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81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78" r:id="rId12"/>
    <p:sldId id="284" r:id="rId13"/>
    <p:sldId id="282" r:id="rId14"/>
    <p:sldId id="283" r:id="rId15"/>
    <p:sldId id="285" r:id="rId16"/>
    <p:sldId id="286" r:id="rId17"/>
    <p:sldId id="288" r:id="rId18"/>
    <p:sldId id="287" r:id="rId19"/>
    <p:sldId id="289" r:id="rId20"/>
    <p:sldId id="290" r:id="rId21"/>
    <p:sldId id="292" r:id="rId22"/>
    <p:sldId id="293" r:id="rId23"/>
    <p:sldId id="294" r:id="rId24"/>
    <p:sldId id="295" r:id="rId25"/>
    <p:sldId id="261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>
        <p:scale>
          <a:sx n="100" d="100"/>
          <a:sy n="100" d="100"/>
        </p:scale>
        <p:origin x="-318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4/3/2014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AC6B-64E2-4ADA-8F05-4559210D9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4/3/2014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4/3/2014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odel%20Perilaku%20Organisasi%20full.ppt" TargetMode="External"/><Relationship Id="rId2" Type="http://schemas.openxmlformats.org/officeDocument/2006/relationships/hyperlink" Target="file:///D:\bahan%20kuliah\psikologi%20industri\MATERI%20PSIKO%20INDUSTRI\4.%20Model%20Perilaku%20Organisasi%20full.ppt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0" y="2343150"/>
            <a:ext cx="9144000" cy="1066800"/>
          </a:xfrm>
        </p:spPr>
        <p:txBody>
          <a:bodyPr/>
          <a:lstStyle>
            <a:extLst/>
          </a:lstStyle>
          <a:p>
            <a:pPr algn="ctr"/>
            <a:r>
              <a:rPr lang="en-US" dirty="0" smtClean="0"/>
              <a:t>Model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>
            <a:extLst/>
          </a:lstStyle>
          <a:p>
            <a:r>
              <a:rPr lang="en-US" dirty="0" smtClean="0"/>
              <a:t>Reference : Organizational Behavior, 12</a:t>
            </a:r>
            <a:r>
              <a:rPr lang="en-US" baseline="30000" dirty="0" smtClean="0"/>
              <a:t>th</a:t>
            </a:r>
            <a:r>
              <a:rPr lang="en-US" dirty="0" smtClean="0"/>
              <a:t> ed. Stephen P. Robbins-Timothy A. Judge,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71550"/>
            <a:ext cx="362902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59412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Independent Variables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blackWhite">
          <a:xfrm rot="5400000">
            <a:off x="4257675" y="2803922"/>
            <a:ext cx="628650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 type="none" w="sm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blackWhite">
          <a:xfrm>
            <a:off x="3124200" y="2228850"/>
            <a:ext cx="2895600" cy="830997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</a:t>
            </a:r>
            <a:b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7864" y="3565923"/>
            <a:ext cx="7826375" cy="948928"/>
            <a:chOff x="427" y="2515"/>
            <a:chExt cx="4930" cy="893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blackWhite">
            <a:xfrm>
              <a:off x="427" y="2515"/>
              <a:ext cx="1469" cy="86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Individual-Level Variables</a:t>
              </a: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blackWhite">
            <a:xfrm>
              <a:off x="3888" y="2542"/>
              <a:ext cx="1469" cy="86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Organization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System-Level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Variables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blackWhite">
            <a:xfrm>
              <a:off x="2155" y="2518"/>
              <a:ext cx="1469" cy="86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Group-Level</a:t>
              </a:r>
              <a:b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Variables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828800" y="3115867"/>
            <a:ext cx="5486400" cy="469106"/>
            <a:chOff x="1200" y="2168"/>
            <a:chExt cx="3360" cy="456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 rot="5400000">
              <a:off x="2664" y="728"/>
              <a:ext cx="432" cy="3360"/>
              <a:chOff x="4560" y="768"/>
              <a:chExt cx="384" cy="1728"/>
            </a:xfrm>
          </p:grpSpPr>
          <p:sp>
            <p:nvSpPr>
              <p:cNvPr id="11276" name="Freeform 12"/>
              <p:cNvSpPr>
                <a:spLocks/>
              </p:cNvSpPr>
              <p:nvPr/>
            </p:nvSpPr>
            <p:spPr bwMode="blackWhite">
              <a:xfrm>
                <a:off x="4560" y="1632"/>
                <a:ext cx="384" cy="8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64"/>
                  </a:cxn>
                  <a:cxn ang="0">
                    <a:pos x="384" y="864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blackWhite">
              <a:xfrm flipV="1">
                <a:off x="4560" y="768"/>
                <a:ext cx="384" cy="8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64"/>
                  </a:cxn>
                  <a:cxn ang="0">
                    <a:pos x="384" y="864"/>
                  </a:cxn>
                </a:cxnLst>
                <a:rect l="0" t="0" r="r" b="b"/>
                <a:pathLst>
                  <a:path w="384" h="864">
                    <a:moveTo>
                      <a:pt x="0" y="0"/>
                    </a:moveTo>
                    <a:lnTo>
                      <a:pt x="0" y="864"/>
                    </a:lnTo>
                    <a:lnTo>
                      <a:pt x="384" y="864"/>
                    </a:lnTo>
                  </a:path>
                </a:pathLst>
              </a:cu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med"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278" name="Line 14"/>
            <p:cNvSpPr>
              <a:spLocks noChangeShapeType="1"/>
            </p:cNvSpPr>
            <p:nvPr/>
          </p:nvSpPr>
          <p:spPr bwMode="blackWhite">
            <a:xfrm rot="5400000">
              <a:off x="2664" y="2384"/>
              <a:ext cx="432" cy="0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/>
              <a:tailEnd type="triangle" w="sm" len="med"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8110"/>
            <a:ext cx="8763000" cy="10058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Tw Cen MT Condensed" pitchFamily="34" charset="0"/>
              </a:rPr>
              <a:t>Variabel-variabel</a:t>
            </a:r>
            <a:r>
              <a:rPr lang="en-US" dirty="0" smtClean="0">
                <a:latin typeface="Tw Cen MT Condensed" pitchFamily="34" charset="0"/>
              </a:rPr>
              <a:t> </a:t>
            </a:r>
            <a:r>
              <a:rPr lang="en-US" dirty="0" err="1" smtClean="0">
                <a:latin typeface="Tw Cen MT Condensed" pitchFamily="34" charset="0"/>
              </a:rPr>
              <a:t>Pada</a:t>
            </a:r>
            <a:r>
              <a:rPr lang="en-US" dirty="0" smtClean="0">
                <a:latin typeface="Tw Cen MT Condensed" pitchFamily="34" charset="0"/>
              </a:rPr>
              <a:t> Tingkat </a:t>
            </a:r>
            <a:r>
              <a:rPr lang="en-US" dirty="0" err="1" smtClean="0">
                <a:latin typeface="Tw Cen MT Condensed" pitchFamily="34" charset="0"/>
              </a:rPr>
              <a:t>Individu</a:t>
            </a:r>
            <a:r>
              <a:rPr lang="en-US" dirty="0" smtClean="0">
                <a:latin typeface="Tw Cen MT Condensed" pitchFamily="34" charset="0"/>
              </a:rPr>
              <a:t/>
            </a:r>
            <a:br>
              <a:rPr lang="en-US" dirty="0" smtClean="0">
                <a:latin typeface="Tw Cen MT Condensed" pitchFamily="34" charset="0"/>
              </a:rPr>
            </a:br>
            <a:r>
              <a:rPr lang="en-US" sz="1800" dirty="0" err="1" smtClean="0">
                <a:latin typeface="Tw Cen MT Condensed" pitchFamily="34" charset="0"/>
              </a:rPr>
              <a:t>Makmuri</a:t>
            </a:r>
            <a:r>
              <a:rPr lang="en-US" sz="1800" dirty="0" smtClean="0">
                <a:latin typeface="Tw Cen MT Condensed" pitchFamily="34" charset="0"/>
              </a:rPr>
              <a:t> </a:t>
            </a:r>
            <a:r>
              <a:rPr lang="en-US" sz="1800" dirty="0" err="1" smtClean="0">
                <a:latin typeface="Tw Cen MT Condensed" pitchFamily="34" charset="0"/>
              </a:rPr>
              <a:t>Mukhlas</a:t>
            </a:r>
            <a:r>
              <a:rPr lang="en-US" sz="1800" dirty="0" smtClean="0">
                <a:latin typeface="Tw Cen MT Condensed" pitchFamily="34" charset="0"/>
              </a:rPr>
              <a:t>, 1997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0" y="1394996"/>
            <a:ext cx="2133600" cy="338554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>
                <a:latin typeface="Arial Unicode MS" pitchFamily="34" charset="-128"/>
              </a:rPr>
              <a:t>Produktifitas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0" y="1852196"/>
            <a:ext cx="2133600" cy="338554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Unicode MS" pitchFamily="34" charset="-128"/>
              </a:rPr>
              <a:t>Ketidakhadiran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0" y="2309396"/>
            <a:ext cx="2133600" cy="58477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Unicode MS" pitchFamily="34" charset="-128"/>
              </a:rPr>
              <a:t>Perputaran</a:t>
            </a:r>
            <a:r>
              <a:rPr lang="en-US" sz="1600" dirty="0" smtClean="0">
                <a:latin typeface="Arial Unicode MS" pitchFamily="34" charset="-128"/>
              </a:rPr>
              <a:t> </a:t>
            </a:r>
            <a:r>
              <a:rPr lang="en-US" sz="1600" dirty="0" err="1" smtClean="0">
                <a:latin typeface="Arial Unicode MS" pitchFamily="34" charset="-128"/>
              </a:rPr>
              <a:t>karyawan</a:t>
            </a:r>
            <a:endParaRPr lang="en-US" sz="1600" dirty="0">
              <a:latin typeface="Arial Unicode MS" pitchFamily="34" charset="-12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0" y="4366796"/>
            <a:ext cx="2133600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>
                <a:latin typeface="Arial Narrow" pitchFamily="34" charset="0"/>
              </a:rPr>
              <a:t>Kepuasan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Kerja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343400" y="2457450"/>
            <a:ext cx="1981200" cy="923330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err="1">
                <a:latin typeface="Arial Unicode MS" pitchFamily="34" charset="-128"/>
              </a:rPr>
              <a:t>Pengambilan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keputusan</a:t>
            </a:r>
            <a:r>
              <a:rPr lang="en-US" dirty="0">
                <a:latin typeface="Arial Unicode MS" pitchFamily="34" charset="-128"/>
              </a:rPr>
              <a:t> individual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743200" y="2126456"/>
            <a:ext cx="1219200" cy="461665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Persepsi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743200" y="2800350"/>
            <a:ext cx="1219200" cy="46166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Motivasi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743200" y="3600450"/>
            <a:ext cx="1600200" cy="707886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dirty="0" err="1" smtClean="0">
                <a:latin typeface="Arial Narrow" pitchFamily="34" charset="0"/>
              </a:rPr>
              <a:t>Pembelajaran</a:t>
            </a:r>
            <a:endParaRPr lang="en-US" sz="2000" dirty="0" smtClean="0">
              <a:latin typeface="Arial Narrow" pitchFamily="34" charset="0"/>
            </a:endParaRPr>
          </a:p>
          <a:p>
            <a:pPr algn="ctr" eaLnBrk="0" hangingPunct="0"/>
            <a:r>
              <a:rPr lang="en-US" sz="2000" dirty="0" smtClean="0">
                <a:latin typeface="Arial Narrow" pitchFamily="34" charset="0"/>
              </a:rPr>
              <a:t>individual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1485900"/>
            <a:ext cx="1752600" cy="707886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err="1">
                <a:latin typeface="Arial Narrow" pitchFamily="34" charset="0"/>
              </a:rPr>
              <a:t>Karakteristik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Biografik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33400" y="2343150"/>
            <a:ext cx="1752600" cy="40011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Kepribadian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33400" y="2914650"/>
            <a:ext cx="1752600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Nilai dan Sikap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33400" y="3771900"/>
            <a:ext cx="1752600" cy="400110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Arial Narrow" pitchFamily="34" charset="0"/>
              </a:rPr>
              <a:t>Kemampuan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21145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514600" y="2228850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514600" y="2228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14600" y="2857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2860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286000" y="3028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2286000" y="39433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181600" y="33718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962400" y="30289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9624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114800" y="22860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4114800" y="2628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flipV="1">
            <a:off x="5181600" y="217170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>
            <a:off x="3962400" y="21717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6629400" y="205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6629400" y="25717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6629400" y="32575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6629400" y="39433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1295400" y="4114800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1295400" y="451485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flipH="1">
            <a:off x="6400800" y="2228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V="1">
            <a:off x="6400800" y="165735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2286000" y="165735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6" name="Straight Connector 45"/>
          <p:cNvCxnSpPr>
            <a:stCxn id="21514" idx="3"/>
            <a:endCxn id="21527" idx="0"/>
          </p:cNvCxnSpPr>
          <p:nvPr/>
        </p:nvCxnSpPr>
        <p:spPr>
          <a:xfrm flipV="1">
            <a:off x="4343400" y="3943350"/>
            <a:ext cx="838200" cy="110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6858000" y="2995196"/>
            <a:ext cx="2133600" cy="584775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Narrow" pitchFamily="34" charset="0"/>
              </a:rPr>
              <a:t>Perilaku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Menyimpang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di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Tempat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Kerja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6858000" y="3680996"/>
            <a:ext cx="21336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err="1" smtClean="0">
                <a:latin typeface="Arial Narrow" pitchFamily="34" charset="0"/>
              </a:rPr>
              <a:t>Kewarganaan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Organisasional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>
            <a:off x="6629400" y="1581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34"/>
          <p:cNvSpPr>
            <a:spLocks noChangeShapeType="1"/>
          </p:cNvSpPr>
          <p:nvPr/>
        </p:nvSpPr>
        <p:spPr bwMode="auto">
          <a:xfrm>
            <a:off x="6629400" y="45529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3" name="Straight Connector 52"/>
          <p:cNvCxnSpPr>
            <a:endCxn id="51" idx="0"/>
          </p:cNvCxnSpPr>
          <p:nvPr/>
        </p:nvCxnSpPr>
        <p:spPr>
          <a:xfrm rot="5400000">
            <a:off x="5143500" y="3067050"/>
            <a:ext cx="2971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77000" y="295275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21541" idx="1"/>
          </p:cNvCxnSpPr>
          <p:nvPr/>
        </p:nvCxnSpPr>
        <p:spPr>
          <a:xfrm rot="5400000">
            <a:off x="5696744" y="3733800"/>
            <a:ext cx="15613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24600" y="272415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KARAKTERISTIK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endParaRPr lang="en-US" dirty="0" smtClean="0"/>
          </a:p>
          <a:p>
            <a:r>
              <a:rPr lang="en-US" dirty="0" err="1" smtClean="0"/>
              <a:t>Kepribadian</a:t>
            </a:r>
            <a:r>
              <a:rPr lang="en-US" dirty="0" smtClean="0"/>
              <a:t> &amp; </a:t>
            </a:r>
            <a:r>
              <a:rPr lang="en-US" dirty="0" err="1" smtClean="0"/>
              <a:t>Emosi-emosi</a:t>
            </a:r>
            <a:endParaRPr lang="en-US" dirty="0" smtClean="0"/>
          </a:p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Kemampuan</a:t>
            </a:r>
            <a:endParaRPr lang="en-US" dirty="0" smtClean="0"/>
          </a:p>
          <a:p>
            <a:r>
              <a:rPr lang="en-US" dirty="0" err="1" smtClean="0"/>
              <a:t>Persepsi</a:t>
            </a:r>
            <a:endParaRPr lang="en-US" dirty="0" smtClean="0"/>
          </a:p>
          <a:p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</a:t>
            </a:r>
            <a:r>
              <a:rPr lang="en-US" dirty="0" err="1" smtClean="0"/>
              <a:t>Umur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1352550"/>
            <a:ext cx="8991600" cy="32766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Kepercayaan</a:t>
            </a:r>
            <a:r>
              <a:rPr lang="en-US" sz="1800" dirty="0" smtClean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luas</a:t>
            </a:r>
            <a:r>
              <a:rPr lang="en-US" sz="1800" dirty="0" smtClean="0"/>
              <a:t>: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bertambahnya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diasumsikan</a:t>
            </a:r>
            <a:r>
              <a:rPr lang="en-US" sz="1800" dirty="0" smtClean="0"/>
              <a:t> </a:t>
            </a:r>
            <a:r>
              <a:rPr lang="en-US" sz="1800" dirty="0" smtClean="0"/>
              <a:t>: </a:t>
            </a:r>
            <a:r>
              <a:rPr lang="en-US" sz="1800" dirty="0" err="1" smtClean="0"/>
              <a:t>keterampilan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, </a:t>
            </a:r>
            <a:r>
              <a:rPr lang="en-US" sz="1800" dirty="0" err="1" smtClean="0"/>
              <a:t>khususnya</a:t>
            </a:r>
            <a:r>
              <a:rPr lang="en-US" sz="1800" dirty="0" smtClean="0"/>
              <a:t> </a:t>
            </a:r>
            <a:r>
              <a:rPr lang="en-US" sz="1800" dirty="0" err="1" smtClean="0"/>
              <a:t>kecepatan</a:t>
            </a:r>
            <a:r>
              <a:rPr lang="en-US" sz="1800" dirty="0" smtClean="0"/>
              <a:t>, </a:t>
            </a:r>
            <a:r>
              <a:rPr lang="en-US" sz="1800" dirty="0" err="1" smtClean="0"/>
              <a:t>kelincahan</a:t>
            </a:r>
            <a:r>
              <a:rPr lang="en-US" sz="1800" dirty="0" smtClean="0"/>
              <a:t>,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koordinasi</a:t>
            </a:r>
            <a:r>
              <a:rPr lang="en-US" sz="1800" dirty="0" smtClean="0"/>
              <a:t> – </a:t>
            </a:r>
            <a:r>
              <a:rPr lang="en-US" sz="1800" dirty="0" err="1" smtClean="0"/>
              <a:t>berkurang</a:t>
            </a:r>
            <a:r>
              <a:rPr lang="en-US" sz="1800" dirty="0" smtClean="0"/>
              <a:t> </a:t>
            </a:r>
            <a:r>
              <a:rPr lang="en-US" sz="1800" dirty="0" err="1" smtClean="0"/>
              <a:t>seiring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endParaRPr lang="en-US" sz="1800" dirty="0" smtClean="0"/>
          </a:p>
          <a:p>
            <a:r>
              <a:rPr lang="en-US" sz="1800" dirty="0" err="1" smtClean="0"/>
              <a:t>Kebosanan</a:t>
            </a:r>
            <a:r>
              <a:rPr lang="en-US" sz="1800" dirty="0" smtClean="0"/>
              <a:t> </a:t>
            </a:r>
            <a:r>
              <a:rPr lang="en-US" sz="1800" dirty="0" err="1" smtClean="0"/>
              <a:t>berkepanjangan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kurangnya</a:t>
            </a:r>
            <a:r>
              <a:rPr lang="en-US" sz="1800" dirty="0" smtClean="0"/>
              <a:t> </a:t>
            </a:r>
            <a:r>
              <a:rPr lang="en-US" sz="1800" dirty="0" err="1" smtClean="0"/>
              <a:t>stimulasi</a:t>
            </a:r>
            <a:r>
              <a:rPr lang="en-US" sz="1800" dirty="0" smtClean="0"/>
              <a:t> </a:t>
            </a:r>
            <a:r>
              <a:rPr lang="en-US" sz="1800" dirty="0" err="1" smtClean="0"/>
              <a:t>intelektual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berkontribusi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manual yang </a:t>
            </a:r>
            <a:r>
              <a:rPr lang="en-US" sz="1800" dirty="0" err="1" smtClean="0"/>
              <a:t>berat</a:t>
            </a:r>
            <a:r>
              <a:rPr lang="en-US" sz="1800" dirty="0" smtClean="0"/>
              <a:t>, </a:t>
            </a:r>
            <a:r>
              <a:rPr lang="en-US" sz="1800" dirty="0" err="1" smtClean="0"/>
              <a:t>tidaklah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ekstrem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 smtClean="0"/>
              <a:t>ketrampilan</a:t>
            </a:r>
            <a:r>
              <a:rPr lang="en-US" sz="1800" dirty="0" smtClean="0"/>
              <a:t> </a:t>
            </a:r>
            <a:r>
              <a:rPr lang="en-US" sz="1800" dirty="0" err="1" smtClean="0"/>
              <a:t>fisik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berkaitan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dampak</a:t>
            </a:r>
            <a:r>
              <a:rPr lang="en-US" sz="1800" dirty="0" smtClean="0"/>
              <a:t> </a:t>
            </a:r>
            <a:r>
              <a:rPr lang="en-US" sz="1800" dirty="0" err="1" smtClean="0"/>
              <a:t>produktivitas</a:t>
            </a:r>
            <a:endParaRPr lang="en-US" sz="1800" dirty="0" smtClean="0"/>
          </a:p>
          <a:p>
            <a:r>
              <a:rPr lang="en-US" sz="1800" dirty="0" err="1" smtClean="0">
                <a:solidFill>
                  <a:srgbClr val="FF0000"/>
                </a:solidFill>
              </a:rPr>
              <a:t>Jika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terdapat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sedikit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penurunan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akibat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usia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maka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tergantikan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oleh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keuntungan</a:t>
            </a:r>
            <a:r>
              <a:rPr lang="en-US" sz="1800" dirty="0" smtClean="0">
                <a:solidFill>
                  <a:srgbClr val="FF0000"/>
                </a:solidFill>
              </a:rPr>
              <a:t> yang </a:t>
            </a:r>
            <a:r>
              <a:rPr lang="en-US" sz="1800" dirty="0" err="1" smtClean="0">
                <a:solidFill>
                  <a:srgbClr val="FF0000"/>
                </a:solidFill>
              </a:rPr>
              <a:t>didapat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dari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pengalaman</a:t>
            </a:r>
            <a:r>
              <a:rPr lang="en-US" sz="1800" dirty="0" smtClean="0"/>
              <a:t>.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K</a:t>
            </a:r>
            <a:r>
              <a:rPr lang="en-US" sz="1800" dirty="0" smtClean="0"/>
              <a:t>. </a:t>
            </a:r>
            <a:r>
              <a:rPr lang="en-US" sz="1800" dirty="0" err="1" smtClean="0"/>
              <a:t>Labich</a:t>
            </a:r>
            <a:r>
              <a:rPr lang="en-US" sz="1800" dirty="0" smtClean="0"/>
              <a:t> (1993) </a:t>
            </a:r>
            <a:r>
              <a:rPr lang="en-US" sz="1800" dirty="0" err="1" smtClean="0"/>
              <a:t>menyatakan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usia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keterkaitan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</a:t>
            </a:r>
            <a:r>
              <a:rPr lang="en-US" dirty="0" smtClean="0"/>
              <a:t>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sosiabilitas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agresif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perbedaan-perbedaan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kecil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MASA 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senioritas</a:t>
            </a:r>
            <a:r>
              <a:rPr lang="en-US" dirty="0" smtClean="0"/>
              <a:t> (lama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(lama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Senioritas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ketidakhadiran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Bahkan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: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endParaRPr lang="en-US" dirty="0" smtClean="0"/>
          </a:p>
          <a:p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yang lain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kebiasaan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menduduki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jabatan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ttt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kecenderungan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Picture 2" descr="Development of DISC"/>
          <p:cNvPicPr>
            <a:picLocks noChangeAspect="1" noChangeArrowheads="1"/>
          </p:cNvPicPr>
          <p:nvPr/>
        </p:nvPicPr>
        <p:blipFill>
          <a:blip r:embed="rId2"/>
          <a:srcRect t="11449" b="1253"/>
          <a:stretch>
            <a:fillRect/>
          </a:stretch>
        </p:blipFill>
        <p:spPr>
          <a:xfrm>
            <a:off x="1600200" y="1504950"/>
            <a:ext cx="5867400" cy="3324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3886200" cy="3581399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sabaran</a:t>
            </a:r>
            <a:endParaRPr lang="en-US" dirty="0" smtClean="0"/>
          </a:p>
          <a:p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luang</a:t>
            </a:r>
            <a:endParaRPr lang="en-US" dirty="0" smtClean="0"/>
          </a:p>
          <a:p>
            <a:r>
              <a:rPr lang="en-US" dirty="0" err="1" smtClean="0"/>
              <a:t>Terobsesi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5814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B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keterdesakan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ketidaksabaran</a:t>
            </a:r>
            <a:endParaRPr lang="en-US" dirty="0" smtClean="0"/>
          </a:p>
          <a:p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mendiskusikan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Bersenang-senang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bersantai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santai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paling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…..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035969"/>
            <a:ext cx="5295900" cy="247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71600"/>
            <a:ext cx="3733800" cy="170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99417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Basic </a:t>
            </a:r>
            <a:r>
              <a:rPr lang="id-ID" smtClean="0"/>
              <a:t>Organizational Behavior (</a:t>
            </a:r>
            <a:r>
              <a:rPr lang="en-US" smtClean="0"/>
              <a:t>OB</a:t>
            </a:r>
            <a:r>
              <a:rPr lang="id-ID" smtClean="0"/>
              <a:t>)</a:t>
            </a:r>
            <a:r>
              <a:rPr lang="en-US" smtClean="0"/>
              <a:t> Model, Stage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SIKAP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/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lvl="1"/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puas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negatif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&amp;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Psychological empowerment: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kompetensi</a:t>
            </a:r>
            <a:r>
              <a:rPr lang="en-US" dirty="0" smtClean="0"/>
              <a:t>,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kewargaan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betah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menurunkan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turn over.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absensi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turn over.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Bersambung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Pictures can also be presented more dramatically in widescreen.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Widescreen Pictures</a:t>
            </a:r>
            <a:endParaRPr lang="en-US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019550"/>
            <a:ext cx="2438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Individual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3105150"/>
            <a:ext cx="2438400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</a:t>
            </a:r>
            <a:r>
              <a:rPr lang="en-US" sz="2400" dirty="0" err="1" smtClean="0"/>
              <a:t>Kelompok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885950"/>
            <a:ext cx="24384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Tingkat </a:t>
            </a:r>
          </a:p>
          <a:p>
            <a:pPr algn="ctr"/>
            <a:r>
              <a:rPr lang="en-US" sz="2400" dirty="0" err="1" smtClean="0"/>
              <a:t>Sistem-sistem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9600" y="1581150"/>
            <a:ext cx="5867400" cy="2286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0"/>
            <a:ext cx="8229600" cy="85725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 action="ppaction://hlinkpres?slideindex=1&amp;slidetitle="/>
              </a:rPr>
              <a:t>Model Stephen Robbins 2009</a:t>
            </a:r>
            <a:endParaRPr lang="en-US" dirty="0" smtClean="0">
              <a:hlinkClick r:id="rId3" action="ppaction://hlinkpres?slideindex=1&amp;slidetitle=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65127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0"/>
            <a:ext cx="3810000" cy="107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Freeform 4"/>
          <p:cNvSpPr>
            <a:spLocks/>
          </p:cNvSpPr>
          <p:nvPr/>
        </p:nvSpPr>
        <p:spPr bwMode="auto">
          <a:xfrm>
            <a:off x="4953000" y="2286000"/>
            <a:ext cx="2971800" cy="2171700"/>
          </a:xfrm>
          <a:custGeom>
            <a:avLst/>
            <a:gdLst>
              <a:gd name="T0" fmla="*/ 0 w 1872"/>
              <a:gd name="T1" fmla="*/ 0 h 1536"/>
              <a:gd name="T2" fmla="*/ 0 w 1872"/>
              <a:gd name="T3" fmla="*/ 1536 h 1536"/>
              <a:gd name="T4" fmla="*/ 1872 w 1872"/>
              <a:gd name="T5" fmla="*/ 1536 h 1536"/>
              <a:gd name="T6" fmla="*/ 0 60000 65536"/>
              <a:gd name="T7" fmla="*/ 0 60000 65536"/>
              <a:gd name="T8" fmla="*/ 0 60000 65536"/>
              <a:gd name="T9" fmla="*/ 0 w 1872"/>
              <a:gd name="T10" fmla="*/ 0 h 1536"/>
              <a:gd name="T11" fmla="*/ 1872 w 1872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536">
                <a:moveTo>
                  <a:pt x="0" y="0"/>
                </a:moveTo>
                <a:lnTo>
                  <a:pt x="0" y="1536"/>
                </a:lnTo>
                <a:lnTo>
                  <a:pt x="1872" y="15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924800" y="4045744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i="1">
                <a:latin typeface="Times New Roman" pitchFamily="18" charset="0"/>
              </a:rPr>
              <a:t>x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38600" y="1885951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i="1">
                <a:latin typeface="Times New Roman" pitchFamily="18" charset="0"/>
              </a:rPr>
              <a:t>y</a:t>
            </a: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 rot="10800000">
            <a:off x="3975100" y="3543300"/>
            <a:ext cx="1676400" cy="914400"/>
          </a:xfrm>
          <a:custGeom>
            <a:avLst/>
            <a:gdLst>
              <a:gd name="T0" fmla="*/ 0 w 1872"/>
              <a:gd name="T1" fmla="*/ 0 h 1536"/>
              <a:gd name="T2" fmla="*/ 0 w 1872"/>
              <a:gd name="T3" fmla="*/ 1536 h 1536"/>
              <a:gd name="T4" fmla="*/ 1872 w 1872"/>
              <a:gd name="T5" fmla="*/ 1536 h 1536"/>
              <a:gd name="T6" fmla="*/ 0 60000 65536"/>
              <a:gd name="T7" fmla="*/ 0 60000 65536"/>
              <a:gd name="T8" fmla="*/ 0 60000 65536"/>
              <a:gd name="T9" fmla="*/ 0 w 1872"/>
              <a:gd name="T10" fmla="*/ 0 h 1536"/>
              <a:gd name="T11" fmla="*/ 1872 w 1872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536">
                <a:moveTo>
                  <a:pt x="0" y="0"/>
                </a:moveTo>
                <a:lnTo>
                  <a:pt x="0" y="1536"/>
                </a:lnTo>
                <a:lnTo>
                  <a:pt x="1872" y="1536"/>
                </a:lnTo>
              </a:path>
            </a:pathLst>
          </a:custGeom>
          <a:noFill/>
          <a:ln w="38100">
            <a:solidFill>
              <a:srgbClr val="99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3962400" y="2847975"/>
            <a:ext cx="28956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65127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28700"/>
            <a:ext cx="35814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3788" y="2536032"/>
            <a:ext cx="2716212" cy="70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3486150"/>
            <a:ext cx="351472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pe0240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714501"/>
            <a:ext cx="3221038" cy="237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76300" y="22860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81100" y="3314700"/>
            <a:ext cx="3352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00200"/>
            <a:ext cx="368617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1" y="3028950"/>
            <a:ext cx="29051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bs0159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063228"/>
            <a:ext cx="1841500" cy="137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pe0238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914650"/>
            <a:ext cx="27432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505200" y="24003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209800" y="4572000"/>
            <a:ext cx="3657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FF99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33550"/>
            <a:ext cx="36290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bs0158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338" y="1828800"/>
            <a:ext cx="2633662" cy="269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78"/>
            <a:ext cx="9144000" cy="70842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Dependent Variables (cont’d)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57350"/>
            <a:ext cx="3638550" cy="2007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bs0157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7464" y="1657350"/>
            <a:ext cx="3055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638</Words>
  <Application>Microsoft Office PowerPoint</Application>
  <PresentationFormat>On-screen Show (16:9)</PresentationFormat>
  <Paragraphs>105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WidescreenPresentation</vt:lpstr>
      <vt:lpstr>Model perilaku organisasi</vt:lpstr>
      <vt:lpstr>Basic Organizational Behavior (OB) Model, Stage I</vt:lpstr>
      <vt:lpstr>Model Dasar Perilaku Organisasi</vt:lpstr>
      <vt:lpstr>Model Stephen Robbins 2009</vt:lpstr>
      <vt:lpstr>The Dependent Variables</vt:lpstr>
      <vt:lpstr>The Dependent Variables (cont’d)</vt:lpstr>
      <vt:lpstr>The Dependent Variables (cont’d)</vt:lpstr>
      <vt:lpstr>The Dependent Variables (cont’d)</vt:lpstr>
      <vt:lpstr>The Dependent Variables (cont’d)</vt:lpstr>
      <vt:lpstr>The Independent Variables</vt:lpstr>
      <vt:lpstr>Variabel-variabel Pada Tingkat Individu Makmuri Mukhlas, 1997</vt:lpstr>
      <vt:lpstr>KARAKTERISTIK INDIVIDU</vt:lpstr>
      <vt:lpstr>Karakteristik Biografi : Umur</vt:lpstr>
      <vt:lpstr>Karakteristik Biografi : GENDER</vt:lpstr>
      <vt:lpstr>Karakteristik Biografi : MASA KERJA</vt:lpstr>
      <vt:lpstr>Karakteristik Biografi : RAS</vt:lpstr>
      <vt:lpstr>Ada banyak teori kepribadian…</vt:lpstr>
      <vt:lpstr>Kepribadian</vt:lpstr>
      <vt:lpstr>Menurut Anda…..</vt:lpstr>
      <vt:lpstr>SIKAP</vt:lpstr>
      <vt:lpstr>Kepuasan Kerja</vt:lpstr>
      <vt:lpstr>Keterlibatan dalam Pekerjaan</vt:lpstr>
      <vt:lpstr>Komitmen Organisasional</vt:lpstr>
      <vt:lpstr>Slide 24</vt:lpstr>
      <vt:lpstr>Widescreen Pictures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2014-04-03T03:15:06Z</dcterms:created>
  <dcterms:modified xsi:type="dcterms:W3CDTF">2014-04-03T05:37:49Z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