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5"/>
  </p:notesMasterIdLst>
  <p:sldIdLst>
    <p:sldId id="256" r:id="rId2"/>
    <p:sldId id="257" r:id="rId3"/>
    <p:sldId id="370" r:id="rId4"/>
    <p:sldId id="371" r:id="rId5"/>
    <p:sldId id="348" r:id="rId6"/>
    <p:sldId id="349" r:id="rId7"/>
    <p:sldId id="373" r:id="rId8"/>
    <p:sldId id="372" r:id="rId9"/>
    <p:sldId id="323" r:id="rId10"/>
    <p:sldId id="324" r:id="rId11"/>
    <p:sldId id="325" r:id="rId12"/>
    <p:sldId id="326" r:id="rId13"/>
    <p:sldId id="327" r:id="rId14"/>
    <p:sldId id="328" r:id="rId15"/>
    <p:sldId id="316" r:id="rId16"/>
    <p:sldId id="317" r:id="rId17"/>
    <p:sldId id="318" r:id="rId18"/>
    <p:sldId id="351" r:id="rId19"/>
    <p:sldId id="353" r:id="rId20"/>
    <p:sldId id="352" r:id="rId21"/>
    <p:sldId id="374" r:id="rId22"/>
    <p:sldId id="375" r:id="rId23"/>
    <p:sldId id="262" r:id="rId24"/>
    <p:sldId id="261" r:id="rId25"/>
    <p:sldId id="354" r:id="rId26"/>
    <p:sldId id="263" r:id="rId27"/>
    <p:sldId id="264" r:id="rId28"/>
    <p:sldId id="260"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386" r:id="rId55"/>
    <p:sldId id="387" r:id="rId56"/>
    <p:sldId id="291" r:id="rId57"/>
    <p:sldId id="292" r:id="rId58"/>
    <p:sldId id="293" r:id="rId59"/>
    <p:sldId id="294" r:id="rId60"/>
    <p:sldId id="295" r:id="rId61"/>
    <p:sldId id="296" r:id="rId62"/>
    <p:sldId id="297" r:id="rId63"/>
    <p:sldId id="298" r:id="rId64"/>
    <p:sldId id="299" r:id="rId65"/>
    <p:sldId id="300" r:id="rId66"/>
    <p:sldId id="301" r:id="rId67"/>
    <p:sldId id="385" r:id="rId68"/>
    <p:sldId id="382" r:id="rId69"/>
    <p:sldId id="377" r:id="rId70"/>
    <p:sldId id="383" r:id="rId71"/>
    <p:sldId id="378" r:id="rId72"/>
    <p:sldId id="379" r:id="rId73"/>
    <p:sldId id="380"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58CBADEA-E322-4AA5-AD1B-B9AE2256AA68}">
          <p14:sldIdLst>
            <p14:sldId id="256"/>
            <p14:sldId id="257"/>
            <p14:sldId id="370"/>
            <p14:sldId id="371"/>
            <p14:sldId id="348"/>
            <p14:sldId id="349"/>
            <p14:sldId id="373"/>
            <p14:sldId id="372"/>
            <p14:sldId id="323"/>
            <p14:sldId id="324"/>
            <p14:sldId id="325"/>
            <p14:sldId id="326"/>
            <p14:sldId id="327"/>
            <p14:sldId id="328"/>
            <p14:sldId id="316"/>
            <p14:sldId id="317"/>
            <p14:sldId id="318"/>
            <p14:sldId id="351"/>
            <p14:sldId id="353"/>
            <p14:sldId id="352"/>
            <p14:sldId id="374"/>
            <p14:sldId id="375"/>
            <p14:sldId id="262"/>
            <p14:sldId id="261"/>
            <p14:sldId id="354"/>
            <p14:sldId id="260"/>
            <p14:sldId id="263"/>
            <p14:sldId id="264"/>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85"/>
            <p14:sldId id="382"/>
            <p14:sldId id="377"/>
            <p14:sldId id="383"/>
            <p14:sldId id="378"/>
            <p14:sldId id="379"/>
            <p14:sldId id="380"/>
          </p14:sldIdLst>
        </p14:section>
        <p14:section name="Untitled Section" id="{C3FE6FCC-5215-42A6-AE37-E3CE2B6E255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1152" y="14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EE3A99-5763-4660-B40A-C4B7B3335A06}" type="datetimeFigureOut">
              <a:rPr lang="en-US" smtClean="0"/>
              <a:pPr/>
              <a:t>10/25/2019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7AA42F-F7F2-427D-9368-0A4627C79EA3}" type="slidenum">
              <a:rPr lang="en-US" smtClean="0"/>
              <a:pPr/>
              <a:t>‹#›</a:t>
            </a:fld>
            <a:endParaRPr lang="en-US"/>
          </a:p>
        </p:txBody>
      </p:sp>
    </p:spTree>
    <p:extLst>
      <p:ext uri="{BB962C8B-B14F-4D97-AF65-F5344CB8AC3E}">
        <p14:creationId xmlns:p14="http://schemas.microsoft.com/office/powerpoint/2010/main" xmlns="" val="225753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A3703-93EE-4761-8BC8-04A9DA9934DD}"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A3703-93EE-4761-8BC8-04A9DA993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D66A3703-93EE-4761-8BC8-04A9DA993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A3703-93EE-4761-8BC8-04A9DA993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A3703-93EE-4761-8BC8-04A9DA9934D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A3703-93EE-4761-8BC8-04A9DA993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6A3703-93EE-4761-8BC8-04A9DA993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6A3703-93EE-4761-8BC8-04A9DA993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6A3703-93EE-4761-8BC8-04A9DA993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0015EEB-F872-4F73-9BF6-B92700F5C01B}" type="datetimeFigureOut">
              <a:rPr lang="en-US" smtClean="0"/>
              <a:pPr/>
              <a:t>10/25/2019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A3703-93EE-4761-8BC8-04A9DA9934DD}"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0015EEB-F872-4F73-9BF6-B92700F5C01B}" type="datetimeFigureOut">
              <a:rPr lang="en-US" smtClean="0"/>
              <a:pPr/>
              <a:t>10/25/2019</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D66A3703-93EE-4761-8BC8-04A9DA9934D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0015EEB-F872-4F73-9BF6-B92700F5C01B}" type="datetimeFigureOut">
              <a:rPr lang="en-US" smtClean="0"/>
              <a:pPr/>
              <a:t>10/25/2019</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66A3703-93EE-4761-8BC8-04A9DA993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d.wikipedia.org/wiki/1990" TargetMode="External"/><Relationship Id="rId2" Type="http://schemas.openxmlformats.org/officeDocument/2006/relationships/hyperlink" Target="https://id.wikipedia.org/wiki/198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nesabamedia.com/pengertian-dan-fungsi-komputer/"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Hardware &amp; Software </a:t>
            </a:r>
            <a:r>
              <a:rPr lang="en-US" sz="3200" dirty="0" err="1" smtClean="0"/>
              <a:t>Jaringan</a:t>
            </a:r>
            <a:r>
              <a:rPr lang="en-US" sz="3200" dirty="0" smtClean="0"/>
              <a:t> </a:t>
            </a:r>
            <a:r>
              <a:rPr lang="en-US" sz="3200" dirty="0" err="1" smtClean="0"/>
              <a:t>Komputer</a:t>
            </a:r>
            <a:endParaRPr lang="en-US" sz="32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3326147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t>
            </a:r>
            <a:r>
              <a:rPr lang="en-US" dirty="0" err="1"/>
              <a:t>Jaringan</a:t>
            </a:r>
            <a:r>
              <a:rPr lang="en-US" dirty="0"/>
              <a:t> </a:t>
            </a:r>
            <a:r>
              <a:rPr lang="en-US" dirty="0" err="1"/>
              <a:t>Komputer</a:t>
            </a:r>
            <a:endParaRPr lang="en-US" dirty="0"/>
          </a:p>
        </p:txBody>
      </p:sp>
      <p:sp>
        <p:nvSpPr>
          <p:cNvPr id="3" name="Content Placeholder 2"/>
          <p:cNvSpPr>
            <a:spLocks noGrp="1"/>
          </p:cNvSpPr>
          <p:nvPr>
            <p:ph idx="1"/>
          </p:nvPr>
        </p:nvSpPr>
        <p:spPr>
          <a:xfrm>
            <a:off x="152400" y="1752600"/>
            <a:ext cx="4495800" cy="4826000"/>
          </a:xfrm>
        </p:spPr>
        <p:txBody>
          <a:bodyPr>
            <a:normAutofit fontScale="85000" lnSpcReduction="10000"/>
          </a:bodyPr>
          <a:lstStyle/>
          <a:p>
            <a:pPr marL="118872" indent="0">
              <a:buNone/>
            </a:pPr>
            <a:r>
              <a:rPr lang="en-US" b="1" dirty="0" smtClean="0">
                <a:latin typeface="Arial" pitchFamily="34" charset="0"/>
                <a:cs typeface="Arial" pitchFamily="34" charset="0"/>
              </a:rPr>
              <a:t>4. </a:t>
            </a:r>
            <a:r>
              <a:rPr lang="en-US" b="1" dirty="0" err="1" smtClean="0">
                <a:latin typeface="Arial" pitchFamily="34" charset="0"/>
                <a:cs typeface="Arial" pitchFamily="34" charset="0"/>
              </a:rPr>
              <a:t>Nmap</a:t>
            </a:r>
            <a:endParaRPr lang="en-US" b="1" dirty="0" smtClean="0">
              <a:latin typeface="Arial" pitchFamily="34" charset="0"/>
              <a:cs typeface="Arial" pitchFamily="34" charset="0"/>
            </a:endParaRPr>
          </a:p>
          <a:p>
            <a:r>
              <a:rPr lang="en-US" sz="2000" dirty="0">
                <a:latin typeface="Arial" pitchFamily="34" charset="0"/>
                <a:cs typeface="Arial" pitchFamily="34" charset="0"/>
              </a:rPr>
              <a:t>Software yang </a:t>
            </a:r>
            <a:r>
              <a:rPr lang="en-US" sz="2000" dirty="0" err="1">
                <a:latin typeface="Arial" pitchFamily="34" charset="0"/>
                <a:cs typeface="Arial" pitchFamily="34" charset="0"/>
              </a:rPr>
              <a:t>satu</a:t>
            </a:r>
            <a:r>
              <a:rPr lang="en-US" sz="2000" dirty="0">
                <a:latin typeface="Arial" pitchFamily="34" charset="0"/>
                <a:cs typeface="Arial" pitchFamily="34" charset="0"/>
              </a:rPr>
              <a:t> </a:t>
            </a:r>
            <a:r>
              <a:rPr lang="en-US" sz="2000" dirty="0" err="1">
                <a:latin typeface="Arial" pitchFamily="34" charset="0"/>
                <a:cs typeface="Arial" pitchFamily="34" charset="0"/>
              </a:rPr>
              <a:t>ini</a:t>
            </a:r>
            <a:r>
              <a:rPr lang="en-US" sz="2000" dirty="0">
                <a:latin typeface="Arial" pitchFamily="34" charset="0"/>
                <a:cs typeface="Arial" pitchFamily="34" charset="0"/>
              </a:rPr>
              <a:t> </a:t>
            </a:r>
            <a:r>
              <a:rPr lang="en-US" sz="2000" dirty="0" err="1">
                <a:latin typeface="Arial" pitchFamily="34" charset="0"/>
                <a:cs typeface="Arial" pitchFamily="34" charset="0"/>
              </a:rPr>
              <a:t>merupakan</a:t>
            </a:r>
            <a:r>
              <a:rPr lang="en-US" sz="2000" dirty="0">
                <a:latin typeface="Arial" pitchFamily="34" charset="0"/>
                <a:cs typeface="Arial" pitchFamily="34" charset="0"/>
              </a:rPr>
              <a:t> software yang </a:t>
            </a:r>
            <a:r>
              <a:rPr lang="en-US" sz="2000" dirty="0" err="1">
                <a:latin typeface="Arial" pitchFamily="34" charset="0"/>
                <a:cs typeface="Arial" pitchFamily="34" charset="0"/>
              </a:rPr>
              <a:t>dikembangkan</a:t>
            </a:r>
            <a:r>
              <a:rPr lang="en-US" sz="2000" dirty="0">
                <a:latin typeface="Arial" pitchFamily="34" charset="0"/>
                <a:cs typeface="Arial" pitchFamily="34" charset="0"/>
              </a:rPr>
              <a:t> </a:t>
            </a:r>
            <a:r>
              <a:rPr lang="en-US" sz="2000" dirty="0" err="1">
                <a:latin typeface="Arial" pitchFamily="34" charset="0"/>
                <a:cs typeface="Arial" pitchFamily="34" charset="0"/>
              </a:rPr>
              <a:t>oleh</a:t>
            </a:r>
            <a:r>
              <a:rPr lang="en-US" sz="2000" dirty="0">
                <a:latin typeface="Arial" pitchFamily="34" charset="0"/>
                <a:cs typeface="Arial" pitchFamily="34" charset="0"/>
              </a:rPr>
              <a:t> Gordon Lyon </a:t>
            </a:r>
            <a:r>
              <a:rPr lang="en-US" sz="2000" dirty="0" err="1">
                <a:latin typeface="Arial" pitchFamily="34" charset="0"/>
                <a:cs typeface="Arial" pitchFamily="34" charset="0"/>
              </a:rPr>
              <a:t>atau</a:t>
            </a:r>
            <a:r>
              <a:rPr lang="en-US" sz="2000" dirty="0">
                <a:latin typeface="Arial" pitchFamily="34" charset="0"/>
                <a:cs typeface="Arial" pitchFamily="34" charset="0"/>
              </a:rPr>
              <a:t> Fyodor </a:t>
            </a:r>
            <a:r>
              <a:rPr lang="en-US" sz="2000" dirty="0" err="1">
                <a:latin typeface="Arial" pitchFamily="34" charset="0"/>
                <a:cs typeface="Arial" pitchFamily="34" charset="0"/>
              </a:rPr>
              <a:t>Vaskovich</a:t>
            </a:r>
            <a:r>
              <a:rPr lang="en-US" sz="2000" dirty="0">
                <a:latin typeface="Arial" pitchFamily="34" charset="0"/>
                <a:cs typeface="Arial" pitchFamily="34" charset="0"/>
              </a:rPr>
              <a:t>. Software </a:t>
            </a:r>
            <a:r>
              <a:rPr lang="en-US" sz="2000" dirty="0" err="1">
                <a:latin typeface="Arial" pitchFamily="34" charset="0"/>
                <a:cs typeface="Arial" pitchFamily="34" charset="0"/>
              </a:rPr>
              <a:t>ini</a:t>
            </a:r>
            <a:r>
              <a:rPr lang="en-US" sz="2000" dirty="0">
                <a:latin typeface="Arial" pitchFamily="34" charset="0"/>
                <a:cs typeface="Arial" pitchFamily="34" charset="0"/>
              </a:rPr>
              <a:t> </a:t>
            </a:r>
            <a:r>
              <a:rPr lang="en-US" sz="2000" dirty="0" err="1">
                <a:latin typeface="Arial" pitchFamily="34" charset="0"/>
                <a:cs typeface="Arial" pitchFamily="34" charset="0"/>
              </a:rPr>
              <a:t>bisa</a:t>
            </a:r>
            <a:r>
              <a:rPr lang="en-US" sz="2000" dirty="0">
                <a:latin typeface="Arial" pitchFamily="34" charset="0"/>
                <a:cs typeface="Arial" pitchFamily="34" charset="0"/>
              </a:rPr>
              <a:t> </a:t>
            </a:r>
            <a:r>
              <a:rPr lang="en-US" sz="2000" dirty="0" err="1">
                <a:latin typeface="Arial" pitchFamily="34" charset="0"/>
                <a:cs typeface="Arial" pitchFamily="34" charset="0"/>
              </a:rPr>
              <a:t>digunakan</a:t>
            </a:r>
            <a:r>
              <a:rPr lang="en-US" sz="2000" dirty="0">
                <a:latin typeface="Arial" pitchFamily="34" charset="0"/>
                <a:cs typeface="Arial" pitchFamily="34" charset="0"/>
              </a:rPr>
              <a:t> </a:t>
            </a:r>
            <a:r>
              <a:rPr lang="en-US" sz="2000" dirty="0" err="1">
                <a:latin typeface="Arial" pitchFamily="34" charset="0"/>
                <a:cs typeface="Arial" pitchFamily="34" charset="0"/>
              </a:rPr>
              <a:t>untuk</a:t>
            </a:r>
            <a:r>
              <a:rPr lang="en-US" sz="2000" dirty="0">
                <a:latin typeface="Arial" pitchFamily="34" charset="0"/>
                <a:cs typeface="Arial" pitchFamily="34" charset="0"/>
              </a:rPr>
              <a:t> </a:t>
            </a:r>
            <a:r>
              <a:rPr lang="en-US" sz="2000" dirty="0" err="1">
                <a:latin typeface="Arial" pitchFamily="34" charset="0"/>
                <a:cs typeface="Arial" pitchFamily="34" charset="0"/>
              </a:rPr>
              <a:t>Wndows</a:t>
            </a:r>
            <a:r>
              <a:rPr lang="en-US" sz="2000" dirty="0">
                <a:latin typeface="Arial" pitchFamily="34" charset="0"/>
                <a:cs typeface="Arial" pitchFamily="34" charset="0"/>
              </a:rPr>
              <a:t>, Linux, Mac OS X, Solaris, BSD </a:t>
            </a:r>
            <a:r>
              <a:rPr lang="en-US" sz="2000" dirty="0" err="1" smtClean="0">
                <a:latin typeface="Arial" pitchFamily="34" charset="0"/>
                <a:cs typeface="Arial" pitchFamily="34" charset="0"/>
              </a:rPr>
              <a:t>dan</a:t>
            </a:r>
            <a:r>
              <a:rPr lang="en-US" sz="2000" dirty="0" smtClean="0">
                <a:latin typeface="Arial" pitchFamily="34" charset="0"/>
                <a:cs typeface="Arial" pitchFamily="34" charset="0"/>
              </a:rPr>
              <a:t> </a:t>
            </a:r>
            <a:r>
              <a:rPr lang="en-US" sz="2000" dirty="0" err="1">
                <a:latin typeface="Arial" pitchFamily="34" charset="0"/>
                <a:cs typeface="Arial" pitchFamily="34" charset="0"/>
              </a:rPr>
              <a:t>juga</a:t>
            </a:r>
            <a:r>
              <a:rPr lang="en-US" sz="2000" dirty="0">
                <a:latin typeface="Arial" pitchFamily="34" charset="0"/>
                <a:cs typeface="Arial" pitchFamily="34" charset="0"/>
              </a:rPr>
              <a:t> Amigos OS. </a:t>
            </a:r>
            <a:r>
              <a:rPr lang="en-US" sz="2000" dirty="0" err="1">
                <a:latin typeface="Arial" pitchFamily="34" charset="0"/>
                <a:cs typeface="Arial" pitchFamily="34" charset="0"/>
              </a:rPr>
              <a:t>Fungsi</a:t>
            </a:r>
            <a:r>
              <a:rPr lang="en-US" sz="2000" dirty="0">
                <a:latin typeface="Arial" pitchFamily="34" charset="0"/>
                <a:cs typeface="Arial" pitchFamily="34" charset="0"/>
              </a:rPr>
              <a:t> </a:t>
            </a:r>
            <a:r>
              <a:rPr lang="en-US" sz="2000" dirty="0" err="1">
                <a:latin typeface="Arial" pitchFamily="34" charset="0"/>
                <a:cs typeface="Arial" pitchFamily="34" charset="0"/>
              </a:rPr>
              <a:t>dari</a:t>
            </a:r>
            <a:r>
              <a:rPr lang="en-US" sz="2000" dirty="0">
                <a:latin typeface="Arial" pitchFamily="34" charset="0"/>
                <a:cs typeface="Arial" pitchFamily="34" charset="0"/>
              </a:rPr>
              <a:t> Software </a:t>
            </a:r>
            <a:r>
              <a:rPr lang="en-US" sz="2000" dirty="0" err="1">
                <a:latin typeface="Arial" pitchFamily="34" charset="0"/>
                <a:cs typeface="Arial" pitchFamily="34" charset="0"/>
              </a:rPr>
              <a:t>ini</a:t>
            </a:r>
            <a:r>
              <a:rPr lang="en-US" sz="2000" dirty="0">
                <a:latin typeface="Arial" pitchFamily="34" charset="0"/>
                <a:cs typeface="Arial" pitchFamily="34" charset="0"/>
              </a:rPr>
              <a:t> </a:t>
            </a:r>
            <a:r>
              <a:rPr lang="en-US" sz="2000" dirty="0" err="1">
                <a:latin typeface="Arial" pitchFamily="34" charset="0"/>
                <a:cs typeface="Arial" pitchFamily="34" charset="0"/>
              </a:rPr>
              <a:t>adalah</a:t>
            </a:r>
            <a:r>
              <a:rPr lang="en-US" sz="2000" dirty="0" smtClean="0">
                <a:latin typeface="Arial" pitchFamily="34" charset="0"/>
                <a:cs typeface="Arial" pitchFamily="34" charset="0"/>
              </a:rPr>
              <a:t>:</a:t>
            </a:r>
          </a:p>
          <a:p>
            <a:pPr lvl="1"/>
            <a:r>
              <a:rPr lang="en-US" sz="2000" dirty="0" err="1">
                <a:latin typeface="Arial" pitchFamily="34" charset="0"/>
                <a:cs typeface="Arial" pitchFamily="34" charset="0"/>
              </a:rPr>
              <a:t>Sebagai</a:t>
            </a:r>
            <a:r>
              <a:rPr lang="en-US" sz="2000" dirty="0">
                <a:latin typeface="Arial" pitchFamily="34" charset="0"/>
                <a:cs typeface="Arial" pitchFamily="34" charset="0"/>
              </a:rPr>
              <a:t> security scanner yang </a:t>
            </a:r>
            <a:r>
              <a:rPr lang="en-US" sz="2000" dirty="0" err="1">
                <a:latin typeface="Arial" pitchFamily="34" charset="0"/>
                <a:cs typeface="Arial" pitchFamily="34" charset="0"/>
              </a:rPr>
              <a:t>mampu</a:t>
            </a:r>
            <a:r>
              <a:rPr lang="en-US" sz="2000" dirty="0">
                <a:latin typeface="Arial" pitchFamily="34" charset="0"/>
                <a:cs typeface="Arial" pitchFamily="34" charset="0"/>
              </a:rPr>
              <a:t> </a:t>
            </a:r>
            <a:r>
              <a:rPr lang="en-US" sz="2000" dirty="0" err="1">
                <a:latin typeface="Arial" pitchFamily="34" charset="0"/>
                <a:cs typeface="Arial" pitchFamily="34" charset="0"/>
              </a:rPr>
              <a:t>mendeteksi</a:t>
            </a:r>
            <a:r>
              <a:rPr lang="en-US" sz="2000" dirty="0">
                <a:latin typeface="Arial" pitchFamily="34" charset="0"/>
                <a:cs typeface="Arial" pitchFamily="34" charset="0"/>
              </a:rPr>
              <a:t> port </a:t>
            </a:r>
            <a:r>
              <a:rPr lang="en-US" sz="2000" dirty="0" err="1">
                <a:latin typeface="Arial" pitchFamily="34" charset="0"/>
                <a:cs typeface="Arial" pitchFamily="34" charset="0"/>
              </a:rPr>
              <a:t>mana</a:t>
            </a:r>
            <a:r>
              <a:rPr lang="en-US" sz="2000" dirty="0">
                <a:latin typeface="Arial" pitchFamily="34" charset="0"/>
                <a:cs typeface="Arial" pitchFamily="34" charset="0"/>
              </a:rPr>
              <a:t> </a:t>
            </a:r>
            <a:r>
              <a:rPr lang="en-US" sz="2000" dirty="0" err="1">
                <a:latin typeface="Arial" pitchFamily="34" charset="0"/>
                <a:cs typeface="Arial" pitchFamily="34" charset="0"/>
              </a:rPr>
              <a:t>saja</a:t>
            </a:r>
            <a:r>
              <a:rPr lang="en-US" sz="2000" dirty="0">
                <a:latin typeface="Arial" pitchFamily="34" charset="0"/>
                <a:cs typeface="Arial" pitchFamily="34" charset="0"/>
              </a:rPr>
              <a:t> yang </a:t>
            </a:r>
            <a:r>
              <a:rPr lang="en-US" sz="2000" dirty="0" err="1">
                <a:latin typeface="Arial" pitchFamily="34" charset="0"/>
                <a:cs typeface="Arial" pitchFamily="34" charset="0"/>
              </a:rPr>
              <a:t>terbuka</a:t>
            </a:r>
            <a:endParaRPr lang="en-US" sz="2000" dirty="0">
              <a:latin typeface="Arial" pitchFamily="34" charset="0"/>
              <a:cs typeface="Arial" pitchFamily="34" charset="0"/>
            </a:endParaRPr>
          </a:p>
          <a:p>
            <a:pPr lvl="1"/>
            <a:r>
              <a:rPr lang="en-US" sz="2000" dirty="0" err="1">
                <a:latin typeface="Arial" pitchFamily="34" charset="0"/>
                <a:cs typeface="Arial" pitchFamily="34" charset="0"/>
              </a:rPr>
              <a:t>Mampu</a:t>
            </a:r>
            <a:r>
              <a:rPr lang="en-US" sz="2000" dirty="0">
                <a:latin typeface="Arial" pitchFamily="34" charset="0"/>
                <a:cs typeface="Arial" pitchFamily="34" charset="0"/>
              </a:rPr>
              <a:t> </a:t>
            </a:r>
            <a:r>
              <a:rPr lang="en-US" sz="2000" dirty="0" err="1">
                <a:latin typeface="Arial" pitchFamily="34" charset="0"/>
                <a:cs typeface="Arial" pitchFamily="34" charset="0"/>
              </a:rPr>
              <a:t>mengidentifikasi</a:t>
            </a:r>
            <a:r>
              <a:rPr lang="en-US" sz="2000" dirty="0">
                <a:latin typeface="Arial" pitchFamily="34" charset="0"/>
                <a:cs typeface="Arial" pitchFamily="34" charset="0"/>
              </a:rPr>
              <a:t> </a:t>
            </a:r>
            <a:r>
              <a:rPr lang="en-US" sz="2000" dirty="0" err="1">
                <a:latin typeface="Arial" pitchFamily="34" charset="0"/>
                <a:cs typeface="Arial" pitchFamily="34" charset="0"/>
              </a:rPr>
              <a:t>versi</a:t>
            </a:r>
            <a:r>
              <a:rPr lang="en-US" sz="2000" dirty="0">
                <a:latin typeface="Arial" pitchFamily="34" charset="0"/>
                <a:cs typeface="Arial" pitchFamily="34" charset="0"/>
              </a:rPr>
              <a:t> </a:t>
            </a:r>
            <a:r>
              <a:rPr lang="en-US" sz="2000" dirty="0" err="1">
                <a:latin typeface="Arial" pitchFamily="34" charset="0"/>
                <a:cs typeface="Arial" pitchFamily="34" charset="0"/>
              </a:rPr>
              <a:t>sistem</a:t>
            </a:r>
            <a:r>
              <a:rPr lang="en-US" sz="2000" dirty="0">
                <a:latin typeface="Arial" pitchFamily="34" charset="0"/>
                <a:cs typeface="Arial" pitchFamily="34" charset="0"/>
              </a:rPr>
              <a:t> </a:t>
            </a:r>
            <a:r>
              <a:rPr lang="en-US" sz="2000" dirty="0" err="1">
                <a:latin typeface="Arial" pitchFamily="34" charset="0"/>
                <a:cs typeface="Arial" pitchFamily="34" charset="0"/>
              </a:rPr>
              <a:t>operasi</a:t>
            </a:r>
            <a:r>
              <a:rPr lang="en-US" sz="2000" dirty="0">
                <a:latin typeface="Arial" pitchFamily="34" charset="0"/>
                <a:cs typeface="Arial" pitchFamily="34" charset="0"/>
              </a:rPr>
              <a:t> yang </a:t>
            </a:r>
            <a:r>
              <a:rPr lang="en-US" sz="2000" dirty="0" err="1">
                <a:latin typeface="Arial" pitchFamily="34" charset="0"/>
                <a:cs typeface="Arial" pitchFamily="34" charset="0"/>
              </a:rPr>
              <a:t>ada</a:t>
            </a:r>
            <a:r>
              <a:rPr lang="en-US" sz="2000" dirty="0">
                <a:latin typeface="Arial" pitchFamily="34" charset="0"/>
                <a:cs typeface="Arial" pitchFamily="34" charset="0"/>
              </a:rPr>
              <a:t> </a:t>
            </a:r>
            <a:r>
              <a:rPr lang="en-US" sz="2000" dirty="0" err="1">
                <a:latin typeface="Arial" pitchFamily="34" charset="0"/>
                <a:cs typeface="Arial" pitchFamily="34" charset="0"/>
              </a:rPr>
              <a:t>pada</a:t>
            </a:r>
            <a:r>
              <a:rPr lang="en-US" sz="2000" dirty="0">
                <a:latin typeface="Arial" pitchFamily="34" charset="0"/>
                <a:cs typeface="Arial" pitchFamily="34" charset="0"/>
              </a:rPr>
              <a:t> </a:t>
            </a:r>
            <a:r>
              <a:rPr lang="en-US" sz="2000" dirty="0" err="1">
                <a:latin typeface="Arial" pitchFamily="34" charset="0"/>
                <a:cs typeface="Arial" pitchFamily="34" charset="0"/>
              </a:rPr>
              <a:t>komputer</a:t>
            </a:r>
            <a:endParaRPr lang="en-US" sz="2000" dirty="0">
              <a:latin typeface="Arial" pitchFamily="34" charset="0"/>
              <a:cs typeface="Arial" pitchFamily="34" charset="0"/>
            </a:endParaRPr>
          </a:p>
          <a:p>
            <a:pPr lvl="1"/>
            <a:r>
              <a:rPr lang="en-US" sz="2000" dirty="0" err="1">
                <a:latin typeface="Arial" pitchFamily="34" charset="0"/>
                <a:cs typeface="Arial" pitchFamily="34" charset="0"/>
              </a:rPr>
              <a:t>Mampu</a:t>
            </a:r>
            <a:r>
              <a:rPr lang="en-US" sz="2000" dirty="0">
                <a:latin typeface="Arial" pitchFamily="34" charset="0"/>
                <a:cs typeface="Arial" pitchFamily="34" charset="0"/>
              </a:rPr>
              <a:t> </a:t>
            </a:r>
            <a:r>
              <a:rPr lang="en-US" sz="2000" dirty="0" err="1">
                <a:latin typeface="Arial" pitchFamily="34" charset="0"/>
                <a:cs typeface="Arial" pitchFamily="34" charset="0"/>
              </a:rPr>
              <a:t>mengidentifikasi</a:t>
            </a:r>
            <a:r>
              <a:rPr lang="en-US" sz="2000" dirty="0">
                <a:latin typeface="Arial" pitchFamily="34" charset="0"/>
                <a:cs typeface="Arial" pitchFamily="34" charset="0"/>
              </a:rPr>
              <a:t> </a:t>
            </a:r>
            <a:r>
              <a:rPr lang="en-US" sz="2000" dirty="0" err="1">
                <a:latin typeface="Arial" pitchFamily="34" charset="0"/>
                <a:cs typeface="Arial" pitchFamily="34" charset="0"/>
              </a:rPr>
              <a:t>palikasi</a:t>
            </a:r>
            <a:r>
              <a:rPr lang="en-US" sz="2000" dirty="0">
                <a:latin typeface="Arial" pitchFamily="34" charset="0"/>
                <a:cs typeface="Arial" pitchFamily="34" charset="0"/>
              </a:rPr>
              <a:t> </a:t>
            </a:r>
            <a:r>
              <a:rPr lang="en-US" sz="2000" dirty="0" err="1">
                <a:latin typeface="Arial" pitchFamily="34" charset="0"/>
                <a:cs typeface="Arial" pitchFamily="34" charset="0"/>
              </a:rPr>
              <a:t>apa</a:t>
            </a:r>
            <a:r>
              <a:rPr lang="en-US" sz="2000" dirty="0">
                <a:latin typeface="Arial" pitchFamily="34" charset="0"/>
                <a:cs typeface="Arial" pitchFamily="34" charset="0"/>
              </a:rPr>
              <a:t> </a:t>
            </a:r>
            <a:r>
              <a:rPr lang="en-US" sz="2000" dirty="0" err="1">
                <a:latin typeface="Arial" pitchFamily="34" charset="0"/>
                <a:cs typeface="Arial" pitchFamily="34" charset="0"/>
              </a:rPr>
              <a:t>saja</a:t>
            </a:r>
            <a:r>
              <a:rPr lang="en-US" sz="2000" dirty="0">
                <a:latin typeface="Arial" pitchFamily="34" charset="0"/>
                <a:cs typeface="Arial" pitchFamily="34" charset="0"/>
              </a:rPr>
              <a:t> yang </a:t>
            </a:r>
            <a:r>
              <a:rPr lang="en-US" sz="2000" dirty="0" err="1">
                <a:latin typeface="Arial" pitchFamily="34" charset="0"/>
                <a:cs typeface="Arial" pitchFamily="34" charset="0"/>
              </a:rPr>
              <a:t>digunakan</a:t>
            </a:r>
            <a:r>
              <a:rPr lang="en-US" sz="2000" dirty="0">
                <a:latin typeface="Arial" pitchFamily="34" charset="0"/>
                <a:cs typeface="Arial" pitchFamily="34" charset="0"/>
              </a:rPr>
              <a:t> </a:t>
            </a:r>
            <a:r>
              <a:rPr lang="en-US" sz="2000" dirty="0" err="1">
                <a:latin typeface="Arial" pitchFamily="34" charset="0"/>
                <a:cs typeface="Arial" pitchFamily="34" charset="0"/>
              </a:rPr>
              <a:t>untuk</a:t>
            </a:r>
            <a:r>
              <a:rPr lang="en-US" sz="2000" dirty="0">
                <a:latin typeface="Arial" pitchFamily="34" charset="0"/>
                <a:cs typeface="Arial" pitchFamily="34" charset="0"/>
              </a:rPr>
              <a:t> </a:t>
            </a:r>
            <a:r>
              <a:rPr lang="en-US" sz="2000" dirty="0" err="1">
                <a:latin typeface="Arial" pitchFamily="34" charset="0"/>
                <a:cs typeface="Arial" pitchFamily="34" charset="0"/>
              </a:rPr>
              <a:t>menjalankan</a:t>
            </a:r>
            <a:r>
              <a:rPr lang="en-US" sz="2000" dirty="0">
                <a:latin typeface="Arial" pitchFamily="34" charset="0"/>
                <a:cs typeface="Arial" pitchFamily="34" charset="0"/>
              </a:rPr>
              <a:t> service</a:t>
            </a:r>
          </a:p>
          <a:p>
            <a:pPr lvl="1"/>
            <a:r>
              <a:rPr lang="en-US" sz="2000" dirty="0" err="1">
                <a:latin typeface="Arial" pitchFamily="34" charset="0"/>
                <a:cs typeface="Arial" pitchFamily="34" charset="0"/>
              </a:rPr>
              <a:t>Melihat</a:t>
            </a:r>
            <a:r>
              <a:rPr lang="en-US" sz="2000" dirty="0">
                <a:latin typeface="Arial" pitchFamily="34" charset="0"/>
                <a:cs typeface="Arial" pitchFamily="34" charset="0"/>
              </a:rPr>
              <a:t> status </a:t>
            </a:r>
            <a:r>
              <a:rPr lang="en-US" sz="2000" dirty="0" err="1">
                <a:latin typeface="Arial" pitchFamily="34" charset="0"/>
                <a:cs typeface="Arial" pitchFamily="34" charset="0"/>
              </a:rPr>
              <a:t>konektivitas</a:t>
            </a:r>
            <a:endParaRPr lang="en-US" sz="2000" dirty="0">
              <a:latin typeface="Arial" pitchFamily="34" charset="0"/>
              <a:cs typeface="Arial" pitchFamily="34" charset="0"/>
            </a:endParaRPr>
          </a:p>
          <a:p>
            <a:pPr marL="411480" lvl="1" indent="0">
              <a:buNone/>
            </a:pPr>
            <a:endParaRPr lang="en-US" sz="2000" dirty="0">
              <a:latin typeface="Arial" pitchFamily="34" charset="0"/>
              <a:cs typeface="Arial"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5441" t="13021" r="4246" b="18924"/>
          <a:stretch/>
        </p:blipFill>
        <p:spPr bwMode="auto">
          <a:xfrm>
            <a:off x="4876800" y="1600200"/>
            <a:ext cx="4114800" cy="497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8323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t>
            </a:r>
            <a:r>
              <a:rPr lang="en-US" dirty="0" err="1"/>
              <a:t>Jaringan</a:t>
            </a:r>
            <a:r>
              <a:rPr lang="en-US" dirty="0"/>
              <a:t> </a:t>
            </a:r>
            <a:r>
              <a:rPr lang="en-US" dirty="0" err="1"/>
              <a:t>Komputer</a:t>
            </a:r>
            <a:endParaRPr lang="en-US" dirty="0"/>
          </a:p>
        </p:txBody>
      </p:sp>
      <p:sp>
        <p:nvSpPr>
          <p:cNvPr id="3" name="Content Placeholder 2"/>
          <p:cNvSpPr>
            <a:spLocks noGrp="1"/>
          </p:cNvSpPr>
          <p:nvPr>
            <p:ph idx="1"/>
          </p:nvPr>
        </p:nvSpPr>
        <p:spPr>
          <a:xfrm>
            <a:off x="457200" y="1775191"/>
            <a:ext cx="8229600" cy="1958609"/>
          </a:xfrm>
        </p:spPr>
        <p:txBody>
          <a:bodyPr>
            <a:normAutofit fontScale="85000" lnSpcReduction="20000"/>
          </a:bodyPr>
          <a:lstStyle/>
          <a:p>
            <a:pPr marL="118872" indent="0">
              <a:buNone/>
            </a:pPr>
            <a:r>
              <a:rPr lang="en-US" b="1" dirty="0" smtClean="0">
                <a:latin typeface="Arial" pitchFamily="34" charset="0"/>
                <a:cs typeface="Arial" pitchFamily="34" charset="0"/>
              </a:rPr>
              <a:t>5. Wire Shark</a:t>
            </a:r>
          </a:p>
          <a:p>
            <a:pPr lvl="1"/>
            <a:r>
              <a:rPr lang="en-US" sz="2400" dirty="0" err="1">
                <a:latin typeface="Arial" pitchFamily="34" charset="0"/>
                <a:cs typeface="Arial" pitchFamily="34" charset="0"/>
              </a:rPr>
              <a:t>Menganalisis</a:t>
            </a:r>
            <a:r>
              <a:rPr lang="en-US" sz="2400" dirty="0">
                <a:latin typeface="Arial" pitchFamily="34" charset="0"/>
                <a:cs typeface="Arial" pitchFamily="34" charset="0"/>
              </a:rPr>
              <a:t> </a:t>
            </a:r>
            <a:r>
              <a:rPr lang="en-US" sz="2400" dirty="0" err="1">
                <a:latin typeface="Arial" pitchFamily="34" charset="0"/>
                <a:cs typeface="Arial" pitchFamily="34" charset="0"/>
              </a:rPr>
              <a:t>paket</a:t>
            </a:r>
            <a:r>
              <a:rPr lang="en-US" sz="2400" dirty="0">
                <a:latin typeface="Arial" pitchFamily="34" charset="0"/>
                <a:cs typeface="Arial" pitchFamily="34" charset="0"/>
              </a:rPr>
              <a:t> data yang </a:t>
            </a:r>
            <a:r>
              <a:rPr lang="en-US" sz="2400" dirty="0" err="1">
                <a:latin typeface="Arial" pitchFamily="34" charset="0"/>
                <a:cs typeface="Arial" pitchFamily="34" charset="0"/>
              </a:rPr>
              <a:t>ada</a:t>
            </a:r>
            <a:r>
              <a:rPr lang="en-US" sz="2400" dirty="0">
                <a:latin typeface="Arial" pitchFamily="34" charset="0"/>
                <a:cs typeface="Arial" pitchFamily="34" charset="0"/>
              </a:rPr>
              <a:t> </a:t>
            </a:r>
            <a:r>
              <a:rPr lang="en-US" sz="2400" dirty="0" err="1">
                <a:latin typeface="Arial" pitchFamily="34" charset="0"/>
                <a:cs typeface="Arial" pitchFamily="34" charset="0"/>
              </a:rPr>
              <a:t>pada</a:t>
            </a:r>
            <a:r>
              <a:rPr lang="en-US" sz="2400" dirty="0">
                <a:latin typeface="Arial" pitchFamily="34" charset="0"/>
                <a:cs typeface="Arial" pitchFamily="34" charset="0"/>
              </a:rPr>
              <a:t> </a:t>
            </a:r>
            <a:r>
              <a:rPr lang="en-US" sz="2400" dirty="0" err="1">
                <a:latin typeface="Arial" pitchFamily="34" charset="0"/>
                <a:cs typeface="Arial" pitchFamily="34" charset="0"/>
              </a:rPr>
              <a:t>jaringan</a:t>
            </a:r>
            <a:endParaRPr lang="en-US" sz="2400" dirty="0">
              <a:latin typeface="Arial" pitchFamily="34" charset="0"/>
              <a:cs typeface="Arial" pitchFamily="34" charset="0"/>
            </a:endParaRPr>
          </a:p>
          <a:p>
            <a:pPr lvl="1"/>
            <a:r>
              <a:rPr lang="en-US" sz="2400" dirty="0" err="1">
                <a:latin typeface="Arial" pitchFamily="34" charset="0"/>
                <a:cs typeface="Arial" pitchFamily="34" charset="0"/>
              </a:rPr>
              <a:t>Melihat</a:t>
            </a:r>
            <a:r>
              <a:rPr lang="en-US" sz="2400" dirty="0">
                <a:latin typeface="Arial" pitchFamily="34" charset="0"/>
                <a:cs typeface="Arial" pitchFamily="34" charset="0"/>
              </a:rPr>
              <a:t> </a:t>
            </a:r>
            <a:r>
              <a:rPr lang="en-US" sz="2400" dirty="0" err="1">
                <a:latin typeface="Arial" pitchFamily="34" charset="0"/>
                <a:cs typeface="Arial" pitchFamily="34" charset="0"/>
              </a:rPr>
              <a:t>dan</a:t>
            </a:r>
            <a:r>
              <a:rPr lang="en-US" sz="2400" dirty="0">
                <a:latin typeface="Arial" pitchFamily="34" charset="0"/>
                <a:cs typeface="Arial" pitchFamily="34" charset="0"/>
              </a:rPr>
              <a:t> </a:t>
            </a:r>
            <a:r>
              <a:rPr lang="en-US" sz="2400" dirty="0" err="1">
                <a:latin typeface="Arial" pitchFamily="34" charset="0"/>
                <a:cs typeface="Arial" pitchFamily="34" charset="0"/>
              </a:rPr>
              <a:t>mengawasi</a:t>
            </a:r>
            <a:r>
              <a:rPr lang="en-US" sz="2400" dirty="0">
                <a:latin typeface="Arial" pitchFamily="34" charset="0"/>
                <a:cs typeface="Arial" pitchFamily="34" charset="0"/>
              </a:rPr>
              <a:t> </a:t>
            </a:r>
            <a:r>
              <a:rPr lang="en-US" sz="2400" dirty="0" err="1">
                <a:latin typeface="Arial" pitchFamily="34" charset="0"/>
                <a:cs typeface="Arial" pitchFamily="34" charset="0"/>
              </a:rPr>
              <a:t>koneksi</a:t>
            </a:r>
            <a:r>
              <a:rPr lang="en-US" sz="2400" dirty="0">
                <a:latin typeface="Arial" pitchFamily="34" charset="0"/>
                <a:cs typeface="Arial" pitchFamily="34" charset="0"/>
              </a:rPr>
              <a:t> </a:t>
            </a:r>
            <a:r>
              <a:rPr lang="en-US" sz="2400" dirty="0" err="1">
                <a:latin typeface="Arial" pitchFamily="34" charset="0"/>
                <a:cs typeface="Arial" pitchFamily="34" charset="0"/>
              </a:rPr>
              <a:t>dan</a:t>
            </a:r>
            <a:r>
              <a:rPr lang="en-US" sz="2400" dirty="0">
                <a:latin typeface="Arial" pitchFamily="34" charset="0"/>
                <a:cs typeface="Arial" pitchFamily="34" charset="0"/>
              </a:rPr>
              <a:t> </a:t>
            </a:r>
            <a:r>
              <a:rPr lang="en-US" sz="2400" dirty="0" err="1">
                <a:latin typeface="Arial" pitchFamily="34" charset="0"/>
                <a:cs typeface="Arial" pitchFamily="34" charset="0"/>
              </a:rPr>
              <a:t>juga</a:t>
            </a:r>
            <a:r>
              <a:rPr lang="en-US" sz="2400" dirty="0">
                <a:latin typeface="Arial" pitchFamily="34" charset="0"/>
                <a:cs typeface="Arial" pitchFamily="34" charset="0"/>
              </a:rPr>
              <a:t> </a:t>
            </a:r>
            <a:r>
              <a:rPr lang="en-US" sz="2400" dirty="0" err="1">
                <a:latin typeface="Arial" pitchFamily="34" charset="0"/>
                <a:cs typeface="Arial" pitchFamily="34" charset="0"/>
              </a:rPr>
              <a:t>transmisi</a:t>
            </a:r>
            <a:r>
              <a:rPr lang="en-US" sz="2400" dirty="0">
                <a:latin typeface="Arial" pitchFamily="34" charset="0"/>
                <a:cs typeface="Arial" pitchFamily="34" charset="0"/>
              </a:rPr>
              <a:t> yang </a:t>
            </a:r>
            <a:r>
              <a:rPr lang="en-US" sz="2400" dirty="0" err="1">
                <a:latin typeface="Arial" pitchFamily="34" charset="0"/>
                <a:cs typeface="Arial" pitchFamily="34" charset="0"/>
              </a:rPr>
              <a:t>terjadi</a:t>
            </a:r>
            <a:r>
              <a:rPr lang="en-US" sz="2400" dirty="0">
                <a:latin typeface="Arial" pitchFamily="34" charset="0"/>
                <a:cs typeface="Arial" pitchFamily="34" charset="0"/>
              </a:rPr>
              <a:t> </a:t>
            </a:r>
            <a:r>
              <a:rPr lang="en-US" sz="2400" dirty="0" err="1">
                <a:latin typeface="Arial" pitchFamily="34" charset="0"/>
                <a:cs typeface="Arial" pitchFamily="34" charset="0"/>
              </a:rPr>
              <a:t>antar</a:t>
            </a:r>
            <a:r>
              <a:rPr lang="en-US" sz="2400" dirty="0">
                <a:latin typeface="Arial" pitchFamily="34" charset="0"/>
                <a:cs typeface="Arial" pitchFamily="34" charset="0"/>
              </a:rPr>
              <a:t> </a:t>
            </a:r>
            <a:r>
              <a:rPr lang="en-US" sz="2400" dirty="0" err="1">
                <a:latin typeface="Arial" pitchFamily="34" charset="0"/>
                <a:cs typeface="Arial" pitchFamily="34" charset="0"/>
              </a:rPr>
              <a:t>komputer</a:t>
            </a:r>
            <a:endParaRPr lang="en-US" sz="2400" dirty="0">
              <a:latin typeface="Arial" pitchFamily="34" charset="0"/>
              <a:cs typeface="Arial" pitchFamily="34" charset="0"/>
            </a:endParaRPr>
          </a:p>
          <a:p>
            <a:pPr lvl="1"/>
            <a:r>
              <a:rPr lang="en-US" sz="2400" dirty="0" err="1">
                <a:latin typeface="Arial" pitchFamily="34" charset="0"/>
                <a:cs typeface="Arial" pitchFamily="34" charset="0"/>
              </a:rPr>
              <a:t>Dapat</a:t>
            </a:r>
            <a:r>
              <a:rPr lang="en-US" sz="2400" dirty="0">
                <a:latin typeface="Arial" pitchFamily="34" charset="0"/>
                <a:cs typeface="Arial" pitchFamily="34" charset="0"/>
              </a:rPr>
              <a:t> </a:t>
            </a:r>
            <a:r>
              <a:rPr lang="en-US" sz="2400" dirty="0" err="1">
                <a:latin typeface="Arial" pitchFamily="34" charset="0"/>
                <a:cs typeface="Arial" pitchFamily="34" charset="0"/>
              </a:rPr>
              <a:t>melihat</a:t>
            </a:r>
            <a:r>
              <a:rPr lang="en-US" sz="2400" dirty="0">
                <a:latin typeface="Arial" pitchFamily="34" charset="0"/>
                <a:cs typeface="Arial" pitchFamily="34" charset="0"/>
              </a:rPr>
              <a:t> </a:t>
            </a:r>
            <a:r>
              <a:rPr lang="en-US" sz="2400" dirty="0" err="1">
                <a:latin typeface="Arial" pitchFamily="34" charset="0"/>
                <a:cs typeface="Arial" pitchFamily="34" charset="0"/>
              </a:rPr>
              <a:t>isi</a:t>
            </a:r>
            <a:r>
              <a:rPr lang="en-US" sz="2400" dirty="0">
                <a:latin typeface="Arial" pitchFamily="34" charset="0"/>
                <a:cs typeface="Arial" pitchFamily="34" charset="0"/>
              </a:rPr>
              <a:t> </a:t>
            </a:r>
            <a:r>
              <a:rPr lang="en-US" sz="2400" dirty="0" err="1">
                <a:latin typeface="Arial" pitchFamily="34" charset="0"/>
                <a:cs typeface="Arial" pitchFamily="34" charset="0"/>
              </a:rPr>
              <a:t>dari</a:t>
            </a:r>
            <a:r>
              <a:rPr lang="en-US" sz="2400" dirty="0">
                <a:latin typeface="Arial" pitchFamily="34" charset="0"/>
                <a:cs typeface="Arial" pitchFamily="34" charset="0"/>
              </a:rPr>
              <a:t> </a:t>
            </a:r>
            <a:r>
              <a:rPr lang="en-US" sz="2400" dirty="0" err="1">
                <a:latin typeface="Arial" pitchFamily="34" charset="0"/>
                <a:cs typeface="Arial" pitchFamily="34" charset="0"/>
              </a:rPr>
              <a:t>paket</a:t>
            </a:r>
            <a:r>
              <a:rPr lang="en-US" sz="2400" dirty="0">
                <a:latin typeface="Arial" pitchFamily="34" charset="0"/>
                <a:cs typeface="Arial" pitchFamily="34" charset="0"/>
              </a:rPr>
              <a:t> data yang </a:t>
            </a:r>
            <a:r>
              <a:rPr lang="en-US" sz="2400" dirty="0" err="1">
                <a:latin typeface="Arial" pitchFamily="34" charset="0"/>
                <a:cs typeface="Arial" pitchFamily="34" charset="0"/>
              </a:rPr>
              <a:t>sedang</a:t>
            </a:r>
            <a:r>
              <a:rPr lang="en-US" sz="2400" dirty="0">
                <a:latin typeface="Arial" pitchFamily="34" charset="0"/>
                <a:cs typeface="Arial" pitchFamily="34" charset="0"/>
              </a:rPr>
              <a:t> </a:t>
            </a:r>
            <a:r>
              <a:rPr lang="en-US" sz="2400" dirty="0" err="1">
                <a:latin typeface="Arial" pitchFamily="34" charset="0"/>
                <a:cs typeface="Arial" pitchFamily="34" charset="0"/>
              </a:rPr>
              <a:t>berjalan</a:t>
            </a:r>
            <a:r>
              <a:rPr lang="en-US" sz="2400" dirty="0">
                <a:latin typeface="Arial" pitchFamily="34" charset="0"/>
                <a:cs typeface="Arial" pitchFamily="34" charset="0"/>
              </a:rPr>
              <a:t> </a:t>
            </a:r>
            <a:r>
              <a:rPr lang="en-US" sz="2400" dirty="0" err="1">
                <a:latin typeface="Arial" pitchFamily="34" charset="0"/>
                <a:cs typeface="Arial" pitchFamily="34" charset="0"/>
              </a:rPr>
              <a:t>pada</a:t>
            </a:r>
            <a:r>
              <a:rPr lang="en-US" sz="2400" dirty="0">
                <a:latin typeface="Arial" pitchFamily="34" charset="0"/>
                <a:cs typeface="Arial" pitchFamily="34" charset="0"/>
              </a:rPr>
              <a:t> </a:t>
            </a:r>
            <a:r>
              <a:rPr lang="en-US" sz="2400" dirty="0" err="1">
                <a:latin typeface="Arial" pitchFamily="34" charset="0"/>
                <a:cs typeface="Arial" pitchFamily="34" charset="0"/>
              </a:rPr>
              <a:t>jaringan</a:t>
            </a:r>
            <a:r>
              <a:rPr lang="en-US" sz="2400" dirty="0">
                <a:latin typeface="Arial" pitchFamily="34" charset="0"/>
                <a:cs typeface="Arial" pitchFamily="34" charset="0"/>
              </a:rPr>
              <a:t> </a:t>
            </a:r>
            <a:r>
              <a:rPr lang="en-US" sz="2400" dirty="0" err="1">
                <a:latin typeface="Arial" pitchFamily="34" charset="0"/>
                <a:cs typeface="Arial" pitchFamily="34" charset="0"/>
              </a:rPr>
              <a:t>komputer</a:t>
            </a:r>
            <a:endParaRPr lang="en-US" sz="2400" dirty="0">
              <a:latin typeface="Arial" pitchFamily="34" charset="0"/>
              <a:cs typeface="Arial" pitchFamily="34" charset="0"/>
            </a:endParaRPr>
          </a:p>
          <a:p>
            <a:pPr marL="118872" indent="0">
              <a:buNone/>
            </a:pPr>
            <a:endParaRPr lang="en-US" dirty="0">
              <a:latin typeface="Arial" pitchFamily="34" charset="0"/>
              <a:cs typeface="Arial"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5441" t="13541" r="3953" b="29861"/>
          <a:stretch/>
        </p:blipFill>
        <p:spPr bwMode="auto">
          <a:xfrm>
            <a:off x="3962400" y="3581400"/>
            <a:ext cx="4419600" cy="3125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0696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t>
            </a:r>
            <a:r>
              <a:rPr lang="en-US" dirty="0" err="1"/>
              <a:t>Jaringan</a:t>
            </a:r>
            <a:r>
              <a:rPr lang="en-US" dirty="0"/>
              <a:t> </a:t>
            </a:r>
            <a:r>
              <a:rPr lang="en-US" dirty="0" err="1"/>
              <a:t>Komputer</a:t>
            </a:r>
            <a:endParaRPr lang="en-US" dirty="0"/>
          </a:p>
        </p:txBody>
      </p:sp>
      <p:sp>
        <p:nvSpPr>
          <p:cNvPr id="3" name="Content Placeholder 2"/>
          <p:cNvSpPr>
            <a:spLocks noGrp="1"/>
          </p:cNvSpPr>
          <p:nvPr>
            <p:ph idx="1"/>
          </p:nvPr>
        </p:nvSpPr>
        <p:spPr>
          <a:xfrm>
            <a:off x="457200" y="1775191"/>
            <a:ext cx="8382000" cy="2339609"/>
          </a:xfrm>
        </p:spPr>
        <p:txBody>
          <a:bodyPr>
            <a:normAutofit fontScale="85000" lnSpcReduction="10000"/>
          </a:bodyPr>
          <a:lstStyle/>
          <a:p>
            <a:pPr marL="118872" indent="0">
              <a:buNone/>
            </a:pPr>
            <a:r>
              <a:rPr lang="en-US" b="1" dirty="0" smtClean="0">
                <a:latin typeface="Arial" pitchFamily="34" charset="0"/>
                <a:cs typeface="Arial" pitchFamily="34" charset="0"/>
              </a:rPr>
              <a:t>6. Dude</a:t>
            </a:r>
          </a:p>
          <a:p>
            <a:pPr lvl="1"/>
            <a:r>
              <a:rPr lang="en-US" sz="2400" dirty="0" err="1">
                <a:latin typeface="Arial" pitchFamily="34" charset="0"/>
                <a:cs typeface="Arial" pitchFamily="34" charset="0"/>
              </a:rPr>
              <a:t>Melakukan</a:t>
            </a:r>
            <a:r>
              <a:rPr lang="en-US" sz="2400" dirty="0">
                <a:latin typeface="Arial" pitchFamily="34" charset="0"/>
                <a:cs typeface="Arial" pitchFamily="34" charset="0"/>
              </a:rPr>
              <a:t> scanning </a:t>
            </a:r>
            <a:r>
              <a:rPr lang="en-US" sz="2400" dirty="0" err="1">
                <a:latin typeface="Arial" pitchFamily="34" charset="0"/>
                <a:cs typeface="Arial" pitchFamily="34" charset="0"/>
              </a:rPr>
              <a:t>pada</a:t>
            </a:r>
            <a:r>
              <a:rPr lang="en-US" sz="2400" dirty="0">
                <a:latin typeface="Arial" pitchFamily="34" charset="0"/>
                <a:cs typeface="Arial" pitchFamily="34" charset="0"/>
              </a:rPr>
              <a:t> </a:t>
            </a:r>
            <a:r>
              <a:rPr lang="en-US" sz="2400" dirty="0" err="1">
                <a:latin typeface="Arial" pitchFamily="34" charset="0"/>
                <a:cs typeface="Arial" pitchFamily="34" charset="0"/>
              </a:rPr>
              <a:t>jaringan</a:t>
            </a:r>
            <a:r>
              <a:rPr lang="en-US" sz="2400" dirty="0">
                <a:latin typeface="Arial" pitchFamily="34" charset="0"/>
                <a:cs typeface="Arial" pitchFamily="34" charset="0"/>
              </a:rPr>
              <a:t> yang </a:t>
            </a:r>
            <a:r>
              <a:rPr lang="en-US" sz="2400" dirty="0" err="1">
                <a:latin typeface="Arial" pitchFamily="34" charset="0"/>
                <a:cs typeface="Arial" pitchFamily="34" charset="0"/>
              </a:rPr>
              <a:t>terhubung</a:t>
            </a:r>
            <a:r>
              <a:rPr lang="en-US" sz="2400" dirty="0">
                <a:latin typeface="Arial" pitchFamily="34" charset="0"/>
                <a:cs typeface="Arial" pitchFamily="34" charset="0"/>
              </a:rPr>
              <a:t>.</a:t>
            </a:r>
          </a:p>
          <a:p>
            <a:pPr lvl="1"/>
            <a:r>
              <a:rPr lang="en-US" sz="2400" dirty="0" err="1">
                <a:latin typeface="Arial" pitchFamily="34" charset="0"/>
                <a:cs typeface="Arial" pitchFamily="34" charset="0"/>
              </a:rPr>
              <a:t>Melakukan</a:t>
            </a:r>
            <a:r>
              <a:rPr lang="en-US" sz="2400" dirty="0">
                <a:latin typeface="Arial" pitchFamily="34" charset="0"/>
                <a:cs typeface="Arial" pitchFamily="34" charset="0"/>
              </a:rPr>
              <a:t> scanning </a:t>
            </a:r>
            <a:r>
              <a:rPr lang="en-US" sz="2400" dirty="0" err="1">
                <a:latin typeface="Arial" pitchFamily="34" charset="0"/>
                <a:cs typeface="Arial" pitchFamily="34" charset="0"/>
              </a:rPr>
              <a:t>pada</a:t>
            </a:r>
            <a:r>
              <a:rPr lang="en-US" sz="2400" dirty="0">
                <a:latin typeface="Arial" pitchFamily="34" charset="0"/>
                <a:cs typeface="Arial" pitchFamily="34" charset="0"/>
              </a:rPr>
              <a:t> </a:t>
            </a:r>
            <a:r>
              <a:rPr lang="en-US" sz="2400" dirty="0" err="1">
                <a:latin typeface="Arial" pitchFamily="34" charset="0"/>
                <a:cs typeface="Arial" pitchFamily="34" charset="0"/>
              </a:rPr>
              <a:t>jaringan</a:t>
            </a:r>
            <a:r>
              <a:rPr lang="en-US" sz="2400" dirty="0">
                <a:latin typeface="Arial" pitchFamily="34" charset="0"/>
                <a:cs typeface="Arial" pitchFamily="34" charset="0"/>
              </a:rPr>
              <a:t> yang </a:t>
            </a:r>
            <a:r>
              <a:rPr lang="en-US" sz="2400" dirty="0" err="1">
                <a:latin typeface="Arial" pitchFamily="34" charset="0"/>
                <a:cs typeface="Arial" pitchFamily="34" charset="0"/>
              </a:rPr>
              <a:t>terhubung</a:t>
            </a:r>
            <a:r>
              <a:rPr lang="en-US" sz="2400" dirty="0">
                <a:latin typeface="Arial" pitchFamily="34" charset="0"/>
                <a:cs typeface="Arial" pitchFamily="34" charset="0"/>
              </a:rPr>
              <a:t> </a:t>
            </a:r>
            <a:r>
              <a:rPr lang="en-US" sz="2400" dirty="0" err="1">
                <a:latin typeface="Arial" pitchFamily="34" charset="0"/>
                <a:cs typeface="Arial" pitchFamily="34" charset="0"/>
              </a:rPr>
              <a:t>dengan</a:t>
            </a:r>
            <a:r>
              <a:rPr lang="en-US" sz="2400" dirty="0">
                <a:latin typeface="Arial" pitchFamily="34" charset="0"/>
                <a:cs typeface="Arial" pitchFamily="34" charset="0"/>
              </a:rPr>
              <a:t> basis subnet.</a:t>
            </a:r>
          </a:p>
          <a:p>
            <a:pPr lvl="1"/>
            <a:r>
              <a:rPr lang="en-US" sz="2400" dirty="0" err="1">
                <a:latin typeface="Arial" pitchFamily="34" charset="0"/>
                <a:cs typeface="Arial" pitchFamily="34" charset="0"/>
              </a:rPr>
              <a:t>Bisa</a:t>
            </a:r>
            <a:r>
              <a:rPr lang="en-US" sz="2400" dirty="0">
                <a:latin typeface="Arial" pitchFamily="34" charset="0"/>
                <a:cs typeface="Arial" pitchFamily="34" charset="0"/>
              </a:rPr>
              <a:t> </a:t>
            </a:r>
            <a:r>
              <a:rPr lang="en-US" sz="2400" dirty="0" err="1">
                <a:latin typeface="Arial" pitchFamily="34" charset="0"/>
                <a:cs typeface="Arial" pitchFamily="34" charset="0"/>
              </a:rPr>
              <a:t>digunakan</a:t>
            </a:r>
            <a:r>
              <a:rPr lang="en-US" sz="2400" dirty="0">
                <a:latin typeface="Arial" pitchFamily="34" charset="0"/>
                <a:cs typeface="Arial" pitchFamily="34" charset="0"/>
              </a:rPr>
              <a:t> </a:t>
            </a:r>
            <a:r>
              <a:rPr lang="en-US" sz="2400" dirty="0" err="1">
                <a:latin typeface="Arial" pitchFamily="34" charset="0"/>
                <a:cs typeface="Arial" pitchFamily="34" charset="0"/>
              </a:rPr>
              <a:t>untuk</a:t>
            </a:r>
            <a:r>
              <a:rPr lang="en-US" sz="2400" dirty="0">
                <a:latin typeface="Arial" pitchFamily="34" charset="0"/>
                <a:cs typeface="Arial" pitchFamily="34" charset="0"/>
              </a:rPr>
              <a:t> </a:t>
            </a:r>
            <a:r>
              <a:rPr lang="en-US" sz="2400" dirty="0" err="1">
                <a:latin typeface="Arial" pitchFamily="34" charset="0"/>
                <a:cs typeface="Arial" pitchFamily="34" charset="0"/>
              </a:rPr>
              <a:t>memetakan</a:t>
            </a:r>
            <a:r>
              <a:rPr lang="en-US" sz="2400" dirty="0">
                <a:latin typeface="Arial" pitchFamily="34" charset="0"/>
                <a:cs typeface="Arial" pitchFamily="34" charset="0"/>
              </a:rPr>
              <a:t> </a:t>
            </a:r>
            <a:r>
              <a:rPr lang="en-US" sz="2400" dirty="0" err="1">
                <a:latin typeface="Arial" pitchFamily="34" charset="0"/>
                <a:cs typeface="Arial" pitchFamily="34" charset="0"/>
              </a:rPr>
              <a:t>jaringan</a:t>
            </a:r>
            <a:r>
              <a:rPr lang="en-US" sz="2400" dirty="0">
                <a:latin typeface="Arial" pitchFamily="34" charset="0"/>
                <a:cs typeface="Arial" pitchFamily="34" charset="0"/>
              </a:rPr>
              <a:t> </a:t>
            </a:r>
            <a:r>
              <a:rPr lang="en-US" sz="2400" dirty="0" err="1">
                <a:latin typeface="Arial" pitchFamily="34" charset="0"/>
                <a:cs typeface="Arial" pitchFamily="34" charset="0"/>
              </a:rPr>
              <a:t>komputer</a:t>
            </a:r>
            <a:r>
              <a:rPr lang="en-US" sz="2400" dirty="0">
                <a:latin typeface="Arial" pitchFamily="34" charset="0"/>
                <a:cs typeface="Arial" pitchFamily="34" charset="0"/>
              </a:rPr>
              <a:t>.</a:t>
            </a:r>
          </a:p>
          <a:p>
            <a:pPr lvl="1"/>
            <a:r>
              <a:rPr lang="en-US" sz="2400" dirty="0" err="1">
                <a:latin typeface="Arial" pitchFamily="34" charset="0"/>
                <a:cs typeface="Arial" pitchFamily="34" charset="0"/>
              </a:rPr>
              <a:t>Memberikan</a:t>
            </a:r>
            <a:r>
              <a:rPr lang="en-US" sz="2400" dirty="0">
                <a:latin typeface="Arial" pitchFamily="34" charset="0"/>
                <a:cs typeface="Arial" pitchFamily="34" charset="0"/>
              </a:rPr>
              <a:t> </a:t>
            </a:r>
            <a:r>
              <a:rPr lang="en-US" sz="2400" dirty="0" err="1">
                <a:latin typeface="Arial" pitchFamily="34" charset="0"/>
                <a:cs typeface="Arial" pitchFamily="34" charset="0"/>
              </a:rPr>
              <a:t>peringatan</a:t>
            </a:r>
            <a:r>
              <a:rPr lang="en-US" sz="2400" dirty="0">
                <a:latin typeface="Arial" pitchFamily="34" charset="0"/>
                <a:cs typeface="Arial" pitchFamily="34" charset="0"/>
              </a:rPr>
              <a:t> </a:t>
            </a:r>
            <a:r>
              <a:rPr lang="en-US" sz="2400" dirty="0" err="1">
                <a:latin typeface="Arial" pitchFamily="34" charset="0"/>
                <a:cs typeface="Arial" pitchFamily="34" charset="0"/>
              </a:rPr>
              <a:t>ketika</a:t>
            </a:r>
            <a:r>
              <a:rPr lang="en-US" sz="2400" dirty="0">
                <a:latin typeface="Arial" pitchFamily="34" charset="0"/>
                <a:cs typeface="Arial" pitchFamily="34" charset="0"/>
              </a:rPr>
              <a:t> </a:t>
            </a:r>
            <a:r>
              <a:rPr lang="en-US" sz="2400" dirty="0" err="1">
                <a:latin typeface="Arial" pitchFamily="34" charset="0"/>
                <a:cs typeface="Arial" pitchFamily="34" charset="0"/>
              </a:rPr>
              <a:t>terjadi</a:t>
            </a:r>
            <a:r>
              <a:rPr lang="en-US" sz="2400" dirty="0">
                <a:latin typeface="Arial" pitchFamily="34" charset="0"/>
                <a:cs typeface="Arial" pitchFamily="34" charset="0"/>
              </a:rPr>
              <a:t> error </a:t>
            </a:r>
            <a:r>
              <a:rPr lang="en-US" sz="2400" dirty="0" err="1">
                <a:latin typeface="Arial" pitchFamily="34" charset="0"/>
                <a:cs typeface="Arial" pitchFamily="34" charset="0"/>
              </a:rPr>
              <a:t>atau</a:t>
            </a:r>
            <a:r>
              <a:rPr lang="en-US" sz="2400" dirty="0">
                <a:latin typeface="Arial" pitchFamily="34" charset="0"/>
                <a:cs typeface="Arial" pitchFamily="34" charset="0"/>
              </a:rPr>
              <a:t> troubleshooting.</a:t>
            </a:r>
          </a:p>
          <a:p>
            <a:pPr marL="118872" indent="0">
              <a:buNone/>
            </a:pPr>
            <a:endParaRPr lang="en-US" dirty="0">
              <a:latin typeface="Arial" pitchFamily="34" charset="0"/>
              <a:cs typeface="Arial"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5538" t="13368" r="3759" b="30556"/>
          <a:stretch/>
        </p:blipFill>
        <p:spPr bwMode="auto">
          <a:xfrm>
            <a:off x="5410200" y="4038600"/>
            <a:ext cx="2836504" cy="219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2334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t>
            </a:r>
            <a:r>
              <a:rPr lang="en-US" dirty="0" err="1"/>
              <a:t>Jaringan</a:t>
            </a:r>
            <a:r>
              <a:rPr lang="en-US" dirty="0"/>
              <a:t> </a:t>
            </a:r>
            <a:r>
              <a:rPr lang="en-US" dirty="0" err="1"/>
              <a:t>Komputer</a:t>
            </a:r>
            <a:endParaRPr lang="en-US" dirty="0"/>
          </a:p>
        </p:txBody>
      </p:sp>
      <p:sp>
        <p:nvSpPr>
          <p:cNvPr id="3" name="Content Placeholder 2"/>
          <p:cNvSpPr>
            <a:spLocks noGrp="1"/>
          </p:cNvSpPr>
          <p:nvPr>
            <p:ph idx="1"/>
          </p:nvPr>
        </p:nvSpPr>
        <p:spPr>
          <a:xfrm>
            <a:off x="304800" y="1676400"/>
            <a:ext cx="8305800" cy="3406409"/>
          </a:xfrm>
        </p:spPr>
        <p:txBody>
          <a:bodyPr>
            <a:normAutofit/>
          </a:bodyPr>
          <a:lstStyle/>
          <a:p>
            <a:pPr marL="118872" indent="0">
              <a:buNone/>
            </a:pPr>
            <a:r>
              <a:rPr lang="en-US" sz="1800" b="1" dirty="0" smtClean="0">
                <a:latin typeface="Arial" pitchFamily="34" charset="0"/>
                <a:cs typeface="Arial" pitchFamily="34" charset="0"/>
              </a:rPr>
              <a:t>7. </a:t>
            </a:r>
            <a:r>
              <a:rPr lang="en-US" sz="1800" b="1" dirty="0" err="1" smtClean="0">
                <a:latin typeface="Arial" pitchFamily="34" charset="0"/>
                <a:cs typeface="Arial" pitchFamily="34" charset="0"/>
              </a:rPr>
              <a:t>Look@LAN</a:t>
            </a:r>
            <a:endParaRPr lang="en-US" sz="1800" b="1" dirty="0" smtClean="0">
              <a:latin typeface="Arial" pitchFamily="34" charset="0"/>
              <a:cs typeface="Arial" pitchFamily="34" charset="0"/>
            </a:endParaRPr>
          </a:p>
          <a:p>
            <a:pPr lvl="1"/>
            <a:r>
              <a:rPr lang="en-US" sz="1600" dirty="0" err="1">
                <a:latin typeface="Arial" pitchFamily="34" charset="0"/>
                <a:cs typeface="Arial" pitchFamily="34" charset="0"/>
              </a:rPr>
              <a:t>Mengatur</a:t>
            </a:r>
            <a:r>
              <a:rPr lang="en-US" sz="1600" dirty="0">
                <a:latin typeface="Arial" pitchFamily="34" charset="0"/>
                <a:cs typeface="Arial" pitchFamily="34" charset="0"/>
              </a:rPr>
              <a:t> </a:t>
            </a:r>
            <a:r>
              <a:rPr lang="en-US" sz="1600" dirty="0" err="1">
                <a:latin typeface="Arial" pitchFamily="34" charset="0"/>
                <a:cs typeface="Arial" pitchFamily="34" charset="0"/>
              </a:rPr>
              <a:t>alamat</a:t>
            </a:r>
            <a:r>
              <a:rPr lang="en-US" sz="1600" dirty="0">
                <a:latin typeface="Arial" pitchFamily="34" charset="0"/>
                <a:cs typeface="Arial" pitchFamily="34" charset="0"/>
              </a:rPr>
              <a:t> IP yang </a:t>
            </a:r>
            <a:r>
              <a:rPr lang="en-US" sz="1600" dirty="0" err="1">
                <a:latin typeface="Arial" pitchFamily="34" charset="0"/>
                <a:cs typeface="Arial" pitchFamily="34" charset="0"/>
              </a:rPr>
              <a:t>ada</a:t>
            </a:r>
            <a:r>
              <a:rPr lang="en-US" sz="1600" dirty="0">
                <a:latin typeface="Arial" pitchFamily="34" charset="0"/>
                <a:cs typeface="Arial" pitchFamily="34" charset="0"/>
              </a:rPr>
              <a:t> di </a:t>
            </a:r>
            <a:r>
              <a:rPr lang="en-US" sz="1600" dirty="0" err="1">
                <a:latin typeface="Arial" pitchFamily="34" charset="0"/>
                <a:cs typeface="Arial" pitchFamily="34" charset="0"/>
              </a:rPr>
              <a:t>komputer</a:t>
            </a:r>
            <a:endParaRPr lang="en-US" sz="1600" dirty="0">
              <a:latin typeface="Arial" pitchFamily="34" charset="0"/>
              <a:cs typeface="Arial" pitchFamily="34" charset="0"/>
            </a:endParaRPr>
          </a:p>
          <a:p>
            <a:pPr lvl="1"/>
            <a:r>
              <a:rPr lang="en-US" sz="1600" dirty="0" err="1">
                <a:latin typeface="Arial" pitchFamily="34" charset="0"/>
                <a:cs typeface="Arial" pitchFamily="34" charset="0"/>
              </a:rPr>
              <a:t>Melihat</a:t>
            </a:r>
            <a:r>
              <a:rPr lang="en-US" sz="1600" dirty="0">
                <a:latin typeface="Arial" pitchFamily="34" charset="0"/>
                <a:cs typeface="Arial" pitchFamily="34" charset="0"/>
              </a:rPr>
              <a:t> status </a:t>
            </a:r>
            <a:r>
              <a:rPr lang="en-US" sz="1600" dirty="0" err="1">
                <a:latin typeface="Arial" pitchFamily="34" charset="0"/>
                <a:cs typeface="Arial" pitchFamily="34" charset="0"/>
              </a:rPr>
              <a:t>konektivitas</a:t>
            </a:r>
            <a:r>
              <a:rPr lang="en-US" sz="1600" dirty="0">
                <a:latin typeface="Arial" pitchFamily="34" charset="0"/>
                <a:cs typeface="Arial" pitchFamily="34" charset="0"/>
              </a:rPr>
              <a:t> </a:t>
            </a:r>
            <a:r>
              <a:rPr lang="en-US" sz="1600" dirty="0" err="1">
                <a:latin typeface="Arial" pitchFamily="34" charset="0"/>
                <a:cs typeface="Arial" pitchFamily="34" charset="0"/>
              </a:rPr>
              <a:t>jaringan</a:t>
            </a:r>
            <a:endParaRPr lang="en-US" sz="1600" dirty="0">
              <a:latin typeface="Arial" pitchFamily="34" charset="0"/>
              <a:cs typeface="Arial" pitchFamily="34" charset="0"/>
            </a:endParaRPr>
          </a:p>
          <a:p>
            <a:pPr lvl="1"/>
            <a:r>
              <a:rPr lang="en-US" sz="1600" dirty="0" err="1">
                <a:latin typeface="Arial" pitchFamily="34" charset="0"/>
                <a:cs typeface="Arial" pitchFamily="34" charset="0"/>
              </a:rPr>
              <a:t>Melihat</a:t>
            </a:r>
            <a:r>
              <a:rPr lang="en-US" sz="1600" dirty="0">
                <a:latin typeface="Arial" pitchFamily="34" charset="0"/>
                <a:cs typeface="Arial" pitchFamily="34" charset="0"/>
              </a:rPr>
              <a:t> </a:t>
            </a:r>
            <a:r>
              <a:rPr lang="en-US" sz="1600" dirty="0" err="1">
                <a:latin typeface="Arial" pitchFamily="34" charset="0"/>
                <a:cs typeface="Arial" pitchFamily="34" charset="0"/>
              </a:rPr>
              <a:t>jarak</a:t>
            </a:r>
            <a:r>
              <a:rPr lang="en-US" sz="1600" dirty="0">
                <a:latin typeface="Arial" pitchFamily="34" charset="0"/>
                <a:cs typeface="Arial" pitchFamily="34" charset="0"/>
              </a:rPr>
              <a:t> </a:t>
            </a:r>
            <a:r>
              <a:rPr lang="en-US" sz="1600" dirty="0" err="1">
                <a:latin typeface="Arial" pitchFamily="34" charset="0"/>
                <a:cs typeface="Arial" pitchFamily="34" charset="0"/>
              </a:rPr>
              <a:t>jaringan</a:t>
            </a:r>
            <a:endParaRPr lang="en-US" sz="1600" dirty="0">
              <a:latin typeface="Arial" pitchFamily="34" charset="0"/>
              <a:cs typeface="Arial" pitchFamily="34" charset="0"/>
            </a:endParaRPr>
          </a:p>
          <a:p>
            <a:pPr lvl="1"/>
            <a:r>
              <a:rPr lang="en-US" sz="1600" dirty="0" err="1">
                <a:latin typeface="Arial" pitchFamily="34" charset="0"/>
                <a:cs typeface="Arial" pitchFamily="34" charset="0"/>
              </a:rPr>
              <a:t>Melihat</a:t>
            </a:r>
            <a:r>
              <a:rPr lang="en-US" sz="1600" dirty="0">
                <a:latin typeface="Arial" pitchFamily="34" charset="0"/>
                <a:cs typeface="Arial" pitchFamily="34" charset="0"/>
              </a:rPr>
              <a:t> </a:t>
            </a:r>
            <a:r>
              <a:rPr lang="en-US" sz="1600" dirty="0" err="1">
                <a:latin typeface="Arial" pitchFamily="34" charset="0"/>
                <a:cs typeface="Arial" pitchFamily="34" charset="0"/>
              </a:rPr>
              <a:t>sistem</a:t>
            </a:r>
            <a:r>
              <a:rPr lang="en-US" sz="1600" dirty="0">
                <a:latin typeface="Arial" pitchFamily="34" charset="0"/>
                <a:cs typeface="Arial" pitchFamily="34" charset="0"/>
              </a:rPr>
              <a:t> </a:t>
            </a:r>
            <a:r>
              <a:rPr lang="en-US" sz="1600" dirty="0" err="1">
                <a:latin typeface="Arial" pitchFamily="34" charset="0"/>
                <a:cs typeface="Arial" pitchFamily="34" charset="0"/>
              </a:rPr>
              <a:t>operasi</a:t>
            </a:r>
            <a:r>
              <a:rPr lang="en-US" sz="1600" dirty="0">
                <a:latin typeface="Arial" pitchFamily="34" charset="0"/>
                <a:cs typeface="Arial" pitchFamily="34" charset="0"/>
              </a:rPr>
              <a:t> yang </a:t>
            </a:r>
            <a:r>
              <a:rPr lang="en-US" sz="1600" dirty="0" err="1">
                <a:latin typeface="Arial" pitchFamily="34" charset="0"/>
                <a:cs typeface="Arial" pitchFamily="34" charset="0"/>
              </a:rPr>
              <a:t>digunakan</a:t>
            </a:r>
            <a:r>
              <a:rPr lang="en-US" sz="1600" dirty="0">
                <a:latin typeface="Arial" pitchFamily="34" charset="0"/>
                <a:cs typeface="Arial" pitchFamily="34" charset="0"/>
              </a:rPr>
              <a:t> </a:t>
            </a:r>
            <a:r>
              <a:rPr lang="en-US" sz="1600" dirty="0" err="1">
                <a:latin typeface="Arial" pitchFamily="34" charset="0"/>
                <a:cs typeface="Arial" pitchFamily="34" charset="0"/>
              </a:rPr>
              <a:t>oleh</a:t>
            </a:r>
            <a:r>
              <a:rPr lang="en-US" sz="1600" dirty="0">
                <a:latin typeface="Arial" pitchFamily="34" charset="0"/>
                <a:cs typeface="Arial" pitchFamily="34" charset="0"/>
              </a:rPr>
              <a:t> </a:t>
            </a:r>
            <a:r>
              <a:rPr lang="en-US" sz="1600" dirty="0" err="1">
                <a:latin typeface="Arial" pitchFamily="34" charset="0"/>
                <a:cs typeface="Arial" pitchFamily="34" charset="0"/>
              </a:rPr>
              <a:t>komputer</a:t>
            </a:r>
            <a:r>
              <a:rPr lang="en-US" sz="1600" dirty="0">
                <a:latin typeface="Arial" pitchFamily="34" charset="0"/>
                <a:cs typeface="Arial" pitchFamily="34" charset="0"/>
              </a:rPr>
              <a:t> </a:t>
            </a:r>
            <a:r>
              <a:rPr lang="en-US" sz="1600" dirty="0" err="1">
                <a:latin typeface="Arial" pitchFamily="34" charset="0"/>
                <a:cs typeface="Arial" pitchFamily="34" charset="0"/>
              </a:rPr>
              <a:t>dengan</a:t>
            </a:r>
            <a:r>
              <a:rPr lang="en-US" sz="1600" dirty="0">
                <a:latin typeface="Arial" pitchFamily="34" charset="0"/>
                <a:cs typeface="Arial" pitchFamily="34" charset="0"/>
              </a:rPr>
              <a:t> </a:t>
            </a:r>
            <a:r>
              <a:rPr lang="en-US" sz="1600" dirty="0" err="1">
                <a:latin typeface="Arial" pitchFamily="34" charset="0"/>
                <a:cs typeface="Arial" pitchFamily="34" charset="0"/>
              </a:rPr>
              <a:t>jaringan</a:t>
            </a:r>
            <a:r>
              <a:rPr lang="en-US" sz="1600" dirty="0">
                <a:latin typeface="Arial" pitchFamily="34" charset="0"/>
                <a:cs typeface="Arial" pitchFamily="34" charset="0"/>
              </a:rPr>
              <a:t> </a:t>
            </a:r>
            <a:r>
              <a:rPr lang="en-US" sz="1600" dirty="0" err="1">
                <a:latin typeface="Arial" pitchFamily="34" charset="0"/>
                <a:cs typeface="Arial" pitchFamily="34" charset="0"/>
              </a:rPr>
              <a:t>tersebut</a:t>
            </a:r>
            <a:endParaRPr lang="en-US" sz="1600" dirty="0">
              <a:latin typeface="Arial" pitchFamily="34" charset="0"/>
              <a:cs typeface="Arial" pitchFamily="34" charset="0"/>
            </a:endParaRPr>
          </a:p>
          <a:p>
            <a:pPr lvl="1"/>
            <a:r>
              <a:rPr lang="en-US" sz="1600" dirty="0" err="1">
                <a:latin typeface="Arial" pitchFamily="34" charset="0"/>
                <a:cs typeface="Arial" pitchFamily="34" charset="0"/>
              </a:rPr>
              <a:t>Melihat</a:t>
            </a:r>
            <a:r>
              <a:rPr lang="en-US" sz="1600" dirty="0">
                <a:latin typeface="Arial" pitchFamily="34" charset="0"/>
                <a:cs typeface="Arial" pitchFamily="34" charset="0"/>
              </a:rPr>
              <a:t> hostname, NetBIOS name, NetBIOS user, SNMP status </a:t>
            </a:r>
            <a:r>
              <a:rPr lang="en-US" sz="1600" dirty="0" err="1">
                <a:latin typeface="Arial" pitchFamily="34" charset="0"/>
                <a:cs typeface="Arial" pitchFamily="34" charset="0"/>
              </a:rPr>
              <a:t>dan</a:t>
            </a:r>
            <a:r>
              <a:rPr lang="en-US" sz="1600" dirty="0">
                <a:latin typeface="Arial" pitchFamily="34" charset="0"/>
                <a:cs typeface="Arial" pitchFamily="34" charset="0"/>
              </a:rPr>
              <a:t> </a:t>
            </a:r>
            <a:r>
              <a:rPr lang="en-US" sz="1600" dirty="0" err="1">
                <a:latin typeface="Arial" pitchFamily="34" charset="0"/>
                <a:cs typeface="Arial" pitchFamily="34" charset="0"/>
              </a:rPr>
              <a:t>juga</a:t>
            </a:r>
            <a:r>
              <a:rPr lang="en-US" sz="1600" dirty="0">
                <a:latin typeface="Arial" pitchFamily="34" charset="0"/>
                <a:cs typeface="Arial" pitchFamily="34" charset="0"/>
              </a:rPr>
              <a:t> Trap.</a:t>
            </a:r>
          </a:p>
          <a:p>
            <a:pPr lvl="1"/>
            <a:r>
              <a:rPr lang="en-US" sz="1600" dirty="0" err="1">
                <a:latin typeface="Arial" pitchFamily="34" charset="0"/>
                <a:cs typeface="Arial" pitchFamily="34" charset="0"/>
              </a:rPr>
              <a:t>Mengetahui</a:t>
            </a:r>
            <a:r>
              <a:rPr lang="en-US" sz="1600" dirty="0">
                <a:latin typeface="Arial" pitchFamily="34" charset="0"/>
                <a:cs typeface="Arial" pitchFamily="34" charset="0"/>
              </a:rPr>
              <a:t> </a:t>
            </a:r>
            <a:r>
              <a:rPr lang="en-US" sz="1600" dirty="0" err="1">
                <a:latin typeface="Arial" pitchFamily="34" charset="0"/>
                <a:cs typeface="Arial" pitchFamily="34" charset="0"/>
              </a:rPr>
              <a:t>posisi</a:t>
            </a:r>
            <a:r>
              <a:rPr lang="en-US" sz="1600" dirty="0">
                <a:latin typeface="Arial" pitchFamily="34" charset="0"/>
                <a:cs typeface="Arial" pitchFamily="34" charset="0"/>
              </a:rPr>
              <a:t> </a:t>
            </a:r>
            <a:r>
              <a:rPr lang="en-US" sz="1600" dirty="0" err="1">
                <a:latin typeface="Arial" pitchFamily="34" charset="0"/>
                <a:cs typeface="Arial" pitchFamily="34" charset="0"/>
              </a:rPr>
              <a:t>komputer</a:t>
            </a:r>
            <a:r>
              <a:rPr lang="en-US" sz="1600" dirty="0">
                <a:latin typeface="Arial" pitchFamily="34" charset="0"/>
                <a:cs typeface="Arial" pitchFamily="34" charset="0"/>
              </a:rPr>
              <a:t> server </a:t>
            </a:r>
            <a:r>
              <a:rPr lang="en-US" sz="1600" dirty="0" err="1">
                <a:latin typeface="Arial" pitchFamily="34" charset="0"/>
                <a:cs typeface="Arial" pitchFamily="34" charset="0"/>
              </a:rPr>
              <a:t>manakah</a:t>
            </a:r>
            <a:r>
              <a:rPr lang="en-US" sz="1600" dirty="0">
                <a:latin typeface="Arial" pitchFamily="34" charset="0"/>
                <a:cs typeface="Arial" pitchFamily="34" charset="0"/>
              </a:rPr>
              <a:t> yang </a:t>
            </a:r>
            <a:r>
              <a:rPr lang="en-US" sz="1600" dirty="0" err="1">
                <a:latin typeface="Arial" pitchFamily="34" charset="0"/>
                <a:cs typeface="Arial" pitchFamily="34" charset="0"/>
              </a:rPr>
              <a:t>sedang</a:t>
            </a:r>
            <a:r>
              <a:rPr lang="en-US" sz="1600" dirty="0">
                <a:latin typeface="Arial" pitchFamily="34" charset="0"/>
                <a:cs typeface="Arial" pitchFamily="34" charset="0"/>
              </a:rPr>
              <a:t> online </a:t>
            </a:r>
            <a:r>
              <a:rPr lang="en-US" sz="1600" dirty="0" err="1">
                <a:latin typeface="Arial" pitchFamily="34" charset="0"/>
                <a:cs typeface="Arial" pitchFamily="34" charset="0"/>
              </a:rPr>
              <a:t>ataupun</a:t>
            </a:r>
            <a:r>
              <a:rPr lang="en-US" sz="1600" dirty="0">
                <a:latin typeface="Arial" pitchFamily="34" charset="0"/>
                <a:cs typeface="Arial" pitchFamily="34" charset="0"/>
              </a:rPr>
              <a:t> offline.</a:t>
            </a:r>
          </a:p>
          <a:p>
            <a:pPr marL="118872" indent="0">
              <a:buNone/>
            </a:pPr>
            <a:endParaRPr lang="en-US" sz="1800"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4759" t="12848" r="3758" b="40277"/>
          <a:stretch/>
        </p:blipFill>
        <p:spPr bwMode="auto">
          <a:xfrm>
            <a:off x="4095750" y="3962400"/>
            <a:ext cx="4330700" cy="2751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35985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t>
            </a:r>
            <a:r>
              <a:rPr lang="en-US" dirty="0" err="1"/>
              <a:t>Jaringan</a:t>
            </a:r>
            <a:r>
              <a:rPr lang="en-US" dirty="0"/>
              <a:t> </a:t>
            </a:r>
            <a:r>
              <a:rPr lang="en-US" dirty="0" err="1"/>
              <a:t>Komputer</a:t>
            </a:r>
            <a:endParaRPr lang="en-US" dirty="0"/>
          </a:p>
        </p:txBody>
      </p:sp>
      <p:sp>
        <p:nvSpPr>
          <p:cNvPr id="3" name="Content Placeholder 2"/>
          <p:cNvSpPr>
            <a:spLocks noGrp="1"/>
          </p:cNvSpPr>
          <p:nvPr>
            <p:ph idx="1"/>
          </p:nvPr>
        </p:nvSpPr>
        <p:spPr>
          <a:xfrm>
            <a:off x="165100" y="1524000"/>
            <a:ext cx="8064500" cy="2693805"/>
          </a:xfrm>
        </p:spPr>
        <p:txBody>
          <a:bodyPr>
            <a:normAutofit lnSpcReduction="10000"/>
          </a:bodyPr>
          <a:lstStyle/>
          <a:p>
            <a:pPr marL="118872" indent="0">
              <a:buNone/>
            </a:pPr>
            <a:r>
              <a:rPr lang="en-US" sz="2800" b="1" dirty="0" smtClean="0">
                <a:latin typeface="Arial" pitchFamily="34" charset="0"/>
                <a:cs typeface="Arial" pitchFamily="34" charset="0"/>
              </a:rPr>
              <a:t>8. Network View</a:t>
            </a:r>
          </a:p>
          <a:p>
            <a:pPr lvl="1"/>
            <a:r>
              <a:rPr lang="en-US" sz="2000" dirty="0" err="1">
                <a:latin typeface="Arial" pitchFamily="34" charset="0"/>
                <a:cs typeface="Arial" pitchFamily="34" charset="0"/>
              </a:rPr>
              <a:t>Mengetahui</a:t>
            </a:r>
            <a:r>
              <a:rPr lang="en-US" sz="2000" dirty="0">
                <a:latin typeface="Arial" pitchFamily="34" charset="0"/>
                <a:cs typeface="Arial" pitchFamily="34" charset="0"/>
              </a:rPr>
              <a:t> host </a:t>
            </a:r>
            <a:r>
              <a:rPr lang="en-US" sz="2000" dirty="0" err="1">
                <a:latin typeface="Arial" pitchFamily="34" charset="0"/>
                <a:cs typeface="Arial" pitchFamily="34" charset="0"/>
              </a:rPr>
              <a:t>mana</a:t>
            </a:r>
            <a:r>
              <a:rPr lang="en-US" sz="2000" dirty="0">
                <a:latin typeface="Arial" pitchFamily="34" charset="0"/>
                <a:cs typeface="Arial" pitchFamily="34" charset="0"/>
              </a:rPr>
              <a:t> </a:t>
            </a:r>
            <a:r>
              <a:rPr lang="en-US" sz="2000" dirty="0" err="1">
                <a:latin typeface="Arial" pitchFamily="34" charset="0"/>
                <a:cs typeface="Arial" pitchFamily="34" charset="0"/>
              </a:rPr>
              <a:t>saja</a:t>
            </a:r>
            <a:r>
              <a:rPr lang="en-US" sz="2000" dirty="0">
                <a:latin typeface="Arial" pitchFamily="34" charset="0"/>
                <a:cs typeface="Arial" pitchFamily="34" charset="0"/>
              </a:rPr>
              <a:t> yang </a:t>
            </a:r>
            <a:r>
              <a:rPr lang="en-US" sz="2000" dirty="0" err="1">
                <a:latin typeface="Arial" pitchFamily="34" charset="0"/>
                <a:cs typeface="Arial" pitchFamily="34" charset="0"/>
              </a:rPr>
              <a:t>aktif</a:t>
            </a:r>
            <a:endParaRPr lang="en-US" sz="2000" dirty="0">
              <a:latin typeface="Arial" pitchFamily="34" charset="0"/>
              <a:cs typeface="Arial" pitchFamily="34" charset="0"/>
            </a:endParaRPr>
          </a:p>
          <a:p>
            <a:pPr lvl="1"/>
            <a:r>
              <a:rPr lang="en-US" sz="2000" dirty="0" err="1">
                <a:latin typeface="Arial" pitchFamily="34" charset="0"/>
                <a:cs typeface="Arial" pitchFamily="34" charset="0"/>
              </a:rPr>
              <a:t>Memperlihatkan</a:t>
            </a:r>
            <a:r>
              <a:rPr lang="en-US" sz="2000" dirty="0">
                <a:latin typeface="Arial" pitchFamily="34" charset="0"/>
                <a:cs typeface="Arial" pitchFamily="34" charset="0"/>
              </a:rPr>
              <a:t> </a:t>
            </a:r>
            <a:r>
              <a:rPr lang="en-US" sz="2000" dirty="0" err="1">
                <a:latin typeface="Arial" pitchFamily="34" charset="0"/>
                <a:cs typeface="Arial" pitchFamily="34" charset="0"/>
              </a:rPr>
              <a:t>gambar</a:t>
            </a:r>
            <a:r>
              <a:rPr lang="en-US" sz="2000" dirty="0">
                <a:latin typeface="Arial" pitchFamily="34" charset="0"/>
                <a:cs typeface="Arial" pitchFamily="34" charset="0"/>
              </a:rPr>
              <a:t> host </a:t>
            </a:r>
            <a:r>
              <a:rPr lang="en-US" sz="2000" dirty="0" err="1">
                <a:latin typeface="Arial" pitchFamily="34" charset="0"/>
                <a:cs typeface="Arial" pitchFamily="34" charset="0"/>
              </a:rPr>
              <a:t>dan</a:t>
            </a:r>
            <a:r>
              <a:rPr lang="en-US" sz="2000" dirty="0">
                <a:latin typeface="Arial" pitchFamily="34" charset="0"/>
                <a:cs typeface="Arial" pitchFamily="34" charset="0"/>
              </a:rPr>
              <a:t> </a:t>
            </a:r>
            <a:r>
              <a:rPr lang="en-US" sz="2000" dirty="0" err="1">
                <a:latin typeface="Arial" pitchFamily="34" charset="0"/>
                <a:cs typeface="Arial" pitchFamily="34" charset="0"/>
              </a:rPr>
              <a:t>juga</a:t>
            </a:r>
            <a:r>
              <a:rPr lang="en-US" sz="2000" dirty="0">
                <a:latin typeface="Arial" pitchFamily="34" charset="0"/>
                <a:cs typeface="Arial" pitchFamily="34" charset="0"/>
              </a:rPr>
              <a:t> </a:t>
            </a:r>
            <a:r>
              <a:rPr lang="en-US" sz="2000" dirty="0" err="1">
                <a:latin typeface="Arial" pitchFamily="34" charset="0"/>
                <a:cs typeface="Arial" pitchFamily="34" charset="0"/>
              </a:rPr>
              <a:t>konektifitas</a:t>
            </a:r>
            <a:r>
              <a:rPr lang="en-US" sz="2000" dirty="0">
                <a:latin typeface="Arial" pitchFamily="34" charset="0"/>
                <a:cs typeface="Arial" pitchFamily="34" charset="0"/>
              </a:rPr>
              <a:t> </a:t>
            </a:r>
            <a:r>
              <a:rPr lang="en-US" sz="2000" dirty="0" err="1">
                <a:latin typeface="Arial" pitchFamily="34" charset="0"/>
                <a:cs typeface="Arial" pitchFamily="34" charset="0"/>
              </a:rPr>
              <a:t>antar</a:t>
            </a:r>
            <a:r>
              <a:rPr lang="en-US" sz="2000" dirty="0">
                <a:latin typeface="Arial" pitchFamily="34" charset="0"/>
                <a:cs typeface="Arial" pitchFamily="34" charset="0"/>
              </a:rPr>
              <a:t> host</a:t>
            </a:r>
          </a:p>
          <a:p>
            <a:pPr lvl="1"/>
            <a:r>
              <a:rPr lang="en-US" sz="2000" dirty="0" err="1">
                <a:latin typeface="Arial" pitchFamily="34" charset="0"/>
                <a:cs typeface="Arial" pitchFamily="34" charset="0"/>
              </a:rPr>
              <a:t>Melihat</a:t>
            </a:r>
            <a:r>
              <a:rPr lang="en-US" sz="2000" dirty="0">
                <a:latin typeface="Arial" pitchFamily="34" charset="0"/>
                <a:cs typeface="Arial" pitchFamily="34" charset="0"/>
              </a:rPr>
              <a:t> info </a:t>
            </a:r>
            <a:r>
              <a:rPr lang="en-US" sz="2000" dirty="0" err="1">
                <a:latin typeface="Arial" pitchFamily="34" charset="0"/>
                <a:cs typeface="Arial" pitchFamily="34" charset="0"/>
              </a:rPr>
              <a:t>jaringan</a:t>
            </a:r>
            <a:r>
              <a:rPr lang="en-US" sz="2000" dirty="0">
                <a:latin typeface="Arial" pitchFamily="34" charset="0"/>
                <a:cs typeface="Arial" pitchFamily="34" charset="0"/>
              </a:rPr>
              <a:t> </a:t>
            </a:r>
            <a:r>
              <a:rPr lang="en-US" sz="2000" dirty="0" err="1">
                <a:latin typeface="Arial" pitchFamily="34" charset="0"/>
                <a:cs typeface="Arial" pitchFamily="34" charset="0"/>
              </a:rPr>
              <a:t>secra</a:t>
            </a:r>
            <a:r>
              <a:rPr lang="en-US" sz="2000" dirty="0">
                <a:latin typeface="Arial" pitchFamily="34" charset="0"/>
                <a:cs typeface="Arial" pitchFamily="34" charset="0"/>
              </a:rPr>
              <a:t> </a:t>
            </a:r>
            <a:r>
              <a:rPr lang="en-US" sz="2000" dirty="0" err="1">
                <a:latin typeface="Arial" pitchFamily="34" charset="0"/>
                <a:cs typeface="Arial" pitchFamily="34" charset="0"/>
              </a:rPr>
              <a:t>lengkap</a:t>
            </a:r>
            <a:endParaRPr lang="en-US" sz="2000" dirty="0">
              <a:latin typeface="Arial" pitchFamily="34" charset="0"/>
              <a:cs typeface="Arial" pitchFamily="34" charset="0"/>
            </a:endParaRPr>
          </a:p>
          <a:p>
            <a:pPr lvl="1"/>
            <a:r>
              <a:rPr lang="en-US" sz="2000" dirty="0" err="1">
                <a:latin typeface="Arial" pitchFamily="34" charset="0"/>
                <a:cs typeface="Arial" pitchFamily="34" charset="0"/>
              </a:rPr>
              <a:t>Memodifikasi</a:t>
            </a:r>
            <a:r>
              <a:rPr lang="en-US" sz="2000" dirty="0">
                <a:latin typeface="Arial" pitchFamily="34" charset="0"/>
                <a:cs typeface="Arial" pitchFamily="34" charset="0"/>
              </a:rPr>
              <a:t> </a:t>
            </a:r>
            <a:r>
              <a:rPr lang="en-US" sz="2000" dirty="0" err="1">
                <a:latin typeface="Arial" pitchFamily="34" charset="0"/>
                <a:cs typeface="Arial" pitchFamily="34" charset="0"/>
              </a:rPr>
              <a:t>jaringan</a:t>
            </a:r>
            <a:endParaRPr lang="en-US" sz="2000" dirty="0">
              <a:latin typeface="Arial" pitchFamily="34" charset="0"/>
              <a:cs typeface="Arial" pitchFamily="34" charset="0"/>
            </a:endParaRPr>
          </a:p>
          <a:p>
            <a:pPr lvl="1"/>
            <a:r>
              <a:rPr lang="en-US" sz="2000" dirty="0" err="1">
                <a:latin typeface="Arial" pitchFamily="34" charset="0"/>
                <a:cs typeface="Arial" pitchFamily="34" charset="0"/>
              </a:rPr>
              <a:t>Melakukan</a:t>
            </a:r>
            <a:r>
              <a:rPr lang="en-US" sz="2000" dirty="0">
                <a:latin typeface="Arial" pitchFamily="34" charset="0"/>
                <a:cs typeface="Arial" pitchFamily="34" charset="0"/>
              </a:rPr>
              <a:t> scanning port </a:t>
            </a:r>
            <a:r>
              <a:rPr lang="en-US" sz="2000" dirty="0" err="1">
                <a:latin typeface="Arial" pitchFamily="34" charset="0"/>
                <a:cs typeface="Arial" pitchFamily="34" charset="0"/>
              </a:rPr>
              <a:t>mana</a:t>
            </a:r>
            <a:r>
              <a:rPr lang="en-US" sz="2000" dirty="0">
                <a:latin typeface="Arial" pitchFamily="34" charset="0"/>
                <a:cs typeface="Arial" pitchFamily="34" charset="0"/>
              </a:rPr>
              <a:t> </a:t>
            </a:r>
            <a:r>
              <a:rPr lang="en-US" sz="2000" dirty="0" err="1">
                <a:latin typeface="Arial" pitchFamily="34" charset="0"/>
                <a:cs typeface="Arial" pitchFamily="34" charset="0"/>
              </a:rPr>
              <a:t>saja</a:t>
            </a:r>
            <a:r>
              <a:rPr lang="en-US" sz="2000" dirty="0">
                <a:latin typeface="Arial" pitchFamily="34" charset="0"/>
                <a:cs typeface="Arial" pitchFamily="34" charset="0"/>
              </a:rPr>
              <a:t> yang </a:t>
            </a:r>
            <a:r>
              <a:rPr lang="en-US" sz="2000" dirty="0" err="1">
                <a:latin typeface="Arial" pitchFamily="34" charset="0"/>
                <a:cs typeface="Arial" pitchFamily="34" charset="0"/>
              </a:rPr>
              <a:t>aktif</a:t>
            </a:r>
            <a:endParaRPr lang="en-US" sz="2000" dirty="0">
              <a:latin typeface="Arial" pitchFamily="34" charset="0"/>
              <a:cs typeface="Arial" pitchFamily="34" charset="0"/>
            </a:endParaRPr>
          </a:p>
          <a:p>
            <a:pPr lvl="1"/>
            <a:r>
              <a:rPr lang="en-US" sz="2000" dirty="0" err="1">
                <a:latin typeface="Arial" pitchFamily="34" charset="0"/>
                <a:cs typeface="Arial" pitchFamily="34" charset="0"/>
              </a:rPr>
              <a:t>Melakukan</a:t>
            </a:r>
            <a:r>
              <a:rPr lang="en-US" sz="2000" dirty="0">
                <a:latin typeface="Arial" pitchFamily="34" charset="0"/>
                <a:cs typeface="Arial" pitchFamily="34" charset="0"/>
              </a:rPr>
              <a:t> PING </a:t>
            </a:r>
            <a:r>
              <a:rPr lang="en-US" sz="2000" dirty="0" err="1">
                <a:latin typeface="Arial" pitchFamily="34" charset="0"/>
                <a:cs typeface="Arial" pitchFamily="34" charset="0"/>
              </a:rPr>
              <a:t>pada</a:t>
            </a:r>
            <a:r>
              <a:rPr lang="en-US" sz="2000" dirty="0">
                <a:latin typeface="Arial" pitchFamily="34" charset="0"/>
                <a:cs typeface="Arial" pitchFamily="34" charset="0"/>
              </a:rPr>
              <a:t> </a:t>
            </a:r>
            <a:r>
              <a:rPr lang="en-US" sz="2000" dirty="0" err="1">
                <a:latin typeface="Arial" pitchFamily="34" charset="0"/>
                <a:cs typeface="Arial" pitchFamily="34" charset="0"/>
              </a:rPr>
              <a:t>jaringan</a:t>
            </a:r>
            <a:endParaRPr lang="en-US" sz="2000" dirty="0">
              <a:latin typeface="Arial" pitchFamily="34" charset="0"/>
              <a:cs typeface="Arial" pitchFamily="34" charset="0"/>
            </a:endParaRPr>
          </a:p>
          <a:p>
            <a:pPr marL="118872" indent="0">
              <a:buNone/>
            </a:pPr>
            <a:endParaRPr lang="en-US" sz="2800"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241" t="16145" r="10590" b="23439"/>
          <a:stretch/>
        </p:blipFill>
        <p:spPr bwMode="auto">
          <a:xfrm>
            <a:off x="4800600" y="3886200"/>
            <a:ext cx="3784600" cy="2784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58746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Perangkat</a:t>
            </a:r>
            <a:r>
              <a:rPr lang="en-US" dirty="0" smtClean="0"/>
              <a:t> </a:t>
            </a:r>
            <a:r>
              <a:rPr lang="en-US" dirty="0" err="1" smtClean="0"/>
              <a:t>Keras</a:t>
            </a:r>
            <a:r>
              <a:rPr lang="en-US" dirty="0" smtClean="0"/>
              <a:t> </a:t>
            </a:r>
            <a:r>
              <a:rPr lang="en-US" dirty="0" err="1" smtClean="0"/>
              <a:t>Jaringan</a:t>
            </a:r>
            <a:r>
              <a:rPr lang="en-US" dirty="0" smtClean="0"/>
              <a:t> </a:t>
            </a:r>
            <a:r>
              <a:rPr lang="en-US" dirty="0" err="1" smtClean="0"/>
              <a:t>Komputer</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2804758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8763" y="1484313"/>
            <a:ext cx="7786687"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Box 5"/>
          <p:cNvSpPr txBox="1">
            <a:spLocks noChangeArrowheads="1"/>
          </p:cNvSpPr>
          <p:nvPr/>
        </p:nvSpPr>
        <p:spPr bwMode="auto">
          <a:xfrm>
            <a:off x="611188" y="476250"/>
            <a:ext cx="76438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latin typeface="Corbel" pitchFamily="34" charset="0"/>
              </a:rPr>
              <a:t>PERANGKAT  - PERANGKAT YANG DIBUTUHKAN</a:t>
            </a:r>
          </a:p>
        </p:txBody>
      </p:sp>
    </p:spTree>
    <p:extLst>
      <p:ext uri="{BB962C8B-B14F-4D97-AF65-F5344CB8AC3E}">
        <p14:creationId xmlns:p14="http://schemas.microsoft.com/office/powerpoint/2010/main" xmlns="" val="2126937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20863" t="7813" r="18739" b="24805"/>
          <a:stretch>
            <a:fillRect/>
          </a:stretch>
        </p:blipFill>
        <p:spPr bwMode="auto">
          <a:xfrm>
            <a:off x="1143000" y="1752599"/>
            <a:ext cx="7467600" cy="4736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39337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err="1" smtClean="0">
                <a:latin typeface="Arial" pitchFamily="34" charset="0"/>
                <a:cs typeface="Arial" pitchFamily="34" charset="0"/>
              </a:rPr>
              <a:t>Perangkat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Keras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Jaringan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Komputer</a:t>
            </a:r>
            <a:endParaRPr lang="en-US" sz="2400" dirty="0" smtClean="0">
              <a:latin typeface="Arial" pitchFamily="34" charset="0"/>
              <a:cs typeface="Arial" pitchFamily="34" charset="0"/>
            </a:endParaRPr>
          </a:p>
          <a:p>
            <a:pPr lvl="1"/>
            <a:r>
              <a:rPr lang="en-US" sz="2000" dirty="0" err="1" smtClean="0">
                <a:latin typeface="Arial" pitchFamily="34" charset="0"/>
                <a:cs typeface="Arial" pitchFamily="34" charset="0"/>
              </a:rPr>
              <a:t>Komputer</a:t>
            </a:r>
            <a:r>
              <a:rPr lang="en-US" sz="2000" dirty="0" smtClean="0">
                <a:latin typeface="Arial" pitchFamily="34" charset="0"/>
                <a:cs typeface="Arial" pitchFamily="34" charset="0"/>
              </a:rPr>
              <a:t> server</a:t>
            </a:r>
          </a:p>
          <a:p>
            <a:pPr lvl="1"/>
            <a:r>
              <a:rPr lang="en-US" sz="2000" dirty="0" smtClean="0">
                <a:latin typeface="Arial" pitchFamily="34" charset="0"/>
                <a:cs typeface="Arial" pitchFamily="34" charset="0"/>
              </a:rPr>
              <a:t>Host </a:t>
            </a:r>
          </a:p>
          <a:p>
            <a:pPr lvl="1"/>
            <a:r>
              <a:rPr lang="en-US" sz="2000" dirty="0" smtClean="0">
                <a:latin typeface="Arial" pitchFamily="34" charset="0"/>
                <a:cs typeface="Arial" pitchFamily="34" charset="0"/>
              </a:rPr>
              <a:t>NIC (</a:t>
            </a:r>
            <a:r>
              <a:rPr lang="en-US" altLang="en-US" sz="2000" i="1" dirty="0" smtClean="0"/>
              <a:t>Network </a:t>
            </a:r>
            <a:r>
              <a:rPr lang="en-US" altLang="en-US" sz="2000" i="1" dirty="0"/>
              <a:t>Interface Card)</a:t>
            </a:r>
          </a:p>
          <a:p>
            <a:pPr lvl="1"/>
            <a:r>
              <a:rPr lang="en-US" sz="2000" dirty="0" smtClean="0">
                <a:latin typeface="Arial" pitchFamily="34" charset="0"/>
                <a:cs typeface="Arial" pitchFamily="34" charset="0"/>
              </a:rPr>
              <a:t>Router</a:t>
            </a:r>
            <a:endParaRPr lang="en-US" sz="2000" dirty="0">
              <a:latin typeface="Arial" pitchFamily="34" charset="0"/>
              <a:cs typeface="Arial" pitchFamily="34" charset="0"/>
            </a:endParaRPr>
          </a:p>
          <a:p>
            <a:pPr lvl="1"/>
            <a:r>
              <a:rPr lang="en-US" sz="2000" dirty="0">
                <a:latin typeface="Arial" pitchFamily="34" charset="0"/>
                <a:cs typeface="Arial" pitchFamily="34" charset="0"/>
              </a:rPr>
              <a:t>Switch</a:t>
            </a:r>
            <a:endParaRPr lang="en-US" sz="2000" dirty="0" smtClean="0">
              <a:latin typeface="Arial" pitchFamily="34" charset="0"/>
              <a:cs typeface="Arial" pitchFamily="34" charset="0"/>
            </a:endParaRPr>
          </a:p>
          <a:p>
            <a:pPr lvl="1"/>
            <a:r>
              <a:rPr lang="en-US" sz="2000" dirty="0" err="1" smtClean="0">
                <a:latin typeface="Arial" pitchFamily="34" charset="0"/>
                <a:cs typeface="Arial" pitchFamily="34" charset="0"/>
              </a:rPr>
              <a:t>Konektor</a:t>
            </a:r>
            <a:r>
              <a:rPr lang="en-US" sz="2000" dirty="0" smtClean="0">
                <a:latin typeface="Arial" pitchFamily="34" charset="0"/>
                <a:cs typeface="Arial" pitchFamily="34" charset="0"/>
              </a:rPr>
              <a:t> UTP (RJ-45)	</a:t>
            </a:r>
          </a:p>
          <a:p>
            <a:pPr lvl="1"/>
            <a:r>
              <a:rPr lang="en-US" sz="2000" dirty="0" err="1" smtClean="0">
                <a:latin typeface="Arial" pitchFamily="34" charset="0"/>
                <a:cs typeface="Arial" pitchFamily="34" charset="0"/>
              </a:rPr>
              <a:t>Kabel</a:t>
            </a:r>
            <a:r>
              <a:rPr lang="en-US" sz="2000" dirty="0" smtClean="0">
                <a:latin typeface="Arial" pitchFamily="34" charset="0"/>
                <a:cs typeface="Arial" pitchFamily="34" charset="0"/>
              </a:rPr>
              <a:t> UTP</a:t>
            </a:r>
          </a:p>
          <a:p>
            <a:pPr lvl="1"/>
            <a:r>
              <a:rPr lang="en-US" sz="2000" dirty="0" smtClean="0">
                <a:latin typeface="Arial" pitchFamily="34" charset="0"/>
                <a:cs typeface="Arial" pitchFamily="34" charset="0"/>
              </a:rPr>
              <a:t>Bridge 	</a:t>
            </a:r>
          </a:p>
          <a:p>
            <a:pPr lvl="1"/>
            <a:r>
              <a:rPr lang="en-US" sz="2000" dirty="0" smtClean="0">
                <a:latin typeface="Arial" pitchFamily="34" charset="0"/>
                <a:cs typeface="Arial" pitchFamily="34" charset="0"/>
              </a:rPr>
              <a:t>Modem  </a:t>
            </a: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p:txBody>
      </p:sp>
    </p:spTree>
    <p:extLst>
      <p:ext uri="{BB962C8B-B14F-4D97-AF65-F5344CB8AC3E}">
        <p14:creationId xmlns:p14="http://schemas.microsoft.com/office/powerpoint/2010/main" xmlns="" val="1098124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Komputer</a:t>
            </a:r>
            <a:r>
              <a:rPr lang="en-US" dirty="0" smtClean="0"/>
              <a:t> Server</a:t>
            </a:r>
            <a:endParaRPr lang="en-US" dirty="0"/>
          </a:p>
        </p:txBody>
      </p:sp>
      <p:sp>
        <p:nvSpPr>
          <p:cNvPr id="3" name="Content Placeholder 2"/>
          <p:cNvSpPr>
            <a:spLocks noGrp="1"/>
          </p:cNvSpPr>
          <p:nvPr>
            <p:ph idx="1"/>
          </p:nvPr>
        </p:nvSpPr>
        <p:spPr>
          <a:xfrm>
            <a:off x="76200" y="1524000"/>
            <a:ext cx="5029200" cy="4470400"/>
          </a:xfrm>
        </p:spPr>
        <p:txBody>
          <a:bodyPr>
            <a:noAutofit/>
          </a:bodyPr>
          <a:lstStyle/>
          <a:p>
            <a:pPr marL="342900" lvl="1" indent="-228600">
              <a:spcBef>
                <a:spcPts val="600"/>
              </a:spcBef>
              <a:buClr>
                <a:schemeClr val="accent1"/>
              </a:buClr>
              <a:buSzPct val="80000"/>
              <a:buFont typeface="Wingdings 2"/>
              <a:buChar char=""/>
            </a:pPr>
            <a:r>
              <a:rPr lang="en-US" sz="2000" b="1" dirty="0" err="1">
                <a:latin typeface="Arial" pitchFamily="34" charset="0"/>
                <a:cs typeface="Arial" pitchFamily="34" charset="0"/>
              </a:rPr>
              <a:t>Komputer</a:t>
            </a:r>
            <a:r>
              <a:rPr lang="en-US" sz="2000" b="1" dirty="0">
                <a:latin typeface="Arial" pitchFamily="34" charset="0"/>
                <a:cs typeface="Arial" pitchFamily="34" charset="0"/>
              </a:rPr>
              <a:t> </a:t>
            </a:r>
            <a:r>
              <a:rPr lang="en-US" sz="2000" b="1" dirty="0" smtClean="0">
                <a:latin typeface="Arial" pitchFamily="34" charset="0"/>
                <a:cs typeface="Arial" pitchFamily="34" charset="0"/>
              </a:rPr>
              <a:t>Server</a:t>
            </a:r>
            <a:endParaRPr lang="en-US" sz="2000" b="1" dirty="0">
              <a:latin typeface="Arial" pitchFamily="34" charset="0"/>
              <a:cs typeface="Arial" pitchFamily="34" charset="0"/>
            </a:endParaRPr>
          </a:p>
          <a:p>
            <a:pPr marL="457200" lvl="1" indent="-165100">
              <a:spcBef>
                <a:spcPts val="600"/>
              </a:spcBef>
            </a:pPr>
            <a:r>
              <a:rPr lang="en-US" sz="2000" dirty="0" err="1">
                <a:latin typeface="Arial" pitchFamily="34" charset="0"/>
                <a:cs typeface="Arial" pitchFamily="34" charset="0"/>
              </a:rPr>
              <a:t>K</a:t>
            </a:r>
            <a:r>
              <a:rPr lang="en-US" sz="2000" dirty="0" err="1" smtClean="0">
                <a:latin typeface="Arial" pitchFamily="34" charset="0"/>
                <a:cs typeface="Arial" pitchFamily="34" charset="0"/>
              </a:rPr>
              <a:t>omputer</a:t>
            </a:r>
            <a:r>
              <a:rPr lang="en-US" sz="2000" dirty="0">
                <a:latin typeface="Arial" pitchFamily="34" charset="0"/>
                <a:cs typeface="Arial" pitchFamily="34" charset="0"/>
              </a:rPr>
              <a:t> yang </a:t>
            </a:r>
            <a:r>
              <a:rPr lang="en-US" sz="2000" dirty="0" err="1">
                <a:latin typeface="Arial" pitchFamily="34" charset="0"/>
                <a:cs typeface="Arial" pitchFamily="34" charset="0"/>
              </a:rPr>
              <a:t>menyediakan</a:t>
            </a:r>
            <a:r>
              <a:rPr lang="en-US" sz="2000" dirty="0">
                <a:latin typeface="Arial" pitchFamily="34" charset="0"/>
                <a:cs typeface="Arial" pitchFamily="34" charset="0"/>
              </a:rPr>
              <a:t> </a:t>
            </a:r>
            <a:r>
              <a:rPr lang="en-US" sz="2000" dirty="0" err="1">
                <a:latin typeface="Arial" pitchFamily="34" charset="0"/>
                <a:cs typeface="Arial" pitchFamily="34" charset="0"/>
              </a:rPr>
              <a:t>layanan</a:t>
            </a:r>
            <a:r>
              <a:rPr lang="en-US" sz="2000" dirty="0">
                <a:latin typeface="Arial" pitchFamily="34" charset="0"/>
                <a:cs typeface="Arial" pitchFamily="34" charset="0"/>
              </a:rPr>
              <a:t> </a:t>
            </a:r>
            <a:r>
              <a:rPr lang="en-US" sz="2000" dirty="0" err="1">
                <a:latin typeface="Arial" pitchFamily="34" charset="0"/>
                <a:cs typeface="Arial" pitchFamily="34" charset="0"/>
              </a:rPr>
              <a:t>bagi</a:t>
            </a:r>
            <a:r>
              <a:rPr lang="en-US" sz="2000" dirty="0">
                <a:latin typeface="Arial" pitchFamily="34" charset="0"/>
                <a:cs typeface="Arial" pitchFamily="34" charset="0"/>
              </a:rPr>
              <a:t> </a:t>
            </a:r>
            <a:r>
              <a:rPr lang="en-US" sz="2000" dirty="0" err="1">
                <a:latin typeface="Arial" pitchFamily="34" charset="0"/>
                <a:cs typeface="Arial" pitchFamily="34" charset="0"/>
              </a:rPr>
              <a:t>komputer</a:t>
            </a:r>
            <a:r>
              <a:rPr lang="en-US" sz="2000" dirty="0">
                <a:latin typeface="Arial" pitchFamily="34" charset="0"/>
                <a:cs typeface="Arial" pitchFamily="34" charset="0"/>
              </a:rPr>
              <a:t> client </a:t>
            </a:r>
            <a:r>
              <a:rPr lang="en-US" sz="2000" dirty="0" err="1">
                <a:latin typeface="Arial" pitchFamily="34" charset="0"/>
                <a:cs typeface="Arial" pitchFamily="34" charset="0"/>
              </a:rPr>
              <a:t>dengan</a:t>
            </a:r>
            <a:r>
              <a:rPr lang="en-US" sz="2000" dirty="0">
                <a:latin typeface="Arial" pitchFamily="34" charset="0"/>
                <a:cs typeface="Arial" pitchFamily="34" charset="0"/>
              </a:rPr>
              <a:t> </a:t>
            </a:r>
            <a:r>
              <a:rPr lang="en-US" sz="2000" dirty="0" err="1">
                <a:latin typeface="Arial" pitchFamily="34" charset="0"/>
                <a:cs typeface="Arial" pitchFamily="34" charset="0"/>
              </a:rPr>
              <a:t>menyediakan</a:t>
            </a:r>
            <a:r>
              <a:rPr lang="en-US" sz="2000" dirty="0">
                <a:latin typeface="Arial" pitchFamily="34" charset="0"/>
                <a:cs typeface="Arial" pitchFamily="34" charset="0"/>
              </a:rPr>
              <a:t> </a:t>
            </a:r>
            <a:r>
              <a:rPr lang="en-US" sz="2000" dirty="0" err="1">
                <a:latin typeface="Arial" pitchFamily="34" charset="0"/>
                <a:cs typeface="Arial" pitchFamily="34" charset="0"/>
              </a:rPr>
              <a:t>berbagai</a:t>
            </a:r>
            <a:r>
              <a:rPr lang="en-US" sz="2000" dirty="0">
                <a:latin typeface="Arial" pitchFamily="34" charset="0"/>
                <a:cs typeface="Arial" pitchFamily="34" charset="0"/>
              </a:rPr>
              <a:t> </a:t>
            </a:r>
            <a:r>
              <a:rPr lang="en-US" sz="2000" dirty="0" err="1">
                <a:latin typeface="Arial" pitchFamily="34" charset="0"/>
                <a:cs typeface="Arial" pitchFamily="34" charset="0"/>
              </a:rPr>
              <a:t>sumber</a:t>
            </a:r>
            <a:r>
              <a:rPr lang="en-US" sz="2000" dirty="0">
                <a:latin typeface="Arial" pitchFamily="34" charset="0"/>
                <a:cs typeface="Arial" pitchFamily="34" charset="0"/>
              </a:rPr>
              <a:t> </a:t>
            </a:r>
            <a:r>
              <a:rPr lang="en-US" sz="2000" dirty="0" err="1">
                <a:latin typeface="Arial" pitchFamily="34" charset="0"/>
                <a:cs typeface="Arial" pitchFamily="34" charset="0"/>
              </a:rPr>
              <a:t>daya</a:t>
            </a:r>
            <a:r>
              <a:rPr lang="en-US" sz="2000" dirty="0">
                <a:latin typeface="Arial" pitchFamily="34" charset="0"/>
                <a:cs typeface="Arial" pitchFamily="34" charset="0"/>
              </a:rPr>
              <a:t>.  </a:t>
            </a:r>
            <a:r>
              <a:rPr lang="en-US" sz="2000" dirty="0" err="1" smtClean="0">
                <a:latin typeface="Arial" pitchFamily="34" charset="0"/>
                <a:cs typeface="Arial" pitchFamily="34" charset="0"/>
              </a:rPr>
              <a:t>Seperti</a:t>
            </a:r>
            <a:r>
              <a:rPr lang="en-US" sz="2000" dirty="0" smtClean="0">
                <a:latin typeface="Arial" pitchFamily="34" charset="0"/>
                <a:cs typeface="Arial" pitchFamily="34" charset="0"/>
              </a:rPr>
              <a:t> </a:t>
            </a:r>
            <a:r>
              <a:rPr lang="en-US" sz="2000" dirty="0" err="1">
                <a:latin typeface="Arial" pitchFamily="34" charset="0"/>
                <a:cs typeface="Arial" pitchFamily="34" charset="0"/>
              </a:rPr>
              <a:t>hak</a:t>
            </a:r>
            <a:r>
              <a:rPr lang="en-US" sz="2000" dirty="0">
                <a:latin typeface="Arial" pitchFamily="34" charset="0"/>
                <a:cs typeface="Arial" pitchFamily="34" charset="0"/>
              </a:rPr>
              <a:t> </a:t>
            </a:r>
            <a:r>
              <a:rPr lang="en-US" sz="2000" dirty="0" err="1">
                <a:latin typeface="Arial" pitchFamily="34" charset="0"/>
                <a:cs typeface="Arial" pitchFamily="34" charset="0"/>
              </a:rPr>
              <a:t>akses</a:t>
            </a:r>
            <a:r>
              <a:rPr lang="en-US" sz="2000" dirty="0">
                <a:latin typeface="Arial" pitchFamily="34" charset="0"/>
                <a:cs typeface="Arial" pitchFamily="34" charset="0"/>
              </a:rPr>
              <a:t> internet, </a:t>
            </a:r>
            <a:r>
              <a:rPr lang="en-US" sz="2000" dirty="0" err="1">
                <a:latin typeface="Arial" pitchFamily="34" charset="0"/>
                <a:cs typeface="Arial" pitchFamily="34" charset="0"/>
              </a:rPr>
              <a:t>memori</a:t>
            </a:r>
            <a:r>
              <a:rPr lang="en-US" sz="2000" dirty="0">
                <a:latin typeface="Arial" pitchFamily="34" charset="0"/>
                <a:cs typeface="Arial" pitchFamily="34" charset="0"/>
              </a:rPr>
              <a:t> yang </a:t>
            </a:r>
            <a:r>
              <a:rPr lang="en-US" sz="2000" dirty="0" err="1">
                <a:latin typeface="Arial" pitchFamily="34" charset="0"/>
                <a:cs typeface="Arial" pitchFamily="34" charset="0"/>
              </a:rPr>
              <a:t>lebih</a:t>
            </a:r>
            <a:r>
              <a:rPr lang="en-US" sz="2000" dirty="0">
                <a:latin typeface="Arial" pitchFamily="34" charset="0"/>
                <a:cs typeface="Arial" pitchFamily="34" charset="0"/>
              </a:rPr>
              <a:t> </a:t>
            </a:r>
            <a:r>
              <a:rPr lang="en-US" sz="2000" dirty="0" err="1">
                <a:latin typeface="Arial" pitchFamily="34" charset="0"/>
                <a:cs typeface="Arial" pitchFamily="34" charset="0"/>
              </a:rPr>
              <a:t>besar</a:t>
            </a:r>
            <a:r>
              <a:rPr lang="en-US" sz="2000" dirty="0">
                <a:latin typeface="Arial" pitchFamily="34" charset="0"/>
                <a:cs typeface="Arial" pitchFamily="34" charset="0"/>
              </a:rPr>
              <a:t>, </a:t>
            </a:r>
            <a:r>
              <a:rPr lang="en-US" sz="2000" dirty="0" err="1">
                <a:latin typeface="Arial" pitchFamily="34" charset="0"/>
                <a:cs typeface="Arial" pitchFamily="34" charset="0"/>
              </a:rPr>
              <a:t>harddisk</a:t>
            </a:r>
            <a:r>
              <a:rPr lang="en-US" sz="2000" dirty="0">
                <a:latin typeface="Arial" pitchFamily="34" charset="0"/>
                <a:cs typeface="Arial" pitchFamily="34" charset="0"/>
              </a:rPr>
              <a:t> </a:t>
            </a:r>
            <a:r>
              <a:rPr lang="en-US" sz="2000" dirty="0" err="1">
                <a:latin typeface="Arial" pitchFamily="34" charset="0"/>
                <a:cs typeface="Arial" pitchFamily="34" charset="0"/>
              </a:rPr>
              <a:t>berkapasitas</a:t>
            </a:r>
            <a:r>
              <a:rPr lang="en-US" sz="2000" dirty="0">
                <a:latin typeface="Arial" pitchFamily="34" charset="0"/>
                <a:cs typeface="Arial" pitchFamily="34" charset="0"/>
              </a:rPr>
              <a:t> </a:t>
            </a:r>
            <a:r>
              <a:rPr lang="en-US" sz="2000" dirty="0" err="1">
                <a:latin typeface="Arial" pitchFamily="34" charset="0"/>
                <a:cs typeface="Arial" pitchFamily="34" charset="0"/>
              </a:rPr>
              <a:t>tinggi</a:t>
            </a:r>
            <a:r>
              <a:rPr lang="en-US" sz="2000" dirty="0">
                <a:latin typeface="Arial" pitchFamily="34" charset="0"/>
                <a:cs typeface="Arial" pitchFamily="34" charset="0"/>
              </a:rPr>
              <a:t>, printer yang </a:t>
            </a:r>
            <a:r>
              <a:rPr lang="en-US" sz="2000" dirty="0" err="1">
                <a:latin typeface="Arial" pitchFamily="34" charset="0"/>
                <a:cs typeface="Arial" pitchFamily="34" charset="0"/>
              </a:rPr>
              <a:t>dapat</a:t>
            </a:r>
            <a:r>
              <a:rPr lang="en-US" sz="2000" dirty="0">
                <a:latin typeface="Arial" pitchFamily="34" charset="0"/>
                <a:cs typeface="Arial" pitchFamily="34" charset="0"/>
              </a:rPr>
              <a:t> </a:t>
            </a:r>
            <a:r>
              <a:rPr lang="en-US" sz="2000" dirty="0" err="1">
                <a:latin typeface="Arial" pitchFamily="34" charset="0"/>
                <a:cs typeface="Arial" pitchFamily="34" charset="0"/>
              </a:rPr>
              <a:t>digunakan</a:t>
            </a:r>
            <a:r>
              <a:rPr lang="en-US" sz="2000" dirty="0">
                <a:latin typeface="Arial" pitchFamily="34" charset="0"/>
                <a:cs typeface="Arial" pitchFamily="34" charset="0"/>
              </a:rPr>
              <a:t> </a:t>
            </a:r>
            <a:r>
              <a:rPr lang="en-US" sz="2000" dirty="0" err="1">
                <a:latin typeface="Arial" pitchFamily="34" charset="0"/>
                <a:cs typeface="Arial" pitchFamily="34" charset="0"/>
              </a:rPr>
              <a:t>bersama-sama</a:t>
            </a:r>
            <a:r>
              <a:rPr lang="en-US" sz="2000" dirty="0">
                <a:latin typeface="Arial" pitchFamily="34" charset="0"/>
                <a:cs typeface="Arial" pitchFamily="34" charset="0"/>
              </a:rPr>
              <a:t>, </a:t>
            </a:r>
            <a:r>
              <a:rPr lang="en-US" sz="2000" dirty="0" err="1">
                <a:latin typeface="Arial" pitchFamily="34" charset="0"/>
                <a:cs typeface="Arial" pitchFamily="34" charset="0"/>
              </a:rPr>
              <a:t>dan</a:t>
            </a:r>
            <a:r>
              <a:rPr lang="en-US" sz="2000" dirty="0">
                <a:latin typeface="Arial" pitchFamily="34" charset="0"/>
                <a:cs typeface="Arial" pitchFamily="34" charset="0"/>
              </a:rPr>
              <a:t> lain-lain</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1200" t="15625" r="1514" b="40973"/>
          <a:stretch/>
        </p:blipFill>
        <p:spPr bwMode="auto">
          <a:xfrm>
            <a:off x="5181600" y="1828800"/>
            <a:ext cx="38608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8099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err="1" smtClean="0">
                <a:solidFill>
                  <a:schemeClr val="tx2">
                    <a:satMod val="200000"/>
                  </a:schemeClr>
                </a:solidFill>
              </a:rPr>
              <a:t>Perangkat</a:t>
            </a:r>
            <a:r>
              <a:rPr lang="en-US" dirty="0" smtClean="0">
                <a:solidFill>
                  <a:schemeClr val="tx2">
                    <a:satMod val="200000"/>
                  </a:schemeClr>
                </a:solidFill>
              </a:rPr>
              <a:t> </a:t>
            </a:r>
            <a:r>
              <a:rPr lang="en-US" dirty="0" err="1" smtClean="0">
                <a:solidFill>
                  <a:schemeClr val="tx2">
                    <a:satMod val="200000"/>
                  </a:schemeClr>
                </a:solidFill>
              </a:rPr>
              <a:t>Jaringan</a:t>
            </a:r>
            <a:r>
              <a:rPr lang="en-US" dirty="0" smtClean="0">
                <a:solidFill>
                  <a:schemeClr val="tx2">
                    <a:satMod val="200000"/>
                  </a:schemeClr>
                </a:solidFill>
              </a:rPr>
              <a:t> </a:t>
            </a:r>
            <a:r>
              <a:rPr lang="en-US" dirty="0" err="1" smtClean="0">
                <a:solidFill>
                  <a:schemeClr val="tx2">
                    <a:satMod val="200000"/>
                  </a:schemeClr>
                </a:solidFill>
              </a:rPr>
              <a:t>Komputer</a:t>
            </a:r>
            <a:endParaRPr lang="en-US" dirty="0">
              <a:solidFill>
                <a:schemeClr val="tx2">
                  <a:satMod val="200000"/>
                </a:schemeClr>
              </a:solidFill>
            </a:endParaRPr>
          </a:p>
        </p:txBody>
      </p:sp>
      <p:sp>
        <p:nvSpPr>
          <p:cNvPr id="3075" name="TextBox 3"/>
          <p:cNvSpPr txBox="1">
            <a:spLocks noChangeArrowheads="1"/>
          </p:cNvSpPr>
          <p:nvPr/>
        </p:nvSpPr>
        <p:spPr bwMode="auto">
          <a:xfrm flipH="1">
            <a:off x="395288" y="1668482"/>
            <a:ext cx="3643312"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14350" indent="-514350" eaLnBrk="1" hangingPunct="1">
              <a:buAutoNum type="arabicPeriod"/>
            </a:pPr>
            <a:r>
              <a:rPr lang="en-US" sz="2000" b="1" dirty="0" smtClean="0">
                <a:latin typeface="Arial" pitchFamily="34" charset="0"/>
                <a:cs typeface="Arial" pitchFamily="34" charset="0"/>
              </a:rPr>
              <a:t>Hardware  </a:t>
            </a:r>
            <a:r>
              <a:rPr lang="en-US" sz="2000" b="1" dirty="0" err="1" smtClean="0">
                <a:latin typeface="Arial" pitchFamily="34" charset="0"/>
                <a:cs typeface="Arial" pitchFamily="34" charset="0"/>
              </a:rPr>
              <a:t>antara</a:t>
            </a:r>
            <a:r>
              <a:rPr lang="en-US" sz="2000" b="1" dirty="0" smtClean="0">
                <a:latin typeface="Arial" pitchFamily="34" charset="0"/>
                <a:cs typeface="Arial" pitchFamily="34" charset="0"/>
              </a:rPr>
              <a:t> lain :</a:t>
            </a:r>
          </a:p>
          <a:p>
            <a:pPr marL="914400" lvl="1" indent="-457200">
              <a:buFont typeface="+mj-lt"/>
              <a:buAutoNum type="alphaLcPeriod"/>
            </a:pPr>
            <a:r>
              <a:rPr lang="en-US" sz="2000" dirty="0" err="1" smtClean="0">
                <a:latin typeface="Arial" pitchFamily="34" charset="0"/>
                <a:cs typeface="Arial" pitchFamily="34" charset="0"/>
              </a:rPr>
              <a:t>Komputer</a:t>
            </a:r>
            <a:r>
              <a:rPr lang="en-US" sz="2000" dirty="0" smtClean="0">
                <a:latin typeface="Arial" pitchFamily="34" charset="0"/>
                <a:cs typeface="Arial" pitchFamily="34" charset="0"/>
              </a:rPr>
              <a:t> server</a:t>
            </a:r>
          </a:p>
          <a:p>
            <a:pPr marL="914400" lvl="1" indent="-457200">
              <a:buFont typeface="+mj-lt"/>
              <a:buAutoNum type="alphaLcPeriod"/>
            </a:pPr>
            <a:r>
              <a:rPr lang="en-US" sz="2000" dirty="0" smtClean="0">
                <a:latin typeface="Arial" pitchFamily="34" charset="0"/>
                <a:cs typeface="Arial" pitchFamily="34" charset="0"/>
              </a:rPr>
              <a:t>Host </a:t>
            </a:r>
          </a:p>
          <a:p>
            <a:pPr marL="914400" lvl="1" indent="-457200">
              <a:buFont typeface="+mj-lt"/>
              <a:buAutoNum type="alphaLcPeriod"/>
            </a:pPr>
            <a:r>
              <a:rPr lang="en-US" sz="2000" dirty="0" smtClean="0">
                <a:latin typeface="Arial" pitchFamily="34" charset="0"/>
                <a:cs typeface="Arial" pitchFamily="34" charset="0"/>
              </a:rPr>
              <a:t>NIC (</a:t>
            </a:r>
            <a:r>
              <a:rPr lang="en-US" altLang="en-US" sz="2000" i="1" dirty="0" smtClean="0"/>
              <a:t>Network Interface Card)</a:t>
            </a:r>
          </a:p>
          <a:p>
            <a:pPr marL="914400" lvl="1" indent="-457200">
              <a:buFont typeface="+mj-lt"/>
              <a:buAutoNum type="alphaLcPeriod"/>
            </a:pPr>
            <a:r>
              <a:rPr lang="en-US" sz="2000" dirty="0" smtClean="0">
                <a:latin typeface="Arial" pitchFamily="34" charset="0"/>
                <a:cs typeface="Arial" pitchFamily="34" charset="0"/>
              </a:rPr>
              <a:t>Router</a:t>
            </a:r>
          </a:p>
          <a:p>
            <a:pPr marL="914400" lvl="1" indent="-457200">
              <a:buFont typeface="+mj-lt"/>
              <a:buAutoNum type="alphaLcPeriod"/>
            </a:pPr>
            <a:r>
              <a:rPr lang="en-US" sz="2000" dirty="0" smtClean="0">
                <a:latin typeface="Arial" pitchFamily="34" charset="0"/>
                <a:cs typeface="Arial" pitchFamily="34" charset="0"/>
              </a:rPr>
              <a:t>Switch</a:t>
            </a:r>
          </a:p>
          <a:p>
            <a:pPr marL="914400" lvl="1" indent="-457200">
              <a:buFont typeface="+mj-lt"/>
              <a:buAutoNum type="alphaLcPeriod"/>
            </a:pPr>
            <a:r>
              <a:rPr lang="en-US" sz="2000" dirty="0" err="1" smtClean="0">
                <a:latin typeface="Arial" pitchFamily="34" charset="0"/>
                <a:cs typeface="Arial" pitchFamily="34" charset="0"/>
              </a:rPr>
              <a:t>Konektor</a:t>
            </a:r>
            <a:r>
              <a:rPr lang="en-US" sz="2000" dirty="0" smtClean="0">
                <a:latin typeface="Arial" pitchFamily="34" charset="0"/>
                <a:cs typeface="Arial" pitchFamily="34" charset="0"/>
              </a:rPr>
              <a:t> UTP (RJ-45)</a:t>
            </a:r>
          </a:p>
          <a:p>
            <a:pPr marL="914400" lvl="1" indent="-457200">
              <a:buFont typeface="+mj-lt"/>
              <a:buAutoNum type="alphaLcPeriod"/>
            </a:pPr>
            <a:r>
              <a:rPr lang="en-US" sz="2000" dirty="0" err="1" smtClean="0">
                <a:latin typeface="Arial" pitchFamily="34" charset="0"/>
                <a:cs typeface="Arial" pitchFamily="34" charset="0"/>
              </a:rPr>
              <a:t>Kabel</a:t>
            </a:r>
            <a:r>
              <a:rPr lang="en-US" sz="2000" dirty="0" smtClean="0">
                <a:latin typeface="Arial" pitchFamily="34" charset="0"/>
                <a:cs typeface="Arial" pitchFamily="34" charset="0"/>
              </a:rPr>
              <a:t> UTP</a:t>
            </a:r>
          </a:p>
          <a:p>
            <a:pPr marL="914400" lvl="1" indent="-457200">
              <a:buFont typeface="+mj-lt"/>
              <a:buAutoNum type="alphaLcPeriod"/>
            </a:pPr>
            <a:r>
              <a:rPr lang="en-US" sz="2000" dirty="0" smtClean="0">
                <a:latin typeface="Arial" pitchFamily="34" charset="0"/>
                <a:cs typeface="Arial" pitchFamily="34" charset="0"/>
              </a:rPr>
              <a:t>Bridge 	</a:t>
            </a:r>
          </a:p>
          <a:p>
            <a:pPr marL="914400" lvl="1" indent="-457200">
              <a:buFont typeface="+mj-lt"/>
              <a:buAutoNum type="alphaLcPeriod"/>
            </a:pPr>
            <a:r>
              <a:rPr lang="en-US" sz="2000" dirty="0" smtClean="0">
                <a:latin typeface="Arial" pitchFamily="34" charset="0"/>
                <a:cs typeface="Arial" pitchFamily="34" charset="0"/>
              </a:rPr>
              <a:t>Modem  </a:t>
            </a:r>
          </a:p>
        </p:txBody>
      </p:sp>
      <p:sp>
        <p:nvSpPr>
          <p:cNvPr id="4" name="Right Arrow 3">
            <a:hlinkClick r:id="" action="ppaction://hlinkshowjump?jump=nextslide"/>
          </p:cNvPr>
          <p:cNvSpPr/>
          <p:nvPr/>
        </p:nvSpPr>
        <p:spPr>
          <a:xfrm>
            <a:off x="8594725" y="6373813"/>
            <a:ext cx="549275"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3"/>
          <p:cNvSpPr txBox="1">
            <a:spLocks noChangeArrowheads="1"/>
          </p:cNvSpPr>
          <p:nvPr/>
        </p:nvSpPr>
        <p:spPr bwMode="auto">
          <a:xfrm flipH="1">
            <a:off x="4283075" y="1671459"/>
            <a:ext cx="4860925"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smtClean="0">
                <a:latin typeface="Arial" pitchFamily="34" charset="0"/>
                <a:cs typeface="Arial" pitchFamily="34" charset="0"/>
              </a:rPr>
              <a:t>2. </a:t>
            </a:r>
            <a:r>
              <a:rPr lang="en-US" sz="2000" b="1" dirty="0" err="1" smtClean="0">
                <a:latin typeface="Arial" pitchFamily="34" charset="0"/>
                <a:cs typeface="Arial" pitchFamily="34" charset="0"/>
              </a:rPr>
              <a:t>Sofware</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antara</a:t>
            </a:r>
            <a:r>
              <a:rPr lang="en-US" sz="2000" b="1" dirty="0" smtClean="0">
                <a:latin typeface="Arial" pitchFamily="34" charset="0"/>
                <a:cs typeface="Arial" pitchFamily="34" charset="0"/>
              </a:rPr>
              <a:t> lain :</a:t>
            </a:r>
          </a:p>
          <a:p>
            <a:pPr marL="571500" indent="-279400" eaLnBrk="1" hangingPunct="1">
              <a:buFont typeface="Wingdings" pitchFamily="2" charset="2"/>
              <a:buAutoNum type="alphaLcPeriod"/>
            </a:pPr>
            <a:r>
              <a:rPr lang="en-US" sz="2000" dirty="0" smtClean="0">
                <a:latin typeface="Arial" pitchFamily="34" charset="0"/>
                <a:cs typeface="Arial" pitchFamily="34" charset="0"/>
              </a:rPr>
              <a:t>SO </a:t>
            </a:r>
          </a:p>
          <a:p>
            <a:pPr marL="571500" indent="-279400" eaLnBrk="1" hangingPunct="1">
              <a:buFont typeface="Wingdings" pitchFamily="2" charset="2"/>
              <a:buAutoNum type="alphaLcPeriod"/>
            </a:pPr>
            <a:r>
              <a:rPr lang="en-US" sz="2000" dirty="0" smtClean="0">
                <a:latin typeface="Arial" pitchFamily="34" charset="0"/>
                <a:cs typeface="Arial" pitchFamily="34" charset="0"/>
              </a:rPr>
              <a:t>Driver</a:t>
            </a:r>
          </a:p>
          <a:p>
            <a:pPr marL="571500" indent="-279400" eaLnBrk="1" hangingPunct="1">
              <a:buFont typeface="Wingdings" pitchFamily="2" charset="2"/>
              <a:buAutoNum type="alphaLcPeriod"/>
            </a:pPr>
            <a:r>
              <a:rPr lang="en-US" sz="2000" dirty="0" err="1" smtClean="0">
                <a:latin typeface="Arial" pitchFamily="34" charset="0"/>
                <a:cs typeface="Arial" pitchFamily="34" charset="0"/>
              </a:rPr>
              <a:t>Apliakasi</a:t>
            </a:r>
            <a:r>
              <a:rPr lang="en-US" sz="2000" dirty="0" smtClean="0">
                <a:latin typeface="Arial" pitchFamily="34" charset="0"/>
                <a:cs typeface="Arial" pitchFamily="34" charset="0"/>
              </a:rPr>
              <a:t> </a:t>
            </a:r>
          </a:p>
          <a:p>
            <a:pPr marL="571500" indent="-279400" eaLnBrk="1" hangingPunct="1">
              <a:buFont typeface="Wingdings" pitchFamily="2" charset="2"/>
              <a:buAutoNum type="alphaLcPeriod"/>
            </a:pPr>
            <a:r>
              <a:rPr lang="en-US" sz="2000" dirty="0"/>
              <a:t>Microsoft Network </a:t>
            </a:r>
            <a:r>
              <a:rPr lang="en-US" sz="2000" dirty="0" smtClean="0"/>
              <a:t>Monitor</a:t>
            </a:r>
          </a:p>
          <a:p>
            <a:pPr marL="571500" indent="-279400" eaLnBrk="1" hangingPunct="1">
              <a:buFont typeface="Wingdings" pitchFamily="2" charset="2"/>
              <a:buAutoNum type="alphaLcPeriod"/>
            </a:pPr>
            <a:r>
              <a:rPr lang="en-US" sz="2000" dirty="0" smtClean="0">
                <a:latin typeface="Arial" pitchFamily="34" charset="0"/>
                <a:cs typeface="Arial" pitchFamily="34" charset="0"/>
              </a:rPr>
              <a:t>Angry </a:t>
            </a:r>
            <a:r>
              <a:rPr lang="en-US" sz="2000" dirty="0">
                <a:latin typeface="Arial" pitchFamily="34" charset="0"/>
                <a:cs typeface="Arial" pitchFamily="34" charset="0"/>
              </a:rPr>
              <a:t>IP </a:t>
            </a:r>
            <a:r>
              <a:rPr lang="en-US" sz="2000" dirty="0" smtClean="0">
                <a:latin typeface="Arial" pitchFamily="34" charset="0"/>
                <a:cs typeface="Arial" pitchFamily="34" charset="0"/>
              </a:rPr>
              <a:t>Scanner</a:t>
            </a:r>
          </a:p>
          <a:p>
            <a:pPr marL="571500" indent="-279400" eaLnBrk="1" hangingPunct="1">
              <a:buFont typeface="Wingdings" pitchFamily="2" charset="2"/>
              <a:buAutoNum type="alphaLcPeriod"/>
            </a:pPr>
            <a:r>
              <a:rPr lang="en-US" sz="2000" dirty="0" err="1" smtClean="0">
                <a:latin typeface="Arial" pitchFamily="34" charset="0"/>
                <a:cs typeface="Arial" pitchFamily="34" charset="0"/>
              </a:rPr>
              <a:t>Nmap</a:t>
            </a:r>
            <a:endParaRPr lang="en-US" sz="2000" dirty="0" smtClean="0">
              <a:latin typeface="Arial" pitchFamily="34" charset="0"/>
              <a:cs typeface="Arial" pitchFamily="34" charset="0"/>
            </a:endParaRPr>
          </a:p>
          <a:p>
            <a:pPr marL="571500" indent="-279400" eaLnBrk="1" hangingPunct="1">
              <a:buFont typeface="Wingdings" pitchFamily="2" charset="2"/>
              <a:buAutoNum type="alphaLcPeriod"/>
            </a:pPr>
            <a:r>
              <a:rPr lang="en-US" sz="2000" dirty="0" smtClean="0">
                <a:latin typeface="Arial" pitchFamily="34" charset="0"/>
                <a:cs typeface="Arial" pitchFamily="34" charset="0"/>
              </a:rPr>
              <a:t>Wire Shark</a:t>
            </a:r>
          </a:p>
          <a:p>
            <a:pPr marL="571500" indent="-279400" eaLnBrk="1" hangingPunct="1">
              <a:buFont typeface="Wingdings" pitchFamily="2" charset="2"/>
              <a:buAutoNum type="alphaLcPeriod"/>
            </a:pPr>
            <a:r>
              <a:rPr lang="en-US" sz="2000" dirty="0" smtClean="0">
                <a:latin typeface="Arial" pitchFamily="34" charset="0"/>
                <a:cs typeface="Arial" pitchFamily="34" charset="0"/>
              </a:rPr>
              <a:t>Dude</a:t>
            </a:r>
          </a:p>
          <a:p>
            <a:pPr marL="571500" indent="-279400" eaLnBrk="1" hangingPunct="1">
              <a:buFont typeface="Wingdings" pitchFamily="2" charset="2"/>
              <a:buAutoNum type="alphaLcPeriod"/>
            </a:pPr>
            <a:r>
              <a:rPr lang="en-US" sz="2000" dirty="0" err="1" smtClean="0">
                <a:latin typeface="Arial" pitchFamily="34" charset="0"/>
                <a:cs typeface="Arial" pitchFamily="34" charset="0"/>
              </a:rPr>
              <a:t>dll</a:t>
            </a:r>
            <a:endParaRPr lang="en-US" sz="2000" dirty="0">
              <a:latin typeface="Arial" pitchFamily="34" charset="0"/>
              <a:cs typeface="Arial" pitchFamily="34" charset="0"/>
            </a:endParaRPr>
          </a:p>
          <a:p>
            <a:pPr marL="231775" indent="-231775" eaLnBrk="1" hangingPunct="1">
              <a:buFont typeface="Wingdings" pitchFamily="2" charset="2"/>
              <a:buNone/>
            </a:pPr>
            <a:r>
              <a:rPr lang="en-US" sz="2000" dirty="0">
                <a:latin typeface="Arial" pitchFamily="34" charset="0"/>
                <a:cs typeface="Arial" pitchFamily="34" charset="0"/>
              </a:rPr>
              <a:t>	</a:t>
            </a:r>
            <a:endParaRPr lang="en-US" sz="2000" i="1" dirty="0" smtClean="0">
              <a:latin typeface="Arial" pitchFamily="34" charset="0"/>
              <a:cs typeface="Arial" pitchFamily="34" charset="0"/>
            </a:endParaRPr>
          </a:p>
          <a:p>
            <a:pPr eaLnBrk="1" hangingPunct="1">
              <a:buFont typeface="Wingdings" pitchFamily="2" charset="2"/>
              <a:buNone/>
            </a:pPr>
            <a:endParaRPr lang="en-US" sz="2000" dirty="0">
              <a:latin typeface="Arial" pitchFamily="34" charset="0"/>
              <a:cs typeface="Arial" pitchFamily="34" charset="0"/>
            </a:endParaRPr>
          </a:p>
        </p:txBody>
      </p:sp>
    </p:spTree>
    <p:extLst>
      <p:ext uri="{BB962C8B-B14F-4D97-AF65-F5344CB8AC3E}">
        <p14:creationId xmlns:p14="http://schemas.microsoft.com/office/powerpoint/2010/main" xmlns="" val="2923487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grpId="0" nodeType="afterEffect">
                                  <p:stCondLst>
                                    <p:cond delay="0"/>
                                  </p:stCondLst>
                                  <p:iterate type="lt">
                                    <p:tmPct val="10000"/>
                                  </p:iterate>
                                  <p:childTnLst>
                                    <p:set>
                                      <p:cBhvr override="childStyle">
                                        <p:cTn id="6" dur="1000" autoRev="1" fill="hold"/>
                                        <p:tgtEl>
                                          <p:spTgt spid="2"/>
                                        </p:tgtEl>
                                        <p:attrNameLst>
                                          <p:attrName>style.color</p:attrName>
                                        </p:attrNameLst>
                                      </p:cBhvr>
                                      <p:to>
                                        <p:clrVal>
                                          <a:schemeClr val="accent2"/>
                                        </p:clrVal>
                                      </p:to>
                                    </p:set>
                                    <p:set>
                                      <p:cBhvr>
                                        <p:cTn id="7" dur="1000" autoRev="1" fill="hold"/>
                                        <p:tgtEl>
                                          <p:spTgt spid="2"/>
                                        </p:tgtEl>
                                        <p:attrNameLst>
                                          <p:attrName>fillcolor</p:attrName>
                                        </p:attrNameLst>
                                      </p:cBhvr>
                                      <p:to>
                                        <p:clrVal>
                                          <a:schemeClr val="accent2"/>
                                        </p:clrVal>
                                      </p:to>
                                    </p:set>
                                    <p:set>
                                      <p:cBhvr>
                                        <p:cTn id="8" dur="1000" autoRev="1"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Host</a:t>
            </a:r>
            <a:endParaRPr lang="en-US" b="0" dirty="0"/>
          </a:p>
        </p:txBody>
      </p:sp>
      <p:sp>
        <p:nvSpPr>
          <p:cNvPr id="3" name="Content Placeholder 2"/>
          <p:cNvSpPr>
            <a:spLocks noGrp="1"/>
          </p:cNvSpPr>
          <p:nvPr>
            <p:ph idx="1"/>
          </p:nvPr>
        </p:nvSpPr>
        <p:spPr/>
        <p:txBody>
          <a:bodyPr>
            <a:normAutofit/>
          </a:bodyPr>
          <a:lstStyle/>
          <a:p>
            <a:r>
              <a:rPr lang="en-US" sz="2400" i="1" dirty="0" smtClean="0">
                <a:latin typeface="Arial" pitchFamily="34" charset="0"/>
                <a:cs typeface="Arial" pitchFamily="34" charset="0"/>
              </a:rPr>
              <a:t>Host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adalah</a:t>
            </a:r>
            <a:r>
              <a:rPr lang="en-US" sz="2400" dirty="0" smtClean="0">
                <a:latin typeface="Arial" pitchFamily="34" charset="0"/>
                <a:cs typeface="Arial" pitchFamily="34" charset="0"/>
              </a:rPr>
              <a:t> </a:t>
            </a:r>
            <a:r>
              <a:rPr lang="en-US" sz="2400" dirty="0" err="1">
                <a:latin typeface="Arial" pitchFamily="34" charset="0"/>
                <a:cs typeface="Arial" pitchFamily="34" charset="0"/>
              </a:rPr>
              <a:t>perangkat</a:t>
            </a:r>
            <a:r>
              <a:rPr lang="en-US" sz="2400" dirty="0">
                <a:latin typeface="Arial" pitchFamily="34" charset="0"/>
                <a:cs typeface="Arial" pitchFamily="34" charset="0"/>
              </a:rPr>
              <a:t> yang </a:t>
            </a:r>
            <a:r>
              <a:rPr lang="en-US" sz="2400" dirty="0" err="1">
                <a:latin typeface="Arial" pitchFamily="34" charset="0"/>
                <a:cs typeface="Arial" pitchFamily="34" charset="0"/>
              </a:rPr>
              <a:t>terhubung</a:t>
            </a:r>
            <a:r>
              <a:rPr lang="en-US" sz="2400" dirty="0">
                <a:latin typeface="Arial" pitchFamily="34" charset="0"/>
                <a:cs typeface="Arial" pitchFamily="34" charset="0"/>
              </a:rPr>
              <a:t> </a:t>
            </a:r>
            <a:r>
              <a:rPr lang="en-US" sz="2400" dirty="0" err="1">
                <a:latin typeface="Arial" pitchFamily="34" charset="0"/>
                <a:cs typeface="Arial" pitchFamily="34" charset="0"/>
              </a:rPr>
              <a:t>ke</a:t>
            </a:r>
            <a:r>
              <a:rPr lang="en-US" sz="2400" dirty="0">
                <a:latin typeface="Arial" pitchFamily="34" charset="0"/>
                <a:cs typeface="Arial" pitchFamily="34" charset="0"/>
              </a:rPr>
              <a:t> </a:t>
            </a:r>
            <a:r>
              <a:rPr lang="en-US" sz="2400" dirty="0" err="1">
                <a:latin typeface="Arial" pitchFamily="34" charset="0"/>
                <a:cs typeface="Arial" pitchFamily="34" charset="0"/>
              </a:rPr>
              <a:t>jaringan</a:t>
            </a:r>
            <a:r>
              <a:rPr lang="en-US" sz="2400" dirty="0">
                <a:latin typeface="Arial" pitchFamily="34" charset="0"/>
                <a:cs typeface="Arial" pitchFamily="34" charset="0"/>
              </a:rPr>
              <a:t>. </a:t>
            </a:r>
            <a:r>
              <a:rPr lang="en-US" sz="2400" dirty="0" err="1">
                <a:latin typeface="Arial" pitchFamily="34" charset="0"/>
                <a:cs typeface="Arial" pitchFamily="34" charset="0"/>
              </a:rPr>
              <a:t>Ini</a:t>
            </a:r>
            <a:r>
              <a:rPr lang="en-US" sz="2400" dirty="0">
                <a:latin typeface="Arial" pitchFamily="34" charset="0"/>
                <a:cs typeface="Arial" pitchFamily="34" charset="0"/>
              </a:rPr>
              <a:t> </a:t>
            </a:r>
            <a:r>
              <a:rPr lang="en-US" sz="2400" dirty="0" err="1">
                <a:latin typeface="Arial" pitchFamily="34" charset="0"/>
                <a:cs typeface="Arial" pitchFamily="34" charset="0"/>
              </a:rPr>
              <a:t>bisa</a:t>
            </a:r>
            <a:r>
              <a:rPr lang="en-US" sz="2400" dirty="0">
                <a:latin typeface="Arial" pitchFamily="34" charset="0"/>
                <a:cs typeface="Arial" pitchFamily="34" charset="0"/>
              </a:rPr>
              <a:t> </a:t>
            </a:r>
            <a:r>
              <a:rPr lang="en-US" sz="2400" dirty="0" err="1">
                <a:latin typeface="Arial" pitchFamily="34" charset="0"/>
                <a:cs typeface="Arial" pitchFamily="34" charset="0"/>
              </a:rPr>
              <a:t>berupa</a:t>
            </a:r>
            <a:r>
              <a:rPr lang="en-US" sz="2400" dirty="0">
                <a:latin typeface="Arial" pitchFamily="34" charset="0"/>
                <a:cs typeface="Arial" pitchFamily="34" charset="0"/>
              </a:rPr>
              <a:t> </a:t>
            </a:r>
            <a:r>
              <a:rPr lang="en-US" sz="2400" dirty="0" err="1">
                <a:latin typeface="Arial" pitchFamily="34" charset="0"/>
                <a:cs typeface="Arial" pitchFamily="34" charset="0"/>
              </a:rPr>
              <a:t>komputer</a:t>
            </a:r>
            <a:r>
              <a:rPr lang="en-US" sz="2400" dirty="0">
                <a:latin typeface="Arial" pitchFamily="34" charset="0"/>
                <a:cs typeface="Arial" pitchFamily="34" charset="0"/>
              </a:rPr>
              <a:t> desktop, laptop, smartphone, </a:t>
            </a:r>
            <a:r>
              <a:rPr lang="en-US" sz="2400" dirty="0" err="1">
                <a:latin typeface="Arial" pitchFamily="34" charset="0"/>
                <a:cs typeface="Arial" pitchFamily="34" charset="0"/>
              </a:rPr>
              <a:t>dll</a:t>
            </a:r>
            <a:r>
              <a:rPr lang="en-US" sz="2400" dirty="0">
                <a:latin typeface="Arial" pitchFamily="34" charset="0"/>
                <a:cs typeface="Arial" pitchFamily="34" charset="0"/>
              </a:rPr>
              <a:t>. </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785" t="15104" r="39678" b="26042"/>
          <a:stretch/>
        </p:blipFill>
        <p:spPr bwMode="auto">
          <a:xfrm>
            <a:off x="533400" y="3048000"/>
            <a:ext cx="3887027" cy="30607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181" t="13889" r="14861" b="38368"/>
          <a:stretch/>
        </p:blipFill>
        <p:spPr bwMode="auto">
          <a:xfrm>
            <a:off x="4702427" y="3429000"/>
            <a:ext cx="695071" cy="1336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1440" t="40626" r="24548" b="28905"/>
          <a:stretch/>
        </p:blipFill>
        <p:spPr bwMode="auto">
          <a:xfrm>
            <a:off x="5638800" y="4097337"/>
            <a:ext cx="3133101" cy="223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3463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spcBef>
                <a:spcPct val="0"/>
              </a:spcBef>
            </a:pPr>
            <a:r>
              <a:rPr lang="en-US" sz="3200" b="1" dirty="0" smtClean="0">
                <a:solidFill>
                  <a:srgbClr val="FFC000"/>
                </a:solidFill>
                <a:latin typeface="Arial" pitchFamily="34" charset="0"/>
                <a:cs typeface="Arial" pitchFamily="34" charset="0"/>
              </a:rPr>
              <a:t>NIC (</a:t>
            </a:r>
            <a:r>
              <a:rPr lang="en-US" altLang="en-US" sz="3200" b="1" i="1" dirty="0" smtClean="0">
                <a:solidFill>
                  <a:srgbClr val="FFC000"/>
                </a:solidFill>
              </a:rPr>
              <a:t>Network Interface Card</a:t>
            </a:r>
            <a:r>
              <a:rPr lang="en-US" altLang="en-US" sz="3200" b="1" dirty="0" smtClean="0">
                <a:solidFill>
                  <a:srgbClr val="FFC000"/>
                </a:solidFill>
              </a:rPr>
              <a:t>)</a:t>
            </a:r>
            <a:br>
              <a:rPr lang="en-US" altLang="en-US" sz="3200" b="1" dirty="0" smtClean="0">
                <a:solidFill>
                  <a:srgbClr val="FFC000"/>
                </a:solidFill>
              </a:rPr>
            </a:br>
            <a:endParaRPr lang="en-US" sz="2800" b="1" dirty="0">
              <a:solidFill>
                <a:srgbClr val="FFC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xmlns="" val="2925308979"/>
              </p:ext>
            </p:extLst>
          </p:nvPr>
        </p:nvGraphicFramePr>
        <p:xfrm>
          <a:off x="5741525" y="3937544"/>
          <a:ext cx="2821806" cy="2186763"/>
        </p:xfrm>
        <a:graphic>
          <a:graphicData uri="http://schemas.openxmlformats.org/presentationml/2006/ole">
            <p:oleObj spid="_x0000_s1045" name="Bitmap Image" r:id="rId3" imgW="2400480" imgH="1647720" progId="PBrush">
              <p:embed/>
            </p:oleObj>
          </a:graphicData>
        </a:graphic>
      </p:graphicFrame>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67694" y="1600200"/>
            <a:ext cx="2995637"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57200" y="1891605"/>
            <a:ext cx="5110494" cy="4893647"/>
          </a:xfrm>
          <a:prstGeom prst="rect">
            <a:avLst/>
          </a:prstGeom>
        </p:spPr>
        <p:txBody>
          <a:bodyPr wrap="square">
            <a:spAutoFit/>
          </a:bodyPr>
          <a:lstStyle/>
          <a:p>
            <a:pPr marL="285750" indent="-285750">
              <a:buFont typeface="Arial" pitchFamily="34" charset="0"/>
              <a:buChar char="•"/>
            </a:pPr>
            <a:r>
              <a:rPr lang="en-US" sz="2400" dirty="0"/>
              <a:t>NIC (N</a:t>
            </a:r>
            <a:r>
              <a:rPr lang="en-US" sz="2400" i="1" dirty="0"/>
              <a:t>etwork Interface Card)</a:t>
            </a:r>
            <a:r>
              <a:rPr lang="en-US" sz="2400" dirty="0"/>
              <a:t> </a:t>
            </a:r>
            <a:r>
              <a:rPr lang="en-US" sz="2400" dirty="0" smtClean="0"/>
              <a:t> </a:t>
            </a:r>
            <a:r>
              <a:rPr lang="en-US" sz="2400" dirty="0" err="1"/>
              <a:t>memiliki</a:t>
            </a:r>
            <a:r>
              <a:rPr lang="en-US" sz="2400" dirty="0"/>
              <a:t> </a:t>
            </a:r>
            <a:r>
              <a:rPr lang="en-US" sz="2400" dirty="0" err="1"/>
              <a:t>beberapa</a:t>
            </a:r>
            <a:r>
              <a:rPr lang="en-US" sz="2400" dirty="0"/>
              <a:t> </a:t>
            </a:r>
            <a:r>
              <a:rPr lang="en-US" sz="2400" dirty="0" err="1" smtClean="0"/>
              <a:t>istilah</a:t>
            </a:r>
            <a:r>
              <a:rPr lang="en-US" sz="2400" dirty="0" smtClean="0"/>
              <a:t>,  </a:t>
            </a:r>
            <a:r>
              <a:rPr lang="en-US" sz="2400" dirty="0" err="1"/>
              <a:t>seperti</a:t>
            </a:r>
            <a:r>
              <a:rPr lang="en-US" sz="2400" dirty="0"/>
              <a:t> </a:t>
            </a:r>
            <a:r>
              <a:rPr lang="en-US" sz="2400" dirty="0" err="1"/>
              <a:t>Kartu</a:t>
            </a:r>
            <a:r>
              <a:rPr lang="en-US" sz="2400" dirty="0"/>
              <a:t> </a:t>
            </a:r>
            <a:r>
              <a:rPr lang="en-US" sz="2400" dirty="0" err="1"/>
              <a:t>Jaringan</a:t>
            </a:r>
            <a:r>
              <a:rPr lang="en-US" sz="2400" dirty="0"/>
              <a:t> (</a:t>
            </a:r>
            <a:r>
              <a:rPr lang="en-US" sz="2400" i="1" dirty="0"/>
              <a:t>Network Card)</a:t>
            </a:r>
            <a:r>
              <a:rPr lang="en-US" sz="2400" dirty="0"/>
              <a:t>, LAN </a:t>
            </a:r>
            <a:r>
              <a:rPr lang="en-US" sz="2400" dirty="0" smtClean="0"/>
              <a:t>Card</a:t>
            </a:r>
          </a:p>
          <a:p>
            <a:pPr marL="285750" indent="-285750">
              <a:buFont typeface="Arial" pitchFamily="34" charset="0"/>
              <a:buChar char="•"/>
            </a:pPr>
            <a:r>
              <a:rPr lang="en-US" sz="2400" dirty="0"/>
              <a:t>NIC </a:t>
            </a:r>
            <a:r>
              <a:rPr lang="en-US" sz="2400" dirty="0" err="1"/>
              <a:t>ini</a:t>
            </a:r>
            <a:r>
              <a:rPr lang="en-US" sz="2400" dirty="0"/>
              <a:t> </a:t>
            </a:r>
            <a:r>
              <a:rPr lang="en-US" sz="2400" dirty="0" err="1"/>
              <a:t>menggunakan</a:t>
            </a:r>
            <a:r>
              <a:rPr lang="en-US" sz="2400" dirty="0"/>
              <a:t> port yang </a:t>
            </a:r>
            <a:r>
              <a:rPr lang="en-US" sz="2400" dirty="0" err="1"/>
              <a:t>dikenal</a:t>
            </a:r>
            <a:r>
              <a:rPr lang="en-US" sz="2400" dirty="0"/>
              <a:t> </a:t>
            </a:r>
            <a:r>
              <a:rPr lang="en-US" sz="2400" dirty="0" err="1"/>
              <a:t>sebagai</a:t>
            </a:r>
            <a:r>
              <a:rPr lang="en-US" sz="2400" dirty="0"/>
              <a:t> port RJ – 45, yang </a:t>
            </a:r>
            <a:r>
              <a:rPr lang="en-US" sz="2400" dirty="0" err="1"/>
              <a:t>mana</a:t>
            </a:r>
            <a:r>
              <a:rPr lang="en-US" sz="2400" dirty="0"/>
              <a:t> </a:t>
            </a:r>
            <a:r>
              <a:rPr lang="en-US" sz="2400" dirty="0" err="1"/>
              <a:t>berfungsi</a:t>
            </a:r>
            <a:r>
              <a:rPr lang="en-US" sz="2400" dirty="0"/>
              <a:t> </a:t>
            </a:r>
            <a:r>
              <a:rPr lang="en-US" sz="2400" dirty="0" err="1"/>
              <a:t>sebagai</a:t>
            </a:r>
            <a:r>
              <a:rPr lang="en-US" sz="2400" dirty="0"/>
              <a:t> port </a:t>
            </a:r>
            <a:r>
              <a:rPr lang="en-US" sz="2400" dirty="0" err="1"/>
              <a:t>dalam</a:t>
            </a:r>
            <a:r>
              <a:rPr lang="en-US" sz="2400" dirty="0"/>
              <a:t> </a:t>
            </a:r>
            <a:r>
              <a:rPr lang="en-US" sz="2400" dirty="0" err="1"/>
              <a:t>menghubungkan</a:t>
            </a:r>
            <a:r>
              <a:rPr lang="en-US" sz="2400" dirty="0"/>
              <a:t> </a:t>
            </a:r>
            <a:r>
              <a:rPr lang="en-US" sz="2400" dirty="0" err="1"/>
              <a:t>kabel</a:t>
            </a:r>
            <a:r>
              <a:rPr lang="en-US" sz="2400" dirty="0"/>
              <a:t> </a:t>
            </a:r>
            <a:r>
              <a:rPr lang="en-US" sz="2400" dirty="0" err="1"/>
              <a:t>ataupun</a:t>
            </a:r>
            <a:r>
              <a:rPr lang="en-US" sz="2400" dirty="0"/>
              <a:t> antenna wireless di </a:t>
            </a:r>
            <a:r>
              <a:rPr lang="en-US" sz="2400" dirty="0" err="1"/>
              <a:t>dalam</a:t>
            </a:r>
            <a:r>
              <a:rPr lang="en-US" sz="2400" dirty="0"/>
              <a:t> </a:t>
            </a:r>
            <a:r>
              <a:rPr lang="en-US" sz="2400" dirty="0" err="1"/>
              <a:t>sebuah</a:t>
            </a:r>
            <a:r>
              <a:rPr lang="en-US" sz="2400" dirty="0"/>
              <a:t> </a:t>
            </a:r>
            <a:r>
              <a:rPr lang="en-US" sz="2400" dirty="0" err="1"/>
              <a:t>komouter</a:t>
            </a:r>
            <a:r>
              <a:rPr lang="en-US" sz="2400" dirty="0"/>
              <a:t>, agar </a:t>
            </a:r>
            <a:r>
              <a:rPr lang="en-US" sz="2400" dirty="0" err="1"/>
              <a:t>komputer</a:t>
            </a:r>
            <a:r>
              <a:rPr lang="en-US" sz="2400" dirty="0"/>
              <a:t> </a:t>
            </a:r>
            <a:r>
              <a:rPr lang="en-US" sz="2400" dirty="0" err="1"/>
              <a:t>tersebut</a:t>
            </a:r>
            <a:r>
              <a:rPr lang="en-US" sz="2400" dirty="0"/>
              <a:t> </a:t>
            </a:r>
            <a:r>
              <a:rPr lang="en-US" sz="2400" dirty="0" err="1"/>
              <a:t>bisa</a:t>
            </a:r>
            <a:r>
              <a:rPr lang="en-US" sz="2400" dirty="0"/>
              <a:t> </a:t>
            </a:r>
            <a:r>
              <a:rPr lang="en-US" sz="2400" dirty="0" err="1"/>
              <a:t>terhubung</a:t>
            </a:r>
            <a:r>
              <a:rPr lang="en-US" sz="2400" dirty="0"/>
              <a:t> </a:t>
            </a:r>
            <a:r>
              <a:rPr lang="en-US" sz="2400" dirty="0" err="1"/>
              <a:t>ke</a:t>
            </a:r>
            <a:r>
              <a:rPr lang="en-US" sz="2400" dirty="0"/>
              <a:t> </a:t>
            </a:r>
            <a:r>
              <a:rPr lang="en-US" sz="2400" dirty="0" err="1"/>
              <a:t>dalam</a:t>
            </a:r>
            <a:r>
              <a:rPr lang="en-US" sz="2400" dirty="0"/>
              <a:t> </a:t>
            </a:r>
            <a:r>
              <a:rPr lang="en-US" sz="2400" dirty="0" err="1"/>
              <a:t>jaringan</a:t>
            </a:r>
            <a:r>
              <a:rPr lang="en-US" sz="2400" dirty="0" smtClean="0"/>
              <a:t>.</a:t>
            </a:r>
          </a:p>
          <a:p>
            <a:pPr marL="285750" indent="-285750">
              <a:buFont typeface="Arial" pitchFamily="34" charset="0"/>
              <a:buChar char="•"/>
            </a:pPr>
            <a:endParaRPr lang="en-US" sz="2400" dirty="0" smtClean="0"/>
          </a:p>
          <a:p>
            <a:pPr marL="285750" indent="-285750">
              <a:buFont typeface="Arial" pitchFamily="34" charset="0"/>
              <a:buChar char="•"/>
            </a:pPr>
            <a:endParaRPr lang="en-US" sz="2400" dirty="0"/>
          </a:p>
        </p:txBody>
      </p:sp>
    </p:spTree>
    <p:extLst>
      <p:ext uri="{BB962C8B-B14F-4D97-AF65-F5344CB8AC3E}">
        <p14:creationId xmlns:p14="http://schemas.microsoft.com/office/powerpoint/2010/main" xmlns="" val="1776468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C000"/>
                </a:solidFill>
                <a:latin typeface="Arial" pitchFamily="34" charset="0"/>
                <a:cs typeface="Arial" pitchFamily="34" charset="0"/>
              </a:rPr>
              <a:t>NIC (</a:t>
            </a:r>
            <a:r>
              <a:rPr lang="en-US" altLang="en-US" sz="4000" i="1" dirty="0">
                <a:solidFill>
                  <a:srgbClr val="FFC000"/>
                </a:solidFill>
              </a:rPr>
              <a:t>Network Interface Card</a:t>
            </a:r>
            <a:r>
              <a:rPr lang="en-US" altLang="en-US" sz="4000" dirty="0" smtClean="0">
                <a:solidFill>
                  <a:srgbClr val="FFC000"/>
                </a:solidFill>
              </a:rPr>
              <a:t>)</a:t>
            </a:r>
            <a:endParaRPr lang="en-US" sz="4000" dirty="0"/>
          </a:p>
        </p:txBody>
      </p:sp>
      <p:sp>
        <p:nvSpPr>
          <p:cNvPr id="3" name="Content Placeholder 2"/>
          <p:cNvSpPr>
            <a:spLocks noGrp="1"/>
          </p:cNvSpPr>
          <p:nvPr>
            <p:ph idx="1"/>
          </p:nvPr>
        </p:nvSpPr>
        <p:spPr>
          <a:xfrm>
            <a:off x="0" y="1553487"/>
            <a:ext cx="4038600" cy="4320809"/>
          </a:xfrm>
        </p:spPr>
        <p:txBody>
          <a:bodyPr>
            <a:normAutofit fontScale="92500"/>
          </a:bodyPr>
          <a:lstStyle/>
          <a:p>
            <a:pPr marL="285750" indent="-285750">
              <a:buFont typeface="Arial" pitchFamily="34" charset="0"/>
              <a:buChar char="•"/>
            </a:pPr>
            <a:r>
              <a:rPr lang="en-US" sz="2400" dirty="0" err="1"/>
              <a:t>Jenis</a:t>
            </a:r>
            <a:r>
              <a:rPr lang="en-US" sz="2400" dirty="0"/>
              <a:t> – </a:t>
            </a:r>
            <a:r>
              <a:rPr lang="en-US" sz="2400" dirty="0" err="1"/>
              <a:t>Jenis</a:t>
            </a:r>
            <a:r>
              <a:rPr lang="en-US" sz="2400" dirty="0"/>
              <a:t> </a:t>
            </a:r>
            <a:r>
              <a:rPr lang="en-US" sz="2400" dirty="0" err="1"/>
              <a:t>dari</a:t>
            </a:r>
            <a:r>
              <a:rPr lang="en-US" sz="2400" dirty="0"/>
              <a:t> NIC</a:t>
            </a:r>
          </a:p>
          <a:p>
            <a:pPr marL="520700" lvl="1" indent="-228600">
              <a:buFont typeface="Arial" pitchFamily="34" charset="0"/>
              <a:buChar char="•"/>
            </a:pPr>
            <a:r>
              <a:rPr lang="en-US" sz="2000" dirty="0"/>
              <a:t>Network Interface </a:t>
            </a:r>
            <a:r>
              <a:rPr lang="en-US" sz="2000" dirty="0" err="1"/>
              <a:t>Fisik</a:t>
            </a:r>
            <a:r>
              <a:rPr lang="en-US" sz="2000" dirty="0"/>
              <a:t> / </a:t>
            </a:r>
            <a:r>
              <a:rPr lang="en-US" sz="2000" dirty="0" smtClean="0"/>
              <a:t>Physical</a:t>
            </a:r>
            <a:endParaRPr lang="en-US" sz="2000" dirty="0"/>
          </a:p>
          <a:p>
            <a:pPr marL="749300" lvl="2">
              <a:buFont typeface="Wingdings" pitchFamily="2" charset="2"/>
              <a:buChar char="§"/>
            </a:pPr>
            <a:r>
              <a:rPr lang="en-US" sz="1600" dirty="0" err="1"/>
              <a:t>berbentuk</a:t>
            </a:r>
            <a:r>
              <a:rPr lang="en-US" sz="1600" dirty="0"/>
              <a:t> </a:t>
            </a:r>
            <a:r>
              <a:rPr lang="en-US" sz="1600" dirty="0" err="1"/>
              <a:t>kartu</a:t>
            </a:r>
            <a:r>
              <a:rPr lang="en-US" sz="1600" dirty="0"/>
              <a:t> </a:t>
            </a:r>
            <a:r>
              <a:rPr lang="en-US" sz="1600" dirty="0" err="1"/>
              <a:t>dan</a:t>
            </a:r>
            <a:r>
              <a:rPr lang="en-US" sz="1600" dirty="0"/>
              <a:t> </a:t>
            </a:r>
            <a:r>
              <a:rPr lang="en-US" sz="1600" dirty="0" err="1"/>
              <a:t>ditancapkan</a:t>
            </a:r>
            <a:r>
              <a:rPr lang="en-US" sz="1600" dirty="0"/>
              <a:t> </a:t>
            </a:r>
            <a:r>
              <a:rPr lang="en-US" sz="1600" dirty="0" err="1"/>
              <a:t>pada</a:t>
            </a:r>
            <a:r>
              <a:rPr lang="en-US" sz="1600" dirty="0"/>
              <a:t> slot di </a:t>
            </a:r>
            <a:r>
              <a:rPr lang="en-US" sz="1600" dirty="0" err="1"/>
              <a:t>dalam</a:t>
            </a:r>
            <a:r>
              <a:rPr lang="en-US" sz="1600" dirty="0"/>
              <a:t> motherboard. NIC </a:t>
            </a:r>
            <a:r>
              <a:rPr lang="en-US" sz="1600" dirty="0" err="1"/>
              <a:t>fisik</a:t>
            </a:r>
            <a:r>
              <a:rPr lang="en-US" sz="1600" dirty="0"/>
              <a:t> </a:t>
            </a:r>
            <a:r>
              <a:rPr lang="en-US" sz="1600" dirty="0" err="1"/>
              <a:t>inilah</a:t>
            </a:r>
            <a:r>
              <a:rPr lang="en-US" sz="1600" dirty="0"/>
              <a:t> yang </a:t>
            </a:r>
            <a:r>
              <a:rPr lang="en-US" sz="1600" dirty="0" err="1"/>
              <a:t>biasa</a:t>
            </a:r>
            <a:r>
              <a:rPr lang="en-US" sz="1600" dirty="0"/>
              <a:t> </a:t>
            </a:r>
            <a:r>
              <a:rPr lang="en-US" sz="1600" dirty="0" err="1"/>
              <a:t>kita</a:t>
            </a:r>
            <a:r>
              <a:rPr lang="en-US" sz="1600" dirty="0"/>
              <a:t> </a:t>
            </a:r>
            <a:r>
              <a:rPr lang="en-US" sz="1600" dirty="0" err="1"/>
              <a:t>gunakan</a:t>
            </a:r>
            <a:r>
              <a:rPr lang="en-US" sz="1600" dirty="0"/>
              <a:t> </a:t>
            </a:r>
            <a:r>
              <a:rPr lang="en-US" sz="1600" dirty="0" err="1"/>
              <a:t>sehari</a:t>
            </a:r>
            <a:r>
              <a:rPr lang="en-US" sz="1600" dirty="0"/>
              <a:t> – </a:t>
            </a:r>
            <a:r>
              <a:rPr lang="en-US" sz="1600" dirty="0" err="1"/>
              <a:t>hari</a:t>
            </a:r>
            <a:r>
              <a:rPr lang="en-US" sz="1600" dirty="0"/>
              <a:t>, yang </a:t>
            </a:r>
            <a:r>
              <a:rPr lang="en-US" sz="1600" dirty="0" err="1"/>
              <a:t>memiliki</a:t>
            </a:r>
            <a:r>
              <a:rPr lang="en-US" sz="1600" dirty="0"/>
              <a:t> port RJ – 45 </a:t>
            </a:r>
            <a:r>
              <a:rPr lang="en-US" sz="1600" dirty="0" err="1"/>
              <a:t>untuk</a:t>
            </a:r>
            <a:r>
              <a:rPr lang="en-US" sz="1600" dirty="0"/>
              <a:t> </a:t>
            </a:r>
            <a:r>
              <a:rPr lang="en-US" sz="1600" dirty="0" err="1"/>
              <a:t>mengkoneksikan</a:t>
            </a:r>
            <a:r>
              <a:rPr lang="en-US" sz="1600" dirty="0"/>
              <a:t> </a:t>
            </a:r>
            <a:r>
              <a:rPr lang="en-US" sz="1600" dirty="0" err="1"/>
              <a:t>sebuah</a:t>
            </a:r>
            <a:r>
              <a:rPr lang="en-US" sz="1600" dirty="0"/>
              <a:t> </a:t>
            </a:r>
            <a:r>
              <a:rPr lang="en-US" sz="1600" dirty="0" err="1"/>
              <a:t>komputer</a:t>
            </a:r>
            <a:r>
              <a:rPr lang="en-US" sz="1600" dirty="0"/>
              <a:t> </a:t>
            </a:r>
            <a:r>
              <a:rPr lang="en-US" sz="1600" dirty="0" err="1"/>
              <a:t>ke</a:t>
            </a:r>
            <a:r>
              <a:rPr lang="en-US" sz="1600" dirty="0"/>
              <a:t> </a:t>
            </a:r>
            <a:r>
              <a:rPr lang="en-US" sz="1600" dirty="0" err="1"/>
              <a:t>dalam</a:t>
            </a:r>
            <a:r>
              <a:rPr lang="en-US" sz="1600" dirty="0"/>
              <a:t> </a:t>
            </a:r>
            <a:r>
              <a:rPr lang="en-US" sz="1600" dirty="0" err="1"/>
              <a:t>jaringan</a:t>
            </a:r>
            <a:r>
              <a:rPr lang="en-US" sz="1600" dirty="0"/>
              <a:t> </a:t>
            </a:r>
            <a:r>
              <a:rPr lang="en-US" sz="1600" dirty="0" err="1"/>
              <a:t>menggunakan</a:t>
            </a:r>
            <a:r>
              <a:rPr lang="en-US" sz="1600" dirty="0"/>
              <a:t> </a:t>
            </a:r>
            <a:r>
              <a:rPr lang="en-US" sz="1600" dirty="0" err="1"/>
              <a:t>kabel</a:t>
            </a:r>
            <a:endParaRPr lang="en-US" sz="1600" dirty="0"/>
          </a:p>
          <a:p>
            <a:pPr lvl="1"/>
            <a:r>
              <a:rPr lang="en-US" sz="2000" dirty="0" smtClean="0"/>
              <a:t>Network </a:t>
            </a:r>
            <a:r>
              <a:rPr lang="en-US" sz="2000" dirty="0"/>
              <a:t>Interface </a:t>
            </a:r>
            <a:r>
              <a:rPr lang="en-US" sz="2000" dirty="0" err="1"/>
              <a:t>Logis</a:t>
            </a:r>
            <a:r>
              <a:rPr lang="en-US" sz="2000" dirty="0"/>
              <a:t> / </a:t>
            </a:r>
            <a:r>
              <a:rPr lang="en-US" sz="2000" dirty="0" smtClean="0"/>
              <a:t>Logical</a:t>
            </a:r>
          </a:p>
          <a:p>
            <a:pPr lvl="2"/>
            <a:r>
              <a:rPr lang="en-US" sz="1600" dirty="0"/>
              <a:t>NIC </a:t>
            </a:r>
            <a:r>
              <a:rPr lang="en-US" sz="1600" dirty="0" err="1"/>
              <a:t>Logis</a:t>
            </a:r>
            <a:r>
              <a:rPr lang="en-US" sz="1600" dirty="0"/>
              <a:t> </a:t>
            </a:r>
            <a:r>
              <a:rPr lang="en-US" sz="1600" dirty="0" err="1"/>
              <a:t>merupakan</a:t>
            </a:r>
            <a:r>
              <a:rPr lang="en-US" sz="1600" dirty="0"/>
              <a:t> </a:t>
            </a:r>
            <a:r>
              <a:rPr lang="en-US" sz="1600" dirty="0" err="1"/>
              <a:t>sebuah</a:t>
            </a:r>
            <a:r>
              <a:rPr lang="en-US" sz="1600" dirty="0"/>
              <a:t> software </a:t>
            </a:r>
            <a:r>
              <a:rPr lang="en-US" sz="1600" dirty="0" err="1"/>
              <a:t>atau</a:t>
            </a:r>
            <a:r>
              <a:rPr lang="en-US" sz="1600" dirty="0"/>
              <a:t> </a:t>
            </a:r>
            <a:r>
              <a:rPr lang="en-US" sz="1600" dirty="0" err="1"/>
              <a:t>sebuah</a:t>
            </a:r>
            <a:r>
              <a:rPr lang="en-US" sz="1600" dirty="0"/>
              <a:t> program yang </a:t>
            </a:r>
            <a:r>
              <a:rPr lang="en-US" sz="1600" dirty="0" err="1"/>
              <a:t>dibuat</a:t>
            </a:r>
            <a:r>
              <a:rPr lang="en-US" sz="1600" dirty="0"/>
              <a:t> </a:t>
            </a:r>
            <a:r>
              <a:rPr lang="en-US" sz="1600" dirty="0" err="1"/>
              <a:t>untuk</a:t>
            </a:r>
            <a:r>
              <a:rPr lang="en-US" sz="1600" dirty="0"/>
              <a:t> </a:t>
            </a:r>
            <a:r>
              <a:rPr lang="en-US" sz="1600" dirty="0" err="1"/>
              <a:t>mendefinisikan</a:t>
            </a:r>
            <a:r>
              <a:rPr lang="en-US" sz="1600" dirty="0"/>
              <a:t> </a:t>
            </a:r>
            <a:r>
              <a:rPr lang="en-US" sz="1600" dirty="0" err="1"/>
              <a:t>dirinya</a:t>
            </a:r>
            <a:r>
              <a:rPr lang="en-US" sz="1600" dirty="0"/>
              <a:t> </a:t>
            </a:r>
            <a:r>
              <a:rPr lang="en-US" sz="1600" dirty="0" err="1"/>
              <a:t>seolah</a:t>
            </a:r>
            <a:r>
              <a:rPr lang="en-US" sz="1600" dirty="0"/>
              <a:t> – </a:t>
            </a:r>
            <a:r>
              <a:rPr lang="en-US" sz="1600" dirty="0" err="1"/>
              <a:t>olah</a:t>
            </a:r>
            <a:r>
              <a:rPr lang="en-US" sz="1600" dirty="0"/>
              <a:t> </a:t>
            </a:r>
            <a:r>
              <a:rPr lang="en-US" sz="1600" dirty="0" err="1"/>
              <a:t>menjadi</a:t>
            </a:r>
            <a:r>
              <a:rPr lang="en-US" sz="1600" dirty="0"/>
              <a:t> </a:t>
            </a:r>
            <a:r>
              <a:rPr lang="en-US" sz="1600" dirty="0" err="1"/>
              <a:t>sebuah</a:t>
            </a:r>
            <a:r>
              <a:rPr lang="en-US" sz="1600" dirty="0"/>
              <a:t> Network Interface Card.</a:t>
            </a:r>
          </a:p>
        </p:txBody>
      </p:sp>
      <p:sp>
        <p:nvSpPr>
          <p:cNvPr id="4" name="Rectangle 3"/>
          <p:cNvSpPr/>
          <p:nvPr/>
        </p:nvSpPr>
        <p:spPr>
          <a:xfrm>
            <a:off x="3962400" y="1655088"/>
            <a:ext cx="4851400" cy="5355312"/>
          </a:xfrm>
          <a:prstGeom prst="rect">
            <a:avLst/>
          </a:prstGeom>
        </p:spPr>
        <p:txBody>
          <a:bodyPr wrap="square">
            <a:spAutoFit/>
          </a:bodyPr>
          <a:lstStyle/>
          <a:p>
            <a:r>
              <a:rPr lang="en-US" b="1" dirty="0" err="1"/>
              <a:t>Fungsi</a:t>
            </a:r>
            <a:r>
              <a:rPr lang="en-US" b="1" dirty="0"/>
              <a:t> </a:t>
            </a:r>
            <a:r>
              <a:rPr lang="en-US" b="1" dirty="0" err="1"/>
              <a:t>dari</a:t>
            </a:r>
            <a:r>
              <a:rPr lang="en-US" b="1" dirty="0"/>
              <a:t> NIC </a:t>
            </a:r>
            <a:r>
              <a:rPr lang="en-US" b="1" dirty="0" err="1" smtClean="0"/>
              <a:t>antara</a:t>
            </a:r>
            <a:r>
              <a:rPr lang="en-US" b="1" dirty="0" smtClean="0"/>
              <a:t> lain :</a:t>
            </a:r>
            <a:endParaRPr lang="en-US" b="1" dirty="0"/>
          </a:p>
          <a:p>
            <a:pPr marL="342900" indent="-342900">
              <a:buFont typeface="+mj-lt"/>
              <a:buAutoNum type="arabicPeriod"/>
            </a:pPr>
            <a:r>
              <a:rPr lang="en-US" dirty="0" err="1"/>
              <a:t>Sebagai</a:t>
            </a:r>
            <a:r>
              <a:rPr lang="en-US" dirty="0"/>
              <a:t> media </a:t>
            </a:r>
            <a:r>
              <a:rPr lang="en-US" dirty="0" err="1"/>
              <a:t>pengirim</a:t>
            </a:r>
            <a:r>
              <a:rPr lang="en-US" dirty="0"/>
              <a:t> data </a:t>
            </a:r>
            <a:r>
              <a:rPr lang="en-US" dirty="0" err="1"/>
              <a:t>dari</a:t>
            </a:r>
            <a:r>
              <a:rPr lang="en-US" dirty="0"/>
              <a:t> </a:t>
            </a:r>
            <a:r>
              <a:rPr lang="en-US" dirty="0" err="1"/>
              <a:t>satu</a:t>
            </a:r>
            <a:r>
              <a:rPr lang="en-US" dirty="0"/>
              <a:t> </a:t>
            </a:r>
            <a:r>
              <a:rPr lang="en-US" dirty="0" err="1"/>
              <a:t>komputer</a:t>
            </a:r>
            <a:r>
              <a:rPr lang="en-US" dirty="0"/>
              <a:t> </a:t>
            </a:r>
            <a:r>
              <a:rPr lang="en-US" dirty="0" err="1"/>
              <a:t>ke</a:t>
            </a:r>
            <a:r>
              <a:rPr lang="en-US" dirty="0"/>
              <a:t> </a:t>
            </a:r>
            <a:r>
              <a:rPr lang="en-US" dirty="0" err="1"/>
              <a:t>komputer</a:t>
            </a:r>
            <a:r>
              <a:rPr lang="en-US" dirty="0"/>
              <a:t> </a:t>
            </a:r>
            <a:r>
              <a:rPr lang="en-US" dirty="0" err="1" smtClean="0"/>
              <a:t>lainnya</a:t>
            </a:r>
            <a:endParaRPr lang="en-US" dirty="0" smtClean="0"/>
          </a:p>
          <a:p>
            <a:pPr marL="342900" indent="-342900">
              <a:buFont typeface="+mj-lt"/>
              <a:buAutoNum type="arabicPeriod"/>
            </a:pPr>
            <a:r>
              <a:rPr lang="en-US" dirty="0" err="1"/>
              <a:t>Sebagai</a:t>
            </a:r>
            <a:r>
              <a:rPr lang="en-US" dirty="0"/>
              <a:t> </a:t>
            </a:r>
            <a:r>
              <a:rPr lang="en-US" dirty="0" err="1"/>
              <a:t>pengontrol</a:t>
            </a:r>
            <a:r>
              <a:rPr lang="en-US" dirty="0"/>
              <a:t> data </a:t>
            </a:r>
            <a:r>
              <a:rPr lang="en-US" dirty="0" smtClean="0"/>
              <a:t>flow(</a:t>
            </a:r>
            <a:r>
              <a:rPr lang="en-US" dirty="0" err="1" smtClean="0"/>
              <a:t>mengalir</a:t>
            </a:r>
            <a:r>
              <a:rPr lang="en-US" dirty="0" smtClean="0"/>
              <a:t>) </a:t>
            </a:r>
            <a:r>
              <a:rPr lang="en-US" dirty="0" err="1"/>
              <a:t>antar</a:t>
            </a:r>
            <a:r>
              <a:rPr lang="en-US" dirty="0"/>
              <a:t> </a:t>
            </a:r>
            <a:r>
              <a:rPr lang="en-US" dirty="0" err="1"/>
              <a:t>komputer</a:t>
            </a:r>
            <a:r>
              <a:rPr lang="en-US" dirty="0"/>
              <a:t> yang </a:t>
            </a:r>
            <a:r>
              <a:rPr lang="en-US" dirty="0" err="1"/>
              <a:t>menggunakan</a:t>
            </a:r>
            <a:r>
              <a:rPr lang="en-US" dirty="0"/>
              <a:t> </a:t>
            </a:r>
            <a:r>
              <a:rPr lang="en-US" dirty="0" err="1"/>
              <a:t>sistem</a:t>
            </a:r>
            <a:r>
              <a:rPr lang="en-US" dirty="0"/>
              <a:t> </a:t>
            </a:r>
            <a:r>
              <a:rPr lang="en-US" dirty="0" err="1"/>
              <a:t>kabel</a:t>
            </a:r>
            <a:r>
              <a:rPr lang="en-US" dirty="0"/>
              <a:t> </a:t>
            </a:r>
            <a:r>
              <a:rPr lang="en-US" dirty="0" err="1" smtClean="0"/>
              <a:t>jaringan</a:t>
            </a:r>
            <a:endParaRPr lang="en-US" dirty="0" smtClean="0"/>
          </a:p>
          <a:p>
            <a:pPr marL="685800" lvl="1" indent="-342900">
              <a:buFont typeface="+mj-lt"/>
              <a:buAutoNum type="alphaLcPeriod"/>
            </a:pPr>
            <a:r>
              <a:rPr lang="en-US" dirty="0"/>
              <a:t>NIC </a:t>
            </a:r>
            <a:r>
              <a:rPr lang="en-US" dirty="0" err="1"/>
              <a:t>dapat</a:t>
            </a:r>
            <a:r>
              <a:rPr lang="en-US" dirty="0"/>
              <a:t> </a:t>
            </a:r>
            <a:r>
              <a:rPr lang="en-US" dirty="0" err="1"/>
              <a:t>membantu</a:t>
            </a:r>
            <a:r>
              <a:rPr lang="en-US" dirty="0"/>
              <a:t> </a:t>
            </a:r>
            <a:r>
              <a:rPr lang="en-US" dirty="0" err="1"/>
              <a:t>menjaga</a:t>
            </a:r>
            <a:r>
              <a:rPr lang="en-US" dirty="0"/>
              <a:t> agar data yang </a:t>
            </a:r>
            <a:r>
              <a:rPr lang="en-US" dirty="0" err="1"/>
              <a:t>dikeluarkan</a:t>
            </a:r>
            <a:r>
              <a:rPr lang="en-US" dirty="0"/>
              <a:t> </a:t>
            </a:r>
            <a:r>
              <a:rPr lang="en-US" dirty="0" err="1"/>
              <a:t>dan</a:t>
            </a:r>
            <a:r>
              <a:rPr lang="en-US" dirty="0"/>
              <a:t> </a:t>
            </a:r>
            <a:r>
              <a:rPr lang="en-US" dirty="0" err="1"/>
              <a:t>juga</a:t>
            </a:r>
            <a:r>
              <a:rPr lang="en-US" dirty="0"/>
              <a:t> </a:t>
            </a:r>
            <a:r>
              <a:rPr lang="en-US" dirty="0" err="1"/>
              <a:t>diterima</a:t>
            </a:r>
            <a:r>
              <a:rPr lang="en-US" dirty="0"/>
              <a:t> </a:t>
            </a:r>
            <a:r>
              <a:rPr lang="en-US" dirty="0" err="1"/>
              <a:t>tidak</a:t>
            </a:r>
            <a:r>
              <a:rPr lang="en-US" dirty="0"/>
              <a:t> </a:t>
            </a:r>
            <a:r>
              <a:rPr lang="en-US" dirty="0" err="1"/>
              <a:t>berlebihan</a:t>
            </a:r>
            <a:r>
              <a:rPr lang="en-US" dirty="0" smtClean="0"/>
              <a:t>.</a:t>
            </a:r>
          </a:p>
          <a:p>
            <a:pPr marL="685800" lvl="1" indent="-342900">
              <a:buFont typeface="+mj-lt"/>
              <a:buAutoNum type="alphaLcPeriod"/>
            </a:pPr>
            <a:r>
              <a:rPr lang="en-US" dirty="0" err="1" smtClean="0"/>
              <a:t>Membantu</a:t>
            </a:r>
            <a:r>
              <a:rPr lang="en-US" dirty="0" smtClean="0"/>
              <a:t> </a:t>
            </a:r>
            <a:r>
              <a:rPr lang="en-US" dirty="0" err="1"/>
              <a:t>mencegah</a:t>
            </a:r>
            <a:r>
              <a:rPr lang="en-US" dirty="0"/>
              <a:t> </a:t>
            </a:r>
            <a:r>
              <a:rPr lang="en-US" dirty="0" err="1"/>
              <a:t>terjadinya</a:t>
            </a:r>
            <a:r>
              <a:rPr lang="en-US" dirty="0"/>
              <a:t> </a:t>
            </a:r>
            <a:r>
              <a:rPr lang="en-US" dirty="0" err="1"/>
              <a:t>kepadatan</a:t>
            </a:r>
            <a:r>
              <a:rPr lang="en-US" dirty="0"/>
              <a:t> </a:t>
            </a:r>
            <a:r>
              <a:rPr lang="en-US" dirty="0" err="1"/>
              <a:t>arus</a:t>
            </a:r>
            <a:r>
              <a:rPr lang="en-US" dirty="0"/>
              <a:t> </a:t>
            </a:r>
            <a:r>
              <a:rPr lang="en-US" dirty="0" err="1"/>
              <a:t>informasi</a:t>
            </a:r>
            <a:r>
              <a:rPr lang="en-US" dirty="0"/>
              <a:t> </a:t>
            </a:r>
            <a:r>
              <a:rPr lang="en-US" dirty="0" err="1"/>
              <a:t>dan</a:t>
            </a:r>
            <a:r>
              <a:rPr lang="en-US" dirty="0"/>
              <a:t> data yang </a:t>
            </a:r>
            <a:r>
              <a:rPr lang="en-US" dirty="0" err="1"/>
              <a:t>mengalir</a:t>
            </a:r>
            <a:r>
              <a:rPr lang="en-US" dirty="0"/>
              <a:t> di </a:t>
            </a:r>
            <a:r>
              <a:rPr lang="en-US" dirty="0" err="1"/>
              <a:t>dalam</a:t>
            </a:r>
            <a:r>
              <a:rPr lang="en-US" dirty="0"/>
              <a:t> </a:t>
            </a:r>
            <a:r>
              <a:rPr lang="en-US" dirty="0" err="1"/>
              <a:t>sebuah</a:t>
            </a:r>
            <a:r>
              <a:rPr lang="en-US" dirty="0"/>
              <a:t> </a:t>
            </a:r>
            <a:r>
              <a:rPr lang="en-US" dirty="0" err="1"/>
              <a:t>jaringan</a:t>
            </a:r>
            <a:r>
              <a:rPr lang="en-US" dirty="0"/>
              <a:t> </a:t>
            </a:r>
            <a:r>
              <a:rPr lang="en-US" dirty="0" err="1"/>
              <a:t>komputer</a:t>
            </a:r>
            <a:r>
              <a:rPr lang="en-US" dirty="0"/>
              <a:t>, </a:t>
            </a:r>
            <a:r>
              <a:rPr lang="en-US" dirty="0" err="1"/>
              <a:t>terutama</a:t>
            </a:r>
            <a:r>
              <a:rPr lang="en-US" dirty="0"/>
              <a:t> yang </a:t>
            </a:r>
            <a:r>
              <a:rPr lang="en-US" dirty="0" err="1"/>
              <a:t>menggunakan</a:t>
            </a:r>
            <a:r>
              <a:rPr lang="en-US" dirty="0"/>
              <a:t> </a:t>
            </a:r>
            <a:r>
              <a:rPr lang="en-US" dirty="0" err="1"/>
              <a:t>jaringan</a:t>
            </a:r>
            <a:r>
              <a:rPr lang="en-US" dirty="0"/>
              <a:t> </a:t>
            </a:r>
            <a:r>
              <a:rPr lang="en-US" dirty="0" err="1"/>
              <a:t>kabel</a:t>
            </a:r>
            <a:endParaRPr lang="en-US" dirty="0" smtClean="0"/>
          </a:p>
          <a:p>
            <a:pPr marL="342900" indent="-342900">
              <a:buFont typeface="+mj-lt"/>
              <a:buAutoNum type="arabicPeriod"/>
            </a:pPr>
            <a:r>
              <a:rPr lang="it-IT" dirty="0"/>
              <a:t>Menerima data dari komputer </a:t>
            </a:r>
            <a:r>
              <a:rPr lang="it-IT" dirty="0" smtClean="0"/>
              <a:t>lain</a:t>
            </a:r>
          </a:p>
          <a:p>
            <a:pPr marL="342900" indent="-342900">
              <a:buFont typeface="+mj-lt"/>
              <a:buAutoNum type="arabicPeriod"/>
            </a:pPr>
            <a:r>
              <a:rPr lang="en-US" dirty="0" err="1"/>
              <a:t>Menterjemahkan</a:t>
            </a:r>
            <a:r>
              <a:rPr lang="en-US" dirty="0"/>
              <a:t> data </a:t>
            </a:r>
            <a:r>
              <a:rPr lang="en-US" dirty="0" err="1"/>
              <a:t>menjadi</a:t>
            </a:r>
            <a:r>
              <a:rPr lang="en-US" dirty="0"/>
              <a:t> </a:t>
            </a:r>
            <a:r>
              <a:rPr lang="en-US" dirty="0" err="1"/>
              <a:t>bentuk</a:t>
            </a:r>
            <a:r>
              <a:rPr lang="en-US" dirty="0"/>
              <a:t> bit, </a:t>
            </a:r>
            <a:r>
              <a:rPr lang="en-US" dirty="0" err="1"/>
              <a:t>sehingga</a:t>
            </a:r>
            <a:r>
              <a:rPr lang="en-US" dirty="0"/>
              <a:t> </a:t>
            </a:r>
            <a:r>
              <a:rPr lang="en-US" dirty="0" err="1"/>
              <a:t>dapat</a:t>
            </a:r>
            <a:r>
              <a:rPr lang="en-US" dirty="0"/>
              <a:t> </a:t>
            </a:r>
            <a:r>
              <a:rPr lang="en-US" dirty="0" err="1"/>
              <a:t>dimengerti</a:t>
            </a:r>
            <a:r>
              <a:rPr lang="en-US" dirty="0"/>
              <a:t> </a:t>
            </a:r>
            <a:r>
              <a:rPr lang="en-US" dirty="0" err="1"/>
              <a:t>oleh</a:t>
            </a:r>
            <a:r>
              <a:rPr lang="en-US" dirty="0"/>
              <a:t> </a:t>
            </a:r>
            <a:r>
              <a:rPr lang="en-US" dirty="0" err="1"/>
              <a:t>komputer</a:t>
            </a:r>
            <a:r>
              <a:rPr lang="en-US" dirty="0"/>
              <a:t> </a:t>
            </a:r>
            <a:r>
              <a:rPr lang="en-US" dirty="0" err="1"/>
              <a:t>penerima</a:t>
            </a:r>
            <a:endParaRPr lang="it-IT" dirty="0" smtClean="0"/>
          </a:p>
          <a:p>
            <a:pPr marL="285750" indent="-285750">
              <a:buFont typeface="Arial" pitchFamily="34" charset="0"/>
              <a:buChar char="•"/>
            </a:pPr>
            <a:endParaRPr lang="en-US" dirty="0"/>
          </a:p>
        </p:txBody>
      </p:sp>
    </p:spTree>
    <p:extLst>
      <p:ext uri="{BB962C8B-B14F-4D97-AF65-F5344CB8AC3E}">
        <p14:creationId xmlns:p14="http://schemas.microsoft.com/office/powerpoint/2010/main" xmlns="" val="1053002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
          <p:cNvSpPr txBox="1">
            <a:spLocks noChangeArrowheads="1"/>
          </p:cNvSpPr>
          <p:nvPr/>
        </p:nvSpPr>
        <p:spPr bwMode="auto">
          <a:xfrm>
            <a:off x="914400" y="228600"/>
            <a:ext cx="221456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dirty="0">
                <a:solidFill>
                  <a:srgbClr val="FFC000"/>
                </a:solidFill>
              </a:rPr>
              <a:t>SWITCH</a:t>
            </a:r>
          </a:p>
        </p:txBody>
      </p:sp>
      <p:sp>
        <p:nvSpPr>
          <p:cNvPr id="2" name="TextBox 2"/>
          <p:cNvSpPr txBox="1">
            <a:spLocks noChangeArrowheads="1"/>
          </p:cNvSpPr>
          <p:nvPr/>
        </p:nvSpPr>
        <p:spPr bwMode="auto">
          <a:xfrm>
            <a:off x="357188" y="1600200"/>
            <a:ext cx="8143875"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1500" indent="-571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92100" indent="-292100" eaLnBrk="1" hangingPunct="1">
              <a:buFont typeface="Arial" charset="0"/>
              <a:buChar char="•"/>
            </a:pPr>
            <a:r>
              <a:rPr lang="en-US" sz="2000" dirty="0" err="1" smtClean="0"/>
              <a:t>Sebagai</a:t>
            </a:r>
            <a:r>
              <a:rPr lang="en-US" sz="2000" dirty="0" smtClean="0"/>
              <a:t> </a:t>
            </a:r>
            <a:r>
              <a:rPr lang="en-US" sz="2000" dirty="0" err="1" smtClean="0"/>
              <a:t>manajemen</a:t>
            </a:r>
            <a:r>
              <a:rPr lang="en-US" sz="2000" dirty="0" smtClean="0"/>
              <a:t> </a:t>
            </a:r>
            <a:r>
              <a:rPr lang="en-US" sz="2000" dirty="0" err="1" smtClean="0"/>
              <a:t>lalu</a:t>
            </a:r>
            <a:r>
              <a:rPr lang="en-US" sz="2000" dirty="0" smtClean="0"/>
              <a:t> </a:t>
            </a:r>
            <a:r>
              <a:rPr lang="en-US" sz="2000" dirty="0" err="1" smtClean="0"/>
              <a:t>lintas</a:t>
            </a:r>
            <a:r>
              <a:rPr lang="en-US" sz="2000" dirty="0" smtClean="0"/>
              <a:t> yang </a:t>
            </a:r>
            <a:r>
              <a:rPr lang="en-US" sz="2000" dirty="0" err="1" smtClean="0"/>
              <a:t>terdapat</a:t>
            </a:r>
            <a:r>
              <a:rPr lang="en-US" sz="2000" dirty="0" smtClean="0"/>
              <a:t> </a:t>
            </a:r>
            <a:r>
              <a:rPr lang="en-US" sz="2000" dirty="0" err="1" smtClean="0"/>
              <a:t>pada</a:t>
            </a:r>
            <a:r>
              <a:rPr lang="en-US" sz="2000" dirty="0" smtClean="0"/>
              <a:t> </a:t>
            </a:r>
            <a:r>
              <a:rPr lang="en-US" sz="2000" dirty="0" err="1" smtClean="0"/>
              <a:t>suatu</a:t>
            </a:r>
            <a:r>
              <a:rPr lang="en-US" sz="2000" dirty="0" smtClean="0"/>
              <a:t> </a:t>
            </a:r>
            <a:r>
              <a:rPr lang="en-US" sz="2000" dirty="0" err="1" smtClean="0"/>
              <a:t>jaringan</a:t>
            </a:r>
            <a:r>
              <a:rPr lang="en-US" sz="2000" dirty="0" smtClean="0"/>
              <a:t> </a:t>
            </a:r>
            <a:r>
              <a:rPr lang="en-US" sz="2000" dirty="0" err="1" smtClean="0"/>
              <a:t>komputer</a:t>
            </a:r>
            <a:r>
              <a:rPr lang="en-US" sz="2000" dirty="0" smtClean="0"/>
              <a:t>, </a:t>
            </a:r>
          </a:p>
          <a:p>
            <a:pPr marL="292100" indent="-292100" eaLnBrk="1" hangingPunct="1">
              <a:buFont typeface="Arial" charset="0"/>
              <a:buChar char="•"/>
            </a:pPr>
            <a:r>
              <a:rPr lang="en-US" sz="2000" dirty="0" err="1" smtClean="0"/>
              <a:t>Bertugas</a:t>
            </a:r>
            <a:r>
              <a:rPr lang="en-US" sz="2000" dirty="0" smtClean="0"/>
              <a:t> :</a:t>
            </a:r>
          </a:p>
          <a:p>
            <a:pPr marL="520700" lvl="1" indent="-228600" eaLnBrk="1" hangingPunct="1">
              <a:buFont typeface="Arial" charset="0"/>
              <a:buChar char="•"/>
            </a:pPr>
            <a:r>
              <a:rPr lang="en-US" sz="2000" dirty="0" err="1" smtClean="0"/>
              <a:t>Bagaimana</a:t>
            </a:r>
            <a:r>
              <a:rPr lang="en-US" sz="2000" dirty="0" smtClean="0"/>
              <a:t> </a:t>
            </a:r>
            <a:r>
              <a:rPr lang="en-US" sz="2000" dirty="0" err="1" smtClean="0"/>
              <a:t>cara</a:t>
            </a:r>
            <a:r>
              <a:rPr lang="en-US" sz="2000" dirty="0" smtClean="0"/>
              <a:t> </a:t>
            </a:r>
            <a:r>
              <a:rPr lang="en-US" sz="2000" dirty="0" err="1" smtClean="0"/>
              <a:t>mengirimkan</a:t>
            </a:r>
            <a:r>
              <a:rPr lang="en-US" sz="2000" dirty="0" smtClean="0"/>
              <a:t> </a:t>
            </a:r>
            <a:r>
              <a:rPr lang="en-US" sz="2000" dirty="0" err="1" smtClean="0"/>
              <a:t>paket</a:t>
            </a:r>
            <a:r>
              <a:rPr lang="en-US" sz="2000" dirty="0" smtClean="0"/>
              <a:t> data </a:t>
            </a:r>
            <a:r>
              <a:rPr lang="en-US" sz="2000" dirty="0" err="1" smtClean="0"/>
              <a:t>untuk</a:t>
            </a:r>
            <a:r>
              <a:rPr lang="en-US" sz="2000" dirty="0" smtClean="0"/>
              <a:t> </a:t>
            </a:r>
            <a:r>
              <a:rPr lang="en-US" sz="2000" dirty="0" err="1" smtClean="0"/>
              <a:t>sampai</a:t>
            </a:r>
            <a:r>
              <a:rPr lang="en-US" sz="2000" dirty="0" smtClean="0"/>
              <a:t> </a:t>
            </a:r>
            <a:r>
              <a:rPr lang="en-US" sz="2000" dirty="0" err="1" smtClean="0"/>
              <a:t>ke</a:t>
            </a:r>
            <a:r>
              <a:rPr lang="en-US" sz="2000" dirty="0" smtClean="0"/>
              <a:t> </a:t>
            </a:r>
            <a:r>
              <a:rPr lang="en-US" sz="2000" dirty="0" err="1" smtClean="0"/>
              <a:t>tujuan</a:t>
            </a:r>
            <a:r>
              <a:rPr lang="en-US" sz="2000" dirty="0" smtClean="0"/>
              <a:t> </a:t>
            </a:r>
            <a:r>
              <a:rPr lang="en-US" sz="2000" dirty="0" err="1" smtClean="0"/>
              <a:t>dengan</a:t>
            </a:r>
            <a:r>
              <a:rPr lang="en-US" sz="2000" dirty="0" smtClean="0"/>
              <a:t> </a:t>
            </a:r>
            <a:r>
              <a:rPr lang="en-US" sz="2000" dirty="0" err="1" smtClean="0"/>
              <a:t>perangkat</a:t>
            </a:r>
            <a:r>
              <a:rPr lang="en-US" sz="2000" dirty="0" smtClean="0"/>
              <a:t> yang </a:t>
            </a:r>
            <a:r>
              <a:rPr lang="en-US" sz="2000" dirty="0" err="1" smtClean="0"/>
              <a:t>tepat</a:t>
            </a:r>
            <a:r>
              <a:rPr lang="en-US" sz="2000" dirty="0" smtClean="0"/>
              <a:t>, </a:t>
            </a:r>
          </a:p>
          <a:p>
            <a:pPr marL="520700" lvl="1" indent="-228600" eaLnBrk="1" hangingPunct="1">
              <a:buFont typeface="Arial" charset="0"/>
              <a:buChar char="•"/>
            </a:pPr>
            <a:r>
              <a:rPr lang="en-US" sz="2000" dirty="0" err="1" smtClean="0"/>
              <a:t>Mencari</a:t>
            </a:r>
            <a:r>
              <a:rPr lang="en-US" sz="2000" dirty="0" smtClean="0"/>
              <a:t> </a:t>
            </a:r>
            <a:r>
              <a:rPr lang="en-US" sz="2000" dirty="0" err="1" smtClean="0"/>
              <a:t>jalur</a:t>
            </a:r>
            <a:r>
              <a:rPr lang="en-US" sz="2000" dirty="0" smtClean="0"/>
              <a:t> yang paling </a:t>
            </a:r>
            <a:r>
              <a:rPr lang="en-US" sz="2000" dirty="0" err="1" smtClean="0"/>
              <a:t>baik</a:t>
            </a:r>
            <a:r>
              <a:rPr lang="en-US" sz="2000" dirty="0" smtClean="0"/>
              <a:t> </a:t>
            </a:r>
            <a:r>
              <a:rPr lang="en-US" sz="2000" dirty="0" err="1" smtClean="0"/>
              <a:t>dan</a:t>
            </a:r>
            <a:r>
              <a:rPr lang="en-US" sz="2000" dirty="0" smtClean="0"/>
              <a:t> optimal </a:t>
            </a:r>
            <a:r>
              <a:rPr lang="en-US" sz="2000" dirty="0" err="1" smtClean="0"/>
              <a:t>serta</a:t>
            </a:r>
            <a:r>
              <a:rPr lang="en-US" sz="2000" dirty="0" smtClean="0"/>
              <a:t> </a:t>
            </a:r>
            <a:r>
              <a:rPr lang="en-US" sz="2000" dirty="0" err="1" smtClean="0"/>
              <a:t>memastikan</a:t>
            </a:r>
            <a:r>
              <a:rPr lang="en-US" sz="2000" dirty="0" smtClean="0"/>
              <a:t> </a:t>
            </a:r>
            <a:r>
              <a:rPr lang="en-US" sz="2000" dirty="0" err="1" smtClean="0"/>
              <a:t>pengiriman</a:t>
            </a:r>
            <a:r>
              <a:rPr lang="en-US" sz="2000" dirty="0" smtClean="0"/>
              <a:t> </a:t>
            </a:r>
            <a:r>
              <a:rPr lang="en-US" sz="2000" dirty="0" err="1" smtClean="0"/>
              <a:t>paket</a:t>
            </a:r>
            <a:r>
              <a:rPr lang="en-US" sz="2000" dirty="0" smtClean="0"/>
              <a:t> data yang </a:t>
            </a:r>
            <a:r>
              <a:rPr lang="en-US" sz="2000" dirty="0" err="1" smtClean="0"/>
              <a:t>efisien</a:t>
            </a:r>
            <a:r>
              <a:rPr lang="en-US" sz="2000" dirty="0" smtClean="0"/>
              <a:t> </a:t>
            </a:r>
            <a:r>
              <a:rPr lang="en-US" sz="2000" dirty="0" err="1" smtClean="0"/>
              <a:t>ketujuannya</a:t>
            </a:r>
            <a:r>
              <a:rPr lang="en-US" sz="2000" dirty="0" smtClean="0"/>
              <a:t>.</a:t>
            </a:r>
            <a:endParaRPr lang="en-US" sz="2000" dirty="0"/>
          </a:p>
        </p:txBody>
      </p:sp>
      <p:sp>
        <p:nvSpPr>
          <p:cNvPr id="7" name="Left Arrow 6">
            <a:hlinkClick r:id="rId2" action="ppaction://hlinksldjump"/>
          </p:cNvPr>
          <p:cNvSpPr/>
          <p:nvPr/>
        </p:nvSpPr>
        <p:spPr>
          <a:xfrm>
            <a:off x="0" y="6369050"/>
            <a:ext cx="5715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l="10355" t="40236" r="46880" b="28923"/>
          <a:stretch>
            <a:fillRect/>
          </a:stretch>
        </p:blipFill>
        <p:spPr bwMode="auto">
          <a:xfrm>
            <a:off x="1905000" y="4563269"/>
            <a:ext cx="5048250" cy="204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13598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nodeType="afterEffect">
                                  <p:stCondLst>
                                    <p:cond delay="0"/>
                                  </p:stCondLst>
                                  <p:iterate type="lt">
                                    <p:tmPct val="10000"/>
                                  </p:iterate>
                                  <p:childTnLst>
                                    <p:set>
                                      <p:cBhvr override="childStyle">
                                        <p:cTn id="6" dur="1000" autoRev="1" fill="hold"/>
                                        <p:tgtEl>
                                          <p:spTgt spid="8195">
                                            <p:txEl>
                                              <p:pRg st="0" end="0"/>
                                            </p:txEl>
                                          </p:spTgt>
                                        </p:tgtEl>
                                        <p:attrNameLst>
                                          <p:attrName>style.color</p:attrName>
                                        </p:attrNameLst>
                                      </p:cBhvr>
                                      <p:to>
                                        <p:clrVal>
                                          <a:schemeClr val="accent2"/>
                                        </p:clrVal>
                                      </p:to>
                                    </p:set>
                                    <p:set>
                                      <p:cBhvr>
                                        <p:cTn id="7" dur="1000" autoRev="1" fill="hold"/>
                                        <p:tgtEl>
                                          <p:spTgt spid="8195">
                                            <p:txEl>
                                              <p:pRg st="0" end="0"/>
                                            </p:txEl>
                                          </p:spTgt>
                                        </p:tgtEl>
                                        <p:attrNameLst>
                                          <p:attrName>fillcolor</p:attrName>
                                        </p:attrNameLst>
                                      </p:cBhvr>
                                      <p:to>
                                        <p:clrVal>
                                          <a:schemeClr val="accent2"/>
                                        </p:clrVal>
                                      </p:to>
                                    </p:set>
                                    <p:set>
                                      <p:cBhvr>
                                        <p:cTn id="8" dur="1000" autoRev="1" fill="hold"/>
                                        <p:tgtEl>
                                          <p:spTgt spid="819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1"/>
          <p:cNvSpPr txBox="1">
            <a:spLocks noChangeArrowheads="1"/>
          </p:cNvSpPr>
          <p:nvPr/>
        </p:nvSpPr>
        <p:spPr bwMode="auto">
          <a:xfrm>
            <a:off x="389019" y="354012"/>
            <a:ext cx="278606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dirty="0">
                <a:solidFill>
                  <a:srgbClr val="FFC000"/>
                </a:solidFill>
              </a:rPr>
              <a:t>ROUTER</a:t>
            </a:r>
          </a:p>
        </p:txBody>
      </p:sp>
      <p:sp>
        <p:nvSpPr>
          <p:cNvPr id="7172" name="TextBox 2"/>
          <p:cNvSpPr txBox="1">
            <a:spLocks noChangeArrowheads="1"/>
          </p:cNvSpPr>
          <p:nvPr/>
        </p:nvSpPr>
        <p:spPr bwMode="auto">
          <a:xfrm>
            <a:off x="381000" y="1600200"/>
            <a:ext cx="8229600" cy="2585323"/>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eaLnBrk="1" hangingPunct="1">
              <a:buFont typeface="Arial" pitchFamily="34" charset="0"/>
              <a:buChar char="•"/>
              <a:defRPr/>
            </a:pPr>
            <a:r>
              <a:rPr lang="en-US" dirty="0" smtClean="0"/>
              <a:t>Router, </a:t>
            </a:r>
            <a:r>
              <a:rPr lang="en-US" dirty="0" err="1" smtClean="0"/>
              <a:t>digunakan</a:t>
            </a:r>
            <a:r>
              <a:rPr lang="en-US" dirty="0" smtClean="0"/>
              <a:t> </a:t>
            </a:r>
            <a:r>
              <a:rPr lang="en-US" dirty="0" err="1" smtClean="0"/>
              <a:t>untuk</a:t>
            </a:r>
            <a:r>
              <a:rPr lang="en-US" dirty="0" smtClean="0"/>
              <a:t> </a:t>
            </a:r>
            <a:r>
              <a:rPr lang="en-US" dirty="0" err="1" smtClean="0"/>
              <a:t>menyambung</a:t>
            </a:r>
            <a:r>
              <a:rPr lang="en-US" dirty="0" smtClean="0"/>
              <a:t> 2 </a:t>
            </a:r>
            <a:r>
              <a:rPr lang="en-US" dirty="0" err="1" smtClean="0"/>
              <a:t>jaringan</a:t>
            </a:r>
            <a:r>
              <a:rPr lang="en-US" dirty="0" smtClean="0"/>
              <a:t> yang </a:t>
            </a:r>
            <a:r>
              <a:rPr lang="en-US" dirty="0" err="1" smtClean="0"/>
              <a:t>sama</a:t>
            </a:r>
            <a:r>
              <a:rPr lang="en-US" dirty="0" smtClean="0"/>
              <a:t> </a:t>
            </a:r>
            <a:r>
              <a:rPr lang="en-US" dirty="0" err="1" smtClean="0"/>
              <a:t>ataupun</a:t>
            </a:r>
            <a:r>
              <a:rPr lang="en-US" dirty="0" smtClean="0"/>
              <a:t> </a:t>
            </a:r>
            <a:r>
              <a:rPr lang="en-US" dirty="0" err="1" smtClean="0"/>
              <a:t>berbeda</a:t>
            </a:r>
            <a:r>
              <a:rPr lang="en-US" dirty="0" smtClean="0"/>
              <a:t>.</a:t>
            </a:r>
            <a:endParaRPr lang="id-ID" dirty="0" smtClean="0"/>
          </a:p>
          <a:p>
            <a:pPr marL="457200" indent="-457200" eaLnBrk="1" hangingPunct="1">
              <a:buFont typeface="Arial" pitchFamily="34" charset="0"/>
              <a:buChar char="•"/>
              <a:defRPr/>
            </a:pPr>
            <a:r>
              <a:rPr lang="en-US" dirty="0" err="1" smtClean="0"/>
              <a:t>Contoh</a:t>
            </a:r>
            <a:r>
              <a:rPr lang="en-US" dirty="0" smtClean="0"/>
              <a:t> : </a:t>
            </a:r>
          </a:p>
          <a:p>
            <a:pPr marL="800100" lvl="1" indent="-279400" eaLnBrk="1" hangingPunct="1">
              <a:buFont typeface="Arial" pitchFamily="34" charset="0"/>
              <a:buChar char="•"/>
              <a:defRPr/>
            </a:pPr>
            <a:r>
              <a:rPr lang="en-US" dirty="0" err="1" smtClean="0"/>
              <a:t>untuk</a:t>
            </a:r>
            <a:r>
              <a:rPr lang="en-US" dirty="0" smtClean="0"/>
              <a:t> </a:t>
            </a:r>
            <a:r>
              <a:rPr lang="en-US" dirty="0" err="1" smtClean="0"/>
              <a:t>menyambung</a:t>
            </a:r>
            <a:r>
              <a:rPr lang="en-US" dirty="0" smtClean="0"/>
              <a:t> </a:t>
            </a:r>
            <a:r>
              <a:rPr lang="en-US" b="1" dirty="0" err="1" smtClean="0"/>
              <a:t>antara</a:t>
            </a:r>
            <a:r>
              <a:rPr lang="en-US" b="1" dirty="0" smtClean="0"/>
              <a:t> LAN </a:t>
            </a:r>
            <a:r>
              <a:rPr lang="en-US" b="1" dirty="0" err="1" smtClean="0"/>
              <a:t>dengan</a:t>
            </a:r>
            <a:r>
              <a:rPr lang="en-US" b="1" dirty="0" smtClean="0"/>
              <a:t> Internet,</a:t>
            </a:r>
            <a:r>
              <a:rPr lang="en-US" dirty="0" smtClean="0"/>
              <a:t> router </a:t>
            </a:r>
            <a:r>
              <a:rPr lang="en-US" dirty="0" err="1" smtClean="0"/>
              <a:t>sebagai</a:t>
            </a:r>
            <a:r>
              <a:rPr lang="en-US" dirty="0" smtClean="0"/>
              <a:t> </a:t>
            </a:r>
            <a:r>
              <a:rPr lang="en-US" dirty="0" err="1" smtClean="0"/>
              <a:t>jembatan</a:t>
            </a:r>
            <a:r>
              <a:rPr lang="en-US" dirty="0" smtClean="0"/>
              <a:t> </a:t>
            </a:r>
            <a:r>
              <a:rPr lang="en-US" dirty="0" err="1" smtClean="0"/>
              <a:t>dari</a:t>
            </a:r>
            <a:r>
              <a:rPr lang="en-US" dirty="0" smtClean="0"/>
              <a:t> 2 </a:t>
            </a:r>
            <a:r>
              <a:rPr lang="en-US" dirty="0" err="1" smtClean="0"/>
              <a:t>jaringan</a:t>
            </a:r>
            <a:r>
              <a:rPr lang="en-US" dirty="0" smtClean="0"/>
              <a:t> </a:t>
            </a:r>
            <a:r>
              <a:rPr lang="en-US" dirty="0" err="1" smtClean="0"/>
              <a:t>tersebut</a:t>
            </a:r>
            <a:r>
              <a:rPr lang="en-US" dirty="0" smtClean="0"/>
              <a:t>. </a:t>
            </a:r>
          </a:p>
          <a:p>
            <a:pPr marL="406400" indent="-406400" eaLnBrk="1" hangingPunct="1">
              <a:buFont typeface="Arial" pitchFamily="34" charset="0"/>
              <a:buChar char="•"/>
              <a:defRPr/>
            </a:pPr>
            <a:r>
              <a:rPr lang="en-US" dirty="0" smtClean="0"/>
              <a:t>Router </a:t>
            </a:r>
            <a:r>
              <a:rPr lang="en-US" dirty="0" err="1" smtClean="0"/>
              <a:t>hampir</a:t>
            </a:r>
            <a:r>
              <a:rPr lang="en-US" dirty="0" smtClean="0"/>
              <a:t> </a:t>
            </a:r>
            <a:r>
              <a:rPr lang="en-US" dirty="0" err="1" smtClean="0"/>
              <a:t>sama</a:t>
            </a:r>
            <a:r>
              <a:rPr lang="en-US" dirty="0" smtClean="0"/>
              <a:t> </a:t>
            </a:r>
            <a:r>
              <a:rPr lang="en-US" dirty="0" err="1" smtClean="0"/>
              <a:t>dengan</a:t>
            </a:r>
            <a:r>
              <a:rPr lang="en-US" dirty="0" smtClean="0"/>
              <a:t> Bridge </a:t>
            </a:r>
            <a:r>
              <a:rPr lang="en-US" dirty="0" err="1" smtClean="0"/>
              <a:t>namun</a:t>
            </a:r>
            <a:r>
              <a:rPr lang="en-US" dirty="0" smtClean="0"/>
              <a:t> </a:t>
            </a:r>
            <a:r>
              <a:rPr lang="en-US" dirty="0" err="1" smtClean="0"/>
              <a:t>agak</a:t>
            </a:r>
            <a:r>
              <a:rPr lang="en-US" dirty="0" smtClean="0"/>
              <a:t> </a:t>
            </a:r>
            <a:r>
              <a:rPr lang="en-US" dirty="0" err="1" smtClean="0"/>
              <a:t>pintar</a:t>
            </a:r>
            <a:r>
              <a:rPr lang="en-US" dirty="0" smtClean="0"/>
              <a:t> </a:t>
            </a:r>
            <a:r>
              <a:rPr lang="en-US" dirty="0" err="1" smtClean="0"/>
              <a:t>sedikit</a:t>
            </a:r>
            <a:r>
              <a:rPr lang="en-US" dirty="0" smtClean="0"/>
              <a:t>, router </a:t>
            </a:r>
            <a:r>
              <a:rPr lang="en-US" dirty="0" err="1" smtClean="0"/>
              <a:t>akan</a:t>
            </a:r>
            <a:r>
              <a:rPr lang="en-US" dirty="0" smtClean="0"/>
              <a:t> </a:t>
            </a:r>
            <a:r>
              <a:rPr lang="en-US" dirty="0" err="1" smtClean="0"/>
              <a:t>mencari</a:t>
            </a:r>
            <a:r>
              <a:rPr lang="en-US" dirty="0" smtClean="0"/>
              <a:t> </a:t>
            </a:r>
            <a:r>
              <a:rPr lang="en-US" dirty="0" err="1" smtClean="0"/>
              <a:t>jalur</a:t>
            </a:r>
            <a:r>
              <a:rPr lang="en-US" dirty="0" smtClean="0"/>
              <a:t> yang </a:t>
            </a:r>
            <a:r>
              <a:rPr lang="en-US" dirty="0" err="1" smtClean="0"/>
              <a:t>terbaik</a:t>
            </a:r>
            <a:r>
              <a:rPr lang="en-US" dirty="0" smtClean="0"/>
              <a:t> </a:t>
            </a:r>
            <a:r>
              <a:rPr lang="en-US" dirty="0" err="1" smtClean="0"/>
              <a:t>untuk</a:t>
            </a:r>
            <a:r>
              <a:rPr lang="en-US" dirty="0" smtClean="0"/>
              <a:t> </a:t>
            </a:r>
            <a:r>
              <a:rPr lang="en-US" dirty="0" err="1" smtClean="0"/>
              <a:t>mengirimkan</a:t>
            </a:r>
            <a:r>
              <a:rPr lang="en-US" dirty="0" smtClean="0"/>
              <a:t> </a:t>
            </a:r>
            <a:r>
              <a:rPr lang="en-US" dirty="0" err="1" smtClean="0"/>
              <a:t>sebuah</a:t>
            </a:r>
            <a:r>
              <a:rPr lang="en-US" dirty="0" smtClean="0"/>
              <a:t> </a:t>
            </a:r>
            <a:r>
              <a:rPr lang="en-US" dirty="0" err="1" smtClean="0"/>
              <a:t>pesan</a:t>
            </a:r>
            <a:r>
              <a:rPr lang="en-US" dirty="0" smtClean="0"/>
              <a:t> yang </a:t>
            </a:r>
            <a:r>
              <a:rPr lang="en-US" dirty="0" err="1" smtClean="0"/>
              <a:t>berdasakan</a:t>
            </a:r>
            <a:r>
              <a:rPr lang="en-US" dirty="0" smtClean="0"/>
              <a:t> </a:t>
            </a:r>
            <a:r>
              <a:rPr lang="en-US" dirty="0" err="1" smtClean="0"/>
              <a:t>atas</a:t>
            </a:r>
            <a:r>
              <a:rPr lang="en-US" dirty="0" smtClean="0"/>
              <a:t> </a:t>
            </a:r>
            <a:r>
              <a:rPr lang="en-US" dirty="0" err="1" smtClean="0"/>
              <a:t>alamat</a:t>
            </a:r>
            <a:r>
              <a:rPr lang="en-US" dirty="0" smtClean="0"/>
              <a:t> </a:t>
            </a:r>
            <a:r>
              <a:rPr lang="en-US" dirty="0" err="1" smtClean="0"/>
              <a:t>tujuan</a:t>
            </a:r>
            <a:r>
              <a:rPr lang="en-US" dirty="0" smtClean="0"/>
              <a:t> </a:t>
            </a:r>
            <a:r>
              <a:rPr lang="en-US" dirty="0" err="1" smtClean="0"/>
              <a:t>dan</a:t>
            </a:r>
            <a:r>
              <a:rPr lang="en-US" dirty="0" smtClean="0"/>
              <a:t> </a:t>
            </a:r>
            <a:r>
              <a:rPr lang="en-US" dirty="0" err="1" smtClean="0"/>
              <a:t>alamat</a:t>
            </a:r>
            <a:r>
              <a:rPr lang="en-US" dirty="0" smtClean="0"/>
              <a:t> </a:t>
            </a:r>
            <a:r>
              <a:rPr lang="en-US" dirty="0" err="1" smtClean="0"/>
              <a:t>asal</a:t>
            </a:r>
            <a:endParaRPr lang="en-US" dirty="0" smtClean="0"/>
          </a:p>
          <a:p>
            <a:pPr eaLnBrk="1" hangingPunct="1">
              <a:defRPr/>
            </a:pPr>
            <a:endParaRPr lang="en-US" dirty="0" smtClean="0"/>
          </a:p>
        </p:txBody>
      </p:sp>
      <p:sp>
        <p:nvSpPr>
          <p:cNvPr id="7" name="Left Arrow 6">
            <a:hlinkClick r:id="rId2" action="ppaction://hlinksldjump"/>
          </p:cNvPr>
          <p:cNvSpPr/>
          <p:nvPr/>
        </p:nvSpPr>
        <p:spPr>
          <a:xfrm>
            <a:off x="0" y="6369050"/>
            <a:ext cx="5715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xmlns="" val="0"/>
              </a:ext>
            </a:extLst>
          </a:blip>
          <a:srcRect l="70277" t="19531" r="14897" b="41406"/>
          <a:stretch>
            <a:fillRect/>
          </a:stretch>
        </p:blipFill>
        <p:spPr bwMode="auto">
          <a:xfrm>
            <a:off x="1143000" y="4191000"/>
            <a:ext cx="2109788" cy="228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xmlns="" val="0"/>
              </a:ext>
            </a:extLst>
          </a:blip>
          <a:srcRect l="12079" t="36133" r="47839" b="22852"/>
          <a:stretch>
            <a:fillRect/>
          </a:stretch>
        </p:blipFill>
        <p:spPr bwMode="auto">
          <a:xfrm>
            <a:off x="4419600" y="4071910"/>
            <a:ext cx="4061516" cy="225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52802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nodeType="afterEffect">
                                  <p:stCondLst>
                                    <p:cond delay="0"/>
                                  </p:stCondLst>
                                  <p:iterate type="lt">
                                    <p:tmPct val="10000"/>
                                  </p:iterate>
                                  <p:childTnLst>
                                    <p:set>
                                      <p:cBhvr override="childStyle">
                                        <p:cTn id="6" dur="1000" autoRev="1" fill="hold"/>
                                        <p:tgtEl>
                                          <p:spTgt spid="7171">
                                            <p:txEl>
                                              <p:pRg st="0" end="0"/>
                                            </p:txEl>
                                          </p:spTgt>
                                        </p:tgtEl>
                                        <p:attrNameLst>
                                          <p:attrName>style.color</p:attrName>
                                        </p:attrNameLst>
                                      </p:cBhvr>
                                      <p:to>
                                        <p:clrVal>
                                          <a:schemeClr val="accent2"/>
                                        </p:clrVal>
                                      </p:to>
                                    </p:set>
                                    <p:set>
                                      <p:cBhvr>
                                        <p:cTn id="7" dur="1000" autoRev="1" fill="hold"/>
                                        <p:tgtEl>
                                          <p:spTgt spid="7171">
                                            <p:txEl>
                                              <p:pRg st="0" end="0"/>
                                            </p:txEl>
                                          </p:spTgt>
                                        </p:tgtEl>
                                        <p:attrNameLst>
                                          <p:attrName>fillcolor</p:attrName>
                                        </p:attrNameLst>
                                      </p:cBhvr>
                                      <p:to>
                                        <p:clrVal>
                                          <a:schemeClr val="accent2"/>
                                        </p:clrVal>
                                      </p:to>
                                    </p:set>
                                    <p:set>
                                      <p:cBhvr>
                                        <p:cTn id="8" dur="1000" autoRev="1" fill="hold"/>
                                        <p:tgtEl>
                                          <p:spTgt spid="71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04774" y="282575"/>
            <a:ext cx="842962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400" b="1" dirty="0" smtClean="0">
                <a:solidFill>
                  <a:srgbClr val="FFC000"/>
                </a:solidFill>
              </a:rPr>
              <a:t>HUB/</a:t>
            </a:r>
            <a:r>
              <a:rPr lang="en-US" sz="4400" dirty="0" smtClean="0">
                <a:solidFill>
                  <a:srgbClr val="FFC000"/>
                </a:solidFill>
              </a:rPr>
              <a:t> /</a:t>
            </a:r>
            <a:r>
              <a:rPr lang="en-US" sz="4400" dirty="0" err="1" smtClean="0">
                <a:solidFill>
                  <a:srgbClr val="FFC000"/>
                </a:solidFill>
              </a:rPr>
              <a:t>Konsentrator</a:t>
            </a:r>
            <a:endParaRPr lang="en-US" sz="4400" b="1" dirty="0">
              <a:solidFill>
                <a:srgbClr val="FFC000"/>
              </a:solidFill>
            </a:endParaRPr>
          </a:p>
        </p:txBody>
      </p:sp>
      <p:sp>
        <p:nvSpPr>
          <p:cNvPr id="11267" name="TextBox 2"/>
          <p:cNvSpPr txBox="1">
            <a:spLocks noChangeArrowheads="1"/>
          </p:cNvSpPr>
          <p:nvPr/>
        </p:nvSpPr>
        <p:spPr bwMode="auto">
          <a:xfrm>
            <a:off x="285750" y="1524000"/>
            <a:ext cx="8583612" cy="3600986"/>
          </a:xfrm>
          <a:prstGeom prst="rect">
            <a:avLst/>
          </a:prstGeom>
          <a:noFill/>
          <a:ln w="9525">
            <a:noFill/>
            <a:miter lim="800000"/>
            <a:headEnd/>
            <a:tailEnd/>
          </a:ln>
        </p:spPr>
        <p:txBody>
          <a:bodyPr wrap="square">
            <a:spAutoFit/>
          </a:bodyPr>
          <a:lstStyle/>
          <a:p>
            <a:pPr marL="228600" indent="-228600">
              <a:buFont typeface="Arial" charset="0"/>
              <a:buChar char="•"/>
              <a:defRPr/>
            </a:pPr>
            <a:r>
              <a:rPr lang="en-US" sz="1900" dirty="0" smtClean="0">
                <a:latin typeface="Arial" pitchFamily="34" charset="0"/>
                <a:cs typeface="Arial" pitchFamily="34" charset="0"/>
              </a:rPr>
              <a:t>Hub </a:t>
            </a:r>
            <a:r>
              <a:rPr lang="id-ID" sz="1900" dirty="0">
                <a:latin typeface="Arial" pitchFamily="34" charset="0"/>
                <a:cs typeface="Arial" pitchFamily="34" charset="0"/>
              </a:rPr>
              <a:t>pada dasarnya adalah </a:t>
            </a:r>
            <a:r>
              <a:rPr lang="id-ID" sz="1900" b="1" dirty="0">
                <a:latin typeface="Arial" pitchFamily="34" charset="0"/>
                <a:cs typeface="Arial" pitchFamily="34" charset="0"/>
              </a:rPr>
              <a:t>repeater</a:t>
            </a:r>
            <a:r>
              <a:rPr lang="id-ID" sz="1900" dirty="0">
                <a:latin typeface="Arial" pitchFamily="34" charset="0"/>
                <a:cs typeface="Arial" pitchFamily="34" charset="0"/>
              </a:rPr>
              <a:t>, </a:t>
            </a:r>
            <a:r>
              <a:rPr lang="en-US" sz="1900" dirty="0" err="1">
                <a:latin typeface="Arial" pitchFamily="34" charset="0"/>
                <a:cs typeface="Arial" pitchFamily="34" charset="0"/>
              </a:rPr>
              <a:t>adalah</a:t>
            </a:r>
            <a:r>
              <a:rPr lang="en-US" sz="1900" dirty="0">
                <a:latin typeface="Arial" pitchFamily="34" charset="0"/>
                <a:cs typeface="Arial" pitchFamily="34" charset="0"/>
              </a:rPr>
              <a:t> </a:t>
            </a:r>
            <a:r>
              <a:rPr lang="en-US" sz="1900" dirty="0" err="1">
                <a:latin typeface="Arial" pitchFamily="34" charset="0"/>
                <a:cs typeface="Arial" pitchFamily="34" charset="0"/>
              </a:rPr>
              <a:t>sebuah</a:t>
            </a:r>
            <a:r>
              <a:rPr lang="en-US" sz="1900" dirty="0">
                <a:latin typeface="Arial" pitchFamily="34" charset="0"/>
                <a:cs typeface="Arial" pitchFamily="34" charset="0"/>
              </a:rPr>
              <a:t> </a:t>
            </a:r>
            <a:r>
              <a:rPr lang="en-US" sz="1900" dirty="0" err="1">
                <a:latin typeface="Arial" pitchFamily="34" charset="0"/>
                <a:cs typeface="Arial" pitchFamily="34" charset="0"/>
              </a:rPr>
              <a:t>perangkat</a:t>
            </a:r>
            <a:r>
              <a:rPr lang="en-US" sz="1900" dirty="0">
                <a:latin typeface="Arial" pitchFamily="34" charset="0"/>
                <a:cs typeface="Arial" pitchFamily="34" charset="0"/>
              </a:rPr>
              <a:t> yang </a:t>
            </a:r>
            <a:r>
              <a:rPr lang="en-US" sz="1900" dirty="0" err="1">
                <a:latin typeface="Arial" pitchFamily="34" charset="0"/>
                <a:cs typeface="Arial" pitchFamily="34" charset="0"/>
              </a:rPr>
              <a:t>menyatukan</a:t>
            </a:r>
            <a:r>
              <a:rPr lang="en-US" sz="1900" dirty="0">
                <a:latin typeface="Arial" pitchFamily="34" charset="0"/>
                <a:cs typeface="Arial" pitchFamily="34" charset="0"/>
              </a:rPr>
              <a:t> </a:t>
            </a:r>
            <a:r>
              <a:rPr lang="en-US" sz="1900" dirty="0" err="1">
                <a:latin typeface="Arial" pitchFamily="34" charset="0"/>
                <a:cs typeface="Arial" pitchFamily="34" charset="0"/>
              </a:rPr>
              <a:t>kabel-kabel</a:t>
            </a:r>
            <a:r>
              <a:rPr lang="en-US" sz="1900" dirty="0">
                <a:latin typeface="Arial" pitchFamily="34" charset="0"/>
                <a:cs typeface="Arial" pitchFamily="34" charset="0"/>
              </a:rPr>
              <a:t> network </a:t>
            </a:r>
            <a:r>
              <a:rPr lang="en-US" sz="1900" dirty="0" err="1">
                <a:latin typeface="Arial" pitchFamily="34" charset="0"/>
                <a:cs typeface="Arial" pitchFamily="34" charset="0"/>
              </a:rPr>
              <a:t>dari</a:t>
            </a:r>
            <a:r>
              <a:rPr lang="en-US" sz="1900" dirty="0">
                <a:latin typeface="Arial" pitchFamily="34" charset="0"/>
                <a:cs typeface="Arial" pitchFamily="34" charset="0"/>
              </a:rPr>
              <a:t> </a:t>
            </a:r>
            <a:r>
              <a:rPr lang="en-US" sz="1900" dirty="0" err="1">
                <a:latin typeface="Arial" pitchFamily="34" charset="0"/>
                <a:cs typeface="Arial" pitchFamily="34" charset="0"/>
              </a:rPr>
              <a:t>tiap-tiap</a:t>
            </a:r>
            <a:r>
              <a:rPr lang="en-US" sz="1900" dirty="0">
                <a:latin typeface="Arial" pitchFamily="34" charset="0"/>
                <a:cs typeface="Arial" pitchFamily="34" charset="0"/>
              </a:rPr>
              <a:t> workstation, server </a:t>
            </a:r>
            <a:r>
              <a:rPr lang="en-US" sz="1900" dirty="0" err="1">
                <a:latin typeface="Arial" pitchFamily="34" charset="0"/>
                <a:cs typeface="Arial" pitchFamily="34" charset="0"/>
              </a:rPr>
              <a:t>atau</a:t>
            </a:r>
            <a:r>
              <a:rPr lang="en-US" sz="1900" dirty="0">
                <a:latin typeface="Arial" pitchFamily="34" charset="0"/>
                <a:cs typeface="Arial" pitchFamily="34" charset="0"/>
              </a:rPr>
              <a:t> </a:t>
            </a:r>
            <a:r>
              <a:rPr lang="en-US" sz="1900" dirty="0" err="1">
                <a:latin typeface="Arial" pitchFamily="34" charset="0"/>
                <a:cs typeface="Arial" pitchFamily="34" charset="0"/>
              </a:rPr>
              <a:t>perangkat</a:t>
            </a:r>
            <a:r>
              <a:rPr lang="en-US" sz="1900" dirty="0">
                <a:latin typeface="Arial" pitchFamily="34" charset="0"/>
                <a:cs typeface="Arial" pitchFamily="34" charset="0"/>
              </a:rPr>
              <a:t> lain. </a:t>
            </a:r>
            <a:endParaRPr lang="id-ID" sz="1900" dirty="0">
              <a:latin typeface="Arial" pitchFamily="34" charset="0"/>
              <a:cs typeface="Arial" pitchFamily="34" charset="0"/>
            </a:endParaRPr>
          </a:p>
          <a:p>
            <a:pPr marL="228600" lvl="1" indent="-228600">
              <a:buFont typeface="Arial" charset="0"/>
              <a:buChar char="•"/>
              <a:defRPr/>
            </a:pPr>
            <a:r>
              <a:rPr lang="id-ID" sz="1900" dirty="0">
                <a:latin typeface="Arial" pitchFamily="34" charset="0"/>
                <a:cs typeface="Arial" pitchFamily="34" charset="0"/>
              </a:rPr>
              <a:t>Semua jenis komunikasi hanya dilewatkan oleh Hub. </a:t>
            </a:r>
          </a:p>
          <a:p>
            <a:pPr marL="228600" indent="-228600">
              <a:buFont typeface="Arial" charset="0"/>
              <a:buChar char="•"/>
              <a:defRPr/>
            </a:pPr>
            <a:r>
              <a:rPr lang="id-ID" sz="1900" dirty="0">
                <a:latin typeface="Arial" pitchFamily="34" charset="0"/>
                <a:cs typeface="Arial" pitchFamily="34" charset="0"/>
              </a:rPr>
              <a:t>Fungsinya :</a:t>
            </a:r>
          </a:p>
          <a:p>
            <a:pPr marL="520700" lvl="1" indent="-292100">
              <a:buFont typeface="Arial" charset="0"/>
              <a:buChar char="•"/>
              <a:defRPr/>
            </a:pPr>
            <a:r>
              <a:rPr lang="id-ID" sz="1900" dirty="0">
                <a:latin typeface="Arial" pitchFamily="34" charset="0"/>
                <a:cs typeface="Arial" pitchFamily="34" charset="0"/>
              </a:rPr>
              <a:t>Menerima sinyal dari satu komputer dan mentransmisikannya ke komputer yang lain. </a:t>
            </a:r>
          </a:p>
          <a:p>
            <a:pPr marL="520700" lvl="1" indent="-292100">
              <a:buFont typeface="Arial" charset="0"/>
              <a:buChar char="•"/>
              <a:defRPr/>
            </a:pPr>
            <a:r>
              <a:rPr lang="id-ID" sz="1900" dirty="0">
                <a:latin typeface="Arial" pitchFamily="34" charset="0"/>
                <a:cs typeface="Arial" pitchFamily="34" charset="0"/>
              </a:rPr>
              <a:t>Penghubung antar komputer sehingga membentuk suatu jaringan pada </a:t>
            </a:r>
            <a:r>
              <a:rPr lang="id-ID" sz="1900" b="1" dirty="0">
                <a:latin typeface="Arial" pitchFamily="34" charset="0"/>
                <a:cs typeface="Arial" pitchFamily="34" charset="0"/>
              </a:rPr>
              <a:t>topologi star. </a:t>
            </a:r>
          </a:p>
          <a:p>
            <a:pPr marL="520700" lvl="1" indent="-292100">
              <a:buFont typeface="Arial" charset="0"/>
              <a:buChar char="•"/>
              <a:defRPr/>
            </a:pPr>
            <a:r>
              <a:rPr lang="id-ID" sz="1900" dirty="0">
                <a:latin typeface="Arial" pitchFamily="34" charset="0"/>
                <a:cs typeface="Arial" pitchFamily="34" charset="0"/>
              </a:rPr>
              <a:t>Hub digunakan untuk sebuah bentuk jaringan yang sederhana dengan menyambungkan beberapa komputer di satu group IP </a:t>
            </a:r>
            <a:r>
              <a:rPr lang="id-ID" sz="1900" dirty="0" smtClean="0">
                <a:latin typeface="Arial" pitchFamily="34" charset="0"/>
                <a:cs typeface="Arial" pitchFamily="34" charset="0"/>
              </a:rPr>
              <a:t>lokal</a:t>
            </a:r>
            <a:endParaRPr lang="en-US" sz="1900" dirty="0">
              <a:latin typeface="Arial" pitchFamily="34" charset="0"/>
              <a:cs typeface="Arial" pitchFamily="34" charset="0"/>
            </a:endParaRPr>
          </a:p>
        </p:txBody>
      </p:sp>
      <p:sp>
        <p:nvSpPr>
          <p:cNvPr id="7" name="Left Arrow 6">
            <a:hlinkClick r:id="rId2" action="ppaction://hlinksldjump"/>
          </p:cNvPr>
          <p:cNvSpPr/>
          <p:nvPr/>
        </p:nvSpPr>
        <p:spPr>
          <a:xfrm>
            <a:off x="0" y="6369050"/>
            <a:ext cx="5715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ight Arrow 2">
            <a:hlinkClick r:id="" action="ppaction://hlinkshowjump?jump=nextslide"/>
          </p:cNvPr>
          <p:cNvSpPr/>
          <p:nvPr/>
        </p:nvSpPr>
        <p:spPr>
          <a:xfrm>
            <a:off x="8594725" y="6373813"/>
            <a:ext cx="549275"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2079" t="46875" r="48389" b="33594"/>
          <a:stretch>
            <a:fillRect/>
          </a:stretch>
        </p:blipFill>
        <p:spPr bwMode="auto">
          <a:xfrm>
            <a:off x="838200" y="5029201"/>
            <a:ext cx="3857625" cy="10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68771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
          <p:cNvSpPr txBox="1">
            <a:spLocks noChangeArrowheads="1"/>
          </p:cNvSpPr>
          <p:nvPr/>
        </p:nvSpPr>
        <p:spPr bwMode="auto">
          <a:xfrm>
            <a:off x="228600" y="381000"/>
            <a:ext cx="35718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d-ID" sz="4000" dirty="0">
                <a:solidFill>
                  <a:srgbClr val="FFC000"/>
                </a:solidFill>
              </a:rPr>
              <a:t>REPEATER</a:t>
            </a:r>
            <a:endParaRPr lang="en-US" sz="4000" dirty="0">
              <a:solidFill>
                <a:srgbClr val="FFC000"/>
              </a:solidFill>
            </a:endParaRPr>
          </a:p>
        </p:txBody>
      </p:sp>
      <p:sp>
        <p:nvSpPr>
          <p:cNvPr id="2" name="TextBox 2"/>
          <p:cNvSpPr txBox="1">
            <a:spLocks noChangeArrowheads="1"/>
          </p:cNvSpPr>
          <p:nvPr/>
        </p:nvSpPr>
        <p:spPr bwMode="auto">
          <a:xfrm>
            <a:off x="543150" y="1533411"/>
            <a:ext cx="8448449"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9388" indent="-1793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id-ID" sz="2400" b="1" dirty="0"/>
              <a:t>Memperluas</a:t>
            </a:r>
            <a:r>
              <a:rPr lang="id-ID" sz="2400" dirty="0"/>
              <a:t> sinyal dari server.</a:t>
            </a:r>
          </a:p>
          <a:p>
            <a:pPr eaLnBrk="1" hangingPunct="1">
              <a:buFont typeface="Arial" charset="0"/>
              <a:buChar char="•"/>
            </a:pPr>
            <a:r>
              <a:rPr lang="id-ID" sz="2400" i="1" dirty="0"/>
              <a:t>D</a:t>
            </a:r>
            <a:r>
              <a:rPr lang="id-ID" sz="2400" dirty="0"/>
              <a:t>igunakan untuk </a:t>
            </a:r>
            <a:r>
              <a:rPr lang="id-ID" sz="2400" b="1" dirty="0"/>
              <a:t>memperkuat sinyal pada jaringan </a:t>
            </a:r>
            <a:r>
              <a:rPr lang="id-ID" sz="2400" dirty="0"/>
              <a:t>dengan jarak yang panjang, mengover daerah-daerah yang lemah sinyal dari server (Pemancar).</a:t>
            </a:r>
          </a:p>
          <a:p>
            <a:pPr eaLnBrk="1" hangingPunct="1">
              <a:buFont typeface="Arial" charset="0"/>
              <a:buChar char="•"/>
            </a:pPr>
            <a:r>
              <a:rPr lang="id-ID" sz="2400" dirty="0"/>
              <a:t>Mempermudah akses sinyal WIFI dari server.</a:t>
            </a:r>
          </a:p>
          <a:p>
            <a:pPr eaLnBrk="1" hangingPunct="1">
              <a:buFont typeface="Arial" charset="0"/>
              <a:buChar char="•"/>
            </a:pPr>
            <a:r>
              <a:rPr lang="id-ID" sz="2400" dirty="0" smtClean="0"/>
              <a:t>Mempermudah </a:t>
            </a:r>
            <a:r>
              <a:rPr lang="id-ID" sz="2400" dirty="0"/>
              <a:t>pengiriman data ataupun informasi </a:t>
            </a:r>
          </a:p>
          <a:p>
            <a:pPr eaLnBrk="1" hangingPunct="1">
              <a:buFont typeface="Arial" charset="0"/>
              <a:buChar char="•"/>
            </a:pPr>
            <a:r>
              <a:rPr lang="id-ID" sz="2400" dirty="0"/>
              <a:t>Tidak perlu membangun jaringan kabel yang sangat panjang</a:t>
            </a:r>
          </a:p>
        </p:txBody>
      </p:sp>
      <p:sp>
        <p:nvSpPr>
          <p:cNvPr id="7" name="Left Arrow 6">
            <a:hlinkClick r:id="rId2" action="ppaction://hlinksldjump"/>
          </p:cNvPr>
          <p:cNvSpPr/>
          <p:nvPr/>
        </p:nvSpPr>
        <p:spPr>
          <a:xfrm>
            <a:off x="0" y="6369050"/>
            <a:ext cx="5715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xmlns="" val="0"/>
              </a:ext>
            </a:extLst>
          </a:blip>
          <a:srcRect l="13725" t="35156" r="50037" b="22852"/>
          <a:stretch>
            <a:fillRect/>
          </a:stretch>
        </p:blipFill>
        <p:spPr bwMode="auto">
          <a:xfrm>
            <a:off x="2733675" y="4927940"/>
            <a:ext cx="2571750" cy="167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xmlns="" val="0"/>
              </a:ext>
            </a:extLst>
          </a:blip>
          <a:srcRect l="18668" t="32227" r="54977" b="21877"/>
          <a:stretch>
            <a:fillRect/>
          </a:stretch>
        </p:blipFill>
        <p:spPr bwMode="auto">
          <a:xfrm>
            <a:off x="6019800" y="4927940"/>
            <a:ext cx="1714500" cy="167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3646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nodeType="afterEffect">
                                  <p:stCondLst>
                                    <p:cond delay="0"/>
                                  </p:stCondLst>
                                  <p:iterate type="lt">
                                    <p:tmPct val="10000"/>
                                  </p:iterate>
                                  <p:childTnLst>
                                    <p:set>
                                      <p:cBhvr override="childStyle">
                                        <p:cTn id="6" dur="1000" autoRev="1" fill="hold"/>
                                        <p:tgtEl>
                                          <p:spTgt spid="9219">
                                            <p:txEl>
                                              <p:pRg st="0" end="0"/>
                                            </p:txEl>
                                          </p:spTgt>
                                        </p:tgtEl>
                                        <p:attrNameLst>
                                          <p:attrName>style.color</p:attrName>
                                        </p:attrNameLst>
                                      </p:cBhvr>
                                      <p:to>
                                        <p:clrVal>
                                          <a:schemeClr val="accent2"/>
                                        </p:clrVal>
                                      </p:to>
                                    </p:set>
                                    <p:set>
                                      <p:cBhvr>
                                        <p:cTn id="7" dur="1000" autoRev="1" fill="hold"/>
                                        <p:tgtEl>
                                          <p:spTgt spid="9219">
                                            <p:txEl>
                                              <p:pRg st="0" end="0"/>
                                            </p:txEl>
                                          </p:spTgt>
                                        </p:tgtEl>
                                        <p:attrNameLst>
                                          <p:attrName>fillcolor</p:attrName>
                                        </p:attrNameLst>
                                      </p:cBhvr>
                                      <p:to>
                                        <p:clrVal>
                                          <a:schemeClr val="accent2"/>
                                        </p:clrVal>
                                      </p:to>
                                    </p:set>
                                    <p:set>
                                      <p:cBhvr>
                                        <p:cTn id="8" dur="1000" autoRev="1" fill="hold"/>
                                        <p:tgtEl>
                                          <p:spTgt spid="92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1"/>
          <p:cNvSpPr txBox="1">
            <a:spLocks noChangeArrowheads="1"/>
          </p:cNvSpPr>
          <p:nvPr/>
        </p:nvSpPr>
        <p:spPr bwMode="auto">
          <a:xfrm>
            <a:off x="152400" y="282714"/>
            <a:ext cx="4953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dirty="0" smtClean="0">
                <a:solidFill>
                  <a:srgbClr val="FFC000"/>
                </a:solidFill>
              </a:rPr>
              <a:t>BRIDGE/</a:t>
            </a:r>
            <a:r>
              <a:rPr lang="en-US" sz="4000" dirty="0" err="1" smtClean="0">
                <a:solidFill>
                  <a:srgbClr val="FFC000"/>
                </a:solidFill>
              </a:rPr>
              <a:t>Jembatan</a:t>
            </a:r>
            <a:endParaRPr lang="en-US" sz="4000" dirty="0">
              <a:solidFill>
                <a:srgbClr val="FFC000"/>
              </a:solidFill>
            </a:endParaRPr>
          </a:p>
        </p:txBody>
      </p:sp>
      <p:sp>
        <p:nvSpPr>
          <p:cNvPr id="2" name="TextBox 2"/>
          <p:cNvSpPr txBox="1">
            <a:spLocks noChangeArrowheads="1"/>
          </p:cNvSpPr>
          <p:nvPr/>
        </p:nvSpPr>
        <p:spPr bwMode="auto">
          <a:xfrm>
            <a:off x="287338" y="1481138"/>
            <a:ext cx="7215188"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itchFamily="34" charset="0"/>
              <a:buChar char="•"/>
            </a:pPr>
            <a:r>
              <a:rPr lang="en-US" sz="2000" dirty="0" smtClean="0"/>
              <a:t> </a:t>
            </a:r>
            <a:r>
              <a:rPr lang="en-US" sz="2000" dirty="0" err="1" smtClean="0"/>
              <a:t>Adalah</a:t>
            </a:r>
            <a:r>
              <a:rPr lang="en-US" sz="2000" dirty="0" smtClean="0"/>
              <a:t> </a:t>
            </a:r>
            <a:r>
              <a:rPr lang="en-US" sz="2000" dirty="0" err="1"/>
              <a:t>sebuah</a:t>
            </a:r>
            <a:r>
              <a:rPr lang="en-US" sz="2000" dirty="0"/>
              <a:t> </a:t>
            </a:r>
            <a:r>
              <a:rPr lang="en-US" sz="2000" dirty="0" err="1"/>
              <a:t>perangkat</a:t>
            </a:r>
            <a:r>
              <a:rPr lang="en-US" sz="2000" dirty="0"/>
              <a:t> yang </a:t>
            </a:r>
            <a:r>
              <a:rPr lang="en-US" sz="2000" b="1" dirty="0" err="1"/>
              <a:t>membagi</a:t>
            </a:r>
            <a:r>
              <a:rPr lang="en-US" sz="2000" dirty="0"/>
              <a:t> </a:t>
            </a:r>
            <a:r>
              <a:rPr lang="en-US" sz="2000" b="1" dirty="0" err="1"/>
              <a:t>satu</a:t>
            </a:r>
            <a:r>
              <a:rPr lang="en-US" sz="2000" b="1" dirty="0"/>
              <a:t> </a:t>
            </a:r>
            <a:r>
              <a:rPr lang="en-US" sz="2000" b="1" dirty="0" err="1"/>
              <a:t>buah</a:t>
            </a:r>
            <a:r>
              <a:rPr lang="en-US" sz="2000" b="1" dirty="0"/>
              <a:t> </a:t>
            </a:r>
            <a:r>
              <a:rPr lang="en-US" sz="2000" b="1" dirty="0" err="1"/>
              <a:t>jaringan</a:t>
            </a:r>
            <a:r>
              <a:rPr lang="en-US" sz="2000" b="1" dirty="0"/>
              <a:t> </a:t>
            </a:r>
            <a:r>
              <a:rPr lang="en-US" sz="2000" dirty="0" err="1"/>
              <a:t>kedalam</a:t>
            </a:r>
            <a:r>
              <a:rPr lang="en-US" sz="2000" dirty="0"/>
              <a:t> </a:t>
            </a:r>
            <a:r>
              <a:rPr lang="en-US" sz="2000" dirty="0" err="1"/>
              <a:t>dua</a:t>
            </a:r>
            <a:r>
              <a:rPr lang="en-US" sz="2000" dirty="0"/>
              <a:t> </a:t>
            </a:r>
            <a:r>
              <a:rPr lang="en-US" sz="2000" dirty="0" err="1"/>
              <a:t>buah</a:t>
            </a:r>
            <a:r>
              <a:rPr lang="en-US" sz="2000" dirty="0"/>
              <a:t> </a:t>
            </a:r>
            <a:r>
              <a:rPr lang="en-US" sz="2000" dirty="0" err="1"/>
              <a:t>jaringan</a:t>
            </a:r>
            <a:r>
              <a:rPr lang="en-US" sz="2000" dirty="0"/>
              <a:t>, </a:t>
            </a:r>
            <a:r>
              <a:rPr lang="en-US" sz="2000" dirty="0" err="1" smtClean="0"/>
              <a:t>hal</a:t>
            </a:r>
            <a:r>
              <a:rPr lang="en-US" sz="2000" dirty="0" smtClean="0"/>
              <a:t> </a:t>
            </a:r>
            <a:r>
              <a:rPr lang="en-US" sz="2000" dirty="0" err="1" smtClean="0"/>
              <a:t>ini</a:t>
            </a:r>
            <a:r>
              <a:rPr lang="en-US" sz="2000" dirty="0" smtClean="0"/>
              <a:t> </a:t>
            </a:r>
            <a:r>
              <a:rPr lang="en-US" sz="2000" dirty="0" err="1"/>
              <a:t>digunakan</a:t>
            </a:r>
            <a:r>
              <a:rPr lang="en-US" sz="2000" dirty="0"/>
              <a:t> </a:t>
            </a:r>
            <a:r>
              <a:rPr lang="en-US" sz="2000" dirty="0" err="1"/>
              <a:t>untuk</a:t>
            </a:r>
            <a:r>
              <a:rPr lang="en-US" sz="2000" dirty="0"/>
              <a:t> </a:t>
            </a:r>
            <a:r>
              <a:rPr lang="en-US" sz="2000" dirty="0" err="1"/>
              <a:t>mendapatkan</a:t>
            </a:r>
            <a:r>
              <a:rPr lang="en-US" sz="2000" dirty="0"/>
              <a:t> </a:t>
            </a:r>
            <a:r>
              <a:rPr lang="en-US" sz="2000" dirty="0" err="1"/>
              <a:t>jaringan</a:t>
            </a:r>
            <a:r>
              <a:rPr lang="en-US" sz="2000" dirty="0"/>
              <a:t> yang </a:t>
            </a:r>
            <a:r>
              <a:rPr lang="en-US" sz="2000" dirty="0" err="1"/>
              <a:t>efisien</a:t>
            </a:r>
            <a:r>
              <a:rPr lang="en-US" sz="2000" dirty="0"/>
              <a:t>, </a:t>
            </a:r>
            <a:r>
              <a:rPr lang="en-US" sz="2000" dirty="0" err="1"/>
              <a:t>dimana</a:t>
            </a:r>
            <a:r>
              <a:rPr lang="en-US" sz="2000" dirty="0"/>
              <a:t> </a:t>
            </a:r>
            <a:r>
              <a:rPr lang="en-US" sz="2000" dirty="0" err="1"/>
              <a:t>kadang</a:t>
            </a:r>
            <a:r>
              <a:rPr lang="en-US" sz="2000" dirty="0"/>
              <a:t> </a:t>
            </a:r>
            <a:r>
              <a:rPr lang="en-US" sz="2000" dirty="0" err="1"/>
              <a:t>pertumbuhan</a:t>
            </a:r>
            <a:r>
              <a:rPr lang="en-US" sz="2000" dirty="0"/>
              <a:t> network </a:t>
            </a:r>
            <a:r>
              <a:rPr lang="en-US" sz="2000" dirty="0" err="1"/>
              <a:t>sangat</a:t>
            </a:r>
            <a:r>
              <a:rPr lang="en-US" sz="2000" dirty="0"/>
              <a:t> </a:t>
            </a:r>
            <a:r>
              <a:rPr lang="en-US" sz="2000" dirty="0" err="1"/>
              <a:t>cepat</a:t>
            </a:r>
            <a:r>
              <a:rPr lang="en-US" sz="2000" dirty="0"/>
              <a:t> </a:t>
            </a:r>
            <a:r>
              <a:rPr lang="en-US" sz="2000" dirty="0" err="1"/>
              <a:t>makanya</a:t>
            </a:r>
            <a:r>
              <a:rPr lang="en-US" sz="2000" dirty="0"/>
              <a:t> di </a:t>
            </a:r>
            <a:r>
              <a:rPr lang="en-US" sz="2000" dirty="0" err="1"/>
              <a:t>perlukan</a:t>
            </a:r>
            <a:r>
              <a:rPr lang="en-US" sz="2000" dirty="0"/>
              <a:t> </a:t>
            </a:r>
            <a:r>
              <a:rPr lang="en-US" sz="2000" dirty="0" err="1"/>
              <a:t>jembatan</a:t>
            </a:r>
            <a:r>
              <a:rPr lang="en-US" sz="2000" dirty="0"/>
              <a:t> </a:t>
            </a:r>
            <a:r>
              <a:rPr lang="en-US" sz="2000" dirty="0" err="1"/>
              <a:t>untuk</a:t>
            </a:r>
            <a:r>
              <a:rPr lang="en-US" sz="2000" dirty="0"/>
              <a:t> </a:t>
            </a:r>
            <a:r>
              <a:rPr lang="en-US" sz="2000" dirty="0" err="1" smtClean="0"/>
              <a:t>itu</a:t>
            </a:r>
            <a:r>
              <a:rPr lang="en-US" sz="2000" dirty="0" smtClean="0"/>
              <a:t>.</a:t>
            </a:r>
          </a:p>
          <a:p>
            <a:pPr marL="285750" indent="-285750" eaLnBrk="1" hangingPunct="1">
              <a:buFont typeface="Arial" pitchFamily="34" charset="0"/>
              <a:buChar char="•"/>
            </a:pPr>
            <a:endParaRPr lang="en-US" sz="2000" dirty="0" smtClean="0"/>
          </a:p>
          <a:p>
            <a:pPr marL="285750" indent="-285750" eaLnBrk="1" hangingPunct="1">
              <a:buFont typeface="Arial" pitchFamily="34" charset="0"/>
              <a:buChar char="•"/>
            </a:pPr>
            <a:r>
              <a:rPr lang="en-US" sz="2000" dirty="0" smtClean="0"/>
              <a:t>Bridges </a:t>
            </a:r>
            <a:r>
              <a:rPr lang="en-US" sz="2000" dirty="0" err="1" smtClean="0"/>
              <a:t>dapat</a:t>
            </a:r>
            <a:r>
              <a:rPr lang="en-US" sz="2000" dirty="0" smtClean="0"/>
              <a:t> </a:t>
            </a:r>
            <a:r>
              <a:rPr lang="en-US" sz="2000" dirty="0" err="1" smtClean="0"/>
              <a:t>mengetahui</a:t>
            </a:r>
            <a:r>
              <a:rPr lang="en-US" sz="2000" dirty="0" smtClean="0"/>
              <a:t> </a:t>
            </a:r>
            <a:r>
              <a:rPr lang="en-US" sz="2000" dirty="0" err="1" smtClean="0"/>
              <a:t>masing-masing</a:t>
            </a:r>
            <a:r>
              <a:rPr lang="en-US" sz="2000" dirty="0" smtClean="0"/>
              <a:t> </a:t>
            </a:r>
            <a:r>
              <a:rPr lang="en-US" sz="2000" dirty="0" err="1" smtClean="0"/>
              <a:t>alamat</a:t>
            </a:r>
            <a:r>
              <a:rPr lang="en-US" sz="2000" dirty="0" smtClean="0"/>
              <a:t> </a:t>
            </a:r>
            <a:r>
              <a:rPr lang="en-US" sz="2000" dirty="0" err="1" smtClean="0"/>
              <a:t>pada</a:t>
            </a:r>
            <a:r>
              <a:rPr lang="en-US" sz="2000" dirty="0" smtClean="0"/>
              <a:t> </a:t>
            </a:r>
            <a:r>
              <a:rPr lang="en-US" sz="2000" dirty="0" err="1" smtClean="0"/>
              <a:t>tiap-tiap</a:t>
            </a:r>
            <a:r>
              <a:rPr lang="en-US" sz="2000" dirty="0" smtClean="0"/>
              <a:t> </a:t>
            </a:r>
            <a:r>
              <a:rPr lang="en-US" sz="2000" dirty="0" err="1" smtClean="0"/>
              <a:t>segmen</a:t>
            </a:r>
            <a:r>
              <a:rPr lang="en-US" sz="2000" dirty="0" smtClean="0"/>
              <a:t> </a:t>
            </a:r>
            <a:r>
              <a:rPr lang="en-US" sz="2000" dirty="0" err="1" smtClean="0"/>
              <a:t>komputer</a:t>
            </a:r>
            <a:r>
              <a:rPr lang="en-US" sz="2000" dirty="0" smtClean="0"/>
              <a:t> </a:t>
            </a:r>
            <a:r>
              <a:rPr lang="en-US" sz="2000" dirty="0" err="1" smtClean="0"/>
              <a:t>dalam</a:t>
            </a:r>
            <a:r>
              <a:rPr lang="en-US" sz="2000" dirty="0" smtClean="0"/>
              <a:t> </a:t>
            </a:r>
            <a:r>
              <a:rPr lang="en-US" sz="2000" dirty="0" err="1" smtClean="0"/>
              <a:t>jaringan</a:t>
            </a:r>
            <a:r>
              <a:rPr lang="en-US" sz="2000" dirty="0" smtClean="0"/>
              <a:t> </a:t>
            </a:r>
            <a:r>
              <a:rPr lang="en-US" sz="2000" dirty="0" err="1" smtClean="0"/>
              <a:t>sebelahnya</a:t>
            </a:r>
            <a:r>
              <a:rPr lang="en-US" sz="2000" dirty="0" smtClean="0"/>
              <a:t> </a:t>
            </a:r>
            <a:r>
              <a:rPr lang="en-US" sz="2000" dirty="0" err="1" smtClean="0"/>
              <a:t>dan</a:t>
            </a:r>
            <a:r>
              <a:rPr lang="en-US" sz="2000" dirty="0" smtClean="0"/>
              <a:t> </a:t>
            </a:r>
            <a:r>
              <a:rPr lang="en-US" sz="2000" dirty="0" err="1" smtClean="0"/>
              <a:t>juga</a:t>
            </a:r>
            <a:r>
              <a:rPr lang="en-US" sz="2000" dirty="0" smtClean="0"/>
              <a:t> </a:t>
            </a:r>
            <a:r>
              <a:rPr lang="en-US" sz="2000" dirty="0" err="1" smtClean="0"/>
              <a:t>pada</a:t>
            </a:r>
            <a:r>
              <a:rPr lang="en-US" sz="2000" dirty="0" smtClean="0"/>
              <a:t> </a:t>
            </a:r>
            <a:r>
              <a:rPr lang="en-US" sz="2000" dirty="0" err="1" smtClean="0"/>
              <a:t>jaringan</a:t>
            </a:r>
            <a:r>
              <a:rPr lang="en-US" sz="2000" dirty="0" smtClean="0"/>
              <a:t> yang lain. </a:t>
            </a:r>
          </a:p>
          <a:p>
            <a:pPr marL="285750" indent="-285750" eaLnBrk="1" hangingPunct="1">
              <a:buFont typeface="Arial" pitchFamily="34" charset="0"/>
              <a:buChar char="•"/>
            </a:pPr>
            <a:endParaRPr lang="en-US" sz="2000" dirty="0" smtClean="0"/>
          </a:p>
          <a:p>
            <a:pPr marL="285750" indent="-285750" eaLnBrk="1" hangingPunct="1">
              <a:buFont typeface="Arial" pitchFamily="34" charset="0"/>
              <a:buChar char="•"/>
            </a:pPr>
            <a:r>
              <a:rPr lang="en-US" sz="2000" dirty="0" err="1" smtClean="0"/>
              <a:t>Diibaratkan</a:t>
            </a:r>
            <a:r>
              <a:rPr lang="en-US" sz="2000" dirty="0" smtClean="0"/>
              <a:t> </a:t>
            </a:r>
            <a:r>
              <a:rPr lang="en-US" sz="2000" dirty="0" err="1" smtClean="0"/>
              <a:t>seperti</a:t>
            </a:r>
            <a:r>
              <a:rPr lang="en-US" sz="2000" dirty="0" smtClean="0"/>
              <a:t> </a:t>
            </a:r>
            <a:r>
              <a:rPr lang="en-US" sz="2000" dirty="0" err="1" smtClean="0"/>
              <a:t>polisi</a:t>
            </a:r>
            <a:r>
              <a:rPr lang="en-US" sz="2000" dirty="0" smtClean="0"/>
              <a:t> </a:t>
            </a:r>
            <a:r>
              <a:rPr lang="en-US" sz="2000" dirty="0" err="1" smtClean="0"/>
              <a:t>lalu</a:t>
            </a:r>
            <a:r>
              <a:rPr lang="en-US" sz="2000" dirty="0" smtClean="0"/>
              <a:t> </a:t>
            </a:r>
            <a:r>
              <a:rPr lang="en-US" sz="2000" dirty="0" err="1" smtClean="0"/>
              <a:t>lintas</a:t>
            </a:r>
            <a:r>
              <a:rPr lang="en-US" sz="2000" dirty="0" smtClean="0"/>
              <a:t> yang </a:t>
            </a:r>
            <a:r>
              <a:rPr lang="en-US" sz="2000" dirty="0" err="1" smtClean="0"/>
              <a:t>mengatur</a:t>
            </a:r>
            <a:r>
              <a:rPr lang="en-US" sz="2000" dirty="0" smtClean="0"/>
              <a:t> </a:t>
            </a:r>
            <a:r>
              <a:rPr lang="en-US" sz="2000" dirty="0" err="1" smtClean="0"/>
              <a:t>di</a:t>
            </a:r>
            <a:r>
              <a:rPr lang="en-US" sz="2000" dirty="0" smtClean="0"/>
              <a:t> </a:t>
            </a:r>
            <a:r>
              <a:rPr lang="en-US" sz="2000" dirty="0" err="1" smtClean="0"/>
              <a:t>persimpangan</a:t>
            </a:r>
            <a:r>
              <a:rPr lang="en-US" sz="2000" dirty="0" smtClean="0"/>
              <a:t> </a:t>
            </a:r>
            <a:r>
              <a:rPr lang="en-US" sz="2000" dirty="0" err="1" smtClean="0"/>
              <a:t>jalan</a:t>
            </a:r>
            <a:r>
              <a:rPr lang="en-US" sz="2000" dirty="0" smtClean="0"/>
              <a:t> </a:t>
            </a:r>
            <a:r>
              <a:rPr lang="en-US" sz="2000" dirty="0" err="1" smtClean="0"/>
              <a:t>pada</a:t>
            </a:r>
            <a:r>
              <a:rPr lang="en-US" sz="2000" dirty="0" smtClean="0"/>
              <a:t> </a:t>
            </a:r>
            <a:r>
              <a:rPr lang="en-US" sz="2000" dirty="0" err="1" smtClean="0"/>
              <a:t>saat</a:t>
            </a:r>
            <a:r>
              <a:rPr lang="en-US" sz="2000" dirty="0" smtClean="0"/>
              <a:t> jam-jam </a:t>
            </a:r>
            <a:r>
              <a:rPr lang="en-US" sz="2000" dirty="0" err="1" smtClean="0"/>
              <a:t>sibuk</a:t>
            </a:r>
            <a:r>
              <a:rPr lang="en-US" sz="2000" dirty="0" smtClean="0"/>
              <a:t>. </a:t>
            </a:r>
            <a:endParaRPr lang="en-US" sz="2000" dirty="0"/>
          </a:p>
        </p:txBody>
      </p:sp>
      <p:sp>
        <p:nvSpPr>
          <p:cNvPr id="7" name="Left Arrow 6">
            <a:hlinkClick r:id="rId2" action="ppaction://hlinksldjump"/>
          </p:cNvPr>
          <p:cNvSpPr/>
          <p:nvPr/>
        </p:nvSpPr>
        <p:spPr>
          <a:xfrm>
            <a:off x="0" y="6369050"/>
            <a:ext cx="5715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5"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8155" t="20703" r="47255" b="26563"/>
          <a:stretch>
            <a:fillRect/>
          </a:stretch>
        </p:blipFill>
        <p:spPr bwMode="auto">
          <a:xfrm>
            <a:off x="6565329" y="4267200"/>
            <a:ext cx="2578671"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54793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nodeType="afterEffect">
                                  <p:stCondLst>
                                    <p:cond delay="0"/>
                                  </p:stCondLst>
                                  <p:iterate type="lt">
                                    <p:tmPct val="10000"/>
                                  </p:iterate>
                                  <p:childTnLst>
                                    <p:set>
                                      <p:cBhvr override="childStyle">
                                        <p:cTn id="6" dur="1000" autoRev="1" fill="hold"/>
                                        <p:tgtEl>
                                          <p:spTgt spid="10243">
                                            <p:txEl>
                                              <p:pRg st="0" end="0"/>
                                            </p:txEl>
                                          </p:spTgt>
                                        </p:tgtEl>
                                        <p:attrNameLst>
                                          <p:attrName>style.color</p:attrName>
                                        </p:attrNameLst>
                                      </p:cBhvr>
                                      <p:to>
                                        <p:clrVal>
                                          <a:schemeClr val="accent2"/>
                                        </p:clrVal>
                                      </p:to>
                                    </p:set>
                                    <p:set>
                                      <p:cBhvr>
                                        <p:cTn id="7" dur="1000" autoRev="1" fill="hold"/>
                                        <p:tgtEl>
                                          <p:spTgt spid="10243">
                                            <p:txEl>
                                              <p:pRg st="0" end="0"/>
                                            </p:txEl>
                                          </p:spTgt>
                                        </p:tgtEl>
                                        <p:attrNameLst>
                                          <p:attrName>fillcolor</p:attrName>
                                        </p:attrNameLst>
                                      </p:cBhvr>
                                      <p:to>
                                        <p:clrVal>
                                          <a:schemeClr val="accent2"/>
                                        </p:clrVal>
                                      </p:to>
                                    </p:set>
                                    <p:set>
                                      <p:cBhvr>
                                        <p:cTn id="8" dur="1000" autoRev="1" fill="hold"/>
                                        <p:tgtEl>
                                          <p:spTgt spid="1024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
          <p:cNvSpPr txBox="1">
            <a:spLocks noChangeArrowheads="1"/>
          </p:cNvSpPr>
          <p:nvPr/>
        </p:nvSpPr>
        <p:spPr bwMode="auto">
          <a:xfrm>
            <a:off x="460375" y="385650"/>
            <a:ext cx="3357563"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400" dirty="0">
                <a:solidFill>
                  <a:srgbClr val="FFC000"/>
                </a:solidFill>
              </a:rPr>
              <a:t>MODEM</a:t>
            </a:r>
          </a:p>
        </p:txBody>
      </p:sp>
      <p:sp>
        <p:nvSpPr>
          <p:cNvPr id="2" name="TextBox 3"/>
          <p:cNvSpPr txBox="1">
            <a:spLocks noChangeArrowheads="1"/>
          </p:cNvSpPr>
          <p:nvPr/>
        </p:nvSpPr>
        <p:spPr bwMode="auto">
          <a:xfrm>
            <a:off x="381000" y="1524000"/>
            <a:ext cx="816224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71500" indent="-571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400" dirty="0" err="1"/>
              <a:t>Penghubung</a:t>
            </a:r>
            <a:r>
              <a:rPr lang="en-US" sz="2400" dirty="0"/>
              <a:t> </a:t>
            </a:r>
            <a:r>
              <a:rPr lang="en-US" sz="2400" dirty="0" err="1"/>
              <a:t>ke</a:t>
            </a:r>
            <a:r>
              <a:rPr lang="en-US" sz="2400" dirty="0"/>
              <a:t> </a:t>
            </a:r>
            <a:r>
              <a:rPr lang="en-US" sz="2400" dirty="0" err="1"/>
              <a:t>penyedia</a:t>
            </a:r>
            <a:r>
              <a:rPr lang="en-US" sz="2400" dirty="0"/>
              <a:t> </a:t>
            </a:r>
            <a:r>
              <a:rPr lang="en-US" sz="2400" dirty="0" err="1"/>
              <a:t>jasa</a:t>
            </a:r>
            <a:r>
              <a:rPr lang="en-US" sz="2400" dirty="0"/>
              <a:t> internet. </a:t>
            </a:r>
          </a:p>
          <a:p>
            <a:pPr eaLnBrk="1" hangingPunct="1">
              <a:buFont typeface="Arial" charset="0"/>
              <a:buChar char="•"/>
            </a:pPr>
            <a:r>
              <a:rPr lang="en-US" sz="2400" dirty="0"/>
              <a:t>Modem </a:t>
            </a:r>
            <a:r>
              <a:rPr lang="en-US" sz="2400" dirty="0" err="1"/>
              <a:t>ada</a:t>
            </a:r>
            <a:r>
              <a:rPr lang="en-US" sz="2400" dirty="0"/>
              <a:t> yang </a:t>
            </a:r>
            <a:r>
              <a:rPr lang="en-US" sz="2400" dirty="0" err="1"/>
              <a:t>menggunakan</a:t>
            </a:r>
            <a:r>
              <a:rPr lang="en-US" sz="2400" dirty="0"/>
              <a:t> </a:t>
            </a:r>
            <a:r>
              <a:rPr lang="en-US" sz="2400" dirty="0" err="1"/>
              <a:t>kabel</a:t>
            </a:r>
            <a:r>
              <a:rPr lang="en-US" sz="2400" dirty="0"/>
              <a:t> </a:t>
            </a:r>
            <a:r>
              <a:rPr lang="en-US" sz="2400" dirty="0" err="1"/>
              <a:t>telepon</a:t>
            </a:r>
            <a:r>
              <a:rPr lang="en-US" sz="2400" dirty="0"/>
              <a:t>, </a:t>
            </a:r>
            <a:r>
              <a:rPr lang="en-US" sz="2400" dirty="0" err="1"/>
              <a:t>ada</a:t>
            </a:r>
            <a:r>
              <a:rPr lang="en-US" sz="2400" dirty="0"/>
              <a:t> </a:t>
            </a:r>
            <a:r>
              <a:rPr lang="en-US" sz="2400" dirty="0" err="1"/>
              <a:t>juga</a:t>
            </a:r>
            <a:r>
              <a:rPr lang="en-US" sz="2400" dirty="0"/>
              <a:t> yang </a:t>
            </a:r>
            <a:r>
              <a:rPr lang="en-US" sz="2400" dirty="0" err="1"/>
              <a:t>menggunakan</a:t>
            </a:r>
            <a:r>
              <a:rPr lang="en-US" sz="2400" dirty="0"/>
              <a:t> </a:t>
            </a:r>
            <a:r>
              <a:rPr lang="en-US" sz="2400" dirty="0" err="1"/>
              <a:t>kabel</a:t>
            </a:r>
            <a:r>
              <a:rPr lang="en-US" sz="2400" dirty="0"/>
              <a:t> coaxial </a:t>
            </a:r>
          </a:p>
        </p:txBody>
      </p:sp>
      <p:sp>
        <p:nvSpPr>
          <p:cNvPr id="10" name="Left Arrow 9">
            <a:hlinkClick r:id="rId2" action="ppaction://hlinksldjump"/>
          </p:cNvPr>
          <p:cNvSpPr/>
          <p:nvPr/>
        </p:nvSpPr>
        <p:spPr>
          <a:xfrm>
            <a:off x="0" y="6369050"/>
            <a:ext cx="5715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9" name="AutoShape 6" descr="Hasil gambar untuk mode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d-ID"/>
          </a:p>
        </p:txBody>
      </p:sp>
      <p:sp>
        <p:nvSpPr>
          <p:cNvPr id="6150" name="AutoShape 8" descr="Hasil gambar untuk mode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d-ID"/>
          </a:p>
        </p:txBody>
      </p:sp>
      <p:pic>
        <p:nvPicPr>
          <p:cNvPr id="6151" name="Picture 9"/>
          <p:cNvPicPr>
            <a:picLocks noChangeAspect="1" noChangeArrowheads="1"/>
          </p:cNvPicPr>
          <p:nvPr/>
        </p:nvPicPr>
        <p:blipFill>
          <a:blip r:embed="rId3">
            <a:extLst>
              <a:ext uri="{28A0092B-C50C-407E-A947-70E740481C1C}">
                <a14:useLocalDpi xmlns:a14="http://schemas.microsoft.com/office/drawing/2010/main" xmlns="" val="0"/>
              </a:ext>
            </a:extLst>
          </a:blip>
          <a:srcRect l="12079" t="33203" r="48389" b="18945"/>
          <a:stretch>
            <a:fillRect/>
          </a:stretch>
        </p:blipFill>
        <p:spPr bwMode="auto">
          <a:xfrm>
            <a:off x="307975" y="3568700"/>
            <a:ext cx="3802832" cy="258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2" name="Picture 10"/>
          <p:cNvPicPr>
            <a:picLocks noChangeAspect="1" noChangeArrowheads="1"/>
          </p:cNvPicPr>
          <p:nvPr/>
        </p:nvPicPr>
        <p:blipFill>
          <a:blip r:embed="rId4">
            <a:extLst>
              <a:ext uri="{28A0092B-C50C-407E-A947-70E740481C1C}">
                <a14:useLocalDpi xmlns:a14="http://schemas.microsoft.com/office/drawing/2010/main" xmlns="" val="0"/>
              </a:ext>
            </a:extLst>
          </a:blip>
          <a:srcRect l="20316" t="40039" r="56625" b="26756"/>
          <a:stretch>
            <a:fillRect/>
          </a:stretch>
        </p:blipFill>
        <p:spPr bwMode="auto">
          <a:xfrm>
            <a:off x="5105400" y="4143376"/>
            <a:ext cx="2109788" cy="1707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17913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mph" presetSubtype="0" repeatCount="indefinite" fill="hold" nodeType="afterEffect">
                                  <p:stCondLst>
                                    <p:cond delay="0"/>
                                  </p:stCondLst>
                                  <p:iterate type="lt">
                                    <p:tmPct val="10000"/>
                                  </p:iterate>
                                  <p:childTnLst>
                                    <p:set>
                                      <p:cBhvr override="childStyle">
                                        <p:cTn id="6" dur="1000" autoRev="1" fill="hold"/>
                                        <p:tgtEl>
                                          <p:spTgt spid="6147">
                                            <p:txEl>
                                              <p:pRg st="0" end="0"/>
                                            </p:txEl>
                                          </p:spTgt>
                                        </p:tgtEl>
                                        <p:attrNameLst>
                                          <p:attrName>style.color</p:attrName>
                                        </p:attrNameLst>
                                      </p:cBhvr>
                                      <p:to>
                                        <p:clrVal>
                                          <a:srgbClr val="CC0000"/>
                                        </p:clrVal>
                                      </p:to>
                                    </p:set>
                                    <p:set>
                                      <p:cBhvr>
                                        <p:cTn id="7" dur="1000" autoRev="1" fill="hold"/>
                                        <p:tgtEl>
                                          <p:spTgt spid="6147">
                                            <p:txEl>
                                              <p:pRg st="0" end="0"/>
                                            </p:txEl>
                                          </p:spTgt>
                                        </p:tgtEl>
                                        <p:attrNameLst>
                                          <p:attrName>fillcolor</p:attrName>
                                        </p:attrNameLst>
                                      </p:cBhvr>
                                      <p:to>
                                        <p:clrVal>
                                          <a:srgbClr val="CC0000"/>
                                        </p:clrVal>
                                      </p:to>
                                    </p:set>
                                    <p:set>
                                      <p:cBhvr>
                                        <p:cTn id="8" dur="1000" autoRev="1" fill="hold"/>
                                        <p:tgtEl>
                                          <p:spTgt spid="614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57188" y="228600"/>
            <a:ext cx="7772400" cy="868363"/>
          </a:xfrm>
        </p:spPr>
        <p:txBody>
          <a:bodyPr>
            <a:noAutofit/>
          </a:bodyPr>
          <a:lstStyle/>
          <a:p>
            <a:pPr eaLnBrk="1" fontAlgn="auto" hangingPunct="1">
              <a:spcAft>
                <a:spcPts val="0"/>
              </a:spcAft>
              <a:defRPr/>
            </a:pPr>
            <a:r>
              <a:rPr lang="en-US" sz="5400" dirty="0" smtClean="0"/>
              <a:t>KABEL</a:t>
            </a:r>
          </a:p>
        </p:txBody>
      </p:sp>
      <p:sp>
        <p:nvSpPr>
          <p:cNvPr id="12291" name="Content Placeholder 2"/>
          <p:cNvSpPr>
            <a:spLocks noGrp="1"/>
          </p:cNvSpPr>
          <p:nvPr>
            <p:ph sz="quarter" idx="1"/>
          </p:nvPr>
        </p:nvSpPr>
        <p:spPr>
          <a:xfrm>
            <a:off x="256722" y="1447120"/>
            <a:ext cx="8858250" cy="2928938"/>
          </a:xfrm>
        </p:spPr>
        <p:txBody>
          <a:bodyPr>
            <a:normAutofit/>
          </a:bodyPr>
          <a:lstStyle/>
          <a:p>
            <a:pPr eaLnBrk="1" hangingPunct="1"/>
            <a:r>
              <a:rPr lang="en-US" sz="2400" dirty="0" err="1" smtClean="0"/>
              <a:t>hampir</a:t>
            </a:r>
            <a:r>
              <a:rPr lang="en-US" sz="2400" dirty="0" smtClean="0"/>
              <a:t> 85% </a:t>
            </a:r>
            <a:r>
              <a:rPr lang="en-US" sz="2400" dirty="0" err="1" smtClean="0"/>
              <a:t>kegagalan</a:t>
            </a:r>
            <a:r>
              <a:rPr lang="en-US" sz="2400" dirty="0" smtClean="0"/>
              <a:t> </a:t>
            </a:r>
            <a:r>
              <a:rPr lang="id-ID" sz="2400" dirty="0" smtClean="0"/>
              <a:t>pada jaringan</a:t>
            </a:r>
            <a:r>
              <a:rPr lang="en-US" sz="2400" dirty="0" smtClean="0"/>
              <a:t> </a:t>
            </a:r>
            <a:r>
              <a:rPr lang="en-US" sz="2400" dirty="0" err="1" smtClean="0"/>
              <a:t>komputer</a:t>
            </a:r>
            <a:r>
              <a:rPr lang="en-US" sz="2400" dirty="0" smtClean="0"/>
              <a:t> </a:t>
            </a:r>
            <a:r>
              <a:rPr lang="en-US" sz="2400" dirty="0" err="1" smtClean="0"/>
              <a:t>disebabkan</a:t>
            </a:r>
            <a:r>
              <a:rPr lang="en-US" sz="2400" dirty="0" smtClean="0"/>
              <a:t> </a:t>
            </a:r>
            <a:r>
              <a:rPr lang="en-US" sz="2400" dirty="0" err="1" smtClean="0"/>
              <a:t>kesalahan</a:t>
            </a:r>
            <a:r>
              <a:rPr lang="en-US" sz="2400" dirty="0" smtClean="0"/>
              <a:t> </a:t>
            </a:r>
            <a:r>
              <a:rPr lang="en-US" sz="2400" dirty="0" err="1" smtClean="0"/>
              <a:t>pada</a:t>
            </a:r>
            <a:r>
              <a:rPr lang="en-US" sz="2400" dirty="0" smtClean="0"/>
              <a:t> media </a:t>
            </a:r>
            <a:r>
              <a:rPr lang="en-US" sz="2400" dirty="0" err="1" smtClean="0"/>
              <a:t>komunikasi</a:t>
            </a:r>
            <a:r>
              <a:rPr lang="en-US" sz="2400" dirty="0" smtClean="0"/>
              <a:t> yang </a:t>
            </a:r>
            <a:r>
              <a:rPr lang="en-US" sz="2400" dirty="0" err="1" smtClean="0"/>
              <a:t>digunakan</a:t>
            </a:r>
            <a:r>
              <a:rPr lang="en-US" sz="2400" dirty="0" smtClean="0"/>
              <a:t> </a:t>
            </a:r>
            <a:r>
              <a:rPr lang="en-US" sz="2400" dirty="0" err="1" smtClean="0"/>
              <a:t>termasuk</a:t>
            </a:r>
            <a:r>
              <a:rPr lang="en-US" sz="2400" dirty="0" smtClean="0"/>
              <a:t> </a:t>
            </a:r>
            <a:r>
              <a:rPr lang="en-US" sz="2400" dirty="0" err="1" smtClean="0"/>
              <a:t>kabel</a:t>
            </a:r>
            <a:r>
              <a:rPr lang="en-US" sz="2400" dirty="0" smtClean="0"/>
              <a:t> </a:t>
            </a:r>
            <a:r>
              <a:rPr lang="en-US" sz="2400" dirty="0" err="1" smtClean="0"/>
              <a:t>dan</a:t>
            </a:r>
            <a:r>
              <a:rPr lang="en-US" sz="2400" dirty="0" smtClean="0"/>
              <a:t> </a:t>
            </a:r>
            <a:r>
              <a:rPr lang="en-US" sz="2400" dirty="0" err="1" smtClean="0"/>
              <a:t>konektor</a:t>
            </a:r>
            <a:r>
              <a:rPr lang="en-US" sz="2400" dirty="0" smtClean="0"/>
              <a:t> </a:t>
            </a:r>
            <a:r>
              <a:rPr lang="en-US" sz="2400" dirty="0" err="1" smtClean="0"/>
              <a:t>serta</a:t>
            </a:r>
            <a:r>
              <a:rPr lang="en-US" sz="2400" dirty="0" smtClean="0"/>
              <a:t> </a:t>
            </a:r>
            <a:r>
              <a:rPr lang="en-US" sz="2400" dirty="0" err="1" smtClean="0"/>
              <a:t>kualitas</a:t>
            </a:r>
            <a:r>
              <a:rPr lang="en-US" sz="2400" dirty="0" smtClean="0"/>
              <a:t> </a:t>
            </a:r>
            <a:r>
              <a:rPr lang="en-US" sz="2400" dirty="0" err="1" smtClean="0"/>
              <a:t>pemasangannya</a:t>
            </a:r>
            <a:r>
              <a:rPr lang="en-US" sz="2400" dirty="0" smtClean="0"/>
              <a:t>. </a:t>
            </a:r>
            <a:endParaRPr lang="id-ID" sz="2400" dirty="0" smtClean="0"/>
          </a:p>
          <a:p>
            <a:pPr eaLnBrk="1" hangingPunct="1"/>
            <a:r>
              <a:rPr lang="en-US" sz="2400" dirty="0" err="1" smtClean="0"/>
              <a:t>Kegagalan</a:t>
            </a:r>
            <a:r>
              <a:rPr lang="en-US" sz="2400" dirty="0" smtClean="0"/>
              <a:t> </a:t>
            </a:r>
            <a:r>
              <a:rPr lang="en-US" sz="2400" dirty="0" err="1" smtClean="0"/>
              <a:t>lainnya</a:t>
            </a:r>
            <a:r>
              <a:rPr lang="en-US" sz="2400" dirty="0" smtClean="0"/>
              <a:t> </a:t>
            </a:r>
            <a:r>
              <a:rPr lang="en-US" sz="2400" dirty="0" err="1" smtClean="0"/>
              <a:t>bisa</a:t>
            </a:r>
            <a:r>
              <a:rPr lang="en-US" sz="2400" dirty="0" smtClean="0"/>
              <a:t> </a:t>
            </a:r>
            <a:r>
              <a:rPr lang="en-US" sz="2400" dirty="0" err="1" smtClean="0"/>
              <a:t>disebabkan</a:t>
            </a:r>
            <a:r>
              <a:rPr lang="en-US" sz="2400" dirty="0" smtClean="0"/>
              <a:t> </a:t>
            </a:r>
            <a:r>
              <a:rPr lang="en-US" sz="2400" dirty="0" err="1" smtClean="0"/>
              <a:t>faktor</a:t>
            </a:r>
            <a:r>
              <a:rPr lang="en-US" sz="2400" dirty="0" smtClean="0"/>
              <a:t> </a:t>
            </a:r>
            <a:r>
              <a:rPr lang="en-US" sz="2400" dirty="0" err="1" smtClean="0"/>
              <a:t>teknis</a:t>
            </a:r>
            <a:r>
              <a:rPr lang="en-US" sz="2400" dirty="0" smtClean="0"/>
              <a:t> </a:t>
            </a:r>
            <a:r>
              <a:rPr lang="en-US" sz="2400" dirty="0" err="1" smtClean="0"/>
              <a:t>dan</a:t>
            </a:r>
            <a:r>
              <a:rPr lang="en-US" sz="2400" dirty="0" smtClean="0"/>
              <a:t> </a:t>
            </a:r>
            <a:r>
              <a:rPr lang="en-US" sz="2400" dirty="0" err="1" smtClean="0"/>
              <a:t>kondisi</a:t>
            </a:r>
            <a:r>
              <a:rPr lang="en-US" sz="2400" dirty="0" smtClean="0"/>
              <a:t> </a:t>
            </a:r>
            <a:r>
              <a:rPr lang="en-US" sz="2400" dirty="0" err="1" smtClean="0"/>
              <a:t>sekitar</a:t>
            </a:r>
            <a:r>
              <a:rPr lang="en-US" sz="2400" dirty="0" smtClean="0"/>
              <a:t>. </a:t>
            </a:r>
          </a:p>
          <a:p>
            <a:pPr eaLnBrk="1" hangingPunct="1"/>
            <a:r>
              <a:rPr lang="en-US" sz="2400" dirty="0" err="1" smtClean="0"/>
              <a:t>Setiap</a:t>
            </a:r>
            <a:r>
              <a:rPr lang="en-US" sz="2400" dirty="0" smtClean="0"/>
              <a:t> </a:t>
            </a:r>
            <a:r>
              <a:rPr lang="en-US" sz="2400" dirty="0" err="1" smtClean="0"/>
              <a:t>jenis</a:t>
            </a:r>
            <a:r>
              <a:rPr lang="en-US" sz="2400" dirty="0" smtClean="0"/>
              <a:t> </a:t>
            </a:r>
            <a:r>
              <a:rPr lang="en-US" sz="2400" dirty="0" err="1" smtClean="0"/>
              <a:t>kabel</a:t>
            </a:r>
            <a:r>
              <a:rPr lang="en-US" sz="2400" dirty="0" smtClean="0"/>
              <a:t> </a:t>
            </a:r>
            <a:r>
              <a:rPr lang="en-US" sz="2400" dirty="0" err="1" smtClean="0"/>
              <a:t>mempunyai</a:t>
            </a:r>
            <a:r>
              <a:rPr lang="en-US" sz="2400" dirty="0" smtClean="0"/>
              <a:t> </a:t>
            </a:r>
            <a:r>
              <a:rPr lang="en-US" sz="2400" dirty="0" err="1" smtClean="0"/>
              <a:t>kemampuan</a:t>
            </a:r>
            <a:r>
              <a:rPr lang="en-US" sz="2400" dirty="0" smtClean="0"/>
              <a:t> </a:t>
            </a:r>
            <a:r>
              <a:rPr lang="en-US" sz="2400" dirty="0" err="1" smtClean="0"/>
              <a:t>dan</a:t>
            </a:r>
            <a:r>
              <a:rPr lang="en-US" sz="2400" dirty="0" smtClean="0"/>
              <a:t> </a:t>
            </a:r>
            <a:r>
              <a:rPr lang="en-US" sz="2400" dirty="0" err="1" smtClean="0"/>
              <a:t>spesifikasinya</a:t>
            </a:r>
            <a:r>
              <a:rPr lang="en-US" sz="2400" dirty="0" smtClean="0"/>
              <a:t> yang </a:t>
            </a:r>
            <a:r>
              <a:rPr lang="en-US" sz="2400" dirty="0" err="1" smtClean="0"/>
              <a:t>berbeda</a:t>
            </a:r>
            <a:r>
              <a:rPr lang="en-US" sz="2400" dirty="0" smtClean="0"/>
              <a:t>, </a:t>
            </a:r>
            <a:r>
              <a:rPr lang="en-US" sz="2400" dirty="0" err="1" smtClean="0"/>
              <a:t>oleh</a:t>
            </a:r>
            <a:r>
              <a:rPr lang="en-US" sz="2400" dirty="0" smtClean="0"/>
              <a:t> </a:t>
            </a:r>
            <a:r>
              <a:rPr lang="en-US" sz="2400" dirty="0" err="1" smtClean="0"/>
              <a:t>karena</a:t>
            </a:r>
            <a:r>
              <a:rPr lang="en-US" sz="2400" dirty="0" smtClean="0"/>
              <a:t> </a:t>
            </a:r>
            <a:r>
              <a:rPr lang="en-US" sz="2400" dirty="0" err="1" smtClean="0"/>
              <a:t>itu</a:t>
            </a:r>
            <a:r>
              <a:rPr lang="en-US" sz="2400" dirty="0" smtClean="0"/>
              <a:t> </a:t>
            </a:r>
            <a:r>
              <a:rPr lang="en-US" sz="2400" dirty="0" err="1" smtClean="0"/>
              <a:t>dibuatlah</a:t>
            </a:r>
            <a:r>
              <a:rPr lang="en-US" sz="2400" dirty="0" smtClean="0"/>
              <a:t> </a:t>
            </a:r>
            <a:r>
              <a:rPr lang="en-US" sz="2400" dirty="0" err="1" smtClean="0"/>
              <a:t>pengenalan</a:t>
            </a:r>
            <a:r>
              <a:rPr lang="en-US" sz="2400" dirty="0" smtClean="0"/>
              <a:t> </a:t>
            </a:r>
            <a:r>
              <a:rPr lang="en-US" sz="2400" dirty="0" err="1" smtClean="0"/>
              <a:t>tipe</a:t>
            </a:r>
            <a:r>
              <a:rPr lang="en-US" sz="2400" dirty="0" smtClean="0"/>
              <a:t> </a:t>
            </a:r>
            <a:r>
              <a:rPr lang="en-US" sz="2400" dirty="0" err="1" smtClean="0"/>
              <a:t>kabel</a:t>
            </a:r>
            <a:r>
              <a:rPr lang="en-US" sz="2400" dirty="0" smtClean="0"/>
              <a:t>.</a:t>
            </a:r>
          </a:p>
          <a:p>
            <a:pPr eaLnBrk="1" hangingPunct="1"/>
            <a:endParaRPr lang="en-US" sz="2000" dirty="0" smtClean="0"/>
          </a:p>
        </p:txBody>
      </p:sp>
      <p:sp>
        <p:nvSpPr>
          <p:cNvPr id="12292"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FD5854C6-D941-4FF8-A9F3-2719D63F319F}" type="slidenum">
              <a:rPr lang="en-US" smtClean="0"/>
              <a:pPr/>
              <a:t>29</a:t>
            </a:fld>
            <a:endParaRPr lang="en-US" smtClean="0"/>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xmlns="" val="0"/>
              </a:ext>
            </a:extLst>
          </a:blip>
          <a:srcRect l="9883" t="41016" r="46193" b="26758"/>
          <a:stretch>
            <a:fillRect/>
          </a:stretch>
        </p:blipFill>
        <p:spPr bwMode="auto">
          <a:xfrm>
            <a:off x="457200" y="4724400"/>
            <a:ext cx="2349918" cy="1488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7"/>
          <p:cNvPicPr>
            <a:picLocks noChangeAspect="1" noChangeArrowheads="1"/>
          </p:cNvPicPr>
          <p:nvPr/>
        </p:nvPicPr>
        <p:blipFill>
          <a:blip r:embed="rId3">
            <a:extLst>
              <a:ext uri="{28A0092B-C50C-407E-A947-70E740481C1C}">
                <a14:useLocalDpi xmlns:a14="http://schemas.microsoft.com/office/drawing/2010/main" xmlns="" val="0"/>
              </a:ext>
            </a:extLst>
          </a:blip>
          <a:srcRect l="15923" t="33203" r="50584" b="27734"/>
          <a:stretch>
            <a:fillRect/>
          </a:stretch>
        </p:blipFill>
        <p:spPr bwMode="auto">
          <a:xfrm>
            <a:off x="3004778" y="4464078"/>
            <a:ext cx="2024422" cy="132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9"/>
          <p:cNvPicPr>
            <a:picLocks noChangeAspect="1" noChangeArrowheads="1"/>
          </p:cNvPicPr>
          <p:nvPr/>
        </p:nvPicPr>
        <p:blipFill>
          <a:blip r:embed="rId4">
            <a:extLst>
              <a:ext uri="{28A0092B-C50C-407E-A947-70E740481C1C}">
                <a14:useLocalDpi xmlns:a14="http://schemas.microsoft.com/office/drawing/2010/main" xmlns="" val="0"/>
              </a:ext>
            </a:extLst>
          </a:blip>
          <a:srcRect l="7722" t="32422" r="51099" b="18750"/>
          <a:stretch>
            <a:fillRect/>
          </a:stretch>
        </p:blipFill>
        <p:spPr bwMode="auto">
          <a:xfrm>
            <a:off x="5334000" y="4214813"/>
            <a:ext cx="3000375"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6"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l="10468" t="34375" r="44508" b="20703"/>
          <a:stretch>
            <a:fillRect/>
          </a:stretch>
        </p:blipFill>
        <p:spPr bwMode="auto">
          <a:xfrm>
            <a:off x="3162300" y="5795814"/>
            <a:ext cx="1485900" cy="833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19337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r>
              <a:rPr lang="en-US" dirty="0"/>
              <a:t>Software  </a:t>
            </a:r>
            <a:r>
              <a:rPr lang="en-US" dirty="0" err="1"/>
              <a:t>Jaringan</a:t>
            </a:r>
            <a:r>
              <a:rPr lang="en-US" dirty="0"/>
              <a:t> </a:t>
            </a:r>
            <a:r>
              <a:rPr lang="en-US" dirty="0" err="1"/>
              <a:t>Komputer</a:t>
            </a:r>
            <a:endParaRPr lang="en-US" b="0" dirty="0"/>
          </a:p>
        </p:txBody>
      </p:sp>
      <p:sp>
        <p:nvSpPr>
          <p:cNvPr id="3075" name="Content Placeholder 2"/>
          <p:cNvSpPr>
            <a:spLocks noGrp="1"/>
          </p:cNvSpPr>
          <p:nvPr>
            <p:ph idx="1"/>
          </p:nvPr>
        </p:nvSpPr>
        <p:spPr>
          <a:xfrm>
            <a:off x="457200" y="1570038"/>
            <a:ext cx="8229600" cy="4906962"/>
          </a:xfrm>
        </p:spPr>
        <p:txBody>
          <a:bodyPr>
            <a:normAutofit/>
          </a:bodyPr>
          <a:lstStyle/>
          <a:p>
            <a:pPr marL="457200" indent="-339725">
              <a:buNone/>
            </a:pPr>
            <a:r>
              <a:rPr lang="en-US" sz="1800" b="1" dirty="0">
                <a:latin typeface="Arial" pitchFamily="34" charset="0"/>
                <a:cs typeface="Arial" pitchFamily="34" charset="0"/>
              </a:rPr>
              <a:t>1</a:t>
            </a:r>
            <a:r>
              <a:rPr lang="en-US" sz="1800" b="1" dirty="0" smtClean="0">
                <a:latin typeface="Arial" pitchFamily="34" charset="0"/>
                <a:cs typeface="Arial" pitchFamily="34" charset="0"/>
              </a:rPr>
              <a:t>.  </a:t>
            </a:r>
            <a:r>
              <a:rPr lang="id-ID" sz="1800" b="1" dirty="0" smtClean="0">
                <a:latin typeface="Arial" pitchFamily="34" charset="0"/>
                <a:cs typeface="Arial" pitchFamily="34" charset="0"/>
              </a:rPr>
              <a:t>Sistem Operasi Jaringan (</a:t>
            </a:r>
            <a:r>
              <a:rPr lang="id-ID" sz="1800" b="1" i="1" dirty="0" smtClean="0">
                <a:latin typeface="Arial" pitchFamily="34" charset="0"/>
                <a:cs typeface="Arial" pitchFamily="34" charset="0"/>
              </a:rPr>
              <a:t>network operating </a:t>
            </a:r>
            <a:r>
              <a:rPr lang="en-US" sz="1800" b="1" i="1" dirty="0">
                <a:latin typeface="Arial" pitchFamily="34" charset="0"/>
                <a:cs typeface="Arial" pitchFamily="34" charset="0"/>
              </a:rPr>
              <a:t> </a:t>
            </a:r>
            <a:r>
              <a:rPr lang="id-ID" sz="1800" b="1" i="1" dirty="0" smtClean="0">
                <a:latin typeface="Arial" pitchFamily="34" charset="0"/>
                <a:cs typeface="Arial" pitchFamily="34" charset="0"/>
              </a:rPr>
              <a:t>system)</a:t>
            </a:r>
            <a:r>
              <a:rPr lang="id-ID" sz="1800" dirty="0" smtClean="0">
                <a:latin typeface="Arial" pitchFamily="34" charset="0"/>
                <a:cs typeface="Arial" pitchFamily="34" charset="0"/>
              </a:rPr>
              <a:t> adalah jenis sistem operasi yang ditujukan untuk menangani jaringan. </a:t>
            </a:r>
          </a:p>
          <a:p>
            <a:pPr lvl="1"/>
            <a:r>
              <a:rPr lang="id-ID" sz="1800" dirty="0" smtClean="0">
                <a:latin typeface="Arial" pitchFamily="34" charset="0"/>
                <a:cs typeface="Arial" pitchFamily="34" charset="0"/>
              </a:rPr>
              <a:t>Umumnya, terdiri atas banyak layanan atau service yang ditujukan untuk melayani pengguna, seperti : </a:t>
            </a:r>
          </a:p>
          <a:p>
            <a:pPr lvl="2"/>
            <a:r>
              <a:rPr lang="id-ID" sz="1800" dirty="0" smtClean="0">
                <a:latin typeface="Arial" pitchFamily="34" charset="0"/>
                <a:cs typeface="Arial" pitchFamily="34" charset="0"/>
              </a:rPr>
              <a:t>Layanan berbagi berkas</a:t>
            </a:r>
          </a:p>
          <a:p>
            <a:pPr lvl="2"/>
            <a:r>
              <a:rPr lang="id-ID" sz="1800" dirty="0" smtClean="0">
                <a:latin typeface="Arial" pitchFamily="34" charset="0"/>
                <a:cs typeface="Arial" pitchFamily="34" charset="0"/>
              </a:rPr>
              <a:t>Layanan berbagi alat pencetak (printer)</a:t>
            </a:r>
          </a:p>
          <a:p>
            <a:pPr lvl="2"/>
            <a:r>
              <a:rPr lang="id-ID" sz="1800" dirty="0" smtClean="0">
                <a:latin typeface="Arial" pitchFamily="34" charset="0"/>
                <a:cs typeface="Arial" pitchFamily="34" charset="0"/>
              </a:rPr>
              <a:t>DNS Servis (</a:t>
            </a:r>
            <a:r>
              <a:rPr lang="id-ID" sz="1800" b="1" dirty="0" smtClean="0">
                <a:latin typeface="Arial" pitchFamily="34" charset="0"/>
                <a:cs typeface="Arial" pitchFamily="34" charset="0"/>
              </a:rPr>
              <a:t>DNS</a:t>
            </a:r>
            <a:r>
              <a:rPr lang="id-ID" sz="1800" dirty="0" smtClean="0">
                <a:latin typeface="Arial" pitchFamily="34" charset="0"/>
                <a:cs typeface="Arial" pitchFamily="34" charset="0"/>
              </a:rPr>
              <a:t> (Domain Name Server) : server yang digunakan untuk mengetahui IP Address suatu host lewat host name-nya. </a:t>
            </a:r>
          </a:p>
          <a:p>
            <a:pPr lvl="3"/>
            <a:r>
              <a:rPr lang="id-ID" sz="1800" dirty="0" smtClean="0">
                <a:latin typeface="Arial" pitchFamily="34" charset="0"/>
                <a:cs typeface="Arial" pitchFamily="34" charset="0"/>
              </a:rPr>
              <a:t>Dalam dunia internet, komputer berkomunikasi satu sama lain dengan mengenali IP Address-nya.</a:t>
            </a:r>
          </a:p>
          <a:p>
            <a:pPr lvl="2"/>
            <a:r>
              <a:rPr lang="id-ID" sz="1800" dirty="0" smtClean="0">
                <a:latin typeface="Arial" pitchFamily="34" charset="0"/>
                <a:cs typeface="Arial" pitchFamily="34" charset="0"/>
              </a:rPr>
              <a:t>HTTP Service,</a:t>
            </a:r>
          </a:p>
          <a:p>
            <a:pPr lvl="2"/>
            <a:r>
              <a:rPr lang="id-ID" sz="1800" dirty="0" smtClean="0">
                <a:latin typeface="Arial" pitchFamily="34" charset="0"/>
                <a:cs typeface="Arial" pitchFamily="34" charset="0"/>
              </a:rPr>
              <a:t>dll </a:t>
            </a:r>
          </a:p>
          <a:p>
            <a:pPr lvl="1">
              <a:buFontTx/>
              <a:buNone/>
            </a:pPr>
            <a:endParaRPr lang="id-ID" sz="1800" dirty="0" smtClean="0">
              <a:latin typeface="Arial" pitchFamily="34" charset="0"/>
              <a:cs typeface="Arial" pitchFamily="34" charset="0"/>
            </a:endParaRPr>
          </a:p>
          <a:p>
            <a:endParaRPr lang="id-ID" sz="1800" dirty="0" smtClean="0">
              <a:latin typeface="Arial" pitchFamily="34" charset="0"/>
              <a:cs typeface="Arial" pitchFamily="34" charset="0"/>
            </a:endParaRPr>
          </a:p>
        </p:txBody>
      </p:sp>
    </p:spTree>
    <p:extLst>
      <p:ext uri="{BB962C8B-B14F-4D97-AF65-F5344CB8AC3E}">
        <p14:creationId xmlns:p14="http://schemas.microsoft.com/office/powerpoint/2010/main" xmlns="" val="855238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200" y="228600"/>
            <a:ext cx="7772400" cy="1066800"/>
          </a:xfrm>
        </p:spPr>
        <p:txBody>
          <a:bodyPr/>
          <a:lstStyle/>
          <a:p>
            <a:pPr eaLnBrk="1" fontAlgn="auto" hangingPunct="1">
              <a:spcAft>
                <a:spcPts val="0"/>
              </a:spcAft>
              <a:defRPr/>
            </a:pPr>
            <a:r>
              <a:rPr lang="en-US" smtClean="0"/>
              <a:t>Jenis Kabel</a:t>
            </a:r>
          </a:p>
        </p:txBody>
      </p:sp>
      <p:sp>
        <p:nvSpPr>
          <p:cNvPr id="9219" name="Content Placeholder 2"/>
          <p:cNvSpPr>
            <a:spLocks noGrp="1"/>
          </p:cNvSpPr>
          <p:nvPr>
            <p:ph sz="quarter" idx="1"/>
          </p:nvPr>
        </p:nvSpPr>
        <p:spPr>
          <a:xfrm>
            <a:off x="323850" y="1484313"/>
            <a:ext cx="7920038" cy="4114800"/>
          </a:xfrm>
        </p:spPr>
        <p:txBody>
          <a:bodyPr rtlCol="0">
            <a:normAutofit/>
          </a:bodyPr>
          <a:lstStyle/>
          <a:p>
            <a:pPr eaLnBrk="1" fontAlgn="auto" hangingPunct="1">
              <a:spcAft>
                <a:spcPts val="0"/>
              </a:spcAft>
              <a:buFont typeface="Arial" pitchFamily="34" charset="0"/>
              <a:buChar char="•"/>
              <a:defRPr/>
            </a:pPr>
            <a:r>
              <a:rPr lang="en-US" sz="2800" dirty="0" smtClean="0">
                <a:latin typeface="Arial" pitchFamily="34" charset="0"/>
                <a:cs typeface="Arial" pitchFamily="34" charset="0"/>
              </a:rPr>
              <a:t>Ada </a:t>
            </a:r>
            <a:r>
              <a:rPr lang="en-US" sz="2800" dirty="0" err="1" smtClean="0">
                <a:latin typeface="Arial" pitchFamily="34" charset="0"/>
                <a:cs typeface="Arial" pitchFamily="34" charset="0"/>
              </a:rPr>
              <a:t>dua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jenis</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kabel</a:t>
            </a:r>
            <a:r>
              <a:rPr lang="en-US" sz="2800" dirty="0" smtClean="0">
                <a:latin typeface="Arial" pitchFamily="34" charset="0"/>
                <a:cs typeface="Arial" pitchFamily="34" charset="0"/>
              </a:rPr>
              <a:t> yang </a:t>
            </a:r>
            <a:r>
              <a:rPr lang="en-US" sz="2800" dirty="0" err="1" smtClean="0">
                <a:latin typeface="Arial" pitchFamily="34" charset="0"/>
                <a:cs typeface="Arial" pitchFamily="34" charset="0"/>
              </a:rPr>
              <a:t>dikenal</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secara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umum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sering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dipakai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untuk</a:t>
            </a:r>
            <a:r>
              <a:rPr lang="en-US" sz="2800" dirty="0" smtClean="0">
                <a:latin typeface="Arial" pitchFamily="34" charset="0"/>
                <a:cs typeface="Arial" pitchFamily="34" charset="0"/>
              </a:rPr>
              <a:t> LAN, </a:t>
            </a:r>
            <a:r>
              <a:rPr lang="en-US" sz="2800" dirty="0" err="1" smtClean="0">
                <a:latin typeface="Arial" pitchFamily="34" charset="0"/>
                <a:cs typeface="Arial" pitchFamily="34" charset="0"/>
              </a:rPr>
              <a:t>yaitu</a:t>
            </a:r>
            <a:r>
              <a:rPr lang="en-US" sz="2800" dirty="0" smtClean="0">
                <a:latin typeface="Arial" pitchFamily="34" charset="0"/>
                <a:cs typeface="Arial" pitchFamily="34" charset="0"/>
              </a:rPr>
              <a:t>:</a:t>
            </a:r>
          </a:p>
          <a:p>
            <a:pPr marL="809625" lvl="1" indent="-398463" eaLnBrk="1" fontAlgn="auto" hangingPunct="1">
              <a:spcAft>
                <a:spcPts val="0"/>
              </a:spcAft>
              <a:buFont typeface="+mj-lt"/>
              <a:buAutoNum type="arabicPeriod"/>
              <a:defRPr/>
            </a:pPr>
            <a:r>
              <a:rPr lang="en-US" i="1" dirty="0" smtClean="0">
                <a:latin typeface="Arial" pitchFamily="34" charset="0"/>
                <a:cs typeface="Arial" pitchFamily="34" charset="0"/>
              </a:rPr>
              <a:t>coaxial</a:t>
            </a:r>
            <a:r>
              <a:rPr lang="en-US" dirty="0" smtClean="0">
                <a:latin typeface="Arial" pitchFamily="34" charset="0"/>
                <a:cs typeface="Arial" pitchFamily="34" charset="0"/>
              </a:rPr>
              <a:t> </a:t>
            </a:r>
          </a:p>
          <a:p>
            <a:pPr marL="809625" lvl="1" indent="-398463" eaLnBrk="1" fontAlgn="auto" hangingPunct="1">
              <a:spcAft>
                <a:spcPts val="0"/>
              </a:spcAft>
              <a:buFont typeface="+mj-lt"/>
              <a:buAutoNum type="arabicPeriod"/>
              <a:defRPr/>
            </a:pPr>
            <a:r>
              <a:rPr lang="en-US" i="1" dirty="0" smtClean="0">
                <a:latin typeface="Arial" pitchFamily="34" charset="0"/>
                <a:cs typeface="Arial" pitchFamily="34" charset="0"/>
              </a:rPr>
              <a:t>twisted pair :</a:t>
            </a:r>
          </a:p>
          <a:p>
            <a:pPr marL="1005840" lvl="2" eaLnBrk="1" fontAlgn="auto" hangingPunct="1">
              <a:spcAft>
                <a:spcPts val="0"/>
              </a:spcAft>
              <a:buClr>
                <a:schemeClr val="accent3"/>
              </a:buClr>
              <a:buFont typeface="Arial" pitchFamily="34" charset="0"/>
              <a:buChar char="•"/>
              <a:defRPr/>
            </a:pPr>
            <a:r>
              <a:rPr lang="en-US" dirty="0" smtClean="0">
                <a:latin typeface="Arial" pitchFamily="34" charset="0"/>
                <a:cs typeface="Arial" pitchFamily="34" charset="0"/>
              </a:rPr>
              <a:t>UTP (</a:t>
            </a:r>
            <a:r>
              <a:rPr lang="en-US" i="1" dirty="0" smtClean="0">
                <a:latin typeface="Arial" pitchFamily="34" charset="0"/>
                <a:cs typeface="Arial" pitchFamily="34" charset="0"/>
              </a:rPr>
              <a:t>unshielded twisted pair)</a:t>
            </a:r>
          </a:p>
          <a:p>
            <a:pPr marL="1005840" lvl="2" eaLnBrk="1" fontAlgn="auto" hangingPunct="1">
              <a:spcAft>
                <a:spcPts val="0"/>
              </a:spcAft>
              <a:buClr>
                <a:schemeClr val="accent3"/>
              </a:buClr>
              <a:buFont typeface="Arial" pitchFamily="34" charset="0"/>
              <a:buChar char="•"/>
              <a:defRPr/>
            </a:pPr>
            <a:r>
              <a:rPr lang="en-US" dirty="0" smtClean="0">
                <a:latin typeface="Arial" pitchFamily="34" charset="0"/>
                <a:cs typeface="Arial" pitchFamily="34" charset="0"/>
              </a:rPr>
              <a:t>STP (</a:t>
            </a:r>
            <a:r>
              <a:rPr lang="en-US" i="1" dirty="0" smtClean="0">
                <a:latin typeface="Arial" pitchFamily="34" charset="0"/>
                <a:cs typeface="Arial" pitchFamily="34" charset="0"/>
              </a:rPr>
              <a:t>shielded twisted pair)</a:t>
            </a:r>
            <a:r>
              <a:rPr lang="en-US" dirty="0" smtClean="0">
                <a:latin typeface="Arial" pitchFamily="34" charset="0"/>
                <a:cs typeface="Arial" pitchFamily="34" charset="0"/>
              </a:rPr>
              <a:t>.</a:t>
            </a:r>
          </a:p>
          <a:p>
            <a:pPr eaLnBrk="1" fontAlgn="auto" hangingPunct="1">
              <a:spcAft>
                <a:spcPts val="0"/>
              </a:spcAft>
              <a:buFont typeface="Arial" pitchFamily="34" charset="0"/>
              <a:buChar char="•"/>
              <a:defRPr/>
            </a:pPr>
            <a:endParaRPr lang="en-US" sz="2400" dirty="0" smtClean="0">
              <a:latin typeface="Arial" pitchFamily="34" charset="0"/>
              <a:cs typeface="Arial" pitchFamily="34" charset="0"/>
            </a:endParaRPr>
          </a:p>
        </p:txBody>
      </p:sp>
      <p:sp>
        <p:nvSpPr>
          <p:cNvPr id="1331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DFFFC129-B108-4E1A-8B74-FB9E66DA01AE}" type="slidenum">
              <a:rPr lang="en-US" smtClean="0"/>
              <a:pPr/>
              <a:t>30</a:t>
            </a:fld>
            <a:endParaRPr lang="en-US" smtClean="0"/>
          </a:p>
        </p:txBody>
      </p:sp>
    </p:spTree>
    <p:extLst>
      <p:ext uri="{BB962C8B-B14F-4D97-AF65-F5344CB8AC3E}">
        <p14:creationId xmlns:p14="http://schemas.microsoft.com/office/powerpoint/2010/main" xmlns="" val="22551327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3" eaLnBrk="1" fontAlgn="auto" hangingPunct="1">
              <a:spcBef>
                <a:spcPts val="0"/>
              </a:spcBef>
              <a:spcAft>
                <a:spcPts val="0"/>
              </a:spcAft>
              <a:defRPr/>
            </a:pPr>
            <a:r>
              <a:rPr lang="en-US" sz="6000" dirty="0">
                <a:solidFill>
                  <a:schemeClr val="bg1"/>
                </a:solidFill>
                <a:latin typeface="+mj-lt"/>
              </a:rPr>
              <a:t>Coaxial </a:t>
            </a:r>
            <a:r>
              <a:rPr lang="en-US" sz="6000" dirty="0" smtClean="0">
                <a:solidFill>
                  <a:schemeClr val="bg1"/>
                </a:solidFill>
                <a:latin typeface="+mj-lt"/>
              </a:rPr>
              <a:t>Cable</a:t>
            </a:r>
            <a:endParaRPr lang="en-US" sz="6000" dirty="0">
              <a:solidFill>
                <a:schemeClr val="bg1"/>
              </a:solidFill>
              <a:latin typeface="+mj-lt"/>
            </a:endParaRPr>
          </a:p>
        </p:txBody>
      </p:sp>
      <p:sp>
        <p:nvSpPr>
          <p:cNvPr id="14339" name="Content Placeholder 2"/>
          <p:cNvSpPr>
            <a:spLocks noGrp="1"/>
          </p:cNvSpPr>
          <p:nvPr>
            <p:ph sz="quarter" idx="1"/>
          </p:nvPr>
        </p:nvSpPr>
        <p:spPr>
          <a:xfrm>
            <a:off x="468313" y="1752600"/>
            <a:ext cx="7620000" cy="4800600"/>
          </a:xfrm>
        </p:spPr>
        <p:txBody>
          <a:bodyPr>
            <a:normAutofit/>
          </a:bodyPr>
          <a:lstStyle/>
          <a:p>
            <a:pPr eaLnBrk="1" hangingPunct="1"/>
            <a:r>
              <a:rPr lang="en-US" dirty="0" err="1" smtClean="0">
                <a:latin typeface="Times New Roman" pitchFamily="18" charset="0"/>
                <a:cs typeface="Times New Roman" pitchFamily="18" charset="0"/>
              </a:rPr>
              <a:t>Dikenal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jenis</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tipe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kabel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koaksial</a:t>
            </a:r>
            <a:r>
              <a:rPr lang="en-US" dirty="0" smtClean="0">
                <a:latin typeface="Times New Roman" pitchFamily="18" charset="0"/>
                <a:cs typeface="Times New Roman" pitchFamily="18" charset="0"/>
              </a:rPr>
              <a:t> yang </a:t>
            </a:r>
            <a:r>
              <a:rPr lang="en-US" dirty="0" err="1" smtClean="0">
                <a:latin typeface="Times New Roman" pitchFamily="18" charset="0"/>
                <a:cs typeface="Times New Roman" pitchFamily="18" charset="0"/>
              </a:rPr>
              <a:t>dipergunakan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buat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jaringan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komputer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yaitu</a:t>
            </a:r>
            <a:r>
              <a:rPr lang="en-US" dirty="0" smtClean="0">
                <a:latin typeface="Times New Roman" pitchFamily="18" charset="0"/>
                <a:cs typeface="Times New Roman" pitchFamily="18" charset="0"/>
              </a:rPr>
              <a:t>:</a:t>
            </a:r>
          </a:p>
          <a:p>
            <a:pPr lvl="1" eaLnBrk="1" hangingPunct="1"/>
            <a:r>
              <a:rPr lang="en-US" sz="3200" i="1" dirty="0" smtClean="0">
                <a:latin typeface="Times New Roman" pitchFamily="18" charset="0"/>
                <a:cs typeface="Times New Roman" pitchFamily="18" charset="0"/>
              </a:rPr>
              <a:t>thick coax</a:t>
            </a:r>
            <a:r>
              <a:rPr lang="id-ID" sz="3200" i="1" dirty="0" smtClean="0">
                <a:latin typeface="Times New Roman" pitchFamily="18" charset="0"/>
                <a:cs typeface="Times New Roman" pitchFamily="18" charset="0"/>
              </a:rPr>
              <a:t>ial</a:t>
            </a:r>
            <a:r>
              <a:rPr lang="en-US" sz="3200" i="1"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mempunyai</a:t>
            </a:r>
            <a:r>
              <a:rPr lang="en-US" sz="3200" dirty="0" smtClean="0">
                <a:latin typeface="Times New Roman" pitchFamily="18" charset="0"/>
                <a:cs typeface="Times New Roman" pitchFamily="18" charset="0"/>
              </a:rPr>
              <a:t> diameter </a:t>
            </a:r>
            <a:r>
              <a:rPr lang="en-US" sz="3200" dirty="0" err="1" smtClean="0">
                <a:latin typeface="Times New Roman" pitchFamily="18" charset="0"/>
                <a:cs typeface="Times New Roman" pitchFamily="18" charset="0"/>
              </a:rPr>
              <a:t>lumayan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besar</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dan</a:t>
            </a:r>
            <a:r>
              <a:rPr lang="en-US" sz="3200" dirty="0" smtClean="0">
                <a:latin typeface="Times New Roman" pitchFamily="18" charset="0"/>
                <a:cs typeface="Times New Roman" pitchFamily="18" charset="0"/>
              </a:rPr>
              <a:t>       </a:t>
            </a:r>
          </a:p>
          <a:p>
            <a:pPr lvl="1" eaLnBrk="1" hangingPunct="1"/>
            <a:r>
              <a:rPr lang="en-US" sz="3200" i="1" dirty="0" smtClean="0">
                <a:latin typeface="Times New Roman" pitchFamily="18" charset="0"/>
                <a:cs typeface="Times New Roman" pitchFamily="18" charset="0"/>
              </a:rPr>
              <a:t>thin coax</a:t>
            </a:r>
            <a:r>
              <a:rPr lang="id-ID" sz="3200" i="1" dirty="0" smtClean="0">
                <a:latin typeface="Times New Roman" pitchFamily="18" charset="0"/>
                <a:cs typeface="Times New Roman" pitchFamily="18" charset="0"/>
              </a:rPr>
              <a:t>ial</a:t>
            </a:r>
            <a:r>
              <a:rPr lang="en-US" sz="3200" i="1"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mempunyai</a:t>
            </a:r>
            <a:r>
              <a:rPr lang="en-US" sz="3200" dirty="0" smtClean="0">
                <a:latin typeface="Times New Roman" pitchFamily="18" charset="0"/>
                <a:cs typeface="Times New Roman" pitchFamily="18" charset="0"/>
              </a:rPr>
              <a:t> diameter </a:t>
            </a:r>
            <a:r>
              <a:rPr lang="en-US" sz="3200" dirty="0" err="1" smtClean="0">
                <a:latin typeface="Times New Roman" pitchFamily="18" charset="0"/>
                <a:cs typeface="Times New Roman" pitchFamily="18" charset="0"/>
              </a:rPr>
              <a:t>lebih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kecil</a:t>
            </a:r>
            <a:r>
              <a:rPr lang="en-US" sz="3200" dirty="0" smtClean="0">
                <a:latin typeface="Times New Roman" pitchFamily="18" charset="0"/>
                <a:cs typeface="Times New Roman" pitchFamily="18" charset="0"/>
              </a:rPr>
              <a:t>).</a:t>
            </a:r>
          </a:p>
          <a:p>
            <a:pPr eaLnBrk="1" hangingPunct="1"/>
            <a:endParaRPr lang="en-US" sz="2800" dirty="0" smtClean="0">
              <a:latin typeface="Times New Roman" pitchFamily="18" charset="0"/>
              <a:cs typeface="Times New Roman" pitchFamily="18" charset="0"/>
            </a:endParaRPr>
          </a:p>
        </p:txBody>
      </p:sp>
      <p:sp>
        <p:nvSpPr>
          <p:cNvPr id="1434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F12D4E17-A4D1-427B-9DBD-C9C580EEACDB}" type="slidenum">
              <a:rPr lang="en-US" smtClean="0"/>
              <a:pPr/>
              <a:t>31</a:t>
            </a:fld>
            <a:endParaRPr lang="en-US" smtClean="0"/>
          </a:p>
        </p:txBody>
      </p:sp>
    </p:spTree>
    <p:extLst>
      <p:ext uri="{BB962C8B-B14F-4D97-AF65-F5344CB8AC3E}">
        <p14:creationId xmlns:p14="http://schemas.microsoft.com/office/powerpoint/2010/main" xmlns="" val="3747386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14400" y="152400"/>
            <a:ext cx="7772400" cy="914400"/>
          </a:xfrm>
        </p:spPr>
        <p:txBody>
          <a:bodyPr/>
          <a:lstStyle/>
          <a:p>
            <a:pPr eaLnBrk="1" fontAlgn="auto" hangingPunct="1">
              <a:spcAft>
                <a:spcPts val="0"/>
              </a:spcAft>
              <a:defRPr/>
            </a:pPr>
            <a:r>
              <a:rPr lang="en-US" sz="4800" dirty="0" smtClean="0">
                <a:solidFill>
                  <a:schemeClr val="bg1"/>
                </a:solidFill>
              </a:rPr>
              <a:t>Coaxial Cable</a:t>
            </a:r>
            <a:endParaRPr lang="en-US" dirty="0" smtClean="0">
              <a:solidFill>
                <a:schemeClr val="bg1"/>
              </a:solidFill>
            </a:endParaRPr>
          </a:p>
        </p:txBody>
      </p:sp>
      <p:sp>
        <p:nvSpPr>
          <p:cNvPr id="15363" name="Content Placeholder 2"/>
          <p:cNvSpPr>
            <a:spLocks noGrp="1"/>
          </p:cNvSpPr>
          <p:nvPr>
            <p:ph sz="quarter" idx="1"/>
          </p:nvPr>
        </p:nvSpPr>
        <p:spPr>
          <a:xfrm>
            <a:off x="285750" y="3571875"/>
            <a:ext cx="8382000" cy="1981200"/>
          </a:xfrm>
        </p:spPr>
        <p:txBody>
          <a:bodyPr/>
          <a:lstStyle/>
          <a:p>
            <a:pPr eaLnBrk="1" hangingPunct="1"/>
            <a:r>
              <a:rPr lang="en-US" smtClean="0"/>
              <a:t>Kabel koaxial &amp; konektor	Terminator		BNC   T</a:t>
            </a: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3600" y="1600200"/>
            <a:ext cx="208121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52800" y="1524000"/>
            <a:ext cx="2290763" cy="196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1563" y="1524000"/>
            <a:ext cx="193675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7" name="Slide Number Placeholder 6"/>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E0F75A4A-F44E-4502-ADA2-9F261B84DE07}" type="slidenum">
              <a:rPr lang="en-US" smtClean="0"/>
              <a:pPr/>
              <a:t>32</a:t>
            </a:fld>
            <a:endParaRPr lang="en-US" smtClean="0"/>
          </a:p>
        </p:txBody>
      </p:sp>
      <p:pic>
        <p:nvPicPr>
          <p:cNvPr id="15368" name="Picture 8"/>
          <p:cNvPicPr>
            <a:picLocks noChangeAspect="1" noChangeArrowheads="1"/>
          </p:cNvPicPr>
          <p:nvPr/>
        </p:nvPicPr>
        <p:blipFill>
          <a:blip r:embed="rId5">
            <a:extLst>
              <a:ext uri="{28A0092B-C50C-407E-A947-70E740481C1C}">
                <a14:useLocalDpi xmlns:a14="http://schemas.microsoft.com/office/drawing/2010/main" xmlns="" val="0"/>
              </a:ext>
            </a:extLst>
          </a:blip>
          <a:srcRect l="14824" t="42969" r="51683" b="29688"/>
          <a:stretch>
            <a:fillRect/>
          </a:stretch>
        </p:blipFill>
        <p:spPr bwMode="auto">
          <a:xfrm>
            <a:off x="1428750" y="4143375"/>
            <a:ext cx="5000625" cy="258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77134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Thick Coaxial Cable</a:t>
            </a:r>
            <a:br>
              <a:rPr lang="en-US" dirty="0" smtClean="0"/>
            </a:br>
            <a:r>
              <a:rPr lang="en-US" dirty="0" smtClean="0"/>
              <a:t>(</a:t>
            </a:r>
            <a:r>
              <a:rPr lang="en-US" dirty="0" err="1" smtClean="0"/>
              <a:t>Kabel</a:t>
            </a:r>
            <a:r>
              <a:rPr lang="en-US" dirty="0" smtClean="0"/>
              <a:t> </a:t>
            </a:r>
            <a:r>
              <a:rPr lang="en-US" dirty="0" err="1" smtClean="0"/>
              <a:t>Koaksial</a:t>
            </a:r>
            <a:r>
              <a:rPr lang="en-US" dirty="0" smtClean="0"/>
              <a:t> “</a:t>
            </a:r>
            <a:r>
              <a:rPr lang="en-US" dirty="0" err="1" smtClean="0"/>
              <a:t>Gemuk</a:t>
            </a:r>
            <a:r>
              <a:rPr lang="en-US" dirty="0" smtClean="0"/>
              <a:t>”)</a:t>
            </a:r>
            <a:endParaRPr lang="en-US" dirty="0"/>
          </a:p>
        </p:txBody>
      </p:sp>
      <p:sp>
        <p:nvSpPr>
          <p:cNvPr id="16387" name="Content Placeholder 2"/>
          <p:cNvSpPr>
            <a:spLocks noGrp="1"/>
          </p:cNvSpPr>
          <p:nvPr>
            <p:ph sz="quarter" idx="1"/>
          </p:nvPr>
        </p:nvSpPr>
        <p:spPr>
          <a:xfrm>
            <a:off x="323850" y="1676400"/>
            <a:ext cx="7848600" cy="3538538"/>
          </a:xfrm>
        </p:spPr>
        <p:txBody>
          <a:bodyPr/>
          <a:lstStyle/>
          <a:p>
            <a:pPr eaLnBrk="1" hangingPunct="1"/>
            <a:r>
              <a:rPr lang="en-US" sz="2800" smtClean="0"/>
              <a:t>Kabel coaxial jenis ini dispesifikasikan berdasarkan standar IEEE 802.3 - 10BASE5</a:t>
            </a:r>
          </a:p>
          <a:p>
            <a:pPr eaLnBrk="1" hangingPunct="1"/>
            <a:r>
              <a:rPr lang="en-US" sz="2800" smtClean="0"/>
              <a:t>mempunyai diameter rata-rata 12mm.</a:t>
            </a:r>
          </a:p>
          <a:p>
            <a:pPr eaLnBrk="1" hangingPunct="1"/>
            <a:r>
              <a:rPr lang="en-US" sz="2800" smtClean="0"/>
              <a:t>Kabel jenis ini biasa disebut sebagai </a:t>
            </a:r>
            <a:r>
              <a:rPr lang="en-US" sz="2800" i="1" smtClean="0"/>
              <a:t>standard ethernet </a:t>
            </a:r>
            <a:r>
              <a:rPr lang="en-US" sz="2800" smtClean="0"/>
              <a:t>atau </a:t>
            </a:r>
            <a:r>
              <a:rPr lang="en-US" sz="2800" i="1" smtClean="0"/>
              <a:t>thick ethernet</a:t>
            </a:r>
            <a:r>
              <a:rPr lang="en-US" sz="2800" smtClean="0"/>
              <a:t>, atau hanya disingkat </a:t>
            </a:r>
            <a:r>
              <a:rPr lang="en-US" sz="2800" i="1" smtClean="0"/>
              <a:t>ThickNet</a:t>
            </a:r>
            <a:r>
              <a:rPr lang="en-US" sz="2800" smtClean="0"/>
              <a:t>, atau bahkan cuma disebut sebagai </a:t>
            </a:r>
            <a:r>
              <a:rPr lang="en-US" sz="2800" i="1" smtClean="0"/>
              <a:t>yellow cable </a:t>
            </a:r>
            <a:r>
              <a:rPr lang="en-US" sz="2800" smtClean="0"/>
              <a:t>karena warnanya yang kuning</a:t>
            </a:r>
            <a:r>
              <a:rPr lang="en-US" sz="2800" i="1" smtClean="0"/>
              <a:t>.</a:t>
            </a:r>
            <a:endParaRPr lang="en-US" sz="2800" smtClean="0"/>
          </a:p>
          <a:p>
            <a:pPr eaLnBrk="1" hangingPunct="1"/>
            <a:endParaRPr lang="en-US" sz="2000" smtClean="0"/>
          </a:p>
        </p:txBody>
      </p:sp>
      <p:sp>
        <p:nvSpPr>
          <p:cNvPr id="16388"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C7C0CBF7-537E-4DF0-9BCC-CA47FA37D8DF}" type="slidenum">
              <a:rPr lang="en-US" smtClean="0"/>
              <a:pPr/>
              <a:t>33</a:t>
            </a:fld>
            <a:endParaRPr lang="en-US" smtClean="0"/>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xmlns="" val="0"/>
              </a:ext>
            </a:extLst>
          </a:blip>
          <a:srcRect l="7686" t="41016" r="65410" b="20898"/>
          <a:stretch>
            <a:fillRect/>
          </a:stretch>
        </p:blipFill>
        <p:spPr bwMode="auto">
          <a:xfrm>
            <a:off x="5181600" y="4876800"/>
            <a:ext cx="2214562"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722382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err="1" smtClean="0"/>
              <a:t>Spesifikasi</a:t>
            </a:r>
            <a:r>
              <a:rPr lang="en-US" dirty="0" smtClean="0"/>
              <a:t> </a:t>
            </a:r>
            <a:r>
              <a:rPr lang="en-US" dirty="0" err="1" smtClean="0"/>
              <a:t>Kabel</a:t>
            </a:r>
            <a:r>
              <a:rPr lang="en-US" dirty="0" smtClean="0"/>
              <a:t> Coaxial Dan </a:t>
            </a:r>
            <a:r>
              <a:rPr lang="en-US" dirty="0" err="1" smtClean="0"/>
              <a:t>Aturan</a:t>
            </a:r>
            <a:r>
              <a:rPr lang="en-US" dirty="0" smtClean="0"/>
              <a:t> </a:t>
            </a:r>
            <a:r>
              <a:rPr lang="en-US" dirty="0" err="1" smtClean="0"/>
              <a:t>Digunakan</a:t>
            </a:r>
            <a:r>
              <a:rPr lang="en-US" dirty="0" smtClean="0"/>
              <a:t> </a:t>
            </a:r>
            <a:r>
              <a:rPr lang="en-US" dirty="0" err="1" smtClean="0"/>
              <a:t>Dalam</a:t>
            </a:r>
            <a:r>
              <a:rPr lang="en-US" dirty="0" smtClean="0"/>
              <a:t> </a:t>
            </a:r>
            <a:r>
              <a:rPr lang="en-US" dirty="0" err="1" smtClean="0"/>
              <a:t>Jaringan</a:t>
            </a:r>
            <a:endParaRPr lang="en-US" dirty="0"/>
          </a:p>
        </p:txBody>
      </p:sp>
      <p:sp>
        <p:nvSpPr>
          <p:cNvPr id="17411" name="Content Placeholder 2"/>
          <p:cNvSpPr>
            <a:spLocks noGrp="1"/>
          </p:cNvSpPr>
          <p:nvPr>
            <p:ph sz="quarter" idx="1"/>
          </p:nvPr>
        </p:nvSpPr>
        <p:spPr>
          <a:xfrm>
            <a:off x="457200" y="1524000"/>
            <a:ext cx="7715250" cy="3690938"/>
          </a:xfrm>
        </p:spPr>
        <p:txBody>
          <a:bodyPr>
            <a:normAutofit fontScale="70000" lnSpcReduction="20000"/>
          </a:bodyPr>
          <a:lstStyle/>
          <a:p>
            <a:pPr eaLnBrk="1" hangingPunct="1"/>
            <a:r>
              <a:rPr lang="en-US" smtClean="0"/>
              <a:t>Setiap segment maksimum berisi 100 perangkat jaringan, termasuk dalam hal ini </a:t>
            </a:r>
            <a:r>
              <a:rPr lang="en-US" i="1" smtClean="0"/>
              <a:t>repeaters</a:t>
            </a:r>
            <a:r>
              <a:rPr lang="en-US" smtClean="0"/>
              <a:t>.</a:t>
            </a:r>
          </a:p>
          <a:p>
            <a:pPr eaLnBrk="1" hangingPunct="1"/>
            <a:r>
              <a:rPr lang="en-US" smtClean="0"/>
              <a:t>Maksimum panjang kabel per segment adalah 1.640 feet (sekitar 500m).</a:t>
            </a:r>
          </a:p>
          <a:p>
            <a:pPr eaLnBrk="1" hangingPunct="1"/>
            <a:r>
              <a:rPr lang="en-US" smtClean="0"/>
              <a:t>Maksimum jarak antar segment adalah 4.920 feet (atau sekitar 1500 meter) dan setiap segment harus diberi ground.</a:t>
            </a:r>
          </a:p>
          <a:p>
            <a:pPr eaLnBrk="1" hangingPunct="1"/>
            <a:r>
              <a:rPr lang="en-US" smtClean="0"/>
              <a:t>Jarak maksimum antara </a:t>
            </a:r>
            <a:r>
              <a:rPr lang="en-US" i="1" smtClean="0"/>
              <a:t>tap </a:t>
            </a:r>
            <a:r>
              <a:rPr lang="en-US" smtClean="0"/>
              <a:t>atau pencabang dari kabel utama ke perangkat (</a:t>
            </a:r>
            <a:r>
              <a:rPr lang="en-US" i="1" smtClean="0"/>
              <a:t>device</a:t>
            </a:r>
            <a:r>
              <a:rPr lang="en-US" smtClean="0"/>
              <a:t>) adalah 16 feet (sekitar 5 meter).</a:t>
            </a:r>
          </a:p>
          <a:p>
            <a:pPr eaLnBrk="1" hangingPunct="1"/>
            <a:r>
              <a:rPr lang="en-US" smtClean="0"/>
              <a:t>Jarak minimum antar </a:t>
            </a:r>
            <a:r>
              <a:rPr lang="en-US" i="1" smtClean="0"/>
              <a:t>tap </a:t>
            </a:r>
            <a:r>
              <a:rPr lang="en-US" smtClean="0"/>
              <a:t>adalah 8 feet (sekitar 2,5 meter).</a:t>
            </a:r>
          </a:p>
        </p:txBody>
      </p:sp>
      <p:sp>
        <p:nvSpPr>
          <p:cNvPr id="17412"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20D54F4B-B9D7-4F77-8982-6F9DB145C7AD}" type="slidenum">
              <a:rPr lang="en-US" smtClean="0"/>
              <a:pPr/>
              <a:t>34</a:t>
            </a:fld>
            <a:endParaRPr lang="en-US" smtClean="0"/>
          </a:p>
        </p:txBody>
      </p:sp>
    </p:spTree>
    <p:extLst>
      <p:ext uri="{BB962C8B-B14F-4D97-AF65-F5344CB8AC3E}">
        <p14:creationId xmlns:p14="http://schemas.microsoft.com/office/powerpoint/2010/main" xmlns="" val="15337298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Thin Coaxial Cable</a:t>
            </a:r>
            <a:br>
              <a:rPr lang="en-US" dirty="0" smtClean="0"/>
            </a:br>
            <a:r>
              <a:rPr lang="en-US" dirty="0" smtClean="0"/>
              <a:t>(</a:t>
            </a:r>
            <a:r>
              <a:rPr lang="en-US" dirty="0" err="1" smtClean="0"/>
              <a:t>Kabel</a:t>
            </a:r>
            <a:r>
              <a:rPr lang="en-US" dirty="0" smtClean="0"/>
              <a:t> </a:t>
            </a:r>
            <a:r>
              <a:rPr lang="en-US" dirty="0" err="1" smtClean="0"/>
              <a:t>Koaksial</a:t>
            </a:r>
            <a:r>
              <a:rPr lang="en-US" dirty="0" smtClean="0"/>
              <a:t> “</a:t>
            </a:r>
            <a:r>
              <a:rPr lang="en-US" dirty="0" err="1" smtClean="0"/>
              <a:t>Kurus</a:t>
            </a:r>
            <a:r>
              <a:rPr lang="en-US" dirty="0" smtClean="0"/>
              <a:t>”)</a:t>
            </a:r>
            <a:endParaRPr lang="en-US" dirty="0"/>
          </a:p>
        </p:txBody>
      </p:sp>
      <p:sp>
        <p:nvSpPr>
          <p:cNvPr id="18435" name="Content Placeholder 2"/>
          <p:cNvSpPr>
            <a:spLocks noGrp="1"/>
          </p:cNvSpPr>
          <p:nvPr>
            <p:ph sz="quarter" idx="1"/>
          </p:nvPr>
        </p:nvSpPr>
        <p:spPr>
          <a:xfrm>
            <a:off x="395288" y="1524000"/>
            <a:ext cx="7777162" cy="3548063"/>
          </a:xfrm>
        </p:spPr>
        <p:txBody>
          <a:bodyPr/>
          <a:lstStyle/>
          <a:p>
            <a:pPr eaLnBrk="1" hangingPunct="1"/>
            <a:r>
              <a:rPr lang="en-US" sz="2400" dirty="0" err="1" smtClean="0"/>
              <a:t>Kabel</a:t>
            </a:r>
            <a:r>
              <a:rPr lang="en-US" sz="2400" dirty="0" smtClean="0"/>
              <a:t> coaxial </a:t>
            </a:r>
            <a:r>
              <a:rPr lang="en-US" sz="2400" dirty="0" err="1" smtClean="0"/>
              <a:t>jenis</a:t>
            </a:r>
            <a:r>
              <a:rPr lang="en-US" sz="2400" dirty="0" smtClean="0"/>
              <a:t> </a:t>
            </a:r>
            <a:r>
              <a:rPr lang="en-US" sz="2400" dirty="0" err="1" smtClean="0"/>
              <a:t>ini</a:t>
            </a:r>
            <a:r>
              <a:rPr lang="en-US" sz="2400" dirty="0" smtClean="0"/>
              <a:t> </a:t>
            </a:r>
            <a:r>
              <a:rPr lang="en-US" sz="2400" dirty="0" err="1" smtClean="0"/>
              <a:t>banyak</a:t>
            </a:r>
            <a:r>
              <a:rPr lang="en-US" sz="2400" dirty="0" smtClean="0"/>
              <a:t> </a:t>
            </a:r>
            <a:r>
              <a:rPr lang="en-US" sz="2400" dirty="0" err="1" smtClean="0"/>
              <a:t>dipergunakan</a:t>
            </a:r>
            <a:r>
              <a:rPr lang="en-US" sz="2400" dirty="0" smtClean="0"/>
              <a:t> di </a:t>
            </a:r>
            <a:r>
              <a:rPr lang="en-US" sz="2400" dirty="0" err="1" smtClean="0"/>
              <a:t>kalangan</a:t>
            </a:r>
            <a:r>
              <a:rPr lang="en-US" sz="2400" dirty="0" smtClean="0"/>
              <a:t> radio </a:t>
            </a:r>
            <a:r>
              <a:rPr lang="en-US" sz="2400" dirty="0" err="1" smtClean="0"/>
              <a:t>amatir</a:t>
            </a:r>
            <a:r>
              <a:rPr lang="en-US" sz="2400" dirty="0" smtClean="0"/>
              <a:t>.</a:t>
            </a:r>
          </a:p>
          <a:p>
            <a:pPr eaLnBrk="1" hangingPunct="1"/>
            <a:r>
              <a:rPr lang="id-ID" sz="2400" dirty="0" smtClean="0"/>
              <a:t>D</a:t>
            </a:r>
            <a:r>
              <a:rPr lang="en-US" sz="2400" dirty="0" err="1" smtClean="0"/>
              <a:t>iameter</a:t>
            </a:r>
            <a:r>
              <a:rPr lang="en-US" sz="2400" dirty="0" smtClean="0"/>
              <a:t> rata-rata </a:t>
            </a:r>
            <a:r>
              <a:rPr lang="en-US" sz="2400" dirty="0" err="1" smtClean="0"/>
              <a:t>berkisar</a:t>
            </a:r>
            <a:r>
              <a:rPr lang="en-US" sz="2400" dirty="0" smtClean="0"/>
              <a:t> 5 mm </a:t>
            </a:r>
          </a:p>
          <a:p>
            <a:pPr eaLnBrk="1" hangingPunct="1"/>
            <a:r>
              <a:rPr lang="id-ID" sz="2400" dirty="0" smtClean="0"/>
              <a:t>B</a:t>
            </a:r>
            <a:r>
              <a:rPr lang="en-US" sz="2400" dirty="0" err="1" smtClean="0"/>
              <a:t>iasanya</a:t>
            </a:r>
            <a:r>
              <a:rPr lang="en-US" sz="2400" dirty="0" smtClean="0"/>
              <a:t> </a:t>
            </a:r>
            <a:r>
              <a:rPr lang="en-US" sz="2400" dirty="0" err="1" smtClean="0"/>
              <a:t>berwarna</a:t>
            </a:r>
            <a:r>
              <a:rPr lang="en-US" sz="2400" dirty="0" smtClean="0"/>
              <a:t> </a:t>
            </a:r>
            <a:r>
              <a:rPr lang="en-US" sz="2400" dirty="0" err="1" smtClean="0"/>
              <a:t>hitam</a:t>
            </a:r>
            <a:r>
              <a:rPr lang="en-US" sz="2400" dirty="0" smtClean="0"/>
              <a:t>. </a:t>
            </a:r>
          </a:p>
          <a:p>
            <a:pPr eaLnBrk="1" hangingPunct="1"/>
            <a:r>
              <a:rPr lang="en-US" sz="2400" dirty="0" err="1" smtClean="0"/>
              <a:t>Setiap</a:t>
            </a:r>
            <a:r>
              <a:rPr lang="en-US" sz="2400" dirty="0" smtClean="0"/>
              <a:t> </a:t>
            </a:r>
            <a:r>
              <a:rPr lang="en-US" sz="2400" dirty="0" err="1" smtClean="0"/>
              <a:t>perangkat</a:t>
            </a:r>
            <a:r>
              <a:rPr lang="en-US" sz="2400" dirty="0" smtClean="0"/>
              <a:t> (</a:t>
            </a:r>
            <a:r>
              <a:rPr lang="en-US" sz="2400" i="1" dirty="0" smtClean="0"/>
              <a:t>device</a:t>
            </a:r>
            <a:r>
              <a:rPr lang="en-US" sz="2400" dirty="0" smtClean="0"/>
              <a:t>) </a:t>
            </a:r>
            <a:r>
              <a:rPr lang="en-US" sz="2400" dirty="0" err="1" smtClean="0"/>
              <a:t>dihubungkan</a:t>
            </a:r>
            <a:r>
              <a:rPr lang="en-US" sz="2400" dirty="0" smtClean="0"/>
              <a:t> </a:t>
            </a:r>
            <a:r>
              <a:rPr lang="en-US" sz="2400" dirty="0" err="1" smtClean="0"/>
              <a:t>dengan</a:t>
            </a:r>
            <a:r>
              <a:rPr lang="en-US" sz="2400" dirty="0" smtClean="0"/>
              <a:t> BNC T-</a:t>
            </a:r>
            <a:r>
              <a:rPr lang="en-US" sz="2400" i="1" dirty="0" smtClean="0"/>
              <a:t>connector</a:t>
            </a:r>
            <a:r>
              <a:rPr lang="en-US" sz="2400" dirty="0" smtClean="0"/>
              <a:t>.</a:t>
            </a:r>
          </a:p>
          <a:p>
            <a:pPr eaLnBrk="1" hangingPunct="1"/>
            <a:r>
              <a:rPr lang="en-US" sz="2400" dirty="0" err="1" smtClean="0"/>
              <a:t>Kabel</a:t>
            </a:r>
            <a:r>
              <a:rPr lang="en-US" sz="2400" dirty="0" smtClean="0"/>
              <a:t> </a:t>
            </a:r>
            <a:r>
              <a:rPr lang="en-US" sz="2400" dirty="0" err="1" smtClean="0"/>
              <a:t>jenis</a:t>
            </a:r>
            <a:r>
              <a:rPr lang="en-US" sz="2400" dirty="0" smtClean="0"/>
              <a:t> </a:t>
            </a:r>
            <a:r>
              <a:rPr lang="en-US" sz="2400" dirty="0" err="1" smtClean="0"/>
              <a:t>ini</a:t>
            </a:r>
            <a:r>
              <a:rPr lang="en-US" sz="2400" dirty="0" smtClean="0"/>
              <a:t> </a:t>
            </a:r>
            <a:r>
              <a:rPr lang="en-US" sz="2400" dirty="0" err="1" smtClean="0"/>
              <a:t>juga</a:t>
            </a:r>
            <a:r>
              <a:rPr lang="en-US" sz="2400" dirty="0" smtClean="0"/>
              <a:t> </a:t>
            </a:r>
            <a:r>
              <a:rPr lang="en-US" sz="2400" dirty="0" err="1" smtClean="0"/>
              <a:t>dikenal</a:t>
            </a:r>
            <a:r>
              <a:rPr lang="en-US" sz="2400" dirty="0" smtClean="0"/>
              <a:t> </a:t>
            </a:r>
            <a:r>
              <a:rPr lang="en-US" sz="2400" dirty="0" err="1" smtClean="0"/>
              <a:t>sebagai</a:t>
            </a:r>
            <a:r>
              <a:rPr lang="en-US" sz="2400" dirty="0" smtClean="0"/>
              <a:t> </a:t>
            </a:r>
            <a:r>
              <a:rPr lang="en-US" sz="2400" i="1" dirty="0" smtClean="0"/>
              <a:t>thin Ethernet </a:t>
            </a:r>
            <a:r>
              <a:rPr lang="en-US" sz="2400" dirty="0" err="1" smtClean="0"/>
              <a:t>atau</a:t>
            </a:r>
            <a:r>
              <a:rPr lang="en-US" sz="2400" dirty="0" smtClean="0"/>
              <a:t> </a:t>
            </a:r>
            <a:r>
              <a:rPr lang="en-US" sz="2400" i="1" dirty="0" err="1" smtClean="0"/>
              <a:t>ThinNet</a:t>
            </a:r>
            <a:r>
              <a:rPr lang="en-US" sz="2400" dirty="0" smtClean="0"/>
              <a:t>.</a:t>
            </a:r>
          </a:p>
          <a:p>
            <a:pPr eaLnBrk="1" hangingPunct="1"/>
            <a:endParaRPr lang="en-US" sz="2400" dirty="0" smtClean="0"/>
          </a:p>
        </p:txBody>
      </p:sp>
      <p:sp>
        <p:nvSpPr>
          <p:cNvPr id="1843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5ABF43B7-9B59-4F7D-B989-FAC42FDDA6EB}" type="slidenum">
              <a:rPr lang="en-US" smtClean="0"/>
              <a:pPr/>
              <a:t>35</a:t>
            </a:fld>
            <a:endParaRPr lang="en-US" smtClean="0"/>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xmlns="" val="0"/>
              </a:ext>
            </a:extLst>
          </a:blip>
          <a:srcRect l="24158" t="28320" r="37408" b="35547"/>
          <a:stretch>
            <a:fillRect/>
          </a:stretch>
        </p:blipFill>
        <p:spPr bwMode="auto">
          <a:xfrm>
            <a:off x="4316413" y="4643438"/>
            <a:ext cx="3255962"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41486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14400" y="152400"/>
            <a:ext cx="7772400" cy="990600"/>
          </a:xfrm>
        </p:spPr>
        <p:txBody>
          <a:bodyPr/>
          <a:lstStyle/>
          <a:p>
            <a:pPr eaLnBrk="1" fontAlgn="auto" hangingPunct="1">
              <a:spcAft>
                <a:spcPts val="0"/>
              </a:spcAft>
              <a:defRPr/>
            </a:pPr>
            <a:r>
              <a:rPr lang="en-US" smtClean="0"/>
              <a:t>Model Jaringan Ethernet BUS</a:t>
            </a:r>
          </a:p>
        </p:txBody>
      </p:sp>
      <p:sp>
        <p:nvSpPr>
          <p:cNvPr id="19459" name="Content Placeholder 2"/>
          <p:cNvSpPr>
            <a:spLocks noGrp="1"/>
          </p:cNvSpPr>
          <p:nvPr>
            <p:ph sz="quarter" idx="1"/>
          </p:nvPr>
        </p:nvSpPr>
        <p:spPr>
          <a:xfrm>
            <a:off x="914400" y="5562600"/>
            <a:ext cx="7772400" cy="457200"/>
          </a:xfrm>
        </p:spPr>
        <p:txBody>
          <a:bodyPr>
            <a:normAutofit fontScale="77500" lnSpcReduction="20000"/>
          </a:bodyPr>
          <a:lstStyle/>
          <a:p>
            <a:pPr marL="273050" indent="-273050" eaLnBrk="1" hangingPunct="1">
              <a:spcBef>
                <a:spcPts val="575"/>
              </a:spcBef>
              <a:buFont typeface="Wingdings 2" pitchFamily="18" charset="2"/>
              <a:buChar char=""/>
            </a:pPr>
            <a:endParaRPr lang="id-ID"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1905000"/>
            <a:ext cx="7631113"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A58C2C35-1315-46BB-A385-9F2D7F27351F}" type="slidenum">
              <a:rPr lang="en-US" smtClean="0"/>
              <a:pPr/>
              <a:t>36</a:t>
            </a:fld>
            <a:endParaRPr lang="en-US" smtClean="0"/>
          </a:p>
        </p:txBody>
      </p:sp>
    </p:spTree>
    <p:extLst>
      <p:ext uri="{BB962C8B-B14F-4D97-AF65-F5344CB8AC3E}">
        <p14:creationId xmlns:p14="http://schemas.microsoft.com/office/powerpoint/2010/main" xmlns="" val="634722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71500" y="285750"/>
            <a:ext cx="7772400" cy="838200"/>
          </a:xfrm>
        </p:spPr>
        <p:txBody>
          <a:bodyPr/>
          <a:lstStyle/>
          <a:p>
            <a:pPr eaLnBrk="1" fontAlgn="auto" hangingPunct="1">
              <a:spcAft>
                <a:spcPts val="0"/>
              </a:spcAft>
              <a:defRPr/>
            </a:pPr>
            <a:r>
              <a:rPr lang="en-US" dirty="0" err="1" smtClean="0"/>
              <a:t>Kabel</a:t>
            </a:r>
            <a:r>
              <a:rPr lang="en-US" dirty="0" smtClean="0"/>
              <a:t> UTP </a:t>
            </a:r>
          </a:p>
        </p:txBody>
      </p:sp>
      <p:sp>
        <p:nvSpPr>
          <p:cNvPr id="20483" name="Content Placeholder 2"/>
          <p:cNvSpPr>
            <a:spLocks noGrp="1"/>
          </p:cNvSpPr>
          <p:nvPr>
            <p:ph sz="quarter" idx="1"/>
          </p:nvPr>
        </p:nvSpPr>
        <p:spPr>
          <a:xfrm>
            <a:off x="1143000" y="5105400"/>
            <a:ext cx="7772400" cy="1524000"/>
          </a:xfrm>
        </p:spPr>
        <p:txBody>
          <a:bodyPr/>
          <a:lstStyle/>
          <a:p>
            <a:pPr eaLnBrk="1" hangingPunct="1"/>
            <a:r>
              <a:rPr lang="en-US" dirty="0" err="1" smtClean="0"/>
              <a:t>Kabel</a:t>
            </a:r>
            <a:r>
              <a:rPr lang="en-US" dirty="0" smtClean="0"/>
              <a:t> UTP (</a:t>
            </a:r>
            <a:r>
              <a:rPr lang="en-US" dirty="0" err="1" smtClean="0"/>
              <a:t>katagori</a:t>
            </a:r>
            <a:r>
              <a:rPr lang="en-US" dirty="0" smtClean="0"/>
              <a:t> 5) 			</a:t>
            </a:r>
            <a:r>
              <a:rPr lang="en-US" dirty="0" err="1" smtClean="0"/>
              <a:t>konektor</a:t>
            </a:r>
            <a:r>
              <a:rPr lang="en-US" dirty="0" smtClean="0"/>
              <a:t> RJ-45</a:t>
            </a: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30514" y="1676400"/>
            <a:ext cx="4191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3" descr="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44029" y="1981200"/>
            <a:ext cx="28194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476379D8-39C2-44A6-94F5-DFB3887B2D8F}" type="slidenum">
              <a:rPr lang="en-US" smtClean="0"/>
              <a:pPr/>
              <a:t>37</a:t>
            </a:fld>
            <a:endParaRPr lang="en-US" smtClean="0"/>
          </a:p>
        </p:txBody>
      </p:sp>
    </p:spTree>
    <p:extLst>
      <p:ext uri="{BB962C8B-B14F-4D97-AF65-F5344CB8AC3E}">
        <p14:creationId xmlns:p14="http://schemas.microsoft.com/office/powerpoint/2010/main" xmlns="" val="2517830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14400" y="274638"/>
            <a:ext cx="7772400" cy="792162"/>
          </a:xfrm>
        </p:spPr>
        <p:txBody>
          <a:bodyPr/>
          <a:lstStyle/>
          <a:p>
            <a:pPr eaLnBrk="1" fontAlgn="auto" hangingPunct="1">
              <a:spcAft>
                <a:spcPts val="0"/>
              </a:spcAft>
              <a:defRPr/>
            </a:pPr>
            <a:r>
              <a:rPr lang="en-US" smtClean="0"/>
              <a:t>Kabel Twisted Pair</a:t>
            </a:r>
          </a:p>
        </p:txBody>
      </p:sp>
      <p:sp>
        <p:nvSpPr>
          <p:cNvPr id="21507" name="Content Placeholder 2"/>
          <p:cNvSpPr>
            <a:spLocks noGrp="1"/>
          </p:cNvSpPr>
          <p:nvPr>
            <p:ph sz="quarter" idx="1"/>
          </p:nvPr>
        </p:nvSpPr>
        <p:spPr>
          <a:xfrm>
            <a:off x="533400" y="1676400"/>
            <a:ext cx="8153400" cy="5029200"/>
          </a:xfrm>
        </p:spPr>
        <p:txBody>
          <a:bodyPr/>
          <a:lstStyle/>
          <a:p>
            <a:pPr eaLnBrk="1" hangingPunct="1"/>
            <a:r>
              <a:rPr lang="en-US" sz="2800" dirty="0" err="1" smtClean="0"/>
              <a:t>Kabel</a:t>
            </a:r>
            <a:r>
              <a:rPr lang="en-US" sz="2800" dirty="0" smtClean="0"/>
              <a:t> UTP </a:t>
            </a:r>
            <a:r>
              <a:rPr lang="en-US" sz="2800" dirty="0" err="1" smtClean="0"/>
              <a:t>atau</a:t>
            </a:r>
            <a:r>
              <a:rPr lang="en-US" sz="2800" dirty="0" smtClean="0"/>
              <a:t> STP yang </a:t>
            </a:r>
            <a:r>
              <a:rPr lang="en-US" sz="2800" dirty="0" err="1" smtClean="0"/>
              <a:t>biasa</a:t>
            </a:r>
            <a:r>
              <a:rPr lang="en-US" sz="2800" dirty="0" smtClean="0"/>
              <a:t> </a:t>
            </a:r>
            <a:r>
              <a:rPr lang="en-US" sz="2800" dirty="0" err="1" smtClean="0"/>
              <a:t>digunakan</a:t>
            </a:r>
            <a:r>
              <a:rPr lang="en-US" sz="2800" dirty="0" smtClean="0"/>
              <a:t> </a:t>
            </a:r>
            <a:r>
              <a:rPr lang="en-US" sz="2800" dirty="0" err="1" smtClean="0"/>
              <a:t>adalah</a:t>
            </a:r>
            <a:r>
              <a:rPr lang="en-US" sz="2800" dirty="0" smtClean="0"/>
              <a:t> </a:t>
            </a:r>
            <a:r>
              <a:rPr lang="en-US" sz="2800" dirty="0" err="1" smtClean="0"/>
              <a:t>kabel</a:t>
            </a:r>
            <a:r>
              <a:rPr lang="en-US" sz="2800" dirty="0" smtClean="0"/>
              <a:t> yang </a:t>
            </a:r>
            <a:r>
              <a:rPr lang="en-US" sz="2800" dirty="0" err="1" smtClean="0"/>
              <a:t>terdiri</a:t>
            </a:r>
            <a:r>
              <a:rPr lang="en-US" sz="2800" dirty="0" smtClean="0"/>
              <a:t> </a:t>
            </a:r>
            <a:r>
              <a:rPr lang="en-US" sz="2800" dirty="0" err="1" smtClean="0"/>
              <a:t>dari</a:t>
            </a:r>
            <a:r>
              <a:rPr lang="en-US" sz="2800" dirty="0" smtClean="0"/>
              <a:t> 4 </a:t>
            </a:r>
            <a:r>
              <a:rPr lang="en-US" sz="2800" dirty="0" err="1" smtClean="0"/>
              <a:t>pasang</a:t>
            </a:r>
            <a:r>
              <a:rPr lang="en-US" sz="2800" dirty="0" smtClean="0"/>
              <a:t> </a:t>
            </a:r>
            <a:r>
              <a:rPr lang="en-US" sz="2800" dirty="0" err="1" smtClean="0"/>
              <a:t>kabel</a:t>
            </a:r>
            <a:r>
              <a:rPr lang="en-US" sz="2800" dirty="0" smtClean="0"/>
              <a:t> yang </a:t>
            </a:r>
            <a:r>
              <a:rPr lang="en-US" sz="2800" dirty="0" err="1" smtClean="0"/>
              <a:t>terpilin</a:t>
            </a:r>
            <a:r>
              <a:rPr lang="en-US" sz="2800" dirty="0" smtClean="0"/>
              <a:t>. </a:t>
            </a:r>
          </a:p>
          <a:p>
            <a:pPr eaLnBrk="1" hangingPunct="1"/>
            <a:endParaRPr lang="en-US" sz="2800" dirty="0" smtClean="0"/>
          </a:p>
          <a:p>
            <a:pPr eaLnBrk="1" hangingPunct="1"/>
            <a:r>
              <a:rPr lang="en-US" sz="2800" dirty="0" smtClean="0"/>
              <a:t>Dari 8 </a:t>
            </a:r>
            <a:r>
              <a:rPr lang="en-US" sz="2800" dirty="0" err="1" smtClean="0"/>
              <a:t>buah</a:t>
            </a:r>
            <a:r>
              <a:rPr lang="en-US" sz="2800" dirty="0" smtClean="0"/>
              <a:t> </a:t>
            </a:r>
            <a:r>
              <a:rPr lang="en-US" sz="2800" dirty="0" err="1" smtClean="0"/>
              <a:t>kabel</a:t>
            </a:r>
            <a:r>
              <a:rPr lang="en-US" sz="2800" dirty="0" smtClean="0"/>
              <a:t> yang </a:t>
            </a:r>
            <a:r>
              <a:rPr lang="en-US" sz="2800" dirty="0" err="1" smtClean="0"/>
              <a:t>ada</a:t>
            </a:r>
            <a:r>
              <a:rPr lang="en-US" sz="2800" dirty="0" smtClean="0"/>
              <a:t> </a:t>
            </a:r>
            <a:r>
              <a:rPr lang="en-US" sz="2800" dirty="0" err="1" smtClean="0"/>
              <a:t>pada</a:t>
            </a:r>
            <a:r>
              <a:rPr lang="en-US" sz="2800" dirty="0" smtClean="0"/>
              <a:t> </a:t>
            </a:r>
            <a:r>
              <a:rPr lang="en-US" sz="2800" dirty="0" err="1" smtClean="0"/>
              <a:t>kabel</a:t>
            </a:r>
            <a:r>
              <a:rPr lang="en-US" sz="2800" dirty="0" smtClean="0"/>
              <a:t> </a:t>
            </a:r>
            <a:r>
              <a:rPr lang="en-US" sz="2800" dirty="0" err="1" smtClean="0"/>
              <a:t>ini</a:t>
            </a:r>
            <a:r>
              <a:rPr lang="en-US" sz="2800" dirty="0" smtClean="0"/>
              <a:t>, </a:t>
            </a:r>
            <a:r>
              <a:rPr lang="en-US" sz="2800" dirty="0" err="1" smtClean="0"/>
              <a:t>hanya</a:t>
            </a:r>
            <a:r>
              <a:rPr lang="en-US" sz="2800" dirty="0" smtClean="0"/>
              <a:t> </a:t>
            </a:r>
            <a:r>
              <a:rPr lang="en-US" sz="2800" dirty="0" err="1" smtClean="0"/>
              <a:t>digunakan</a:t>
            </a:r>
            <a:r>
              <a:rPr lang="en-US" sz="2800" dirty="0" smtClean="0"/>
              <a:t> 4 </a:t>
            </a:r>
            <a:r>
              <a:rPr lang="en-US" sz="2800" dirty="0" err="1" smtClean="0"/>
              <a:t>buah</a:t>
            </a:r>
            <a:r>
              <a:rPr lang="en-US" sz="2800" dirty="0" smtClean="0"/>
              <a:t> </a:t>
            </a:r>
            <a:r>
              <a:rPr lang="en-US" sz="2800" dirty="0" err="1" smtClean="0"/>
              <a:t>saja</a:t>
            </a:r>
            <a:r>
              <a:rPr lang="en-US" sz="2800" dirty="0" smtClean="0"/>
              <a:t> yang </a:t>
            </a:r>
            <a:r>
              <a:rPr lang="en-US" sz="2800" dirty="0" err="1" smtClean="0"/>
              <a:t>digunakan</a:t>
            </a:r>
            <a:r>
              <a:rPr lang="en-US" sz="2800" dirty="0" smtClean="0"/>
              <a:t> </a:t>
            </a:r>
            <a:r>
              <a:rPr lang="en-US" sz="2800" dirty="0" err="1" smtClean="0"/>
              <a:t>untuk</a:t>
            </a:r>
            <a:r>
              <a:rPr lang="en-US" sz="2800" dirty="0" smtClean="0"/>
              <a:t> </a:t>
            </a:r>
            <a:r>
              <a:rPr lang="en-US" sz="2800" dirty="0" err="1" smtClean="0"/>
              <a:t>dapat</a:t>
            </a:r>
            <a:r>
              <a:rPr lang="en-US" sz="2800" dirty="0" smtClean="0"/>
              <a:t> </a:t>
            </a:r>
            <a:r>
              <a:rPr lang="en-US" sz="2800" dirty="0" err="1" smtClean="0"/>
              <a:t>mengirim</a:t>
            </a:r>
            <a:r>
              <a:rPr lang="en-US" sz="2800" dirty="0" smtClean="0"/>
              <a:t> </a:t>
            </a:r>
            <a:r>
              <a:rPr lang="en-US" sz="2800" dirty="0" err="1" smtClean="0"/>
              <a:t>dan</a:t>
            </a:r>
            <a:r>
              <a:rPr lang="en-US" sz="2800" dirty="0" smtClean="0"/>
              <a:t> </a:t>
            </a:r>
            <a:r>
              <a:rPr lang="en-US" sz="2800" dirty="0" err="1" smtClean="0"/>
              <a:t>menerima</a:t>
            </a:r>
            <a:r>
              <a:rPr lang="en-US" sz="2800" dirty="0" smtClean="0"/>
              <a:t> data (Ethernet). </a:t>
            </a:r>
          </a:p>
          <a:p>
            <a:pPr eaLnBrk="1" hangingPunct="1"/>
            <a:endParaRPr lang="en-US" sz="2800" dirty="0" smtClean="0"/>
          </a:p>
          <a:p>
            <a:pPr eaLnBrk="1" hangingPunct="1"/>
            <a:r>
              <a:rPr lang="en-US" sz="2800" dirty="0" err="1" smtClean="0"/>
              <a:t>Perangkat-perangkat</a:t>
            </a:r>
            <a:r>
              <a:rPr lang="en-US" sz="2800" dirty="0" smtClean="0"/>
              <a:t> lain yang </a:t>
            </a:r>
            <a:r>
              <a:rPr lang="en-US" sz="2800" dirty="0" err="1" smtClean="0"/>
              <a:t>berkenaan</a:t>
            </a:r>
            <a:r>
              <a:rPr lang="en-US" sz="2800" dirty="0" smtClean="0"/>
              <a:t> </a:t>
            </a:r>
            <a:r>
              <a:rPr lang="en-US" sz="2800" dirty="0" err="1" smtClean="0"/>
              <a:t>dengan</a:t>
            </a:r>
            <a:r>
              <a:rPr lang="en-US" sz="2800" dirty="0" smtClean="0"/>
              <a:t> </a:t>
            </a:r>
            <a:r>
              <a:rPr lang="en-US" sz="2800" dirty="0" err="1" smtClean="0"/>
              <a:t>penggunaan</a:t>
            </a:r>
            <a:r>
              <a:rPr lang="en-US" sz="2800" dirty="0" smtClean="0"/>
              <a:t> </a:t>
            </a:r>
            <a:r>
              <a:rPr lang="en-US" sz="2800" dirty="0" err="1" smtClean="0"/>
              <a:t>jenis</a:t>
            </a:r>
            <a:r>
              <a:rPr lang="en-US" sz="2800" dirty="0" smtClean="0"/>
              <a:t> </a:t>
            </a:r>
            <a:r>
              <a:rPr lang="en-US" sz="2800" dirty="0" err="1" smtClean="0"/>
              <a:t>kabel</a:t>
            </a:r>
            <a:r>
              <a:rPr lang="en-US" sz="2800" dirty="0" smtClean="0"/>
              <a:t> </a:t>
            </a:r>
            <a:r>
              <a:rPr lang="en-US" sz="2800" dirty="0" err="1" smtClean="0"/>
              <a:t>ini</a:t>
            </a:r>
            <a:r>
              <a:rPr lang="en-US" sz="2800" dirty="0" smtClean="0"/>
              <a:t> </a:t>
            </a:r>
            <a:r>
              <a:rPr lang="en-US" sz="2800" dirty="0" err="1" smtClean="0"/>
              <a:t>adalah</a:t>
            </a:r>
            <a:r>
              <a:rPr lang="en-US" sz="2800" dirty="0" smtClean="0"/>
              <a:t> </a:t>
            </a:r>
            <a:r>
              <a:rPr lang="en-US" sz="2800" dirty="0" err="1" smtClean="0"/>
              <a:t>konektor</a:t>
            </a:r>
            <a:r>
              <a:rPr lang="en-US" sz="2800" dirty="0" smtClean="0"/>
              <a:t> RJ-45 </a:t>
            </a:r>
            <a:r>
              <a:rPr lang="en-US" sz="2800" dirty="0" err="1" smtClean="0"/>
              <a:t>dan</a:t>
            </a:r>
            <a:r>
              <a:rPr lang="en-US" sz="2800" dirty="0" smtClean="0"/>
              <a:t> HUB.</a:t>
            </a:r>
          </a:p>
          <a:p>
            <a:pPr eaLnBrk="1" hangingPunct="1"/>
            <a:endParaRPr lang="en-US" dirty="0" smtClean="0"/>
          </a:p>
        </p:txBody>
      </p:sp>
      <p:sp>
        <p:nvSpPr>
          <p:cNvPr id="21508"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B9E7971E-AC2C-4F4B-836D-105E9E4C7058}" type="slidenum">
              <a:rPr lang="en-US" smtClean="0"/>
              <a:pPr/>
              <a:t>38</a:t>
            </a:fld>
            <a:endParaRPr lang="en-US" smtClean="0"/>
          </a:p>
        </p:txBody>
      </p:sp>
    </p:spTree>
    <p:extLst>
      <p:ext uri="{BB962C8B-B14F-4D97-AF65-F5344CB8AC3E}">
        <p14:creationId xmlns:p14="http://schemas.microsoft.com/office/powerpoint/2010/main" xmlns="" val="24793101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rmAutofit fontScale="90000"/>
          </a:bodyPr>
          <a:lstStyle/>
          <a:p>
            <a:pPr eaLnBrk="1" fontAlgn="auto" hangingPunct="1">
              <a:spcAft>
                <a:spcPts val="0"/>
              </a:spcAft>
              <a:defRPr/>
            </a:pPr>
            <a:r>
              <a:rPr lang="en-US" dirty="0" err="1" smtClean="0"/>
              <a:t>Konektor</a:t>
            </a:r>
            <a:r>
              <a:rPr lang="en-US" dirty="0" smtClean="0"/>
              <a:t> RJ-45 </a:t>
            </a:r>
            <a:r>
              <a:rPr lang="en-US" dirty="0" err="1" smtClean="0"/>
              <a:t>dan</a:t>
            </a:r>
            <a:r>
              <a:rPr lang="en-US" dirty="0" smtClean="0"/>
              <a:t> </a:t>
            </a:r>
            <a:r>
              <a:rPr lang="en-US" dirty="0" err="1" smtClean="0"/>
              <a:t>cara</a:t>
            </a:r>
            <a:r>
              <a:rPr lang="en-US" dirty="0" smtClean="0"/>
              <a:t> </a:t>
            </a:r>
            <a:r>
              <a:rPr lang="en-US" dirty="0" err="1" smtClean="0"/>
              <a:t>membedakannya</a:t>
            </a:r>
            <a:endParaRPr lang="en-US" dirty="0"/>
          </a:p>
        </p:txBody>
      </p:sp>
      <p:sp>
        <p:nvSpPr>
          <p:cNvPr id="22531" name="Content Placeholder 2"/>
          <p:cNvSpPr>
            <a:spLocks noGrp="1"/>
          </p:cNvSpPr>
          <p:nvPr>
            <p:ph sz="quarter" idx="1"/>
          </p:nvPr>
        </p:nvSpPr>
        <p:spPr>
          <a:xfrm>
            <a:off x="914400" y="5562600"/>
            <a:ext cx="7772400" cy="457200"/>
          </a:xfrm>
        </p:spPr>
        <p:txBody>
          <a:bodyPr>
            <a:normAutofit fontScale="77500" lnSpcReduction="20000"/>
          </a:bodyPr>
          <a:lstStyle/>
          <a:p>
            <a:pPr marL="273050" indent="-273050" eaLnBrk="1" hangingPunct="1">
              <a:spcBef>
                <a:spcPts val="575"/>
              </a:spcBef>
              <a:buFont typeface="Wingdings 2" pitchFamily="18" charset="2"/>
              <a:buChar char=""/>
            </a:pPr>
            <a:endParaRPr lang="id-ID" smtClean="0"/>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981200"/>
            <a:ext cx="41068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76800" y="1981200"/>
            <a:ext cx="38925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CA2E24F0-259B-4BBC-9386-E02B5E9CED67}" type="slidenum">
              <a:rPr lang="en-US" smtClean="0"/>
              <a:pPr/>
              <a:t>39</a:t>
            </a:fld>
            <a:endParaRPr lang="en-US" smtClean="0"/>
          </a:p>
        </p:txBody>
      </p:sp>
    </p:spTree>
    <p:extLst>
      <p:ext uri="{BB962C8B-B14F-4D97-AF65-F5344CB8AC3E}">
        <p14:creationId xmlns:p14="http://schemas.microsoft.com/office/powerpoint/2010/main" xmlns="" val="1325504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t>Software  </a:t>
            </a:r>
            <a:r>
              <a:rPr lang="en-US" dirty="0" err="1"/>
              <a:t>Jaringan</a:t>
            </a:r>
            <a:r>
              <a:rPr lang="en-US" dirty="0"/>
              <a:t> </a:t>
            </a:r>
            <a:r>
              <a:rPr lang="en-US" dirty="0" err="1"/>
              <a:t>Komputer</a:t>
            </a:r>
            <a:endParaRPr lang="id-ID" dirty="0" smtClean="0"/>
          </a:p>
        </p:txBody>
      </p:sp>
      <p:sp>
        <p:nvSpPr>
          <p:cNvPr id="3075" name="Content Placeholder 2"/>
          <p:cNvSpPr>
            <a:spLocks noGrp="1"/>
          </p:cNvSpPr>
          <p:nvPr>
            <p:ph idx="1"/>
          </p:nvPr>
        </p:nvSpPr>
        <p:spPr>
          <a:xfrm>
            <a:off x="457200" y="1570038"/>
            <a:ext cx="8458200" cy="4906962"/>
          </a:xfrm>
        </p:spPr>
        <p:txBody>
          <a:bodyPr>
            <a:normAutofit/>
          </a:bodyPr>
          <a:lstStyle/>
          <a:p>
            <a:r>
              <a:rPr lang="id-ID" sz="2000" dirty="0" smtClean="0">
                <a:latin typeface="Arial" pitchFamily="34" charset="0"/>
                <a:cs typeface="Arial" pitchFamily="34" charset="0"/>
              </a:rPr>
              <a:t>Istilah ini populer pada akhir dekade </a:t>
            </a:r>
            <a:r>
              <a:rPr lang="id-ID" sz="2000" dirty="0" smtClean="0">
                <a:latin typeface="Arial" pitchFamily="34" charset="0"/>
                <a:cs typeface="Arial" pitchFamily="34" charset="0"/>
                <a:hlinkClick r:id="rId2" tooltip="1980"/>
              </a:rPr>
              <a:t>1980</a:t>
            </a:r>
            <a:r>
              <a:rPr lang="id-ID" sz="2000" dirty="0" smtClean="0">
                <a:latin typeface="Arial" pitchFamily="34" charset="0"/>
                <a:cs typeface="Arial" pitchFamily="34" charset="0"/>
              </a:rPr>
              <a:t>-an hingga awal dekade </a:t>
            </a:r>
            <a:r>
              <a:rPr lang="id-ID" sz="2000" dirty="0" smtClean="0">
                <a:latin typeface="Arial" pitchFamily="34" charset="0"/>
                <a:cs typeface="Arial" pitchFamily="34" charset="0"/>
                <a:hlinkClick r:id="rId3" tooltip="1990"/>
              </a:rPr>
              <a:t>1990</a:t>
            </a:r>
            <a:r>
              <a:rPr lang="id-ID" sz="2000" dirty="0" smtClean="0">
                <a:latin typeface="Arial" pitchFamily="34" charset="0"/>
                <a:cs typeface="Arial" pitchFamily="34" charset="0"/>
              </a:rPr>
              <a:t>-an.</a:t>
            </a:r>
          </a:p>
          <a:p>
            <a:r>
              <a:rPr lang="id-ID" sz="2000" dirty="0" smtClean="0">
                <a:latin typeface="Arial" pitchFamily="34" charset="0"/>
                <a:cs typeface="Arial" pitchFamily="34" charset="0"/>
              </a:rPr>
              <a:t>Menyediakan fungsi khusus untuk :</a:t>
            </a:r>
          </a:p>
          <a:p>
            <a:pPr lvl="1"/>
            <a:r>
              <a:rPr lang="id-ID" sz="2000" dirty="0" smtClean="0">
                <a:latin typeface="Arial" pitchFamily="34" charset="0"/>
                <a:cs typeface="Arial" pitchFamily="34" charset="0"/>
              </a:rPr>
              <a:t>Menghubungkan sejumlah komputer dan perangkat lainnya ke sebuah jaringan</a:t>
            </a:r>
          </a:p>
          <a:p>
            <a:pPr lvl="1"/>
            <a:r>
              <a:rPr lang="id-ID" sz="2000" dirty="0" smtClean="0">
                <a:latin typeface="Arial" pitchFamily="34" charset="0"/>
                <a:cs typeface="Arial" pitchFamily="34" charset="0"/>
              </a:rPr>
              <a:t>Mengelola sumber daya jaringan</a:t>
            </a:r>
          </a:p>
          <a:p>
            <a:pPr lvl="1"/>
            <a:r>
              <a:rPr lang="id-ID" sz="2000" dirty="0" smtClean="0">
                <a:latin typeface="Arial" pitchFamily="34" charset="0"/>
                <a:cs typeface="Arial" pitchFamily="34" charset="0"/>
              </a:rPr>
              <a:t>Menyediakan layanan</a:t>
            </a:r>
          </a:p>
          <a:p>
            <a:pPr lvl="1"/>
            <a:r>
              <a:rPr lang="id-ID" sz="2000" dirty="0" smtClean="0">
                <a:latin typeface="Arial" pitchFamily="34" charset="0"/>
                <a:cs typeface="Arial" pitchFamily="34" charset="0"/>
              </a:rPr>
              <a:t>Menyediakan keamanan jaringan bagi multiple users</a:t>
            </a:r>
          </a:p>
          <a:p>
            <a:pPr lvl="1">
              <a:buNone/>
            </a:pPr>
            <a:endParaRPr lang="en-US" sz="2000" dirty="0">
              <a:latin typeface="Arial" pitchFamily="34" charset="0"/>
              <a:cs typeface="Arial" pitchFamily="34" charset="0"/>
            </a:endParaRPr>
          </a:p>
          <a:p>
            <a:pPr lvl="1">
              <a:buNone/>
            </a:pPr>
            <a:r>
              <a:rPr lang="en-US" sz="2000" b="1" dirty="0" smtClean="0">
                <a:latin typeface="Arial" pitchFamily="34" charset="0"/>
                <a:cs typeface="Arial" pitchFamily="34" charset="0"/>
              </a:rPr>
              <a:t>S</a:t>
            </a:r>
            <a:r>
              <a:rPr lang="id-ID" sz="2000" b="1" dirty="0">
                <a:latin typeface="Arial" pitchFamily="34" charset="0"/>
                <a:cs typeface="Arial" pitchFamily="34" charset="0"/>
              </a:rPr>
              <a:t>oftware </a:t>
            </a:r>
            <a:r>
              <a:rPr lang="en-US" sz="2000" b="1" dirty="0">
                <a:latin typeface="Arial" pitchFamily="34" charset="0"/>
                <a:cs typeface="Arial" pitchFamily="34" charset="0"/>
              </a:rPr>
              <a:t>SO </a:t>
            </a:r>
            <a:r>
              <a:rPr lang="en-US" sz="2000" dirty="0">
                <a:latin typeface="Arial" pitchFamily="34" charset="0"/>
                <a:cs typeface="Arial" pitchFamily="34" charset="0"/>
              </a:rPr>
              <a:t>: Windows, </a:t>
            </a:r>
            <a:r>
              <a:rPr lang="en-US" sz="2000" b="1" dirty="0">
                <a:latin typeface="Arial" pitchFamily="34" charset="0"/>
                <a:cs typeface="Arial" pitchFamily="34" charset="0"/>
              </a:rPr>
              <a:t>UNIX, </a:t>
            </a:r>
            <a:r>
              <a:rPr lang="en-US" sz="2000" dirty="0">
                <a:latin typeface="Arial" pitchFamily="34" charset="0"/>
                <a:cs typeface="Arial" pitchFamily="34" charset="0"/>
              </a:rPr>
              <a:t>L</a:t>
            </a:r>
            <a:r>
              <a:rPr lang="id-ID" sz="2000" dirty="0">
                <a:latin typeface="Arial" pitchFamily="34" charset="0"/>
                <a:cs typeface="Arial" pitchFamily="34" charset="0"/>
              </a:rPr>
              <a:t>inux, </a:t>
            </a:r>
            <a:r>
              <a:rPr lang="en-US" sz="2000" b="1" dirty="0">
                <a:latin typeface="Arial" pitchFamily="34" charset="0"/>
                <a:cs typeface="Arial" pitchFamily="34" charset="0"/>
              </a:rPr>
              <a:t>IBM, MAC, Free BSD, Novell Netware, Solaris</a:t>
            </a:r>
            <a:endParaRPr lang="id-ID" sz="2000" dirty="0">
              <a:latin typeface="Arial" pitchFamily="34" charset="0"/>
              <a:cs typeface="Arial" pitchFamily="34" charset="0"/>
            </a:endParaRPr>
          </a:p>
          <a:p>
            <a:pPr lvl="1">
              <a:buFontTx/>
              <a:buNone/>
            </a:pPr>
            <a:endParaRPr lang="id-ID" sz="2000" dirty="0" smtClean="0">
              <a:latin typeface="Arial" pitchFamily="34" charset="0"/>
              <a:cs typeface="Arial" pitchFamily="34" charset="0"/>
            </a:endParaRPr>
          </a:p>
          <a:p>
            <a:endParaRPr lang="id-ID" sz="2000" dirty="0" smtClean="0">
              <a:latin typeface="Arial" pitchFamily="34" charset="0"/>
              <a:cs typeface="Arial" pitchFamily="34" charset="0"/>
            </a:endParaRPr>
          </a:p>
        </p:txBody>
      </p:sp>
    </p:spTree>
    <p:extLst>
      <p:ext uri="{BB962C8B-B14F-4D97-AF65-F5344CB8AC3E}">
        <p14:creationId xmlns:p14="http://schemas.microsoft.com/office/powerpoint/2010/main" xmlns="" val="2126223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14400" y="152400"/>
            <a:ext cx="7772400" cy="838200"/>
          </a:xfrm>
        </p:spPr>
        <p:txBody>
          <a:bodyPr/>
          <a:lstStyle/>
          <a:p>
            <a:pPr eaLnBrk="1" fontAlgn="auto" hangingPunct="1">
              <a:spcAft>
                <a:spcPts val="0"/>
              </a:spcAft>
              <a:defRPr/>
            </a:pPr>
            <a:r>
              <a:rPr lang="en-US" smtClean="0"/>
              <a:t>Kabel UTP</a:t>
            </a:r>
          </a:p>
        </p:txBody>
      </p:sp>
      <p:sp>
        <p:nvSpPr>
          <p:cNvPr id="23555" name="Content Placeholder 2"/>
          <p:cNvSpPr>
            <a:spLocks noGrp="1"/>
          </p:cNvSpPr>
          <p:nvPr>
            <p:ph sz="quarter" idx="1"/>
          </p:nvPr>
        </p:nvSpPr>
        <p:spPr>
          <a:xfrm>
            <a:off x="533400" y="1676400"/>
            <a:ext cx="8153400" cy="4267200"/>
          </a:xfrm>
        </p:spPr>
        <p:txBody>
          <a:bodyPr>
            <a:normAutofit/>
          </a:bodyPr>
          <a:lstStyle/>
          <a:p>
            <a:pPr eaLnBrk="1" hangingPunct="1"/>
            <a:r>
              <a:rPr lang="en-US" sz="2800" dirty="0" smtClean="0"/>
              <a:t>Ada </a:t>
            </a:r>
            <a:r>
              <a:rPr lang="en-US" sz="2800" dirty="0" err="1" smtClean="0"/>
              <a:t>dua</a:t>
            </a:r>
            <a:r>
              <a:rPr lang="en-US" sz="2800" dirty="0" smtClean="0"/>
              <a:t> </a:t>
            </a:r>
            <a:r>
              <a:rPr lang="en-US" sz="2800" dirty="0" err="1" smtClean="0"/>
              <a:t>jenis</a:t>
            </a:r>
            <a:r>
              <a:rPr lang="en-US" sz="2800" dirty="0" smtClean="0"/>
              <a:t> </a:t>
            </a:r>
            <a:r>
              <a:rPr lang="en-US" sz="2800" dirty="0" err="1" smtClean="0"/>
              <a:t>pemasangan</a:t>
            </a:r>
            <a:r>
              <a:rPr lang="en-US" sz="2800" dirty="0" smtClean="0"/>
              <a:t> </a:t>
            </a:r>
            <a:r>
              <a:rPr lang="en-US" sz="2800" dirty="0" err="1" smtClean="0"/>
              <a:t>kabel</a:t>
            </a:r>
            <a:r>
              <a:rPr lang="en-US" sz="2800" dirty="0" smtClean="0"/>
              <a:t> UTP yang </a:t>
            </a:r>
            <a:r>
              <a:rPr lang="en-US" sz="2800" dirty="0" err="1" smtClean="0"/>
              <a:t>umum</a:t>
            </a:r>
            <a:r>
              <a:rPr lang="en-US" sz="2800" dirty="0" smtClean="0"/>
              <a:t> </a:t>
            </a:r>
            <a:r>
              <a:rPr lang="en-US" sz="2800" dirty="0" err="1" smtClean="0"/>
              <a:t>digunakan</a:t>
            </a:r>
            <a:r>
              <a:rPr lang="en-US" sz="2800" dirty="0" smtClean="0"/>
              <a:t> </a:t>
            </a:r>
            <a:r>
              <a:rPr lang="en-US" sz="2800" dirty="0" err="1" smtClean="0"/>
              <a:t>pada</a:t>
            </a:r>
            <a:r>
              <a:rPr lang="en-US" sz="2800" dirty="0" smtClean="0"/>
              <a:t> </a:t>
            </a:r>
            <a:r>
              <a:rPr lang="en-US" sz="2800" dirty="0" err="1" smtClean="0"/>
              <a:t>jaringan</a:t>
            </a:r>
            <a:r>
              <a:rPr lang="en-US" sz="2800" dirty="0" smtClean="0"/>
              <a:t> </a:t>
            </a:r>
            <a:r>
              <a:rPr lang="en-US" sz="2800" dirty="0" err="1" smtClean="0"/>
              <a:t>lokal</a:t>
            </a:r>
            <a:r>
              <a:rPr lang="en-US" sz="2800" dirty="0" smtClean="0"/>
              <a:t>, </a:t>
            </a:r>
            <a:r>
              <a:rPr lang="en-US" sz="2800" dirty="0" err="1" smtClean="0"/>
              <a:t>ditambah</a:t>
            </a:r>
            <a:r>
              <a:rPr lang="en-US" sz="2800" dirty="0" smtClean="0"/>
              <a:t> </a:t>
            </a:r>
            <a:r>
              <a:rPr lang="en-US" sz="2800" dirty="0" err="1" smtClean="0"/>
              <a:t>satu</a:t>
            </a:r>
            <a:r>
              <a:rPr lang="en-US" sz="2800" dirty="0" smtClean="0"/>
              <a:t> </a:t>
            </a:r>
            <a:r>
              <a:rPr lang="en-US" sz="2800" dirty="0" err="1" smtClean="0"/>
              <a:t>jenis</a:t>
            </a:r>
            <a:r>
              <a:rPr lang="en-US" sz="2800" dirty="0" smtClean="0"/>
              <a:t> </a:t>
            </a:r>
            <a:r>
              <a:rPr lang="en-US" sz="2800" dirty="0" err="1" smtClean="0"/>
              <a:t>pemasangan</a:t>
            </a:r>
            <a:r>
              <a:rPr lang="en-US" sz="2800" dirty="0" smtClean="0"/>
              <a:t> </a:t>
            </a:r>
            <a:r>
              <a:rPr lang="en-US" sz="2800" dirty="0" err="1" smtClean="0"/>
              <a:t>khusus</a:t>
            </a:r>
            <a:r>
              <a:rPr lang="en-US" sz="2800" dirty="0" smtClean="0"/>
              <a:t> </a:t>
            </a:r>
            <a:r>
              <a:rPr lang="en-US" sz="2800" dirty="0" err="1" smtClean="0"/>
              <a:t>untuk</a:t>
            </a:r>
            <a:r>
              <a:rPr lang="en-US" sz="2800" dirty="0" smtClean="0"/>
              <a:t> cisco router, </a:t>
            </a:r>
            <a:r>
              <a:rPr lang="en-US" sz="2800" dirty="0" err="1" smtClean="0"/>
              <a:t>yakni</a:t>
            </a:r>
            <a:r>
              <a:rPr lang="en-US" sz="2800" dirty="0" smtClean="0"/>
              <a:t>:</a:t>
            </a:r>
          </a:p>
          <a:p>
            <a:pPr marL="925513" lvl="1" indent="-514350" eaLnBrk="1" hangingPunct="1">
              <a:buFont typeface="Cambria" pitchFamily="18" charset="0"/>
              <a:buAutoNum type="arabicPeriod"/>
            </a:pPr>
            <a:r>
              <a:rPr lang="en-US" dirty="0" smtClean="0"/>
              <a:t>Straight Through Cable</a:t>
            </a:r>
          </a:p>
          <a:p>
            <a:pPr marL="925513" lvl="1" indent="-514350" eaLnBrk="1" hangingPunct="1">
              <a:buFont typeface="Cambria" pitchFamily="18" charset="0"/>
              <a:buAutoNum type="arabicPeriod"/>
            </a:pPr>
            <a:r>
              <a:rPr lang="en-US" dirty="0" smtClean="0"/>
              <a:t>Cross Over Cable </a:t>
            </a:r>
            <a:r>
              <a:rPr lang="en-US" dirty="0" err="1" smtClean="0"/>
              <a:t>dan</a:t>
            </a:r>
            <a:endParaRPr lang="en-US" dirty="0" smtClean="0"/>
          </a:p>
          <a:p>
            <a:pPr marL="925513" lvl="1" indent="-514350" eaLnBrk="1" hangingPunct="1">
              <a:buFont typeface="Cambria" pitchFamily="18" charset="0"/>
              <a:buAutoNum type="arabicPeriod"/>
            </a:pPr>
            <a:r>
              <a:rPr lang="en-US" dirty="0" smtClean="0"/>
              <a:t>Roll Over Cable</a:t>
            </a:r>
          </a:p>
        </p:txBody>
      </p:sp>
      <p:sp>
        <p:nvSpPr>
          <p:cNvPr id="2355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6FBD3E27-8877-4D4D-B8D8-48A85FC24CCC}" type="slidenum">
              <a:rPr lang="en-US" smtClean="0"/>
              <a:pPr/>
              <a:t>40</a:t>
            </a:fld>
            <a:endParaRPr lang="en-US" smtClean="0"/>
          </a:p>
        </p:txBody>
      </p:sp>
    </p:spTree>
    <p:extLst>
      <p:ext uri="{BB962C8B-B14F-4D97-AF65-F5344CB8AC3E}">
        <p14:creationId xmlns:p14="http://schemas.microsoft.com/office/powerpoint/2010/main" xmlns="" val="12513852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pPr lvl="4" eaLnBrk="1" fontAlgn="auto" hangingPunct="1">
              <a:spcBef>
                <a:spcPts val="0"/>
              </a:spcBef>
              <a:spcAft>
                <a:spcPts val="0"/>
              </a:spcAft>
              <a:defRPr/>
            </a:pPr>
            <a:r>
              <a:rPr lang="en-US" sz="4400" dirty="0">
                <a:solidFill>
                  <a:srgbClr val="FFC000"/>
                </a:solidFill>
                <a:latin typeface="+mj-lt"/>
              </a:rPr>
              <a:t>1. Straight Through Cable</a:t>
            </a:r>
            <a:r>
              <a:rPr lang="en-US" dirty="0">
                <a:solidFill>
                  <a:srgbClr val="FFC000"/>
                </a:solidFill>
              </a:rPr>
              <a:t/>
            </a:r>
            <a:br>
              <a:rPr lang="en-US" dirty="0">
                <a:solidFill>
                  <a:srgbClr val="FFC000"/>
                </a:solidFill>
              </a:rPr>
            </a:br>
            <a:endParaRPr lang="en-US" sz="2400" dirty="0">
              <a:solidFill>
                <a:srgbClr val="FFC000"/>
              </a:solidFill>
            </a:endParaRPr>
          </a:p>
        </p:txBody>
      </p:sp>
      <p:sp>
        <p:nvSpPr>
          <p:cNvPr id="24579" name="Content Placeholder 2"/>
          <p:cNvSpPr>
            <a:spLocks noGrp="1"/>
          </p:cNvSpPr>
          <p:nvPr>
            <p:ph sz="quarter" idx="1"/>
          </p:nvPr>
        </p:nvSpPr>
        <p:spPr>
          <a:xfrm>
            <a:off x="457200" y="1600200"/>
            <a:ext cx="8229600" cy="1447800"/>
          </a:xfrm>
        </p:spPr>
        <p:txBody>
          <a:bodyPr>
            <a:noAutofit/>
          </a:bodyPr>
          <a:lstStyle/>
          <a:p>
            <a:pPr eaLnBrk="1" hangingPunct="1"/>
            <a:r>
              <a:rPr lang="en-US" sz="2400" dirty="0" err="1" smtClean="0"/>
              <a:t>Untuk</a:t>
            </a:r>
            <a:r>
              <a:rPr lang="en-US" sz="2400" dirty="0" smtClean="0"/>
              <a:t> </a:t>
            </a:r>
            <a:r>
              <a:rPr lang="en-US" sz="2400" dirty="0" err="1" smtClean="0"/>
              <a:t>pemasangan</a:t>
            </a:r>
            <a:r>
              <a:rPr lang="en-US" sz="2400" dirty="0" smtClean="0"/>
              <a:t> </a:t>
            </a:r>
            <a:r>
              <a:rPr lang="en-US" sz="2400" dirty="0" err="1" smtClean="0"/>
              <a:t>jenis</a:t>
            </a:r>
            <a:r>
              <a:rPr lang="en-US" sz="2400" dirty="0" smtClean="0"/>
              <a:t> </a:t>
            </a:r>
            <a:r>
              <a:rPr lang="en-US" sz="2400" dirty="0" err="1" smtClean="0"/>
              <a:t>ini</a:t>
            </a:r>
            <a:r>
              <a:rPr lang="en-US" sz="2400" dirty="0" smtClean="0"/>
              <a:t>, </a:t>
            </a:r>
            <a:r>
              <a:rPr lang="en-US" sz="2400" dirty="0" err="1" smtClean="0"/>
              <a:t>biasanya</a:t>
            </a:r>
            <a:r>
              <a:rPr lang="en-US" sz="2400" dirty="0" smtClean="0"/>
              <a:t> </a:t>
            </a:r>
            <a:r>
              <a:rPr lang="en-US" sz="2400" dirty="0" err="1" smtClean="0"/>
              <a:t>digunakan</a:t>
            </a:r>
            <a:r>
              <a:rPr lang="en-US" sz="2400" dirty="0" smtClean="0"/>
              <a:t> </a:t>
            </a:r>
            <a:r>
              <a:rPr lang="en-US" sz="2400" dirty="0" err="1" smtClean="0"/>
              <a:t>untuk</a:t>
            </a:r>
            <a:r>
              <a:rPr lang="en-US" sz="2400" dirty="0" smtClean="0"/>
              <a:t> </a:t>
            </a:r>
            <a:r>
              <a:rPr lang="en-US" sz="2400" dirty="0" err="1" smtClean="0"/>
              <a:t>menghubungkan</a:t>
            </a:r>
            <a:r>
              <a:rPr lang="en-US" sz="2400" dirty="0" smtClean="0"/>
              <a:t> </a:t>
            </a:r>
            <a:r>
              <a:rPr lang="en-US" sz="2400" dirty="0" err="1" smtClean="0"/>
              <a:t>beberapa</a:t>
            </a:r>
            <a:r>
              <a:rPr lang="en-US" sz="2400" dirty="0" smtClean="0"/>
              <a:t> unit </a:t>
            </a:r>
            <a:r>
              <a:rPr lang="en-US" sz="2400" dirty="0" err="1" smtClean="0"/>
              <a:t>komputer</a:t>
            </a:r>
            <a:r>
              <a:rPr lang="en-US" sz="2400" dirty="0" smtClean="0"/>
              <a:t> </a:t>
            </a:r>
            <a:r>
              <a:rPr lang="en-US" sz="2400" dirty="0" err="1" smtClean="0"/>
              <a:t>melalui</a:t>
            </a:r>
            <a:r>
              <a:rPr lang="en-US" sz="2400" dirty="0" smtClean="0"/>
              <a:t> </a:t>
            </a:r>
            <a:r>
              <a:rPr lang="en-US" sz="2400" dirty="0" err="1" smtClean="0"/>
              <a:t>perantara</a:t>
            </a:r>
            <a:r>
              <a:rPr lang="en-US" sz="2400" dirty="0" smtClean="0"/>
              <a:t> HUB / Switch yang </a:t>
            </a:r>
            <a:r>
              <a:rPr lang="en-US" sz="2400" dirty="0" err="1" smtClean="0"/>
              <a:t>berfungsi</a:t>
            </a:r>
            <a:r>
              <a:rPr lang="en-US" sz="2400" dirty="0" smtClean="0"/>
              <a:t> </a:t>
            </a:r>
            <a:r>
              <a:rPr lang="en-US" sz="2400" dirty="0" err="1" smtClean="0"/>
              <a:t>sebagai</a:t>
            </a:r>
            <a:r>
              <a:rPr lang="en-US" sz="2400" dirty="0" smtClean="0"/>
              <a:t> </a:t>
            </a:r>
            <a:r>
              <a:rPr lang="en-US" sz="2400" dirty="0" err="1" smtClean="0"/>
              <a:t>konsentrator</a:t>
            </a:r>
            <a:r>
              <a:rPr lang="en-US" sz="2400" dirty="0" smtClean="0"/>
              <a:t> </a:t>
            </a:r>
            <a:r>
              <a:rPr lang="en-US" sz="2400" dirty="0" err="1" smtClean="0"/>
              <a:t>maupun</a:t>
            </a:r>
            <a:r>
              <a:rPr lang="en-US" sz="2400" dirty="0" smtClean="0"/>
              <a:t> repeater</a:t>
            </a:r>
          </a:p>
        </p:txBody>
      </p:sp>
      <p:pic>
        <p:nvPicPr>
          <p:cNvPr id="24580" name="Picture 2" descr="Straight Through Cabl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3359150"/>
            <a:ext cx="7570788"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46C46FFE-2948-4FCA-B24E-7BF7B06499F6}" type="slidenum">
              <a:rPr lang="en-US" smtClean="0"/>
              <a:pPr/>
              <a:t>41</a:t>
            </a:fld>
            <a:endParaRPr lang="en-US" smtClean="0"/>
          </a:p>
        </p:txBody>
      </p:sp>
    </p:spTree>
    <p:extLst>
      <p:ext uri="{BB962C8B-B14F-4D97-AF65-F5344CB8AC3E}">
        <p14:creationId xmlns:p14="http://schemas.microsoft.com/office/powerpoint/2010/main" xmlns="" val="14708572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14400" y="274638"/>
            <a:ext cx="7772400" cy="944562"/>
          </a:xfrm>
        </p:spPr>
        <p:txBody>
          <a:bodyPr/>
          <a:lstStyle/>
          <a:p>
            <a:pPr eaLnBrk="1" fontAlgn="auto" hangingPunct="1">
              <a:spcAft>
                <a:spcPts val="0"/>
              </a:spcAft>
              <a:defRPr/>
            </a:pPr>
            <a:r>
              <a:rPr lang="en-US" smtClean="0"/>
              <a:t>Straight Through Cable</a:t>
            </a:r>
          </a:p>
        </p:txBody>
      </p:sp>
      <p:sp>
        <p:nvSpPr>
          <p:cNvPr id="25603" name="Content Placeholder 2"/>
          <p:cNvSpPr>
            <a:spLocks noGrp="1"/>
          </p:cNvSpPr>
          <p:nvPr>
            <p:ph sz="quarter" idx="1"/>
          </p:nvPr>
        </p:nvSpPr>
        <p:spPr/>
        <p:txBody>
          <a:bodyPr/>
          <a:lstStyle/>
          <a:p>
            <a:pPr eaLnBrk="1" hangingPunct="1"/>
            <a:r>
              <a:rPr lang="en-US" dirty="0" err="1" smtClean="0"/>
              <a:t>Penggunaan</a:t>
            </a:r>
            <a:r>
              <a:rPr lang="en-US" dirty="0" smtClean="0"/>
              <a:t> </a:t>
            </a:r>
            <a:r>
              <a:rPr lang="en-US" dirty="0" err="1" smtClean="0"/>
              <a:t>kabel</a:t>
            </a:r>
            <a:r>
              <a:rPr lang="en-US" dirty="0" smtClean="0"/>
              <a:t> UTP model straight through </a:t>
            </a:r>
            <a:r>
              <a:rPr lang="en-US" dirty="0" err="1" smtClean="0"/>
              <a:t>pada</a:t>
            </a:r>
            <a:r>
              <a:rPr lang="en-US" dirty="0" smtClean="0"/>
              <a:t> </a:t>
            </a:r>
            <a:r>
              <a:rPr lang="en-US" dirty="0" err="1" smtClean="0"/>
              <a:t>jaringan</a:t>
            </a:r>
            <a:r>
              <a:rPr lang="en-US" dirty="0" smtClean="0"/>
              <a:t> </a:t>
            </a:r>
            <a:r>
              <a:rPr lang="en-US" dirty="0" err="1" smtClean="0"/>
              <a:t>lokal</a:t>
            </a:r>
            <a:r>
              <a:rPr lang="en-US" dirty="0" smtClean="0"/>
              <a:t> </a:t>
            </a:r>
            <a:r>
              <a:rPr lang="en-US" dirty="0" err="1" smtClean="0"/>
              <a:t>biasanya</a:t>
            </a:r>
            <a:r>
              <a:rPr lang="en-US" dirty="0" smtClean="0"/>
              <a:t> </a:t>
            </a:r>
            <a:r>
              <a:rPr lang="en-US" dirty="0" err="1" smtClean="0"/>
              <a:t>akan</a:t>
            </a:r>
            <a:r>
              <a:rPr lang="en-US" dirty="0" smtClean="0"/>
              <a:t> </a:t>
            </a:r>
            <a:r>
              <a:rPr lang="en-US" dirty="0" err="1" smtClean="0"/>
              <a:t>membentuk</a:t>
            </a:r>
            <a:r>
              <a:rPr lang="en-US" dirty="0" smtClean="0"/>
              <a:t> </a:t>
            </a:r>
            <a:r>
              <a:rPr lang="en-US" dirty="0" err="1" smtClean="0"/>
              <a:t>topologi</a:t>
            </a:r>
            <a:r>
              <a:rPr lang="en-US" dirty="0" smtClean="0"/>
              <a:t> star (</a:t>
            </a:r>
            <a:r>
              <a:rPr lang="en-US" dirty="0" err="1" smtClean="0"/>
              <a:t>bintang</a:t>
            </a:r>
            <a:r>
              <a:rPr lang="en-US" dirty="0" smtClean="0"/>
              <a:t>) </a:t>
            </a:r>
            <a:r>
              <a:rPr lang="en-US" dirty="0" err="1" smtClean="0"/>
              <a:t>atau</a:t>
            </a:r>
            <a:r>
              <a:rPr lang="en-US" dirty="0" smtClean="0"/>
              <a:t> tree (</a:t>
            </a:r>
            <a:r>
              <a:rPr lang="en-US" dirty="0" err="1" smtClean="0"/>
              <a:t>pohon</a:t>
            </a:r>
            <a:r>
              <a:rPr lang="en-US" dirty="0" smtClean="0"/>
              <a:t>) </a:t>
            </a:r>
            <a:r>
              <a:rPr lang="en-US" dirty="0" err="1" smtClean="0"/>
              <a:t>dengan</a:t>
            </a:r>
            <a:r>
              <a:rPr lang="en-US" dirty="0" smtClean="0"/>
              <a:t> HUB/switch </a:t>
            </a:r>
            <a:r>
              <a:rPr lang="en-US" dirty="0" err="1" smtClean="0"/>
              <a:t>sebagai</a:t>
            </a:r>
            <a:r>
              <a:rPr lang="en-US" dirty="0" smtClean="0"/>
              <a:t> </a:t>
            </a:r>
            <a:r>
              <a:rPr lang="en-US" dirty="0" err="1" smtClean="0"/>
              <a:t>pusatnya</a:t>
            </a:r>
            <a:r>
              <a:rPr lang="en-US" dirty="0" smtClean="0"/>
              <a:t>.</a:t>
            </a:r>
          </a:p>
          <a:p>
            <a:pPr eaLnBrk="1" hangingPunct="1"/>
            <a:r>
              <a:rPr lang="en-US" dirty="0" err="1" smtClean="0"/>
              <a:t>Jika</a:t>
            </a:r>
            <a:r>
              <a:rPr lang="en-US" dirty="0" smtClean="0"/>
              <a:t> </a:t>
            </a:r>
            <a:r>
              <a:rPr lang="en-US" dirty="0" err="1" smtClean="0"/>
              <a:t>sebuah</a:t>
            </a:r>
            <a:r>
              <a:rPr lang="en-US" dirty="0" smtClean="0"/>
              <a:t> HUB/switch </a:t>
            </a:r>
            <a:r>
              <a:rPr lang="en-US" dirty="0" err="1" smtClean="0"/>
              <a:t>tidak</a:t>
            </a:r>
            <a:r>
              <a:rPr lang="en-US" dirty="0" smtClean="0"/>
              <a:t> </a:t>
            </a:r>
            <a:r>
              <a:rPr lang="en-US" dirty="0" err="1" smtClean="0"/>
              <a:t>berfungsi</a:t>
            </a:r>
            <a:r>
              <a:rPr lang="en-US" dirty="0" smtClean="0"/>
              <a:t>, </a:t>
            </a:r>
            <a:r>
              <a:rPr lang="en-US" dirty="0" err="1" smtClean="0"/>
              <a:t>maka</a:t>
            </a:r>
            <a:r>
              <a:rPr lang="en-US" dirty="0" smtClean="0"/>
              <a:t> </a:t>
            </a:r>
            <a:r>
              <a:rPr lang="en-US" dirty="0" err="1" smtClean="0"/>
              <a:t>seluruh</a:t>
            </a:r>
            <a:r>
              <a:rPr lang="en-US" dirty="0" smtClean="0"/>
              <a:t> </a:t>
            </a:r>
            <a:r>
              <a:rPr lang="en-US" dirty="0" err="1" smtClean="0"/>
              <a:t>komputer</a:t>
            </a:r>
            <a:r>
              <a:rPr lang="en-US" dirty="0" smtClean="0"/>
              <a:t> yang </a:t>
            </a:r>
            <a:r>
              <a:rPr lang="en-US" dirty="0" err="1" smtClean="0"/>
              <a:t>terhubung</a:t>
            </a:r>
            <a:r>
              <a:rPr lang="en-US" dirty="0" smtClean="0"/>
              <a:t> </a:t>
            </a:r>
            <a:r>
              <a:rPr lang="en-US" dirty="0" err="1" smtClean="0"/>
              <a:t>dengan</a:t>
            </a:r>
            <a:r>
              <a:rPr lang="en-US" dirty="0" smtClean="0"/>
              <a:t> HUB </a:t>
            </a:r>
            <a:r>
              <a:rPr lang="en-US" dirty="0" err="1" smtClean="0"/>
              <a:t>tersebut</a:t>
            </a:r>
            <a:r>
              <a:rPr lang="en-US" dirty="0" smtClean="0"/>
              <a:t> </a:t>
            </a:r>
            <a:r>
              <a:rPr lang="en-US" dirty="0" err="1" smtClean="0"/>
              <a:t>tidak</a:t>
            </a:r>
            <a:r>
              <a:rPr lang="en-US" dirty="0" smtClean="0"/>
              <a:t> </a:t>
            </a:r>
            <a:r>
              <a:rPr lang="en-US" dirty="0" err="1" smtClean="0"/>
              <a:t>dapat</a:t>
            </a:r>
            <a:r>
              <a:rPr lang="en-US" dirty="0" smtClean="0"/>
              <a:t> </a:t>
            </a:r>
            <a:r>
              <a:rPr lang="en-US" dirty="0" err="1" smtClean="0"/>
              <a:t>saling</a:t>
            </a:r>
            <a:r>
              <a:rPr lang="en-US" dirty="0" smtClean="0"/>
              <a:t> </a:t>
            </a:r>
            <a:r>
              <a:rPr lang="en-US" dirty="0" err="1" smtClean="0"/>
              <a:t>berhubungan</a:t>
            </a:r>
            <a:r>
              <a:rPr lang="en-US" dirty="0" smtClean="0"/>
              <a:t>. </a:t>
            </a:r>
          </a:p>
          <a:p>
            <a:pPr eaLnBrk="1" hangingPunct="1"/>
            <a:endParaRPr lang="en-US" dirty="0" smtClean="0"/>
          </a:p>
        </p:txBody>
      </p:sp>
      <p:sp>
        <p:nvSpPr>
          <p:cNvPr id="25604"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289E72F8-58A0-4C7D-A12C-FA181378756D}" type="slidenum">
              <a:rPr lang="en-US" smtClean="0"/>
              <a:pPr/>
              <a:t>42</a:t>
            </a:fld>
            <a:endParaRPr lang="en-US" smtClean="0"/>
          </a:p>
        </p:txBody>
      </p:sp>
    </p:spTree>
    <p:extLst>
      <p:ext uri="{BB962C8B-B14F-4D97-AF65-F5344CB8AC3E}">
        <p14:creationId xmlns:p14="http://schemas.microsoft.com/office/powerpoint/2010/main" xmlns="" val="2900980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3200" dirty="0" err="1" smtClean="0"/>
              <a:t>Pemasangan</a:t>
            </a:r>
            <a:r>
              <a:rPr lang="en-US" sz="3200" dirty="0" smtClean="0"/>
              <a:t> Straight Through Cable </a:t>
            </a:r>
            <a:r>
              <a:rPr lang="en-US" sz="3200" dirty="0" err="1" smtClean="0"/>
              <a:t>dengan</a:t>
            </a:r>
            <a:r>
              <a:rPr lang="en-US" sz="3200" dirty="0" smtClean="0"/>
              <a:t> HUB</a:t>
            </a:r>
            <a:endParaRPr lang="en-US" sz="3200" dirty="0"/>
          </a:p>
        </p:txBody>
      </p:sp>
      <p:sp>
        <p:nvSpPr>
          <p:cNvPr id="26627" name="Content Placeholder 2"/>
          <p:cNvSpPr>
            <a:spLocks noGrp="1"/>
          </p:cNvSpPr>
          <p:nvPr>
            <p:ph sz="quarter" idx="1"/>
          </p:nvPr>
        </p:nvSpPr>
        <p:spPr>
          <a:xfrm>
            <a:off x="914400" y="5486400"/>
            <a:ext cx="7772400" cy="533400"/>
          </a:xfrm>
        </p:spPr>
        <p:txBody>
          <a:bodyPr>
            <a:normAutofit fontScale="92500" lnSpcReduction="20000"/>
          </a:bodyPr>
          <a:lstStyle/>
          <a:p>
            <a:pPr eaLnBrk="1" hangingPunct="1"/>
            <a:endParaRPr lang="id-ID" smtClean="0"/>
          </a:p>
        </p:txBody>
      </p:sp>
      <p:pic>
        <p:nvPicPr>
          <p:cNvPr id="26628" name="Picture 2" descr="st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1676400"/>
            <a:ext cx="7696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93A35FB0-CEA4-48F9-95E3-F9ADBDA17FE2}" type="slidenum">
              <a:rPr lang="en-US" smtClean="0"/>
              <a:pPr/>
              <a:t>43</a:t>
            </a:fld>
            <a:endParaRPr lang="en-US" smtClean="0"/>
          </a:p>
        </p:txBody>
      </p:sp>
    </p:spTree>
    <p:extLst>
      <p:ext uri="{BB962C8B-B14F-4D97-AF65-F5344CB8AC3E}">
        <p14:creationId xmlns:p14="http://schemas.microsoft.com/office/powerpoint/2010/main" xmlns="" val="3801845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914400" y="274638"/>
            <a:ext cx="7772400" cy="1020762"/>
          </a:xfrm>
        </p:spPr>
        <p:txBody>
          <a:bodyPr>
            <a:normAutofit/>
          </a:bodyPr>
          <a:lstStyle/>
          <a:p>
            <a:pPr eaLnBrk="1" fontAlgn="auto" hangingPunct="1">
              <a:spcAft>
                <a:spcPts val="0"/>
              </a:spcAft>
              <a:defRPr/>
            </a:pPr>
            <a:r>
              <a:rPr lang="en-US" sz="3600" dirty="0" err="1" smtClean="0"/>
              <a:t>Penggunaan</a:t>
            </a:r>
            <a:r>
              <a:rPr lang="en-US" sz="3600" dirty="0" smtClean="0"/>
              <a:t> Straight Through Cable</a:t>
            </a:r>
          </a:p>
        </p:txBody>
      </p:sp>
      <p:sp>
        <p:nvSpPr>
          <p:cNvPr id="27651" name="Content Placeholder 2"/>
          <p:cNvSpPr>
            <a:spLocks noGrp="1"/>
          </p:cNvSpPr>
          <p:nvPr>
            <p:ph sz="quarter" idx="1"/>
          </p:nvPr>
        </p:nvSpPr>
        <p:spPr>
          <a:xfrm>
            <a:off x="838200" y="1981200"/>
            <a:ext cx="7772400" cy="3429000"/>
          </a:xfrm>
        </p:spPr>
        <p:txBody>
          <a:bodyPr>
            <a:normAutofit/>
          </a:bodyPr>
          <a:lstStyle/>
          <a:p>
            <a:pPr eaLnBrk="1" hangingPunct="1"/>
            <a:r>
              <a:rPr lang="en-US" sz="3600" dirty="0" smtClean="0"/>
              <a:t>PC </a:t>
            </a:r>
            <a:r>
              <a:rPr lang="en-US" sz="3600" dirty="0" smtClean="0">
                <a:sym typeface="Wingdings" charset="2"/>
              </a:rPr>
              <a:t></a:t>
            </a:r>
            <a:r>
              <a:rPr lang="en-US" sz="3600" dirty="0" smtClean="0"/>
              <a:t> Hub</a:t>
            </a:r>
          </a:p>
          <a:p>
            <a:pPr eaLnBrk="1" hangingPunct="1"/>
            <a:r>
              <a:rPr lang="en-US" sz="3600" dirty="0" smtClean="0"/>
              <a:t>PC </a:t>
            </a:r>
            <a:r>
              <a:rPr lang="en-US" sz="3600" dirty="0" smtClean="0">
                <a:sym typeface="Wingdings" charset="2"/>
              </a:rPr>
              <a:t></a:t>
            </a:r>
            <a:r>
              <a:rPr lang="en-US" sz="3600" dirty="0" smtClean="0"/>
              <a:t> Switch</a:t>
            </a:r>
          </a:p>
          <a:p>
            <a:pPr eaLnBrk="1" hangingPunct="1"/>
            <a:r>
              <a:rPr lang="en-US" sz="3600" dirty="0" smtClean="0"/>
              <a:t>Hub </a:t>
            </a:r>
            <a:r>
              <a:rPr lang="en-US" sz="3600" dirty="0" smtClean="0">
                <a:sym typeface="Wingdings" charset="2"/>
              </a:rPr>
              <a:t></a:t>
            </a:r>
            <a:r>
              <a:rPr lang="en-US" sz="3600" dirty="0" smtClean="0"/>
              <a:t> Hub</a:t>
            </a:r>
          </a:p>
          <a:p>
            <a:pPr eaLnBrk="1" hangingPunct="1"/>
            <a:r>
              <a:rPr lang="en-US" sz="3600" dirty="0" smtClean="0"/>
              <a:t>Switch </a:t>
            </a:r>
            <a:r>
              <a:rPr lang="en-US" sz="3600" dirty="0" smtClean="0">
                <a:sym typeface="Wingdings" charset="2"/>
              </a:rPr>
              <a:t></a:t>
            </a:r>
            <a:r>
              <a:rPr lang="en-US" sz="3600" dirty="0" smtClean="0"/>
              <a:t> Router</a:t>
            </a:r>
          </a:p>
        </p:txBody>
      </p:sp>
      <p:sp>
        <p:nvSpPr>
          <p:cNvPr id="27652"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DE0A9D9F-D680-4847-A4C0-3A0DC9F8B49D}" type="slidenum">
              <a:rPr lang="en-US" smtClean="0"/>
              <a:pPr/>
              <a:t>44</a:t>
            </a:fld>
            <a:endParaRPr lang="en-US" smtClean="0"/>
          </a:p>
        </p:txBody>
      </p:sp>
    </p:spTree>
    <p:extLst>
      <p:ext uri="{BB962C8B-B14F-4D97-AF65-F5344CB8AC3E}">
        <p14:creationId xmlns:p14="http://schemas.microsoft.com/office/powerpoint/2010/main" xmlns="" val="3860207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152400"/>
            <a:ext cx="8075612" cy="914400"/>
          </a:xfrm>
        </p:spPr>
        <p:txBody>
          <a:bodyPr>
            <a:normAutofit/>
          </a:bodyPr>
          <a:lstStyle/>
          <a:p>
            <a:pPr lvl="4" eaLnBrk="1" fontAlgn="auto" hangingPunct="1">
              <a:spcBef>
                <a:spcPts val="0"/>
              </a:spcBef>
              <a:spcAft>
                <a:spcPts val="0"/>
              </a:spcAft>
              <a:defRPr/>
            </a:pPr>
            <a:r>
              <a:rPr lang="en-US" sz="4000" dirty="0">
                <a:solidFill>
                  <a:srgbClr val="FFC000"/>
                </a:solidFill>
                <a:latin typeface="+mj-lt"/>
              </a:rPr>
              <a:t>2. </a:t>
            </a:r>
            <a:r>
              <a:rPr lang="en-US" sz="4000" b="1" dirty="0">
                <a:solidFill>
                  <a:srgbClr val="FFC000"/>
                </a:solidFill>
                <a:latin typeface="+mj-lt"/>
              </a:rPr>
              <a:t>Cross</a:t>
            </a:r>
            <a:r>
              <a:rPr lang="en-US" sz="4000" dirty="0">
                <a:solidFill>
                  <a:srgbClr val="FFC000"/>
                </a:solidFill>
                <a:latin typeface="+mj-lt"/>
              </a:rPr>
              <a:t> Over Cable</a:t>
            </a:r>
          </a:p>
        </p:txBody>
      </p:sp>
      <p:sp>
        <p:nvSpPr>
          <p:cNvPr id="30723" name="Content Placeholder 2"/>
          <p:cNvSpPr>
            <a:spLocks noGrp="1"/>
          </p:cNvSpPr>
          <p:nvPr>
            <p:ph sz="quarter" idx="1"/>
          </p:nvPr>
        </p:nvSpPr>
        <p:spPr>
          <a:xfrm>
            <a:off x="395288" y="1752600"/>
            <a:ext cx="7620000" cy="4800600"/>
          </a:xfrm>
        </p:spPr>
        <p:txBody>
          <a:bodyPr rtlCol="0">
            <a:normAutofit lnSpcReduction="10000"/>
          </a:bodyPr>
          <a:lstStyle/>
          <a:p>
            <a:pPr eaLnBrk="1" fontAlgn="auto" hangingPunct="1">
              <a:spcAft>
                <a:spcPts val="0"/>
              </a:spcAft>
              <a:buFont typeface="Arial" pitchFamily="34" charset="0"/>
              <a:buChar char="•"/>
              <a:defRPr/>
            </a:pPr>
            <a:r>
              <a:rPr lang="en-US" sz="2800" dirty="0" err="1" smtClean="0"/>
              <a:t>Berbeda</a:t>
            </a:r>
            <a:r>
              <a:rPr lang="en-US" sz="2800" dirty="0" smtClean="0"/>
              <a:t> </a:t>
            </a:r>
            <a:r>
              <a:rPr lang="en-US" sz="2800" dirty="0" err="1" smtClean="0"/>
              <a:t>dengan</a:t>
            </a:r>
            <a:r>
              <a:rPr lang="en-US" sz="2800" dirty="0" smtClean="0"/>
              <a:t> </a:t>
            </a:r>
            <a:r>
              <a:rPr lang="en-US" sz="2800" dirty="0" err="1" smtClean="0"/>
              <a:t>pemasangan</a:t>
            </a:r>
            <a:r>
              <a:rPr lang="en-US" sz="2800" dirty="0" smtClean="0"/>
              <a:t> </a:t>
            </a:r>
            <a:r>
              <a:rPr lang="en-US" sz="2800" dirty="0" err="1" smtClean="0"/>
              <a:t>kabel</a:t>
            </a:r>
            <a:r>
              <a:rPr lang="en-US" sz="2800" dirty="0" smtClean="0"/>
              <a:t> </a:t>
            </a:r>
            <a:r>
              <a:rPr lang="en-US" sz="2800" dirty="0" err="1" smtClean="0"/>
              <a:t>lurus</a:t>
            </a:r>
            <a:r>
              <a:rPr lang="en-US" sz="2800" dirty="0" smtClean="0"/>
              <a:t> (straight through), </a:t>
            </a:r>
            <a:r>
              <a:rPr lang="en-US" sz="2800" dirty="0" err="1" smtClean="0"/>
              <a:t>penggunaan</a:t>
            </a:r>
            <a:r>
              <a:rPr lang="en-US" sz="2800" dirty="0" smtClean="0"/>
              <a:t> </a:t>
            </a:r>
            <a:r>
              <a:rPr lang="en-US" sz="2800" dirty="0" err="1" smtClean="0"/>
              <a:t>kabel</a:t>
            </a:r>
            <a:r>
              <a:rPr lang="en-US" sz="2800" dirty="0" smtClean="0"/>
              <a:t> </a:t>
            </a:r>
            <a:r>
              <a:rPr lang="en-US" sz="2800" dirty="0" err="1" smtClean="0"/>
              <a:t>menyilang</a:t>
            </a:r>
            <a:r>
              <a:rPr lang="en-US" sz="2800" dirty="0" smtClean="0"/>
              <a:t> </a:t>
            </a:r>
            <a:r>
              <a:rPr lang="en-US" sz="2800" dirty="0" err="1" smtClean="0"/>
              <a:t>ini</a:t>
            </a:r>
            <a:r>
              <a:rPr lang="en-US" sz="2800" dirty="0" smtClean="0"/>
              <a:t> </a:t>
            </a:r>
            <a:r>
              <a:rPr lang="en-US" sz="2800" dirty="0" err="1" smtClean="0"/>
              <a:t>digunakan</a:t>
            </a:r>
            <a:r>
              <a:rPr lang="en-US" sz="2800" dirty="0" smtClean="0"/>
              <a:t> </a:t>
            </a:r>
            <a:r>
              <a:rPr lang="en-US" sz="2800" dirty="0" err="1" smtClean="0"/>
              <a:t>untuk</a:t>
            </a:r>
            <a:r>
              <a:rPr lang="en-US" sz="2800" dirty="0" smtClean="0"/>
              <a:t> </a:t>
            </a:r>
            <a:r>
              <a:rPr lang="en-US" sz="2800" dirty="0" err="1" smtClean="0"/>
              <a:t>komunikasi</a:t>
            </a:r>
            <a:r>
              <a:rPr lang="en-US" sz="2800" dirty="0" smtClean="0"/>
              <a:t> </a:t>
            </a:r>
            <a:r>
              <a:rPr lang="en-US" sz="2800" dirty="0" err="1" smtClean="0"/>
              <a:t>antar</a:t>
            </a:r>
            <a:r>
              <a:rPr lang="en-US" sz="2800" dirty="0" smtClean="0"/>
              <a:t> </a:t>
            </a:r>
            <a:r>
              <a:rPr lang="en-US" sz="2800" dirty="0" err="1" smtClean="0"/>
              <a:t>komputer</a:t>
            </a:r>
            <a:r>
              <a:rPr lang="en-US" sz="2800" dirty="0" smtClean="0"/>
              <a:t> (</a:t>
            </a:r>
            <a:r>
              <a:rPr lang="en-US" sz="2800" dirty="0" err="1" smtClean="0"/>
              <a:t>langsung</a:t>
            </a:r>
            <a:r>
              <a:rPr lang="en-US" sz="2800" dirty="0" smtClean="0"/>
              <a:t> </a:t>
            </a:r>
            <a:r>
              <a:rPr lang="en-US" sz="2800" dirty="0" err="1" smtClean="0"/>
              <a:t>tanpa</a:t>
            </a:r>
            <a:r>
              <a:rPr lang="en-US" sz="2800" dirty="0" smtClean="0"/>
              <a:t> HUB), </a:t>
            </a:r>
            <a:r>
              <a:rPr lang="en-US" sz="2800" dirty="0" err="1" smtClean="0"/>
              <a:t>atau</a:t>
            </a:r>
            <a:r>
              <a:rPr lang="en-US" sz="2800" dirty="0" smtClean="0"/>
              <a:t> </a:t>
            </a:r>
            <a:r>
              <a:rPr lang="en-US" sz="2800" dirty="0" err="1" smtClean="0"/>
              <a:t>dapat</a:t>
            </a:r>
            <a:r>
              <a:rPr lang="en-US" sz="2800" dirty="0" smtClean="0"/>
              <a:t> </a:t>
            </a:r>
            <a:r>
              <a:rPr lang="en-US" sz="2800" dirty="0" err="1" smtClean="0"/>
              <a:t>juga</a:t>
            </a:r>
            <a:r>
              <a:rPr lang="en-US" sz="2800" dirty="0" smtClean="0"/>
              <a:t> </a:t>
            </a:r>
            <a:r>
              <a:rPr lang="en-US" sz="2800" dirty="0" err="1" smtClean="0"/>
              <a:t>digunakan</a:t>
            </a:r>
            <a:r>
              <a:rPr lang="en-US" sz="2800" dirty="0" smtClean="0"/>
              <a:t> </a:t>
            </a:r>
            <a:r>
              <a:rPr lang="en-US" sz="2800" dirty="0" err="1" smtClean="0"/>
              <a:t>untuk</a:t>
            </a:r>
            <a:r>
              <a:rPr lang="en-US" sz="2800" dirty="0" smtClean="0"/>
              <a:t> </a:t>
            </a:r>
            <a:r>
              <a:rPr lang="en-US" sz="2800" dirty="0" err="1" smtClean="0"/>
              <a:t>meng</a:t>
            </a:r>
            <a:r>
              <a:rPr lang="en-US" sz="2800" dirty="0" smtClean="0"/>
              <a:t>-cascade HUB </a:t>
            </a:r>
            <a:r>
              <a:rPr lang="en-US" sz="2800" dirty="0" err="1" smtClean="0"/>
              <a:t>jika</a:t>
            </a:r>
            <a:r>
              <a:rPr lang="en-US" sz="2800" dirty="0" smtClean="0"/>
              <a:t> </a:t>
            </a:r>
            <a:r>
              <a:rPr lang="en-US" sz="2800" dirty="0" err="1" smtClean="0"/>
              <a:t>diperlukan</a:t>
            </a:r>
            <a:r>
              <a:rPr lang="en-US" sz="2800" dirty="0" smtClean="0"/>
              <a:t>.</a:t>
            </a:r>
          </a:p>
          <a:p>
            <a:pPr eaLnBrk="1" fontAlgn="auto" hangingPunct="1">
              <a:spcAft>
                <a:spcPts val="0"/>
              </a:spcAft>
              <a:buFont typeface="Arial" pitchFamily="34" charset="0"/>
              <a:buChar char="•"/>
              <a:defRPr/>
            </a:pPr>
            <a:endParaRPr lang="en-US" sz="2800" dirty="0" smtClean="0"/>
          </a:p>
          <a:p>
            <a:pPr eaLnBrk="1" fontAlgn="auto" hangingPunct="1">
              <a:spcAft>
                <a:spcPts val="0"/>
              </a:spcAft>
              <a:buFont typeface="Arial" pitchFamily="34" charset="0"/>
              <a:buChar char="•"/>
              <a:defRPr/>
            </a:pPr>
            <a:r>
              <a:rPr lang="en-US" sz="2800" dirty="0" smtClean="0"/>
              <a:t> </a:t>
            </a:r>
            <a:r>
              <a:rPr lang="en-US" sz="2800" dirty="0" err="1" smtClean="0"/>
              <a:t>Sekarang</a:t>
            </a:r>
            <a:r>
              <a:rPr lang="en-US" sz="2800" dirty="0" smtClean="0"/>
              <a:t> </a:t>
            </a:r>
            <a:r>
              <a:rPr lang="en-US" sz="2800" dirty="0" err="1" smtClean="0"/>
              <a:t>ini</a:t>
            </a:r>
            <a:r>
              <a:rPr lang="en-US" sz="2800" dirty="0" smtClean="0"/>
              <a:t> </a:t>
            </a:r>
            <a:r>
              <a:rPr lang="en-US" sz="2800" dirty="0" err="1" smtClean="0"/>
              <a:t>ada</a:t>
            </a:r>
            <a:r>
              <a:rPr lang="en-US" sz="2800" dirty="0" smtClean="0"/>
              <a:t> </a:t>
            </a:r>
            <a:r>
              <a:rPr lang="en-US" sz="2800" dirty="0" err="1" smtClean="0"/>
              <a:t>beberapa</a:t>
            </a:r>
            <a:r>
              <a:rPr lang="en-US" sz="2800" dirty="0" smtClean="0"/>
              <a:t> </a:t>
            </a:r>
            <a:r>
              <a:rPr lang="en-US" sz="2800" dirty="0" err="1" smtClean="0"/>
              <a:t>jenis</a:t>
            </a:r>
            <a:r>
              <a:rPr lang="en-US" sz="2800" dirty="0" smtClean="0"/>
              <a:t> HUB yang </a:t>
            </a:r>
            <a:r>
              <a:rPr lang="en-US" sz="2800" dirty="0" err="1" smtClean="0"/>
              <a:t>dapat</a:t>
            </a:r>
            <a:r>
              <a:rPr lang="en-US" sz="2800" dirty="0" smtClean="0"/>
              <a:t> di-cascade </a:t>
            </a:r>
            <a:r>
              <a:rPr lang="en-US" sz="2800" dirty="0" err="1" smtClean="0"/>
              <a:t>tanpa</a:t>
            </a:r>
            <a:r>
              <a:rPr lang="en-US" sz="2800" dirty="0" smtClean="0"/>
              <a:t> </a:t>
            </a:r>
            <a:r>
              <a:rPr lang="en-US" sz="2800" dirty="0" err="1" smtClean="0"/>
              <a:t>harus</a:t>
            </a:r>
            <a:r>
              <a:rPr lang="en-US" sz="2800" dirty="0" smtClean="0"/>
              <a:t> </a:t>
            </a:r>
            <a:r>
              <a:rPr lang="en-US" sz="2800" dirty="0" err="1" smtClean="0"/>
              <a:t>menggunakan</a:t>
            </a:r>
            <a:r>
              <a:rPr lang="en-US" sz="2800" dirty="0" smtClean="0"/>
              <a:t> </a:t>
            </a:r>
            <a:r>
              <a:rPr lang="en-US" sz="2800" dirty="0" err="1" smtClean="0"/>
              <a:t>kabel</a:t>
            </a:r>
            <a:r>
              <a:rPr lang="en-US" sz="2800" dirty="0" smtClean="0"/>
              <a:t> </a:t>
            </a:r>
            <a:r>
              <a:rPr lang="en-US" sz="2800" dirty="0" err="1" smtClean="0"/>
              <a:t>menyilang</a:t>
            </a:r>
            <a:r>
              <a:rPr lang="en-US" sz="2800" dirty="0" smtClean="0"/>
              <a:t> (cross over), </a:t>
            </a:r>
            <a:r>
              <a:rPr lang="en-US" sz="2800" dirty="0" err="1" smtClean="0"/>
              <a:t>tetapi</a:t>
            </a:r>
            <a:r>
              <a:rPr lang="en-US" sz="2800" dirty="0" smtClean="0"/>
              <a:t> </a:t>
            </a:r>
            <a:r>
              <a:rPr lang="en-US" sz="2800" dirty="0" err="1" smtClean="0"/>
              <a:t>juga</a:t>
            </a:r>
            <a:r>
              <a:rPr lang="en-US" sz="2800" dirty="0" smtClean="0"/>
              <a:t> </a:t>
            </a:r>
            <a:r>
              <a:rPr lang="en-US" sz="2800" dirty="0" err="1" smtClean="0"/>
              <a:t>dapat</a:t>
            </a:r>
            <a:r>
              <a:rPr lang="en-US" sz="2800" dirty="0" smtClean="0"/>
              <a:t> </a:t>
            </a:r>
            <a:r>
              <a:rPr lang="en-US" sz="2800" dirty="0" err="1" smtClean="0"/>
              <a:t>menggunakan</a:t>
            </a:r>
            <a:r>
              <a:rPr lang="en-US" sz="2800" dirty="0" smtClean="0"/>
              <a:t> </a:t>
            </a:r>
            <a:r>
              <a:rPr lang="en-US" sz="2800" dirty="0" err="1" smtClean="0"/>
              <a:t>kabel</a:t>
            </a:r>
            <a:r>
              <a:rPr lang="en-US" sz="2800" dirty="0" smtClean="0"/>
              <a:t> </a:t>
            </a:r>
            <a:r>
              <a:rPr lang="en-US" sz="2800" dirty="0" err="1" smtClean="0"/>
              <a:t>lurus</a:t>
            </a:r>
            <a:r>
              <a:rPr lang="en-US" sz="2800" dirty="0" smtClean="0"/>
              <a:t>.  </a:t>
            </a:r>
          </a:p>
        </p:txBody>
      </p:sp>
      <p:sp>
        <p:nvSpPr>
          <p:cNvPr id="2867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EEB44779-FB6A-4A34-8706-AC8C755A6F68}" type="slidenum">
              <a:rPr lang="en-US" smtClean="0"/>
              <a:pPr/>
              <a:t>45</a:t>
            </a:fld>
            <a:endParaRPr lang="en-US" smtClean="0"/>
          </a:p>
        </p:txBody>
      </p:sp>
    </p:spTree>
    <p:extLst>
      <p:ext uri="{BB962C8B-B14F-4D97-AF65-F5344CB8AC3E}">
        <p14:creationId xmlns:p14="http://schemas.microsoft.com/office/powerpoint/2010/main" xmlns="" val="1489993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14400" y="152400"/>
            <a:ext cx="7772400" cy="990600"/>
          </a:xfrm>
        </p:spPr>
        <p:txBody>
          <a:bodyPr/>
          <a:lstStyle/>
          <a:p>
            <a:pPr eaLnBrk="1" fontAlgn="auto" hangingPunct="1">
              <a:spcAft>
                <a:spcPts val="0"/>
              </a:spcAft>
              <a:defRPr/>
            </a:pPr>
            <a:r>
              <a:rPr lang="en-US" smtClean="0"/>
              <a:t>Cross Over Cable</a:t>
            </a:r>
          </a:p>
        </p:txBody>
      </p:sp>
      <p:sp>
        <p:nvSpPr>
          <p:cNvPr id="29699" name="Content Placeholder 2"/>
          <p:cNvSpPr>
            <a:spLocks noGrp="1"/>
          </p:cNvSpPr>
          <p:nvPr>
            <p:ph sz="quarter" idx="1"/>
          </p:nvPr>
        </p:nvSpPr>
        <p:spPr>
          <a:xfrm>
            <a:off x="914400" y="5410200"/>
            <a:ext cx="7772400" cy="609600"/>
          </a:xfrm>
        </p:spPr>
        <p:txBody>
          <a:bodyPr>
            <a:normAutofit lnSpcReduction="10000"/>
          </a:bodyPr>
          <a:lstStyle/>
          <a:p>
            <a:pPr eaLnBrk="1" hangingPunct="1"/>
            <a:endParaRPr lang="id-ID"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1981200"/>
            <a:ext cx="3906838"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27588" y="1981200"/>
            <a:ext cx="37068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1E31BAD1-A056-4DC9-9F9A-2C19E46FE57B}" type="slidenum">
              <a:rPr lang="en-US" smtClean="0"/>
              <a:pPr/>
              <a:t>46</a:t>
            </a:fld>
            <a:endParaRPr lang="en-US" smtClean="0"/>
          </a:p>
        </p:txBody>
      </p:sp>
    </p:spTree>
    <p:extLst>
      <p:ext uri="{BB962C8B-B14F-4D97-AF65-F5344CB8AC3E}">
        <p14:creationId xmlns:p14="http://schemas.microsoft.com/office/powerpoint/2010/main" xmlns="" val="42871287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152400"/>
            <a:ext cx="7772400" cy="990600"/>
          </a:xfrm>
        </p:spPr>
        <p:txBody>
          <a:bodyPr/>
          <a:lstStyle/>
          <a:p>
            <a:pPr eaLnBrk="1" fontAlgn="auto" hangingPunct="1">
              <a:spcAft>
                <a:spcPts val="0"/>
              </a:spcAft>
              <a:defRPr/>
            </a:pPr>
            <a:r>
              <a:rPr lang="en-US" smtClean="0"/>
              <a:t>Penggunaan Cross Over Cable</a:t>
            </a:r>
          </a:p>
        </p:txBody>
      </p:sp>
      <p:sp>
        <p:nvSpPr>
          <p:cNvPr id="30723" name="Content Placeholder 2"/>
          <p:cNvSpPr>
            <a:spLocks noGrp="1"/>
          </p:cNvSpPr>
          <p:nvPr>
            <p:ph sz="quarter" idx="1"/>
          </p:nvPr>
        </p:nvSpPr>
        <p:spPr>
          <a:xfrm>
            <a:off x="685800" y="1676400"/>
            <a:ext cx="3886200" cy="4572000"/>
          </a:xfrm>
        </p:spPr>
        <p:txBody>
          <a:bodyPr/>
          <a:lstStyle/>
          <a:p>
            <a:pPr eaLnBrk="1" hangingPunct="1"/>
            <a:endParaRPr lang="en-US" sz="4000" dirty="0" smtClean="0"/>
          </a:p>
          <a:p>
            <a:pPr eaLnBrk="1" hangingPunct="1"/>
            <a:r>
              <a:rPr lang="en-US" sz="3500" dirty="0" smtClean="0"/>
              <a:t>PC </a:t>
            </a:r>
            <a:r>
              <a:rPr lang="en-US" sz="3500" dirty="0" smtClean="0">
                <a:sym typeface="Wingdings" charset="2"/>
              </a:rPr>
              <a:t></a:t>
            </a:r>
            <a:r>
              <a:rPr lang="en-US" sz="3500" dirty="0" smtClean="0"/>
              <a:t> PC</a:t>
            </a:r>
          </a:p>
          <a:p>
            <a:pPr eaLnBrk="1" hangingPunct="1"/>
            <a:r>
              <a:rPr lang="en-US" sz="3500" dirty="0" smtClean="0"/>
              <a:t>Switch </a:t>
            </a:r>
            <a:r>
              <a:rPr lang="en-US" sz="3500" dirty="0" smtClean="0">
                <a:sym typeface="Wingdings" charset="2"/>
              </a:rPr>
              <a:t></a:t>
            </a:r>
            <a:r>
              <a:rPr lang="en-US" sz="3500" dirty="0" smtClean="0"/>
              <a:t> </a:t>
            </a:r>
            <a:r>
              <a:rPr lang="en-US" sz="3500" dirty="0" err="1" smtClean="0"/>
              <a:t>Swicth</a:t>
            </a:r>
            <a:endParaRPr lang="en-US" sz="3500" dirty="0" smtClean="0"/>
          </a:p>
          <a:p>
            <a:pPr eaLnBrk="1" hangingPunct="1"/>
            <a:r>
              <a:rPr lang="en-US" sz="3500" dirty="0" smtClean="0"/>
              <a:t>Switch </a:t>
            </a:r>
            <a:r>
              <a:rPr lang="en-US" sz="3500" dirty="0" smtClean="0">
                <a:sym typeface="Wingdings" charset="2"/>
              </a:rPr>
              <a:t></a:t>
            </a:r>
            <a:r>
              <a:rPr lang="en-US" sz="3500" dirty="0" smtClean="0"/>
              <a:t> Hub</a:t>
            </a:r>
          </a:p>
          <a:p>
            <a:pPr eaLnBrk="1" hangingPunct="1"/>
            <a:endParaRPr lang="en-US" dirty="0" smtClean="0"/>
          </a:p>
        </p:txBody>
      </p:sp>
      <p:pic>
        <p:nvPicPr>
          <p:cNvPr id="30724" name="Picture 2" descr="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00563" y="1828800"/>
            <a:ext cx="3352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E44D7DC0-9E1C-45C7-A98B-3665CCD78F5A}" type="slidenum">
              <a:rPr lang="en-US" smtClean="0"/>
              <a:pPr/>
              <a:t>47</a:t>
            </a:fld>
            <a:endParaRPr lang="en-US" smtClean="0"/>
          </a:p>
        </p:txBody>
      </p:sp>
    </p:spTree>
    <p:extLst>
      <p:ext uri="{BB962C8B-B14F-4D97-AF65-F5344CB8AC3E}">
        <p14:creationId xmlns:p14="http://schemas.microsoft.com/office/powerpoint/2010/main" xmlns="" val="3890625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pPr lvl="4" eaLnBrk="1" fontAlgn="auto" hangingPunct="1">
              <a:spcBef>
                <a:spcPts val="0"/>
              </a:spcBef>
              <a:spcAft>
                <a:spcPts val="0"/>
              </a:spcAft>
              <a:defRPr/>
            </a:pPr>
            <a:r>
              <a:rPr lang="en-US" sz="4000" b="1" dirty="0">
                <a:solidFill>
                  <a:srgbClr val="FFC000"/>
                </a:solidFill>
                <a:latin typeface="+mj-lt"/>
              </a:rPr>
              <a:t>3. Roll-Over Cable</a:t>
            </a:r>
          </a:p>
        </p:txBody>
      </p:sp>
      <p:sp>
        <p:nvSpPr>
          <p:cNvPr id="31747" name="Content Placeholder 2"/>
          <p:cNvSpPr>
            <a:spLocks noGrp="1"/>
          </p:cNvSpPr>
          <p:nvPr>
            <p:ph sz="quarter" idx="1"/>
          </p:nvPr>
        </p:nvSpPr>
        <p:spPr>
          <a:xfrm>
            <a:off x="533400" y="1676400"/>
            <a:ext cx="8153400" cy="5181600"/>
          </a:xfrm>
        </p:spPr>
        <p:txBody>
          <a:bodyPr>
            <a:normAutofit/>
          </a:bodyPr>
          <a:lstStyle/>
          <a:p>
            <a:pPr eaLnBrk="1" hangingPunct="1"/>
            <a:r>
              <a:rPr lang="en-US" sz="2800" dirty="0" err="1" smtClean="0"/>
              <a:t>Pada</a:t>
            </a:r>
            <a:r>
              <a:rPr lang="en-US" sz="2800" dirty="0" smtClean="0"/>
              <a:t> </a:t>
            </a:r>
            <a:r>
              <a:rPr lang="en-US" sz="2800" dirty="0" err="1" smtClean="0"/>
              <a:t>sistem</a:t>
            </a:r>
            <a:r>
              <a:rPr lang="en-US" sz="2800" dirty="0" smtClean="0"/>
              <a:t> CISCO, </a:t>
            </a:r>
            <a:r>
              <a:rPr lang="en-US" sz="2800" dirty="0" err="1" smtClean="0"/>
              <a:t>ada</a:t>
            </a:r>
            <a:r>
              <a:rPr lang="en-US" sz="2800" dirty="0" smtClean="0"/>
              <a:t> </a:t>
            </a:r>
            <a:r>
              <a:rPr lang="en-US" sz="2800" dirty="0" err="1" smtClean="0"/>
              <a:t>satu</a:t>
            </a:r>
            <a:r>
              <a:rPr lang="en-US" sz="2800" dirty="0" smtClean="0"/>
              <a:t> </a:t>
            </a:r>
            <a:r>
              <a:rPr lang="en-US" sz="2800" dirty="0" err="1" smtClean="0"/>
              <a:t>cara</a:t>
            </a:r>
            <a:r>
              <a:rPr lang="en-US" sz="2800" dirty="0" smtClean="0"/>
              <a:t> lain </a:t>
            </a:r>
            <a:r>
              <a:rPr lang="en-US" sz="2800" dirty="0" err="1" smtClean="0"/>
              <a:t>pemasangan</a:t>
            </a:r>
            <a:r>
              <a:rPr lang="en-US" sz="2800" dirty="0" smtClean="0"/>
              <a:t> </a:t>
            </a:r>
            <a:r>
              <a:rPr lang="en-US" sz="2800" dirty="0" err="1" smtClean="0"/>
              <a:t>kabel</a:t>
            </a:r>
            <a:r>
              <a:rPr lang="en-US" sz="2800" dirty="0" smtClean="0"/>
              <a:t> UTP, yang </a:t>
            </a:r>
            <a:r>
              <a:rPr lang="en-US" sz="2800" dirty="0" err="1" smtClean="0"/>
              <a:t>digunakan</a:t>
            </a:r>
            <a:r>
              <a:rPr lang="en-US" sz="2800" dirty="0" smtClean="0"/>
              <a:t> </a:t>
            </a:r>
            <a:r>
              <a:rPr lang="en-US" sz="2800" dirty="0" err="1" smtClean="0"/>
              <a:t>untuk</a:t>
            </a:r>
            <a:r>
              <a:rPr lang="en-US" sz="2800" dirty="0" smtClean="0"/>
              <a:t> </a:t>
            </a:r>
            <a:r>
              <a:rPr lang="en-US" sz="2800" dirty="0" err="1" smtClean="0"/>
              <a:t>menghubungkan</a:t>
            </a:r>
            <a:r>
              <a:rPr lang="en-US" sz="2800" dirty="0" smtClean="0"/>
              <a:t> </a:t>
            </a:r>
            <a:r>
              <a:rPr lang="en-US" sz="2800" dirty="0" err="1" smtClean="0"/>
              <a:t>sebuah</a:t>
            </a:r>
            <a:r>
              <a:rPr lang="en-US" sz="2800" dirty="0" smtClean="0"/>
              <a:t> terminal (PC) </a:t>
            </a:r>
            <a:r>
              <a:rPr lang="en-US" sz="2800" dirty="0" err="1" smtClean="0"/>
              <a:t>dan</a:t>
            </a:r>
            <a:r>
              <a:rPr lang="en-US" sz="2800" dirty="0" smtClean="0"/>
              <a:t> modem </a:t>
            </a:r>
            <a:r>
              <a:rPr lang="en-US" sz="2800" dirty="0" err="1" smtClean="0"/>
              <a:t>ke</a:t>
            </a:r>
            <a:r>
              <a:rPr lang="en-US" sz="2800" dirty="0" smtClean="0"/>
              <a:t> console Cisco Router </a:t>
            </a:r>
            <a:r>
              <a:rPr lang="en-US" sz="2800" dirty="0" err="1" smtClean="0"/>
              <a:t>atau</a:t>
            </a:r>
            <a:r>
              <a:rPr lang="en-US" sz="2800" dirty="0" smtClean="0"/>
              <a:t> console switch </a:t>
            </a:r>
            <a:r>
              <a:rPr lang="en-US" sz="2800" dirty="0" err="1" smtClean="0"/>
              <a:t>managible</a:t>
            </a:r>
            <a:r>
              <a:rPr lang="en-US" sz="2800" dirty="0" smtClean="0"/>
              <a:t>, </a:t>
            </a:r>
            <a:r>
              <a:rPr lang="en-US" sz="2800" dirty="0" err="1" smtClean="0"/>
              <a:t>cara</a:t>
            </a:r>
            <a:r>
              <a:rPr lang="en-US" sz="2800" dirty="0" smtClean="0"/>
              <a:t> </a:t>
            </a:r>
            <a:r>
              <a:rPr lang="en-US" sz="2800" dirty="0" err="1" smtClean="0"/>
              <a:t>ini</a:t>
            </a:r>
            <a:r>
              <a:rPr lang="en-US" sz="2800" dirty="0" smtClean="0"/>
              <a:t> </a:t>
            </a:r>
            <a:r>
              <a:rPr lang="en-US" sz="2800" dirty="0" err="1" smtClean="0"/>
              <a:t>disebut</a:t>
            </a:r>
            <a:r>
              <a:rPr lang="en-US" sz="2800" dirty="0" smtClean="0"/>
              <a:t> </a:t>
            </a:r>
            <a:r>
              <a:rPr lang="en-US" sz="2800" dirty="0" err="1" smtClean="0"/>
              <a:t>dengan</a:t>
            </a:r>
            <a:r>
              <a:rPr lang="en-US" sz="2800" dirty="0" smtClean="0"/>
              <a:t> </a:t>
            </a:r>
            <a:r>
              <a:rPr lang="en-US" sz="2800" b="1" dirty="0" smtClean="0"/>
              <a:t>Roll-Over</a:t>
            </a:r>
            <a:r>
              <a:rPr lang="en-US" sz="2800" dirty="0" smtClean="0"/>
              <a:t>.</a:t>
            </a:r>
          </a:p>
          <a:p>
            <a:pPr eaLnBrk="1" hangingPunct="1"/>
            <a:r>
              <a:rPr lang="en-US" sz="2800" dirty="0" err="1" smtClean="0"/>
              <a:t>Kabel</a:t>
            </a:r>
            <a:r>
              <a:rPr lang="en-US" sz="2800" dirty="0" smtClean="0"/>
              <a:t> Roll-Over </a:t>
            </a:r>
            <a:r>
              <a:rPr lang="en-US" sz="2800" dirty="0" err="1" smtClean="0"/>
              <a:t>tersebut</a:t>
            </a:r>
            <a:r>
              <a:rPr lang="en-US" sz="2800" dirty="0" smtClean="0"/>
              <a:t> </a:t>
            </a:r>
            <a:r>
              <a:rPr lang="en-US" sz="2800" dirty="0" err="1" smtClean="0"/>
              <a:t>sebelumnya</a:t>
            </a:r>
            <a:r>
              <a:rPr lang="en-US" sz="2800" dirty="0" smtClean="0"/>
              <a:t> </a:t>
            </a:r>
            <a:r>
              <a:rPr lang="en-US" sz="2800" dirty="0" err="1" smtClean="0"/>
              <a:t>terkoneksi</a:t>
            </a:r>
            <a:r>
              <a:rPr lang="en-US" sz="2800" dirty="0" smtClean="0"/>
              <a:t> </a:t>
            </a:r>
            <a:r>
              <a:rPr lang="en-US" sz="2800" dirty="0" err="1" smtClean="0"/>
              <a:t>dengan</a:t>
            </a:r>
            <a:r>
              <a:rPr lang="en-US" sz="2800" dirty="0" smtClean="0"/>
              <a:t> DB-25 </a:t>
            </a:r>
            <a:r>
              <a:rPr lang="en-US" sz="2800" dirty="0" err="1" smtClean="0"/>
              <a:t>atau</a:t>
            </a:r>
            <a:r>
              <a:rPr lang="en-US" sz="2800" dirty="0" smtClean="0"/>
              <a:t> DB-9 Adapter </a:t>
            </a:r>
            <a:r>
              <a:rPr lang="en-US" sz="2800" dirty="0" err="1" smtClean="0"/>
              <a:t>sebelum</a:t>
            </a:r>
            <a:r>
              <a:rPr lang="en-US" sz="2800" dirty="0" smtClean="0"/>
              <a:t> </a:t>
            </a:r>
            <a:r>
              <a:rPr lang="en-US" sz="2800" dirty="0" err="1" smtClean="0"/>
              <a:t>ke</a:t>
            </a:r>
            <a:r>
              <a:rPr lang="en-US" sz="2800" dirty="0" smtClean="0"/>
              <a:t> terminal (PC). </a:t>
            </a:r>
          </a:p>
          <a:p>
            <a:pPr eaLnBrk="1" hangingPunct="1"/>
            <a:endParaRPr lang="en-US" sz="2800" dirty="0" smtClean="0"/>
          </a:p>
          <a:p>
            <a:pPr eaLnBrk="1" hangingPunct="1"/>
            <a:endParaRPr lang="en-US" sz="2800" dirty="0" smtClean="0"/>
          </a:p>
        </p:txBody>
      </p:sp>
      <p:sp>
        <p:nvSpPr>
          <p:cNvPr id="31748"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520AC035-0EF9-4A8E-9AEE-B3E3A0B29E25}" type="slidenum">
              <a:rPr lang="en-US" smtClean="0"/>
              <a:pPr/>
              <a:t>48</a:t>
            </a:fld>
            <a:endParaRPr lang="en-US" smtClean="0"/>
          </a:p>
        </p:txBody>
      </p:sp>
    </p:spTree>
    <p:extLst>
      <p:ext uri="{BB962C8B-B14F-4D97-AF65-F5344CB8AC3E}">
        <p14:creationId xmlns:p14="http://schemas.microsoft.com/office/powerpoint/2010/main" xmlns="" val="343086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normAutofit fontScale="90000"/>
          </a:bodyPr>
          <a:lstStyle/>
          <a:p>
            <a:pPr lvl="4" eaLnBrk="1" fontAlgn="auto" hangingPunct="1">
              <a:spcBef>
                <a:spcPts val="0"/>
              </a:spcBef>
              <a:spcAft>
                <a:spcPts val="0"/>
              </a:spcAft>
              <a:defRPr/>
            </a:pPr>
            <a:r>
              <a:rPr lang="en-US" sz="4800" b="1" dirty="0">
                <a:solidFill>
                  <a:srgbClr val="FFC000"/>
                </a:solidFill>
                <a:latin typeface="+mj-lt"/>
              </a:rPr>
              <a:t>Roll-Over Cable</a:t>
            </a:r>
          </a:p>
        </p:txBody>
      </p:sp>
      <p:sp>
        <p:nvSpPr>
          <p:cNvPr id="32771" name="Content Placeholder 2"/>
          <p:cNvSpPr>
            <a:spLocks noGrp="1"/>
          </p:cNvSpPr>
          <p:nvPr>
            <p:ph sz="quarter" idx="1"/>
          </p:nvPr>
        </p:nvSpPr>
        <p:spPr>
          <a:xfrm>
            <a:off x="533400" y="1752600"/>
            <a:ext cx="7783513" cy="5029200"/>
          </a:xfrm>
        </p:spPr>
        <p:txBody>
          <a:bodyPr>
            <a:normAutofit/>
          </a:bodyPr>
          <a:lstStyle/>
          <a:p>
            <a:pPr eaLnBrk="1" hangingPunct="1"/>
            <a:r>
              <a:rPr lang="en-US" sz="2800" dirty="0" err="1" smtClean="0"/>
              <a:t>Mengenali</a:t>
            </a:r>
            <a:r>
              <a:rPr lang="en-US" sz="2800" dirty="0" smtClean="0"/>
              <a:t> </a:t>
            </a:r>
            <a:r>
              <a:rPr lang="en-US" sz="2800" dirty="0" err="1" smtClean="0"/>
              <a:t>sebuah</a:t>
            </a:r>
            <a:r>
              <a:rPr lang="en-US" sz="2800" dirty="0" smtClean="0"/>
              <a:t> </a:t>
            </a:r>
            <a:r>
              <a:rPr lang="en-US" sz="2800" dirty="0" err="1" smtClean="0"/>
              <a:t>kabel</a:t>
            </a:r>
            <a:r>
              <a:rPr lang="en-US" sz="2800" dirty="0" smtClean="0"/>
              <a:t> roll-over </a:t>
            </a:r>
            <a:r>
              <a:rPr lang="en-US" sz="2800" dirty="0" err="1" smtClean="0"/>
              <a:t>dengan</a:t>
            </a:r>
            <a:r>
              <a:rPr lang="en-US" sz="2800" dirty="0" smtClean="0"/>
              <a:t> </a:t>
            </a:r>
            <a:r>
              <a:rPr lang="en-US" sz="2800" dirty="0" err="1" smtClean="0"/>
              <a:t>melihat</a:t>
            </a:r>
            <a:r>
              <a:rPr lang="en-US" sz="2800" dirty="0" smtClean="0"/>
              <a:t> </a:t>
            </a:r>
            <a:r>
              <a:rPr lang="en-US" sz="2800" dirty="0" err="1" smtClean="0"/>
              <a:t>ke</a:t>
            </a:r>
            <a:r>
              <a:rPr lang="en-US" sz="2800" dirty="0" smtClean="0"/>
              <a:t> </a:t>
            </a:r>
            <a:r>
              <a:rPr lang="en-US" sz="2800" dirty="0" err="1" smtClean="0"/>
              <a:t>dua</a:t>
            </a:r>
            <a:r>
              <a:rPr lang="en-US" sz="2800" dirty="0" smtClean="0"/>
              <a:t> </a:t>
            </a:r>
            <a:r>
              <a:rPr lang="en-US" sz="2800" dirty="0" err="1" smtClean="0"/>
              <a:t>ujung</a:t>
            </a:r>
            <a:r>
              <a:rPr lang="en-US" sz="2800" dirty="0" smtClean="0"/>
              <a:t> </a:t>
            </a:r>
            <a:r>
              <a:rPr lang="en-US" sz="2800" dirty="0" err="1" smtClean="0"/>
              <a:t>kabel</a:t>
            </a:r>
            <a:r>
              <a:rPr lang="en-US" sz="2800" dirty="0" smtClean="0"/>
              <a:t>.</a:t>
            </a:r>
          </a:p>
          <a:p>
            <a:pPr eaLnBrk="1" hangingPunct="1"/>
            <a:r>
              <a:rPr lang="en-US" sz="2800" dirty="0" err="1" smtClean="0"/>
              <a:t>Dimana</a:t>
            </a:r>
            <a:r>
              <a:rPr lang="en-US" sz="2800" dirty="0" smtClean="0"/>
              <a:t> </a:t>
            </a:r>
            <a:r>
              <a:rPr lang="en-US" sz="2800" dirty="0" err="1" smtClean="0"/>
              <a:t>warna</a:t>
            </a:r>
            <a:r>
              <a:rPr lang="en-US" sz="2800" dirty="0" smtClean="0"/>
              <a:t> </a:t>
            </a:r>
            <a:r>
              <a:rPr lang="en-US" sz="2800" dirty="0" err="1" smtClean="0"/>
              <a:t>kabel</a:t>
            </a:r>
            <a:r>
              <a:rPr lang="en-US" sz="2800" dirty="0" smtClean="0"/>
              <a:t> </a:t>
            </a:r>
            <a:r>
              <a:rPr lang="en-US" sz="2800" dirty="0" err="1" smtClean="0"/>
              <a:t>dari</a:t>
            </a:r>
            <a:r>
              <a:rPr lang="en-US" sz="2800" dirty="0" smtClean="0"/>
              <a:t> </a:t>
            </a:r>
            <a:r>
              <a:rPr lang="en-US" sz="2800" dirty="0" err="1" smtClean="0"/>
              <a:t>sisi</a:t>
            </a:r>
            <a:r>
              <a:rPr lang="en-US" sz="2800" dirty="0" smtClean="0"/>
              <a:t> yang </a:t>
            </a:r>
            <a:r>
              <a:rPr lang="en-US" sz="2800" dirty="0" err="1" smtClean="0"/>
              <a:t>satu</a:t>
            </a:r>
            <a:r>
              <a:rPr lang="en-US" sz="2800" dirty="0" smtClean="0"/>
              <a:t> </a:t>
            </a:r>
            <a:r>
              <a:rPr lang="en-US" sz="2800" dirty="0" err="1" smtClean="0"/>
              <a:t>akan</a:t>
            </a:r>
            <a:r>
              <a:rPr lang="en-US" sz="2800" dirty="0" smtClean="0"/>
              <a:t> </a:t>
            </a:r>
            <a:r>
              <a:rPr lang="en-US" sz="2800" dirty="0" err="1" smtClean="0"/>
              <a:t>berbalik</a:t>
            </a:r>
            <a:r>
              <a:rPr lang="en-US" sz="2800" dirty="0" smtClean="0"/>
              <a:t> </a:t>
            </a:r>
            <a:r>
              <a:rPr lang="en-US" sz="2800" dirty="0" err="1" smtClean="0"/>
              <a:t>pada</a:t>
            </a:r>
            <a:r>
              <a:rPr lang="en-US" sz="2800" dirty="0" smtClean="0"/>
              <a:t> </a:t>
            </a:r>
            <a:r>
              <a:rPr lang="en-US" sz="2800" dirty="0" err="1" smtClean="0"/>
              <a:t>sisi</a:t>
            </a:r>
            <a:r>
              <a:rPr lang="en-US" sz="2800" dirty="0" smtClean="0"/>
              <a:t> </a:t>
            </a:r>
            <a:r>
              <a:rPr lang="en-US" sz="2800" dirty="0" err="1" smtClean="0"/>
              <a:t>kabel</a:t>
            </a:r>
            <a:r>
              <a:rPr lang="en-US" sz="2800" dirty="0" smtClean="0"/>
              <a:t> di </a:t>
            </a:r>
            <a:r>
              <a:rPr lang="en-US" sz="2800" dirty="0" err="1" smtClean="0"/>
              <a:t>ujung</a:t>
            </a:r>
            <a:r>
              <a:rPr lang="en-US" sz="2800" dirty="0" smtClean="0"/>
              <a:t> yang lain.</a:t>
            </a:r>
          </a:p>
          <a:p>
            <a:pPr eaLnBrk="1" hangingPunct="1"/>
            <a:r>
              <a:rPr lang="en-US" sz="2800" dirty="0" err="1" smtClean="0"/>
              <a:t>Misalnya</a:t>
            </a:r>
            <a:r>
              <a:rPr lang="en-US" sz="2800" dirty="0" smtClean="0"/>
              <a:t> </a:t>
            </a:r>
            <a:r>
              <a:rPr lang="en-US" sz="2800" dirty="0" err="1" smtClean="0"/>
              <a:t>kabel</a:t>
            </a:r>
            <a:r>
              <a:rPr lang="en-US" sz="2800" dirty="0" smtClean="0"/>
              <a:t> </a:t>
            </a:r>
            <a:r>
              <a:rPr lang="en-US" sz="2800" dirty="0" err="1" smtClean="0"/>
              <a:t>putih</a:t>
            </a:r>
            <a:r>
              <a:rPr lang="en-US" sz="2800" dirty="0" smtClean="0"/>
              <a:t> orange yang </a:t>
            </a:r>
            <a:r>
              <a:rPr lang="en-US" sz="2800" dirty="0" err="1" smtClean="0"/>
              <a:t>berada</a:t>
            </a:r>
            <a:r>
              <a:rPr lang="en-US" sz="2800" dirty="0" smtClean="0"/>
              <a:t> </a:t>
            </a:r>
            <a:r>
              <a:rPr lang="en-US" sz="2800" dirty="0" err="1" smtClean="0"/>
              <a:t>pada</a:t>
            </a:r>
            <a:r>
              <a:rPr lang="en-US" sz="2800" dirty="0" smtClean="0"/>
              <a:t> pin 1 </a:t>
            </a:r>
            <a:r>
              <a:rPr lang="en-US" sz="2800" dirty="0" err="1" smtClean="0"/>
              <a:t>ujung</a:t>
            </a:r>
            <a:r>
              <a:rPr lang="en-US" sz="2800" dirty="0" smtClean="0"/>
              <a:t> </a:t>
            </a:r>
            <a:r>
              <a:rPr lang="en-US" sz="2800" dirty="0" err="1" smtClean="0"/>
              <a:t>kabel</a:t>
            </a:r>
            <a:r>
              <a:rPr lang="en-US" sz="2800" dirty="0" smtClean="0"/>
              <a:t> A, </a:t>
            </a:r>
            <a:r>
              <a:rPr lang="en-US" sz="2800" dirty="0" err="1" smtClean="0"/>
              <a:t>akan</a:t>
            </a:r>
            <a:r>
              <a:rPr lang="en-US" sz="2800" dirty="0" smtClean="0"/>
              <a:t> </a:t>
            </a:r>
            <a:r>
              <a:rPr lang="en-US" sz="2800" dirty="0" err="1" smtClean="0"/>
              <a:t>berada</a:t>
            </a:r>
            <a:r>
              <a:rPr lang="en-US" sz="2800" dirty="0" smtClean="0"/>
              <a:t> </a:t>
            </a:r>
            <a:r>
              <a:rPr lang="en-US" sz="2800" dirty="0" err="1" smtClean="0"/>
              <a:t>pada</a:t>
            </a:r>
            <a:r>
              <a:rPr lang="en-US" sz="2800" dirty="0" smtClean="0"/>
              <a:t> pin 8 </a:t>
            </a:r>
            <a:r>
              <a:rPr lang="en-US" sz="2800" dirty="0" err="1" smtClean="0"/>
              <a:t>ujung</a:t>
            </a:r>
            <a:r>
              <a:rPr lang="en-US" sz="2800" dirty="0" smtClean="0"/>
              <a:t> </a:t>
            </a:r>
            <a:r>
              <a:rPr lang="en-US" sz="2800" dirty="0" err="1" smtClean="0"/>
              <a:t>kabel</a:t>
            </a:r>
            <a:r>
              <a:rPr lang="en-US" sz="2800" dirty="0" smtClean="0"/>
              <a:t> B.</a:t>
            </a:r>
          </a:p>
          <a:p>
            <a:pPr eaLnBrk="1" hangingPunct="1"/>
            <a:endParaRPr lang="en-US" sz="2800" dirty="0" smtClean="0"/>
          </a:p>
        </p:txBody>
      </p:sp>
      <p:sp>
        <p:nvSpPr>
          <p:cNvPr id="32772"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6F08DC35-236A-415B-97A7-1C5760154F5F}" type="slidenum">
              <a:rPr lang="en-US" smtClean="0"/>
              <a:pPr/>
              <a:t>49</a:t>
            </a:fld>
            <a:endParaRPr lang="en-US" smtClean="0"/>
          </a:p>
        </p:txBody>
      </p:sp>
    </p:spTree>
    <p:extLst>
      <p:ext uri="{BB962C8B-B14F-4D97-AF65-F5344CB8AC3E}">
        <p14:creationId xmlns:p14="http://schemas.microsoft.com/office/powerpoint/2010/main" xmlns="" val="1625204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27038"/>
            <a:ext cx="8229600" cy="715962"/>
          </a:xfrm>
        </p:spPr>
        <p:txBody>
          <a:bodyPr>
            <a:normAutofit/>
          </a:bodyPr>
          <a:lstStyle/>
          <a:p>
            <a:r>
              <a:rPr lang="id-ID" sz="2800" b="1" smtClean="0"/>
              <a:t>Jenis - Jenis Sistem Operasi Jaringan</a:t>
            </a:r>
          </a:p>
        </p:txBody>
      </p:sp>
      <p:sp>
        <p:nvSpPr>
          <p:cNvPr id="4099" name="Content Placeholder 2"/>
          <p:cNvSpPr>
            <a:spLocks noGrp="1"/>
          </p:cNvSpPr>
          <p:nvPr>
            <p:ph idx="1"/>
          </p:nvPr>
        </p:nvSpPr>
        <p:spPr>
          <a:xfrm>
            <a:off x="152400" y="1600200"/>
            <a:ext cx="4419600" cy="3276600"/>
          </a:xfrm>
        </p:spPr>
        <p:txBody>
          <a:bodyPr>
            <a:normAutofit lnSpcReduction="10000"/>
          </a:bodyPr>
          <a:lstStyle/>
          <a:p>
            <a:r>
              <a:rPr lang="id-ID" sz="1600" b="1" dirty="0" smtClean="0"/>
              <a:t>UNIX</a:t>
            </a:r>
          </a:p>
          <a:p>
            <a:pPr lvl="1"/>
            <a:r>
              <a:rPr lang="id-ID" sz="1400" dirty="0" smtClean="0"/>
              <a:t>Multiuser dan multitasking operating system</a:t>
            </a:r>
          </a:p>
          <a:p>
            <a:pPr lvl="1"/>
            <a:r>
              <a:rPr lang="id-ID" sz="1400" dirty="0" smtClean="0"/>
              <a:t>Dibuat di Bell Laboratories awal tahun 1970an</a:t>
            </a:r>
          </a:p>
          <a:p>
            <a:pPr lvl="1"/>
            <a:r>
              <a:rPr lang="id-ID" sz="1400" dirty="0" smtClean="0"/>
              <a:t>Tidak user friendly</a:t>
            </a:r>
          </a:p>
          <a:p>
            <a:pPr lvl="1"/>
            <a:r>
              <a:rPr lang="id-ID" sz="1400" dirty="0" smtClean="0"/>
              <a:t>Dapat menangani pemrosesan yang besar sekaligus menyediakan layanan internet seperti web server, FTP server, terminal emulation (telnet), akses database, dan Network File System (NFS) yang mengijinkan client dengan sistem operasi yang berbeda untuk mengakses file yang disimpan di komputer yang menggunakan sistem operasi LINUX</a:t>
            </a:r>
          </a:p>
          <a:p>
            <a:pPr lvl="1"/>
            <a:r>
              <a:rPr lang="id-ID" sz="1400" dirty="0" smtClean="0"/>
              <a:t>Trademark dari UNIX sekarang dipegang oleh the Open Group.</a:t>
            </a:r>
          </a:p>
          <a:p>
            <a:endParaRPr lang="id-ID" sz="1600" dirty="0" smtClean="0"/>
          </a:p>
        </p:txBody>
      </p:sp>
      <p:sp>
        <p:nvSpPr>
          <p:cNvPr id="4" name="Content Placeholder 2"/>
          <p:cNvSpPr txBox="1">
            <a:spLocks/>
          </p:cNvSpPr>
          <p:nvPr/>
        </p:nvSpPr>
        <p:spPr bwMode="auto">
          <a:xfrm>
            <a:off x="4495800" y="1600200"/>
            <a:ext cx="4495800" cy="3581400"/>
          </a:xfrm>
          <a:prstGeom prst="rect">
            <a:avLst/>
          </a:prstGeom>
          <a:noFill/>
          <a:ln w="9525">
            <a:noFill/>
            <a:miter lim="800000"/>
            <a:headEnd/>
            <a:tailEnd/>
          </a:ln>
        </p:spPr>
        <p:txBody>
          <a:bodyPr/>
          <a:lstStyle/>
          <a:p>
            <a:pPr marL="342900" indent="-342900" eaLnBrk="0" hangingPunct="0">
              <a:spcBef>
                <a:spcPct val="20000"/>
              </a:spcBef>
              <a:buFontTx/>
              <a:buChar char="•"/>
              <a:defRPr/>
            </a:pPr>
            <a:r>
              <a:rPr lang="id-ID" sz="1600" b="1" kern="0" dirty="0">
                <a:latin typeface="+mn-lt"/>
              </a:rPr>
              <a:t>Novell Netware</a:t>
            </a:r>
          </a:p>
          <a:p>
            <a:pPr marL="742950" lvl="1" indent="-285750" eaLnBrk="0" hangingPunct="0">
              <a:spcBef>
                <a:spcPct val="20000"/>
              </a:spcBef>
              <a:buFontTx/>
              <a:buChar char="–"/>
              <a:defRPr/>
            </a:pPr>
            <a:r>
              <a:rPr lang="id-ID" sz="1400" kern="0" dirty="0">
                <a:latin typeface="+mn-lt"/>
              </a:rPr>
              <a:t>Dahulu digunakan sebagai LAN-based network operating system</a:t>
            </a:r>
          </a:p>
          <a:p>
            <a:pPr marL="742950" lvl="1" indent="-285750" eaLnBrk="0" hangingPunct="0">
              <a:spcBef>
                <a:spcPct val="20000"/>
              </a:spcBef>
              <a:buFontTx/>
              <a:buChar char="–"/>
              <a:defRPr/>
            </a:pPr>
            <a:r>
              <a:rPr lang="id-ID" sz="1400" kern="0" dirty="0">
                <a:latin typeface="+mn-lt"/>
              </a:rPr>
              <a:t>Dibuat oleh Novell, Inc.</a:t>
            </a:r>
          </a:p>
          <a:p>
            <a:pPr marL="742950" lvl="1" indent="-285750" eaLnBrk="0" hangingPunct="0">
              <a:spcBef>
                <a:spcPct val="20000"/>
              </a:spcBef>
              <a:buFontTx/>
              <a:buChar char="–"/>
              <a:defRPr/>
            </a:pPr>
            <a:r>
              <a:rPr lang="id-ID" sz="1400" kern="0" dirty="0">
                <a:latin typeface="+mn-lt"/>
              </a:rPr>
              <a:t>Banyak digunakan pada awal sampai pertengahan tahun 1990-an</a:t>
            </a:r>
          </a:p>
          <a:p>
            <a:pPr marL="742950" lvl="1" indent="-285750" eaLnBrk="0" hangingPunct="0">
              <a:spcBef>
                <a:spcPct val="20000"/>
              </a:spcBef>
              <a:buFontTx/>
              <a:buChar char="–"/>
              <a:defRPr/>
            </a:pPr>
            <a:r>
              <a:rPr lang="id-ID" sz="1400" kern="0" dirty="0">
                <a:latin typeface="+mn-lt"/>
              </a:rPr>
              <a:t>Konsep: pembagian disk space dan printer</a:t>
            </a:r>
          </a:p>
          <a:p>
            <a:pPr marL="742950" lvl="1" indent="-285750" eaLnBrk="0" hangingPunct="0">
              <a:spcBef>
                <a:spcPct val="20000"/>
              </a:spcBef>
              <a:buFontTx/>
              <a:buChar char="–"/>
              <a:defRPr/>
            </a:pPr>
            <a:r>
              <a:rPr lang="id-ID" sz="1400" kern="0" dirty="0">
                <a:latin typeface="+mn-lt"/>
              </a:rPr>
              <a:t>Pengembangan</a:t>
            </a:r>
          </a:p>
          <a:p>
            <a:pPr marL="742950" lvl="1" indent="-285750" eaLnBrk="0" hangingPunct="0">
              <a:spcBef>
                <a:spcPct val="20000"/>
              </a:spcBef>
              <a:buFontTx/>
              <a:buChar char="–"/>
              <a:defRPr/>
            </a:pPr>
            <a:r>
              <a:rPr lang="id-ID" sz="1400" kern="0" dirty="0">
                <a:latin typeface="+mn-lt"/>
              </a:rPr>
              <a:t>File sharing: layanan modul file, pencarian lokasi fisik dilakukan di server</a:t>
            </a:r>
          </a:p>
          <a:p>
            <a:pPr marL="742950" lvl="1" indent="-285750" eaLnBrk="0" hangingPunct="0">
              <a:spcBef>
                <a:spcPct val="20000"/>
              </a:spcBef>
              <a:buFontTx/>
              <a:buChar char="–"/>
              <a:defRPr/>
            </a:pPr>
            <a:r>
              <a:rPr lang="id-ID" sz="1400" kern="0" dirty="0">
                <a:latin typeface="+mn-lt"/>
              </a:rPr>
              <a:t>Caching: meng-caching file yang sedang aktif</a:t>
            </a:r>
          </a:p>
          <a:p>
            <a:pPr marL="742950" lvl="1" indent="-285750" eaLnBrk="0" hangingPunct="0">
              <a:spcBef>
                <a:spcPct val="20000"/>
              </a:spcBef>
              <a:buFontTx/>
              <a:buChar char="–"/>
              <a:defRPr/>
            </a:pPr>
            <a:r>
              <a:rPr lang="id-ID" sz="1400" kern="0" dirty="0">
                <a:latin typeface="+mn-lt"/>
              </a:rPr>
              <a:t>Netware Core Protocol (NTP) lebih efektif: tidak perlu ada acknewledgement untuk setiap permintaan atau data yang dikirim</a:t>
            </a:r>
          </a:p>
          <a:p>
            <a:pPr marL="742950" lvl="1" indent="-285750" eaLnBrk="0" hangingPunct="0">
              <a:spcBef>
                <a:spcPct val="20000"/>
              </a:spcBef>
              <a:buFontTx/>
              <a:buChar char="–"/>
              <a:defRPr/>
            </a:pPr>
            <a:r>
              <a:rPr lang="id-ID" sz="1400" kern="0" dirty="0">
                <a:latin typeface="+mn-lt"/>
              </a:rPr>
              <a:t>Pelayanan selain file dan printer sharing seperti web, email, database, TCP/IP, IPX, dll.</a:t>
            </a:r>
          </a:p>
          <a:p>
            <a:pPr marL="342900" indent="-342900" eaLnBrk="0" hangingPunct="0">
              <a:spcBef>
                <a:spcPct val="20000"/>
              </a:spcBef>
              <a:buFontTx/>
              <a:buChar char="•"/>
              <a:defRPr/>
            </a:pPr>
            <a:endParaRPr lang="id-ID" sz="1600" kern="0" dirty="0">
              <a:latin typeface="+mn-lt"/>
            </a:endParaRPr>
          </a:p>
        </p:txBody>
      </p:sp>
      <p:pic>
        <p:nvPicPr>
          <p:cNvPr id="4101" name="Picture 5" descr="Image result for UNIX"/>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1" y="5257800"/>
            <a:ext cx="1751858" cy="980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Picture 7" descr="Image result for Novell Netwar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57800" y="5673394"/>
            <a:ext cx="1828800" cy="106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9" descr="Image result for Novell Netwar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67600" y="5673394"/>
            <a:ext cx="1524000" cy="1006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15134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err="1" smtClean="0"/>
              <a:t>RollOver</a:t>
            </a:r>
            <a:r>
              <a:rPr lang="en-US" dirty="0" smtClean="0"/>
              <a:t> Cable </a:t>
            </a:r>
            <a:r>
              <a:rPr lang="en-US" dirty="0" err="1" smtClean="0"/>
              <a:t>dari</a:t>
            </a:r>
            <a:r>
              <a:rPr lang="en-US" dirty="0" smtClean="0"/>
              <a:t> console switch </a:t>
            </a:r>
            <a:r>
              <a:rPr lang="en-US" dirty="0" err="1" smtClean="0"/>
              <a:t>ke</a:t>
            </a:r>
            <a:r>
              <a:rPr lang="en-US" dirty="0" smtClean="0"/>
              <a:t> PC</a:t>
            </a:r>
            <a:endParaRPr lang="en-US" dirty="0"/>
          </a:p>
        </p:txBody>
      </p:sp>
      <p:sp>
        <p:nvSpPr>
          <p:cNvPr id="33795" name="Content Placeholder 2"/>
          <p:cNvSpPr>
            <a:spLocks noGrp="1"/>
          </p:cNvSpPr>
          <p:nvPr>
            <p:ph sz="quarter" idx="1"/>
          </p:nvPr>
        </p:nvSpPr>
        <p:spPr>
          <a:xfrm>
            <a:off x="914400" y="5562600"/>
            <a:ext cx="7772400" cy="457200"/>
          </a:xfrm>
        </p:spPr>
        <p:txBody>
          <a:bodyPr>
            <a:normAutofit fontScale="77500" lnSpcReduction="20000"/>
          </a:bodyPr>
          <a:lstStyle/>
          <a:p>
            <a:pPr marL="273050" indent="-273050" eaLnBrk="1" hangingPunct="1">
              <a:spcBef>
                <a:spcPts val="575"/>
              </a:spcBef>
              <a:buFont typeface="Wingdings 2" pitchFamily="18" charset="2"/>
              <a:buChar char=""/>
            </a:pPr>
            <a:endParaRPr lang="id-ID" smtClean="0"/>
          </a:p>
        </p:txBody>
      </p:sp>
      <p:pic>
        <p:nvPicPr>
          <p:cNvPr id="33796" name="Picture 2" descr="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1981200"/>
            <a:ext cx="77724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7"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C9B8DC02-9BFC-478D-B993-A271AB462992}" type="slidenum">
              <a:rPr lang="en-US" smtClean="0"/>
              <a:pPr/>
              <a:t>50</a:t>
            </a:fld>
            <a:endParaRPr lang="en-US" smtClean="0"/>
          </a:p>
        </p:txBody>
      </p:sp>
    </p:spTree>
    <p:extLst>
      <p:ext uri="{BB962C8B-B14F-4D97-AF65-F5344CB8AC3E}">
        <p14:creationId xmlns:p14="http://schemas.microsoft.com/office/powerpoint/2010/main" xmlns="" val="30575865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914400" y="274638"/>
            <a:ext cx="7772400" cy="792162"/>
          </a:xfrm>
        </p:spPr>
        <p:txBody>
          <a:bodyPr/>
          <a:lstStyle/>
          <a:p>
            <a:pPr eaLnBrk="1" fontAlgn="auto" hangingPunct="1">
              <a:spcAft>
                <a:spcPts val="0"/>
              </a:spcAft>
              <a:defRPr/>
            </a:pPr>
            <a:r>
              <a:rPr lang="en-US" smtClean="0"/>
              <a:t>Cara melihat Roll-Over Cable</a:t>
            </a:r>
          </a:p>
        </p:txBody>
      </p:sp>
      <p:sp>
        <p:nvSpPr>
          <p:cNvPr id="34819" name="Content Placeholder 2"/>
          <p:cNvSpPr>
            <a:spLocks noGrp="1"/>
          </p:cNvSpPr>
          <p:nvPr>
            <p:ph sz="quarter" idx="1"/>
          </p:nvPr>
        </p:nvSpPr>
        <p:spPr>
          <a:xfrm>
            <a:off x="914400" y="5486400"/>
            <a:ext cx="7772400" cy="533400"/>
          </a:xfrm>
        </p:spPr>
        <p:txBody>
          <a:bodyPr>
            <a:normAutofit fontScale="92500" lnSpcReduction="20000"/>
          </a:bodyPr>
          <a:lstStyle/>
          <a:p>
            <a:pPr eaLnBrk="1" hangingPunct="1"/>
            <a:endParaRPr lang="id-ID" smtClean="0"/>
          </a:p>
        </p:txBody>
      </p:sp>
      <p:pic>
        <p:nvPicPr>
          <p:cNvPr id="34820" name="Picture 2" descr="roll over cabl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1828800"/>
            <a:ext cx="77724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93021A98-4BCE-455F-BF93-CD69B4A31984}" type="slidenum">
              <a:rPr lang="en-US" smtClean="0"/>
              <a:pPr/>
              <a:t>51</a:t>
            </a:fld>
            <a:endParaRPr lang="en-US" smtClean="0"/>
          </a:p>
        </p:txBody>
      </p:sp>
    </p:spTree>
    <p:extLst>
      <p:ext uri="{BB962C8B-B14F-4D97-AF65-F5344CB8AC3E}">
        <p14:creationId xmlns:p14="http://schemas.microsoft.com/office/powerpoint/2010/main" xmlns="" val="34556069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fontAlgn="auto" hangingPunct="1">
              <a:spcAft>
                <a:spcPts val="0"/>
              </a:spcAft>
              <a:defRPr/>
            </a:pPr>
            <a:r>
              <a:rPr lang="en-US" smtClean="0"/>
              <a:t>Koneksi Console Terminal</a:t>
            </a:r>
          </a:p>
        </p:txBody>
      </p:sp>
      <p:sp>
        <p:nvSpPr>
          <p:cNvPr id="35843" name="Content Placeholder 2"/>
          <p:cNvSpPr>
            <a:spLocks noGrp="1"/>
          </p:cNvSpPr>
          <p:nvPr>
            <p:ph sz="quarter" idx="1"/>
          </p:nvPr>
        </p:nvSpPr>
        <p:spPr>
          <a:xfrm>
            <a:off x="914400" y="5562600"/>
            <a:ext cx="7772400" cy="457200"/>
          </a:xfrm>
        </p:spPr>
        <p:txBody>
          <a:bodyPr>
            <a:normAutofit fontScale="77500" lnSpcReduction="20000"/>
          </a:bodyPr>
          <a:lstStyle/>
          <a:p>
            <a:pPr marL="273050" indent="-273050" eaLnBrk="1" hangingPunct="1">
              <a:spcBef>
                <a:spcPts val="575"/>
              </a:spcBef>
              <a:buFont typeface="Wingdings 2" pitchFamily="18" charset="2"/>
              <a:buChar char=""/>
            </a:pPr>
            <a:endParaRPr lang="id-ID" smtClean="0"/>
          </a:p>
        </p:txBody>
      </p:sp>
      <p:pic>
        <p:nvPicPr>
          <p:cNvPr id="35844" name="Picture 2" descr="1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8200" y="1524000"/>
            <a:ext cx="79248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21169D59-E8DD-4F33-BAF7-5F10DE95E9E7}" type="slidenum">
              <a:rPr lang="en-US" smtClean="0"/>
              <a:pPr/>
              <a:t>52</a:t>
            </a:fld>
            <a:endParaRPr lang="en-US" smtClean="0"/>
          </a:p>
        </p:txBody>
      </p:sp>
    </p:spTree>
    <p:extLst>
      <p:ext uri="{BB962C8B-B14F-4D97-AF65-F5344CB8AC3E}">
        <p14:creationId xmlns:p14="http://schemas.microsoft.com/office/powerpoint/2010/main" xmlns="" val="351362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066800"/>
          </a:xfrm>
        </p:spPr>
        <p:txBody>
          <a:bodyPr>
            <a:normAutofit fontScale="90000"/>
          </a:bodyPr>
          <a:lstStyle/>
          <a:p>
            <a:pPr eaLnBrk="1" fontAlgn="auto" hangingPunct="1">
              <a:spcAft>
                <a:spcPts val="0"/>
              </a:spcAft>
              <a:defRPr/>
            </a:pPr>
            <a:r>
              <a:rPr lang="en-US" sz="4000" dirty="0" err="1" smtClean="0"/>
              <a:t>Koneksi</a:t>
            </a:r>
            <a:r>
              <a:rPr lang="en-US" sz="4000" dirty="0" smtClean="0"/>
              <a:t> </a:t>
            </a:r>
            <a:r>
              <a:rPr lang="en-US" sz="4000" dirty="0" err="1" smtClean="0"/>
              <a:t>Auxiliry</a:t>
            </a:r>
            <a:r>
              <a:rPr lang="en-US" sz="4000" dirty="0" smtClean="0"/>
              <a:t> port router </a:t>
            </a:r>
            <a:r>
              <a:rPr lang="en-US" sz="4000" dirty="0" err="1" smtClean="0"/>
              <a:t>cisco</a:t>
            </a:r>
            <a:r>
              <a:rPr lang="en-US" sz="4000" dirty="0" smtClean="0"/>
              <a:t> </a:t>
            </a:r>
            <a:r>
              <a:rPr lang="en-US" sz="4000" dirty="0" err="1" smtClean="0"/>
              <a:t>ke</a:t>
            </a:r>
            <a:r>
              <a:rPr lang="en-US" sz="4000" dirty="0" smtClean="0"/>
              <a:t> modem</a:t>
            </a:r>
            <a:endParaRPr lang="en-US" sz="4000" dirty="0"/>
          </a:p>
        </p:txBody>
      </p:sp>
      <p:sp>
        <p:nvSpPr>
          <p:cNvPr id="36867" name="Content Placeholder 2"/>
          <p:cNvSpPr>
            <a:spLocks noGrp="1"/>
          </p:cNvSpPr>
          <p:nvPr>
            <p:ph sz="quarter" idx="1"/>
          </p:nvPr>
        </p:nvSpPr>
        <p:spPr>
          <a:xfrm>
            <a:off x="914400" y="5410200"/>
            <a:ext cx="7772400" cy="609600"/>
          </a:xfrm>
        </p:spPr>
        <p:txBody>
          <a:bodyPr>
            <a:normAutofit lnSpcReduction="10000"/>
          </a:bodyPr>
          <a:lstStyle/>
          <a:p>
            <a:pPr eaLnBrk="1" hangingPunct="1"/>
            <a:endParaRPr lang="id-ID" smtClean="0"/>
          </a:p>
        </p:txBody>
      </p:sp>
      <p:pic>
        <p:nvPicPr>
          <p:cNvPr id="36868" name="Picture 2" descr="1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8200" y="1981200"/>
            <a:ext cx="77724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9"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B454FAB6-34AB-4CC8-A0F0-85EABE8B77DE}" type="slidenum">
              <a:rPr lang="en-US" smtClean="0"/>
              <a:pPr/>
              <a:t>53</a:t>
            </a:fld>
            <a:endParaRPr lang="en-US" smtClean="0"/>
          </a:p>
        </p:txBody>
      </p:sp>
    </p:spTree>
    <p:extLst>
      <p:ext uri="{BB962C8B-B14F-4D97-AF65-F5344CB8AC3E}">
        <p14:creationId xmlns:p14="http://schemas.microsoft.com/office/powerpoint/2010/main" xmlns="" val="2949636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Konektor</a:t>
            </a:r>
            <a:r>
              <a:rPr lang="en-US" dirty="0" smtClean="0"/>
              <a:t> RJ 45</a:t>
            </a:r>
            <a:endParaRPr lang="en-US" dirty="0"/>
          </a:p>
        </p:txBody>
      </p:sp>
      <p:pic>
        <p:nvPicPr>
          <p:cNvPr id="35842" name="Picture 2"/>
          <p:cNvPicPr>
            <a:picLocks noChangeAspect="1" noChangeArrowheads="1"/>
          </p:cNvPicPr>
          <p:nvPr/>
        </p:nvPicPr>
        <p:blipFill>
          <a:blip r:embed="rId2"/>
          <a:srcRect/>
          <a:stretch>
            <a:fillRect/>
          </a:stretch>
        </p:blipFill>
        <p:spPr bwMode="auto">
          <a:xfrm>
            <a:off x="762000" y="2209800"/>
            <a:ext cx="6546480" cy="4129087"/>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Crimping Tools</a:t>
            </a:r>
            <a:endParaRPr lang="en-US" dirty="0"/>
          </a:p>
        </p:txBody>
      </p:sp>
      <p:pic>
        <p:nvPicPr>
          <p:cNvPr id="36866" name="Picture 2"/>
          <p:cNvPicPr>
            <a:picLocks noChangeAspect="1" noChangeArrowheads="1"/>
          </p:cNvPicPr>
          <p:nvPr/>
        </p:nvPicPr>
        <p:blipFill>
          <a:blip r:embed="rId2"/>
          <a:srcRect/>
          <a:stretch>
            <a:fillRect/>
          </a:stretch>
        </p:blipFill>
        <p:spPr bwMode="auto">
          <a:xfrm>
            <a:off x="2671763" y="1866900"/>
            <a:ext cx="3800475" cy="31242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14400" y="152400"/>
            <a:ext cx="7772400" cy="838200"/>
          </a:xfrm>
        </p:spPr>
        <p:txBody>
          <a:bodyPr/>
          <a:lstStyle/>
          <a:p>
            <a:pPr eaLnBrk="1" fontAlgn="auto" hangingPunct="1">
              <a:spcAft>
                <a:spcPts val="0"/>
              </a:spcAft>
              <a:defRPr/>
            </a:pPr>
            <a:r>
              <a:rPr lang="en-US" smtClean="0"/>
              <a:t>RJ-45 to DB-25 Adapter</a:t>
            </a:r>
          </a:p>
        </p:txBody>
      </p:sp>
      <p:sp>
        <p:nvSpPr>
          <p:cNvPr id="37891" name="Content Placeholder 2"/>
          <p:cNvSpPr>
            <a:spLocks noGrp="1"/>
          </p:cNvSpPr>
          <p:nvPr>
            <p:ph sz="quarter" idx="1"/>
          </p:nvPr>
        </p:nvSpPr>
        <p:spPr>
          <a:xfrm>
            <a:off x="914400" y="5486400"/>
            <a:ext cx="7772400" cy="533400"/>
          </a:xfrm>
        </p:spPr>
        <p:txBody>
          <a:bodyPr>
            <a:normAutofit fontScale="92500" lnSpcReduction="20000"/>
          </a:bodyPr>
          <a:lstStyle/>
          <a:p>
            <a:pPr eaLnBrk="1" hangingPunct="1"/>
            <a:endParaRPr lang="id-ID" smtClean="0"/>
          </a:p>
        </p:txBody>
      </p:sp>
      <p:pic>
        <p:nvPicPr>
          <p:cNvPr id="37892" name="Picture 2" descr="1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66800" y="1828800"/>
            <a:ext cx="5512231"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20102EC0-39E1-444B-8B9D-2AC4CE734A65}" type="slidenum">
              <a:rPr lang="en-US" smtClean="0"/>
              <a:pPr/>
              <a:t>56</a:t>
            </a:fld>
            <a:endParaRPr lang="en-US" smtClean="0"/>
          </a:p>
        </p:txBody>
      </p:sp>
    </p:spTree>
    <p:extLst>
      <p:ext uri="{BB962C8B-B14F-4D97-AF65-F5344CB8AC3E}">
        <p14:creationId xmlns:p14="http://schemas.microsoft.com/office/powerpoint/2010/main" xmlns="" val="3135057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err="1" smtClean="0"/>
              <a:t>Hubungan</a:t>
            </a:r>
            <a:r>
              <a:rPr lang="en-US" dirty="0" smtClean="0"/>
              <a:t> </a:t>
            </a:r>
            <a:r>
              <a:rPr lang="en-US" dirty="0" err="1" smtClean="0"/>
              <a:t>Antar</a:t>
            </a:r>
            <a:r>
              <a:rPr lang="en-US" dirty="0" smtClean="0"/>
              <a:t> Pin RJ-45 </a:t>
            </a:r>
            <a:r>
              <a:rPr lang="en-US" dirty="0" err="1" smtClean="0"/>
              <a:t>Untuk</a:t>
            </a:r>
            <a:r>
              <a:rPr lang="en-US" dirty="0" smtClean="0"/>
              <a:t> </a:t>
            </a:r>
            <a:r>
              <a:rPr lang="en-US" dirty="0" err="1" smtClean="0"/>
              <a:t>Pemasangan</a:t>
            </a:r>
            <a:r>
              <a:rPr lang="en-US" dirty="0" smtClean="0"/>
              <a:t> </a:t>
            </a:r>
            <a:r>
              <a:rPr lang="en-US" dirty="0" err="1" smtClean="0"/>
              <a:t>Kabel</a:t>
            </a:r>
            <a:r>
              <a:rPr lang="en-US" dirty="0" smtClean="0"/>
              <a:t> Roll-over</a:t>
            </a:r>
            <a:endParaRPr lang="en-US" dirty="0"/>
          </a:p>
        </p:txBody>
      </p:sp>
      <p:graphicFrame>
        <p:nvGraphicFramePr>
          <p:cNvPr id="4" name="Content Placeholder 3"/>
          <p:cNvGraphicFramePr>
            <a:graphicFrameLocks noGrp="1"/>
          </p:cNvGraphicFramePr>
          <p:nvPr>
            <p:ph sz="quarter" idx="1"/>
          </p:nvPr>
        </p:nvGraphicFramePr>
        <p:xfrm>
          <a:off x="990600" y="1905000"/>
          <a:ext cx="7467599" cy="4298951"/>
        </p:xfrm>
        <a:graphic>
          <a:graphicData uri="http://schemas.openxmlformats.org/drawingml/2006/table">
            <a:tbl>
              <a:tblPr/>
              <a:tblGrid>
                <a:gridCol w="1891176"/>
                <a:gridCol w="1020668"/>
                <a:gridCol w="1237446"/>
                <a:gridCol w="1656331"/>
                <a:gridCol w="1661978"/>
              </a:tblGrid>
              <a:tr h="744889">
                <a:tc>
                  <a:txBody>
                    <a:bodyPr/>
                    <a:lstStyle/>
                    <a:p>
                      <a:pPr marL="0" marR="0" algn="ctr">
                        <a:spcBef>
                          <a:spcPts val="0"/>
                        </a:spcBef>
                        <a:spcAft>
                          <a:spcPts val="0"/>
                        </a:spcAft>
                      </a:pPr>
                      <a:r>
                        <a:rPr lang="en-US" sz="2000" b="1" dirty="0">
                          <a:latin typeface="Arial Narrow"/>
                          <a:ea typeface="Times New Roman"/>
                        </a:rPr>
                        <a:t>Router</a:t>
                      </a:r>
                      <a:br>
                        <a:rPr lang="en-US" sz="2000" b="1" dirty="0">
                          <a:latin typeface="Arial Narrow"/>
                          <a:ea typeface="Times New Roman"/>
                        </a:rPr>
                      </a:br>
                      <a:r>
                        <a:rPr lang="en-US" sz="2000" b="1" dirty="0">
                          <a:latin typeface="Arial Narrow"/>
                          <a:ea typeface="Times New Roman"/>
                        </a:rPr>
                        <a:t>Pin name</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000" b="1" dirty="0">
                          <a:latin typeface="Arial Narrow"/>
                          <a:ea typeface="Times New Roman"/>
                        </a:rPr>
                        <a:t>Router</a:t>
                      </a:r>
                      <a:br>
                        <a:rPr lang="en-US" sz="2000" b="1" dirty="0">
                          <a:latin typeface="Arial Narrow"/>
                          <a:ea typeface="Times New Roman"/>
                        </a:rPr>
                      </a:br>
                      <a:r>
                        <a:rPr lang="en-US" sz="2000" b="1" dirty="0">
                          <a:latin typeface="Arial Narrow"/>
                          <a:ea typeface="Times New Roman"/>
                        </a:rPr>
                        <a:t>Pin</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000" b="1">
                          <a:latin typeface="Arial Narrow"/>
                          <a:ea typeface="Times New Roman"/>
                        </a:rPr>
                        <a:t>Direction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000" b="1">
                          <a:latin typeface="Arial Narrow"/>
                          <a:ea typeface="Times New Roman"/>
                        </a:rPr>
                        <a:t>Workstation</a:t>
                      </a:r>
                      <a:br>
                        <a:rPr lang="en-US" sz="2000" b="1">
                          <a:latin typeface="Arial Narrow"/>
                          <a:ea typeface="Times New Roman"/>
                        </a:rPr>
                      </a:br>
                      <a:r>
                        <a:rPr lang="en-US" sz="2000" b="1">
                          <a:latin typeface="Arial Narrow"/>
                          <a:ea typeface="Times New Roman"/>
                        </a:rPr>
                        <a:t>Pin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000" b="1">
                          <a:latin typeface="Arial Narrow"/>
                          <a:ea typeface="Times New Roman"/>
                        </a:rPr>
                        <a:t>Workstation</a:t>
                      </a:r>
                      <a:br>
                        <a:rPr lang="en-US" sz="2000" b="1">
                          <a:latin typeface="Arial Narrow"/>
                          <a:ea typeface="Times New Roman"/>
                        </a:rPr>
                      </a:br>
                      <a:r>
                        <a:rPr lang="en-US" sz="2000" b="1">
                          <a:latin typeface="Arial Narrow"/>
                          <a:ea typeface="Times New Roman"/>
                        </a:rPr>
                        <a:t>Pin name</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r>
              <a:tr h="502633">
                <a:tc>
                  <a:txBody>
                    <a:bodyPr/>
                    <a:lstStyle/>
                    <a:p>
                      <a:pPr marL="0" marR="0" algn="ctr">
                        <a:spcBef>
                          <a:spcPts val="0"/>
                        </a:spcBef>
                        <a:spcAft>
                          <a:spcPts val="0"/>
                        </a:spcAft>
                      </a:pPr>
                      <a:r>
                        <a:rPr lang="en-US" sz="2000" dirty="0">
                          <a:latin typeface="Arial Narrow"/>
                          <a:ea typeface="Times New Roman"/>
                        </a:rPr>
                        <a:t>White-Orange</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Bookman Old Style"/>
                          <a:ea typeface="Times New Roman"/>
                        </a:rPr>
                        <a:t>1</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3200" dirty="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FFFFFF"/>
                          </a:solidFill>
                          <a:latin typeface="Bookman Old Style"/>
                          <a:ea typeface="Times New Roman"/>
                        </a:rPr>
                        <a:t>8</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00"/>
                    </a:solidFill>
                  </a:tcPr>
                </a:tc>
                <a:tc>
                  <a:txBody>
                    <a:bodyPr/>
                    <a:lstStyle/>
                    <a:p>
                      <a:pPr marL="0" marR="0" algn="ctr">
                        <a:spcBef>
                          <a:spcPts val="0"/>
                        </a:spcBef>
                        <a:spcAft>
                          <a:spcPts val="0"/>
                        </a:spcAft>
                      </a:pPr>
                      <a:r>
                        <a:rPr lang="en-US" sz="2000">
                          <a:solidFill>
                            <a:srgbClr val="FFFFFF"/>
                          </a:solidFill>
                          <a:latin typeface="Arial Narrow"/>
                          <a:ea typeface="Times New Roman"/>
                        </a:rPr>
                        <a:t>Brown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00"/>
                    </a:solidFill>
                  </a:tcPr>
                </a:tc>
              </a:tr>
              <a:tr h="502633">
                <a:tc>
                  <a:txBody>
                    <a:bodyPr/>
                    <a:lstStyle/>
                    <a:p>
                      <a:pPr marL="0" marR="0" algn="ctr">
                        <a:spcBef>
                          <a:spcPts val="0"/>
                        </a:spcBef>
                        <a:spcAft>
                          <a:spcPts val="0"/>
                        </a:spcAft>
                      </a:pPr>
                      <a:endParaRPr lang="en-US" sz="200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algn="ctr">
                        <a:spcBef>
                          <a:spcPts val="0"/>
                        </a:spcBef>
                        <a:spcAft>
                          <a:spcPts val="0"/>
                        </a:spcAft>
                      </a:pPr>
                      <a:r>
                        <a:rPr lang="en-US" sz="2000">
                          <a:latin typeface="Bookman Old Style"/>
                          <a:ea typeface="Times New Roman"/>
                        </a:rPr>
                        <a:t>2</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algn="ctr">
                        <a:spcBef>
                          <a:spcPts val="0"/>
                        </a:spcBef>
                        <a:spcAft>
                          <a:spcPts val="0"/>
                        </a:spcAft>
                      </a:pPr>
                      <a:endParaRPr lang="en-US" sz="3200" dirty="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Bookman Old Style"/>
                          <a:ea typeface="Times New Roman"/>
                        </a:rPr>
                        <a:t>7</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latin typeface="Arial Narrow"/>
                          <a:ea typeface="Times New Roman"/>
                        </a:rPr>
                        <a:t>White-Brown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799">
                <a:tc>
                  <a:txBody>
                    <a:bodyPr/>
                    <a:lstStyle/>
                    <a:p>
                      <a:pPr marL="0" marR="0" algn="ctr">
                        <a:spcBef>
                          <a:spcPts val="0"/>
                        </a:spcBef>
                        <a:spcAft>
                          <a:spcPts val="0"/>
                        </a:spcAft>
                      </a:pPr>
                      <a:r>
                        <a:rPr lang="en-US" sz="2000">
                          <a:latin typeface="Arial Narrow"/>
                          <a:ea typeface="Times New Roman"/>
                        </a:rPr>
                        <a:t>White-Green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latin typeface="Bookman Old Style"/>
                          <a:ea typeface="Times New Roman"/>
                        </a:rPr>
                        <a:t>3</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200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Bookman Old Style"/>
                          <a:ea typeface="Times New Roman"/>
                        </a:rPr>
                        <a:t>6</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algn="ctr">
                        <a:spcBef>
                          <a:spcPts val="0"/>
                        </a:spcBef>
                        <a:spcAft>
                          <a:spcPts val="0"/>
                        </a:spcAft>
                      </a:pPr>
                      <a:r>
                        <a:rPr lang="en-US" sz="2000" dirty="0">
                          <a:latin typeface="Arial Narrow"/>
                          <a:ea typeface="Times New Roman"/>
                        </a:rPr>
                        <a:t>Green</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424799">
                <a:tc>
                  <a:txBody>
                    <a:bodyPr/>
                    <a:lstStyle/>
                    <a:p>
                      <a:pPr marL="0" marR="0" algn="ctr">
                        <a:spcBef>
                          <a:spcPts val="0"/>
                        </a:spcBef>
                        <a:spcAft>
                          <a:spcPts val="0"/>
                        </a:spcAft>
                      </a:pPr>
                      <a:r>
                        <a:rPr lang="en-US" sz="2000">
                          <a:latin typeface="Arial Narrow"/>
                          <a:ea typeface="Times New Roman"/>
                        </a:rPr>
                        <a:t>Blue</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a:spcBef>
                          <a:spcPts val="0"/>
                        </a:spcBef>
                        <a:spcAft>
                          <a:spcPts val="0"/>
                        </a:spcAft>
                      </a:pPr>
                      <a:r>
                        <a:rPr lang="en-US" sz="2000">
                          <a:latin typeface="Bookman Old Style"/>
                          <a:ea typeface="Times New Roman"/>
                        </a:rPr>
                        <a:t>4</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a:spcBef>
                          <a:spcPts val="0"/>
                        </a:spcBef>
                        <a:spcAft>
                          <a:spcPts val="0"/>
                        </a:spcAft>
                      </a:pPr>
                      <a:endParaRPr lang="en-US" sz="200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Bookman Old Style"/>
                          <a:ea typeface="Times New Roman"/>
                        </a:rPr>
                        <a:t>5</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Arial Narrow"/>
                          <a:ea typeface="Times New Roman"/>
                        </a:rPr>
                        <a:t>White-Blue</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799">
                <a:tc>
                  <a:txBody>
                    <a:bodyPr/>
                    <a:lstStyle/>
                    <a:p>
                      <a:pPr marL="0" marR="0" algn="ctr">
                        <a:spcBef>
                          <a:spcPts val="0"/>
                        </a:spcBef>
                        <a:spcAft>
                          <a:spcPts val="0"/>
                        </a:spcAft>
                      </a:pPr>
                      <a:r>
                        <a:rPr lang="en-US" sz="2000">
                          <a:latin typeface="Arial Narrow"/>
                          <a:ea typeface="Times New Roman"/>
                        </a:rPr>
                        <a:t>White-Blue</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latin typeface="Bookman Old Style"/>
                          <a:ea typeface="Times New Roman"/>
                        </a:rPr>
                        <a:t>5</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200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Bookman Old Style"/>
                          <a:ea typeface="Times New Roman"/>
                        </a:rPr>
                        <a:t>4</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algn="ctr">
                        <a:spcBef>
                          <a:spcPts val="0"/>
                        </a:spcBef>
                        <a:spcAft>
                          <a:spcPts val="0"/>
                        </a:spcAft>
                      </a:pPr>
                      <a:r>
                        <a:rPr lang="en-US" sz="2000" dirty="0">
                          <a:latin typeface="Arial Narrow"/>
                          <a:ea typeface="Times New Roman"/>
                        </a:rPr>
                        <a:t>Blue</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424799">
                <a:tc>
                  <a:txBody>
                    <a:bodyPr/>
                    <a:lstStyle/>
                    <a:p>
                      <a:pPr marL="0" marR="0" algn="ctr">
                        <a:spcBef>
                          <a:spcPts val="0"/>
                        </a:spcBef>
                        <a:spcAft>
                          <a:spcPts val="0"/>
                        </a:spcAft>
                      </a:pPr>
                      <a:r>
                        <a:rPr lang="en-US" sz="2000">
                          <a:latin typeface="Arial Narrow"/>
                          <a:ea typeface="Times New Roman"/>
                        </a:rPr>
                        <a:t>Green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algn="ctr">
                        <a:spcBef>
                          <a:spcPts val="0"/>
                        </a:spcBef>
                        <a:spcAft>
                          <a:spcPts val="0"/>
                        </a:spcAft>
                      </a:pPr>
                      <a:r>
                        <a:rPr lang="en-US" sz="2000">
                          <a:latin typeface="Bookman Old Style"/>
                          <a:ea typeface="Times New Roman"/>
                        </a:rPr>
                        <a:t>6</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algn="ctr">
                        <a:spcBef>
                          <a:spcPts val="0"/>
                        </a:spcBef>
                        <a:spcAft>
                          <a:spcPts val="0"/>
                        </a:spcAft>
                      </a:pPr>
                      <a:endParaRPr lang="en-US" sz="200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Bookman Old Style"/>
                          <a:ea typeface="Times New Roman"/>
                        </a:rPr>
                        <a:t>3</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Arial Narrow"/>
                          <a:ea typeface="Times New Roman"/>
                        </a:rPr>
                        <a:t>White-Green</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4799">
                <a:tc>
                  <a:txBody>
                    <a:bodyPr/>
                    <a:lstStyle/>
                    <a:p>
                      <a:pPr marL="0" marR="0" algn="ctr">
                        <a:spcBef>
                          <a:spcPts val="0"/>
                        </a:spcBef>
                        <a:spcAft>
                          <a:spcPts val="0"/>
                        </a:spcAft>
                      </a:pPr>
                      <a:r>
                        <a:rPr lang="en-US" sz="2000">
                          <a:latin typeface="Arial Narrow"/>
                          <a:ea typeface="Times New Roman"/>
                        </a:rPr>
                        <a:t>White-Brown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latin typeface="Bookman Old Style"/>
                          <a:ea typeface="Times New Roman"/>
                        </a:rPr>
                        <a:t>7</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200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latin typeface="Bookman Old Style"/>
                          <a:ea typeface="Times New Roman"/>
                        </a:rPr>
                        <a:t>2</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algn="ctr">
                        <a:spcBef>
                          <a:spcPts val="0"/>
                        </a:spcBef>
                        <a:spcAft>
                          <a:spcPts val="0"/>
                        </a:spcAft>
                      </a:pPr>
                      <a:endParaRPr lang="en-US" sz="2000" dirty="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r>
              <a:tr h="424799">
                <a:tc>
                  <a:txBody>
                    <a:bodyPr/>
                    <a:lstStyle/>
                    <a:p>
                      <a:pPr marL="0" marR="0" algn="ctr">
                        <a:spcBef>
                          <a:spcPts val="0"/>
                        </a:spcBef>
                        <a:spcAft>
                          <a:spcPts val="0"/>
                        </a:spcAft>
                      </a:pPr>
                      <a:r>
                        <a:rPr lang="en-US" sz="2000">
                          <a:solidFill>
                            <a:srgbClr val="FFFFFF"/>
                          </a:solidFill>
                          <a:latin typeface="Arial Narrow"/>
                          <a:ea typeface="Times New Roman"/>
                        </a:rPr>
                        <a:t>Brown</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00"/>
                    </a:solidFill>
                  </a:tcPr>
                </a:tc>
                <a:tc>
                  <a:txBody>
                    <a:bodyPr/>
                    <a:lstStyle/>
                    <a:p>
                      <a:pPr marL="0" marR="0" algn="ctr">
                        <a:spcBef>
                          <a:spcPts val="0"/>
                        </a:spcBef>
                        <a:spcAft>
                          <a:spcPts val="0"/>
                        </a:spcAft>
                      </a:pPr>
                      <a:r>
                        <a:rPr lang="en-US" sz="2000">
                          <a:solidFill>
                            <a:srgbClr val="FFFFFF"/>
                          </a:solidFill>
                          <a:latin typeface="Bookman Old Style"/>
                          <a:ea typeface="Times New Roman"/>
                        </a:rPr>
                        <a:t>8</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00"/>
                    </a:solidFill>
                  </a:tcPr>
                </a:tc>
                <a:tc>
                  <a:txBody>
                    <a:bodyPr/>
                    <a:lstStyle/>
                    <a:p>
                      <a:pPr marL="0" marR="0" algn="ctr">
                        <a:spcBef>
                          <a:spcPts val="0"/>
                        </a:spcBef>
                        <a:spcAft>
                          <a:spcPts val="0"/>
                        </a:spcAft>
                      </a:pPr>
                      <a:endParaRPr lang="en-US" sz="2000">
                        <a:solidFill>
                          <a:srgbClr val="000000"/>
                        </a:solidFill>
                        <a:latin typeface="Arial Narrow"/>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latin typeface="Bookman Old Style"/>
                          <a:ea typeface="Times New Roman"/>
                        </a:rPr>
                        <a:t>1</a:t>
                      </a:r>
                      <a:endParaRPr lang="en-US" sz="200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latin typeface="Arial Narrow"/>
                          <a:ea typeface="Times New Roman"/>
                        </a:rPr>
                        <a:t>White-Orange</a:t>
                      </a:r>
                      <a:endParaRPr lang="en-US" sz="2000" dirty="0">
                        <a:latin typeface="Times New Roman"/>
                        <a:ea typeface="Times New Roman"/>
                      </a:endParaRPr>
                    </a:p>
                  </a:txBody>
                  <a:tcPr marL="7478" marR="7478" marT="7477" marB="74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8977" name="Line 8"/>
          <p:cNvSpPr>
            <a:spLocks noChangeShapeType="1"/>
          </p:cNvSpPr>
          <p:nvPr/>
        </p:nvSpPr>
        <p:spPr bwMode="auto">
          <a:xfrm>
            <a:off x="4114800" y="4572000"/>
            <a:ext cx="7620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78" name="Line 6"/>
          <p:cNvSpPr>
            <a:spLocks noChangeShapeType="1"/>
          </p:cNvSpPr>
          <p:nvPr/>
        </p:nvSpPr>
        <p:spPr bwMode="auto">
          <a:xfrm>
            <a:off x="4114800" y="4140200"/>
            <a:ext cx="7620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79" name="Line 5"/>
          <p:cNvSpPr>
            <a:spLocks noChangeShapeType="1"/>
          </p:cNvSpPr>
          <p:nvPr/>
        </p:nvSpPr>
        <p:spPr bwMode="auto">
          <a:xfrm>
            <a:off x="4114800" y="3733800"/>
            <a:ext cx="7620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80" name="Line 4"/>
          <p:cNvSpPr>
            <a:spLocks noChangeShapeType="1"/>
          </p:cNvSpPr>
          <p:nvPr/>
        </p:nvSpPr>
        <p:spPr bwMode="auto">
          <a:xfrm>
            <a:off x="4114800" y="3302000"/>
            <a:ext cx="7620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81" name="Line 3"/>
          <p:cNvSpPr>
            <a:spLocks noChangeShapeType="1"/>
          </p:cNvSpPr>
          <p:nvPr/>
        </p:nvSpPr>
        <p:spPr bwMode="auto">
          <a:xfrm>
            <a:off x="4114800" y="2882900"/>
            <a:ext cx="7620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82" name="Line 2"/>
          <p:cNvSpPr>
            <a:spLocks noChangeShapeType="1"/>
          </p:cNvSpPr>
          <p:nvPr/>
        </p:nvSpPr>
        <p:spPr bwMode="auto">
          <a:xfrm>
            <a:off x="4114800" y="4991100"/>
            <a:ext cx="7620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83" name="Line 1"/>
          <p:cNvSpPr>
            <a:spLocks noChangeShapeType="1"/>
          </p:cNvSpPr>
          <p:nvPr/>
        </p:nvSpPr>
        <p:spPr bwMode="auto">
          <a:xfrm>
            <a:off x="4102100" y="5410200"/>
            <a:ext cx="7747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84" name="Line 7"/>
          <p:cNvSpPr>
            <a:spLocks noChangeShapeType="1"/>
          </p:cNvSpPr>
          <p:nvPr/>
        </p:nvSpPr>
        <p:spPr bwMode="auto">
          <a:xfrm>
            <a:off x="4127500" y="5829300"/>
            <a:ext cx="7620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985" name="Slide Number Placeholder 21"/>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BCD00CAE-9BC5-4214-A082-749C3E24F22D}" type="slidenum">
              <a:rPr lang="en-US" smtClean="0"/>
              <a:pPr/>
              <a:t>57</a:t>
            </a:fld>
            <a:endParaRPr lang="en-US" smtClean="0"/>
          </a:p>
        </p:txBody>
      </p:sp>
    </p:spTree>
    <p:extLst>
      <p:ext uri="{BB962C8B-B14F-4D97-AF65-F5344CB8AC3E}">
        <p14:creationId xmlns:p14="http://schemas.microsoft.com/office/powerpoint/2010/main" xmlns="" val="1278658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fontAlgn="auto" hangingPunct="1">
              <a:spcAft>
                <a:spcPts val="0"/>
              </a:spcAft>
              <a:defRPr/>
            </a:pPr>
            <a:r>
              <a:rPr lang="en-US" smtClean="0"/>
              <a:t>Penggunaan Kabel Rollover</a:t>
            </a:r>
          </a:p>
        </p:txBody>
      </p:sp>
      <p:sp>
        <p:nvSpPr>
          <p:cNvPr id="39939" name="Content Placeholder 2"/>
          <p:cNvSpPr>
            <a:spLocks noGrp="1"/>
          </p:cNvSpPr>
          <p:nvPr>
            <p:ph sz="quarter" idx="1"/>
          </p:nvPr>
        </p:nvSpPr>
        <p:spPr>
          <a:xfrm>
            <a:off x="609600" y="1905000"/>
            <a:ext cx="8077200" cy="4114800"/>
          </a:xfrm>
        </p:spPr>
        <p:txBody>
          <a:bodyPr/>
          <a:lstStyle/>
          <a:p>
            <a:pPr eaLnBrk="1" hangingPunct="1"/>
            <a:r>
              <a:rPr lang="en-US" sz="4000" smtClean="0"/>
              <a:t>PC </a:t>
            </a:r>
            <a:r>
              <a:rPr lang="en-US" sz="4000" smtClean="0">
                <a:sym typeface="Wingdings" charset="2"/>
              </a:rPr>
              <a:t></a:t>
            </a:r>
            <a:r>
              <a:rPr lang="en-US" sz="4000" smtClean="0"/>
              <a:t> console router</a:t>
            </a:r>
          </a:p>
          <a:p>
            <a:pPr eaLnBrk="1" hangingPunct="1"/>
            <a:r>
              <a:rPr lang="en-US" sz="4000" smtClean="0"/>
              <a:t>PC </a:t>
            </a:r>
            <a:r>
              <a:rPr lang="en-US" sz="4000" smtClean="0">
                <a:sym typeface="Wingdings" charset="2"/>
              </a:rPr>
              <a:t></a:t>
            </a:r>
            <a:r>
              <a:rPr lang="en-US" sz="4000" smtClean="0"/>
              <a:t> console switch managible</a:t>
            </a:r>
          </a:p>
          <a:p>
            <a:pPr eaLnBrk="1" hangingPunct="1"/>
            <a:r>
              <a:rPr lang="en-US" sz="4000" smtClean="0"/>
              <a:t>Router </a:t>
            </a:r>
            <a:r>
              <a:rPr lang="en-US" sz="4000" smtClean="0">
                <a:sym typeface="Wingdings" charset="2"/>
              </a:rPr>
              <a:t></a:t>
            </a:r>
            <a:r>
              <a:rPr lang="en-US" sz="4000" smtClean="0"/>
              <a:t> modem</a:t>
            </a:r>
          </a:p>
        </p:txBody>
      </p:sp>
      <p:sp>
        <p:nvSpPr>
          <p:cNvPr id="3994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A83D2975-308B-4C94-9F0A-C2F2F4206A0F}" type="slidenum">
              <a:rPr lang="en-US" smtClean="0"/>
              <a:pPr/>
              <a:t>58</a:t>
            </a:fld>
            <a:endParaRPr lang="en-US" smtClean="0"/>
          </a:p>
        </p:txBody>
      </p:sp>
    </p:spTree>
    <p:extLst>
      <p:ext uri="{BB962C8B-B14F-4D97-AF65-F5344CB8AC3E}">
        <p14:creationId xmlns:p14="http://schemas.microsoft.com/office/powerpoint/2010/main" xmlns="" val="2169127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fontAlgn="auto" hangingPunct="1">
              <a:spcAft>
                <a:spcPts val="0"/>
              </a:spcAft>
              <a:defRPr/>
            </a:pPr>
            <a:r>
              <a:rPr lang="en-US" smtClean="0"/>
              <a:t>Fiber Optic Cable</a:t>
            </a:r>
          </a:p>
        </p:txBody>
      </p:sp>
      <p:sp>
        <p:nvSpPr>
          <p:cNvPr id="40963" name="Content Placeholder 2"/>
          <p:cNvSpPr>
            <a:spLocks noGrp="1"/>
          </p:cNvSpPr>
          <p:nvPr>
            <p:ph sz="quarter" idx="1"/>
          </p:nvPr>
        </p:nvSpPr>
        <p:spPr>
          <a:xfrm>
            <a:off x="539750" y="1447800"/>
            <a:ext cx="7848600" cy="5105400"/>
          </a:xfrm>
        </p:spPr>
        <p:txBody>
          <a:bodyPr/>
          <a:lstStyle/>
          <a:p>
            <a:pPr eaLnBrk="1" hangingPunct="1"/>
            <a:r>
              <a:rPr lang="en-US" sz="3300" smtClean="0"/>
              <a:t>Kabel yang memiliki inti serat kaca sebagai saluran untuk menyalurkan sinyal antar terminal, sering dipakai sebagai saluran BACKBONE karena kehandalannya yang tinggi dibandingkan dengan coaxial cable atau kabel UTP.</a:t>
            </a:r>
          </a:p>
          <a:p>
            <a:pPr eaLnBrk="1" hangingPunct="1"/>
            <a:r>
              <a:rPr lang="en-US" sz="3300" smtClean="0"/>
              <a:t>Karakteristik dari kabel ini tidak terpengaruh oleh adanya cuaca dan panas.</a:t>
            </a:r>
          </a:p>
        </p:txBody>
      </p:sp>
      <p:sp>
        <p:nvSpPr>
          <p:cNvPr id="40964"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93AD4B37-DE88-4BC0-A0A0-4AC5584D2428}" type="slidenum">
              <a:rPr lang="en-US" smtClean="0"/>
              <a:pPr/>
              <a:t>59</a:t>
            </a:fld>
            <a:endParaRPr lang="en-US" smtClean="0"/>
          </a:p>
        </p:txBody>
      </p:sp>
    </p:spTree>
    <p:extLst>
      <p:ext uri="{BB962C8B-B14F-4D97-AF65-F5344CB8AC3E}">
        <p14:creationId xmlns:p14="http://schemas.microsoft.com/office/powerpoint/2010/main" xmlns="" val="1304365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id-ID" sz="2800" b="1" dirty="0" smtClean="0"/>
              <a:t>Jenis - Jenis Sistem Operasi Jaringan</a:t>
            </a:r>
            <a:endParaRPr lang="id-ID" sz="2800" dirty="0" smtClean="0"/>
          </a:p>
        </p:txBody>
      </p:sp>
      <p:sp>
        <p:nvSpPr>
          <p:cNvPr id="5123" name="Content Placeholder 2"/>
          <p:cNvSpPr>
            <a:spLocks noGrp="1"/>
          </p:cNvSpPr>
          <p:nvPr>
            <p:ph idx="1"/>
          </p:nvPr>
        </p:nvSpPr>
        <p:spPr>
          <a:xfrm>
            <a:off x="50800" y="1524000"/>
            <a:ext cx="3987800" cy="3276600"/>
          </a:xfrm>
        </p:spPr>
        <p:txBody>
          <a:bodyPr>
            <a:normAutofit fontScale="92500"/>
          </a:bodyPr>
          <a:lstStyle/>
          <a:p>
            <a:r>
              <a:rPr lang="id-ID" sz="2000" b="1" dirty="0" smtClean="0">
                <a:latin typeface="Times New Roman" pitchFamily="18" charset="0"/>
                <a:cs typeface="Times New Roman" pitchFamily="18" charset="0"/>
              </a:rPr>
              <a:t>OS/2</a:t>
            </a:r>
          </a:p>
          <a:p>
            <a:pPr lvl="1"/>
            <a:r>
              <a:rPr lang="id-ID" sz="1800" dirty="0" smtClean="0">
                <a:latin typeface="Times New Roman" pitchFamily="18" charset="0"/>
                <a:cs typeface="Times New Roman" pitchFamily="18" charset="0"/>
              </a:rPr>
              <a:t>32-bit operating system yang dibuat IBM dan Microsoft, tetapi sekarang dikelola hanya oleh IBM</a:t>
            </a:r>
          </a:p>
          <a:p>
            <a:pPr lvl="1"/>
            <a:r>
              <a:rPr lang="id-ID" sz="1800" dirty="0" smtClean="0">
                <a:latin typeface="Times New Roman" pitchFamily="18" charset="0"/>
                <a:cs typeface="Times New Roman" pitchFamily="18" charset="0"/>
              </a:rPr>
              <a:t>Mirip seperti windows tetapi mempuyai feature yang dimiliki oleh Linux dan Xenix</a:t>
            </a:r>
          </a:p>
          <a:p>
            <a:pPr lvl="1"/>
            <a:r>
              <a:rPr lang="id-ID" sz="1800" dirty="0" smtClean="0">
                <a:latin typeface="Times New Roman" pitchFamily="18" charset="0"/>
                <a:cs typeface="Times New Roman" pitchFamily="18" charset="0"/>
              </a:rPr>
              <a:t>Pengguna akan dihentikan diakhir tahun 2006</a:t>
            </a:r>
          </a:p>
          <a:p>
            <a:pPr lvl="1"/>
            <a:r>
              <a:rPr lang="id-ID" sz="1800" dirty="0" smtClean="0">
                <a:latin typeface="Times New Roman" pitchFamily="18" charset="0"/>
                <a:cs typeface="Times New Roman" pitchFamily="18" charset="0"/>
              </a:rPr>
              <a:t>IBM menggunakan Linux dan keluarga Windows</a:t>
            </a:r>
          </a:p>
          <a:p>
            <a:endParaRPr lang="id-ID" sz="1800" dirty="0" smtClean="0">
              <a:latin typeface="Times New Roman" pitchFamily="18" charset="0"/>
              <a:cs typeface="Times New Roman" pitchFamily="18" charset="0"/>
            </a:endParaRPr>
          </a:p>
          <a:p>
            <a:endParaRPr lang="id-ID" sz="8000" dirty="0" smtClean="0">
              <a:latin typeface="Times New Roman" pitchFamily="18" charset="0"/>
              <a:cs typeface="Times New Roman" pitchFamily="18" charset="0"/>
            </a:endParaRPr>
          </a:p>
        </p:txBody>
      </p:sp>
      <p:sp>
        <p:nvSpPr>
          <p:cNvPr id="4" name="Content Placeholder 2"/>
          <p:cNvSpPr txBox="1">
            <a:spLocks/>
          </p:cNvSpPr>
          <p:nvPr/>
        </p:nvSpPr>
        <p:spPr bwMode="auto">
          <a:xfrm>
            <a:off x="4191000" y="1524000"/>
            <a:ext cx="4419600" cy="3886200"/>
          </a:xfrm>
          <a:prstGeom prst="rect">
            <a:avLst/>
          </a:prstGeom>
          <a:noFill/>
          <a:ln w="9525">
            <a:noFill/>
            <a:miter lim="800000"/>
            <a:headEnd/>
            <a:tailEnd/>
          </a:ln>
        </p:spPr>
        <p:txBody>
          <a:bodyPr/>
          <a:lstStyle/>
          <a:p>
            <a:pPr marL="342900" indent="-342900" eaLnBrk="0" hangingPunct="0">
              <a:spcBef>
                <a:spcPct val="20000"/>
              </a:spcBef>
              <a:buFontTx/>
              <a:buChar char="•"/>
              <a:defRPr/>
            </a:pPr>
            <a:r>
              <a:rPr lang="id-ID" b="1" kern="0" dirty="0">
                <a:latin typeface="+mn-lt"/>
              </a:rPr>
              <a:t>Windows NT</a:t>
            </a:r>
          </a:p>
          <a:p>
            <a:pPr marL="742950" lvl="1" indent="-285750" eaLnBrk="0" hangingPunct="0">
              <a:spcBef>
                <a:spcPct val="20000"/>
              </a:spcBef>
              <a:buFontTx/>
              <a:buChar char="–"/>
              <a:defRPr/>
            </a:pPr>
            <a:r>
              <a:rPr lang="id-ID" sz="1600" kern="0" dirty="0">
                <a:latin typeface="+mn-lt"/>
              </a:rPr>
              <a:t>Dibuat oleh Microsoft sbagai kelanjutan dari OS/2 versi mereka</a:t>
            </a:r>
          </a:p>
          <a:p>
            <a:pPr marL="742950" lvl="1" indent="-285750" eaLnBrk="0" hangingPunct="0">
              <a:spcBef>
                <a:spcPct val="20000"/>
              </a:spcBef>
              <a:buFontTx/>
              <a:buChar char="–"/>
              <a:defRPr/>
            </a:pPr>
            <a:r>
              <a:rPr lang="id-ID" sz="1600" kern="0" dirty="0">
                <a:latin typeface="+mn-lt"/>
              </a:rPr>
              <a:t>Versi dan keluarga Windows NT:</a:t>
            </a:r>
          </a:p>
          <a:p>
            <a:pPr marL="742950" lvl="1" indent="-285750" eaLnBrk="0" hangingPunct="0">
              <a:spcBef>
                <a:spcPct val="20000"/>
              </a:spcBef>
              <a:buFontTx/>
              <a:buChar char="–"/>
              <a:defRPr/>
            </a:pPr>
            <a:r>
              <a:rPr lang="id-ID" sz="1600" kern="0" dirty="0">
                <a:latin typeface="+mn-lt"/>
              </a:rPr>
              <a:t>Windows NT 3.51</a:t>
            </a:r>
          </a:p>
          <a:p>
            <a:pPr marL="742950" lvl="1" indent="-285750" eaLnBrk="0" hangingPunct="0">
              <a:spcBef>
                <a:spcPct val="20000"/>
              </a:spcBef>
              <a:buFontTx/>
              <a:buChar char="–"/>
              <a:defRPr/>
            </a:pPr>
            <a:r>
              <a:rPr lang="id-ID" sz="1600" kern="0" dirty="0">
                <a:latin typeface="+mn-lt"/>
              </a:rPr>
              <a:t>Windows 2000 (NT 5.0)</a:t>
            </a:r>
          </a:p>
          <a:p>
            <a:pPr marL="742950" lvl="1" indent="-285750" eaLnBrk="0" hangingPunct="0">
              <a:spcBef>
                <a:spcPct val="20000"/>
              </a:spcBef>
              <a:buFontTx/>
              <a:buChar char="–"/>
              <a:defRPr/>
            </a:pPr>
            <a:r>
              <a:rPr lang="id-ID" sz="1600" kern="0" dirty="0">
                <a:latin typeface="+mn-lt"/>
              </a:rPr>
              <a:t>Windows 2000 Professional (workstation version)</a:t>
            </a:r>
          </a:p>
          <a:p>
            <a:pPr marL="742950" lvl="1" indent="-285750" eaLnBrk="0" hangingPunct="0">
              <a:spcBef>
                <a:spcPct val="20000"/>
              </a:spcBef>
              <a:buFontTx/>
              <a:buChar char="–"/>
              <a:defRPr/>
            </a:pPr>
            <a:r>
              <a:rPr lang="id-ID" sz="1600" kern="0" dirty="0">
                <a:latin typeface="+mn-lt"/>
              </a:rPr>
              <a:t>Windows 2000 Server</a:t>
            </a:r>
          </a:p>
          <a:p>
            <a:pPr marL="742950" lvl="1" indent="-285750" eaLnBrk="0" hangingPunct="0">
              <a:spcBef>
                <a:spcPct val="20000"/>
              </a:spcBef>
              <a:buFontTx/>
              <a:buChar char="–"/>
              <a:defRPr/>
            </a:pPr>
            <a:r>
              <a:rPr lang="id-ID" sz="1600" kern="0" dirty="0">
                <a:latin typeface="+mn-lt"/>
              </a:rPr>
              <a:t>Windows 2000 Advanced Server</a:t>
            </a:r>
          </a:p>
          <a:p>
            <a:pPr marL="742950" lvl="1" indent="-285750" eaLnBrk="0" hangingPunct="0">
              <a:spcBef>
                <a:spcPct val="20000"/>
              </a:spcBef>
              <a:buFontTx/>
              <a:buChar char="–"/>
              <a:defRPr/>
            </a:pPr>
            <a:r>
              <a:rPr lang="id-ID" sz="1600" kern="0" dirty="0">
                <a:latin typeface="+mn-lt"/>
              </a:rPr>
              <a:t>Windows 2000 Datacenter Server</a:t>
            </a:r>
          </a:p>
          <a:p>
            <a:pPr marL="742950" lvl="1" indent="-285750" eaLnBrk="0" hangingPunct="0">
              <a:spcBef>
                <a:spcPct val="20000"/>
              </a:spcBef>
              <a:buFontTx/>
              <a:buChar char="–"/>
              <a:defRPr/>
            </a:pPr>
            <a:r>
              <a:rPr lang="id-ID" sz="1600" kern="0" dirty="0">
                <a:latin typeface="+mn-lt"/>
              </a:rPr>
              <a:t>Windows Server 2003</a:t>
            </a:r>
          </a:p>
          <a:p>
            <a:pPr marL="742950" lvl="1" indent="-285750" eaLnBrk="0" hangingPunct="0">
              <a:spcBef>
                <a:spcPct val="20000"/>
              </a:spcBef>
              <a:buFontTx/>
              <a:buChar char="–"/>
              <a:defRPr/>
            </a:pPr>
            <a:r>
              <a:rPr lang="id-ID" sz="1600" kern="0" dirty="0">
                <a:latin typeface="+mn-lt"/>
              </a:rPr>
              <a:t>Windows XP</a:t>
            </a:r>
          </a:p>
          <a:p>
            <a:pPr marL="342900" indent="-342900" eaLnBrk="0" hangingPunct="0">
              <a:spcBef>
                <a:spcPct val="20000"/>
              </a:spcBef>
              <a:buFontTx/>
              <a:buChar char="•"/>
              <a:defRPr/>
            </a:pPr>
            <a:endParaRPr lang="id-ID" sz="7200" kern="0" dirty="0">
              <a:latin typeface="+mn-lt"/>
            </a:endParaRPr>
          </a:p>
        </p:txBody>
      </p:sp>
      <p:pic>
        <p:nvPicPr>
          <p:cNvPr id="5125" name="Picture 5" descr="Image result for os/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6514" y="5208954"/>
            <a:ext cx="2590800" cy="1395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xmlns="" val="0"/>
              </a:ext>
            </a:extLst>
          </a:blip>
          <a:srcRect l="10542" t="34375" r="49048" b="21875"/>
          <a:stretch>
            <a:fillRect/>
          </a:stretch>
        </p:blipFill>
        <p:spPr bwMode="auto">
          <a:xfrm>
            <a:off x="5086350" y="5257800"/>
            <a:ext cx="26289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586125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04800" y="274638"/>
            <a:ext cx="8382000" cy="792162"/>
          </a:xfrm>
        </p:spPr>
        <p:txBody>
          <a:bodyPr/>
          <a:lstStyle/>
          <a:p>
            <a:pPr eaLnBrk="1" fontAlgn="auto" hangingPunct="1">
              <a:spcAft>
                <a:spcPts val="0"/>
              </a:spcAft>
              <a:defRPr/>
            </a:pPr>
            <a:r>
              <a:rPr lang="en-US" smtClean="0"/>
              <a:t>Fiber Optic Cable</a:t>
            </a:r>
          </a:p>
        </p:txBody>
      </p:sp>
      <p:sp>
        <p:nvSpPr>
          <p:cNvPr id="41987" name="Content Placeholder 2"/>
          <p:cNvSpPr>
            <a:spLocks noGrp="1"/>
          </p:cNvSpPr>
          <p:nvPr>
            <p:ph sz="quarter" idx="1"/>
          </p:nvPr>
        </p:nvSpPr>
        <p:spPr>
          <a:xfrm>
            <a:off x="914400" y="5486400"/>
            <a:ext cx="7772400" cy="533400"/>
          </a:xfrm>
        </p:spPr>
        <p:txBody>
          <a:bodyPr>
            <a:normAutofit fontScale="92500" lnSpcReduction="20000"/>
          </a:bodyPr>
          <a:lstStyle/>
          <a:p>
            <a:pPr eaLnBrk="1" hangingPunct="1"/>
            <a:endParaRPr lang="id-ID" smtClean="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447800"/>
            <a:ext cx="25146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00400" y="1524000"/>
            <a:ext cx="25908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4" descr="1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67400" y="1571625"/>
            <a:ext cx="2743200" cy="353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Slide Number Placeholder 6"/>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F1EDAAE7-AB91-4219-9602-F0A44FB47B66}" type="slidenum">
              <a:rPr lang="en-US" smtClean="0"/>
              <a:pPr/>
              <a:t>60</a:t>
            </a:fld>
            <a:endParaRPr lang="en-US" smtClean="0"/>
          </a:p>
        </p:txBody>
      </p:sp>
    </p:spTree>
    <p:extLst>
      <p:ext uri="{BB962C8B-B14F-4D97-AF65-F5344CB8AC3E}">
        <p14:creationId xmlns:p14="http://schemas.microsoft.com/office/powerpoint/2010/main" xmlns="" val="4010163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28600"/>
            <a:ext cx="8229600" cy="792163"/>
          </a:xfrm>
        </p:spPr>
        <p:txBody>
          <a:bodyPr/>
          <a:lstStyle/>
          <a:p>
            <a:pPr eaLnBrk="1" fontAlgn="auto" hangingPunct="1">
              <a:spcAft>
                <a:spcPts val="0"/>
              </a:spcAft>
              <a:defRPr/>
            </a:pPr>
            <a:r>
              <a:rPr lang="en-US" smtClean="0"/>
              <a:t>Lapisan Kabel Fiber Optic</a:t>
            </a:r>
          </a:p>
        </p:txBody>
      </p:sp>
      <p:sp>
        <p:nvSpPr>
          <p:cNvPr id="43011" name="Content Placeholder 2"/>
          <p:cNvSpPr>
            <a:spLocks noGrp="1"/>
          </p:cNvSpPr>
          <p:nvPr>
            <p:ph sz="quarter" idx="1"/>
          </p:nvPr>
        </p:nvSpPr>
        <p:spPr>
          <a:xfrm>
            <a:off x="914400" y="5410200"/>
            <a:ext cx="7772400" cy="609600"/>
          </a:xfrm>
        </p:spPr>
        <p:txBody>
          <a:bodyPr>
            <a:normAutofit lnSpcReduction="10000"/>
          </a:bodyPr>
          <a:lstStyle/>
          <a:p>
            <a:pPr eaLnBrk="1" hangingPunct="1"/>
            <a:endParaRPr lang="id-ID" smtClean="0"/>
          </a:p>
        </p:txBody>
      </p:sp>
      <p:pic>
        <p:nvPicPr>
          <p:cNvPr id="43012" name="Picture 2" descr="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2300" y="19812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7BCEDA19-06A3-47A2-AD8B-A96FA9803097}" type="slidenum">
              <a:rPr lang="en-US" smtClean="0"/>
              <a:pPr/>
              <a:t>61</a:t>
            </a:fld>
            <a:endParaRPr lang="en-US" smtClean="0"/>
          </a:p>
        </p:txBody>
      </p:sp>
    </p:spTree>
    <p:extLst>
      <p:ext uri="{BB962C8B-B14F-4D97-AF65-F5344CB8AC3E}">
        <p14:creationId xmlns:p14="http://schemas.microsoft.com/office/powerpoint/2010/main" xmlns="" val="2038447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60350"/>
            <a:ext cx="7772400" cy="792163"/>
          </a:xfrm>
        </p:spPr>
        <p:txBody>
          <a:bodyPr>
            <a:noAutofit/>
          </a:bodyPr>
          <a:lstStyle/>
          <a:p>
            <a:pPr eaLnBrk="1" fontAlgn="auto" hangingPunct="1">
              <a:spcAft>
                <a:spcPts val="0"/>
              </a:spcAft>
              <a:defRPr/>
            </a:pPr>
            <a:r>
              <a:rPr lang="en-US" sz="3600" dirty="0" err="1" smtClean="0"/>
              <a:t>Kemampuan</a:t>
            </a:r>
            <a:r>
              <a:rPr lang="en-US" sz="3600" dirty="0" smtClean="0"/>
              <a:t> </a:t>
            </a:r>
            <a:r>
              <a:rPr lang="en-US" sz="3600" dirty="0" err="1" smtClean="0"/>
              <a:t>Kabel</a:t>
            </a:r>
            <a:r>
              <a:rPr lang="en-US" sz="3600" dirty="0" smtClean="0"/>
              <a:t> </a:t>
            </a:r>
            <a:r>
              <a:rPr lang="en-US" sz="3600" dirty="0" err="1" smtClean="0"/>
              <a:t>Serat</a:t>
            </a:r>
            <a:r>
              <a:rPr lang="en-US" sz="3600" dirty="0" smtClean="0"/>
              <a:t> </a:t>
            </a:r>
            <a:r>
              <a:rPr lang="en-US" sz="3600" dirty="0" err="1" smtClean="0"/>
              <a:t>Optik</a:t>
            </a:r>
            <a:r>
              <a:rPr lang="en-US" sz="3600" dirty="0" smtClean="0"/>
              <a:t> (FO)</a:t>
            </a:r>
            <a:endParaRPr lang="en-US" sz="3600" dirty="0"/>
          </a:p>
        </p:txBody>
      </p:sp>
      <p:sp>
        <p:nvSpPr>
          <p:cNvPr id="44035" name="Content Placeholder 2"/>
          <p:cNvSpPr>
            <a:spLocks noGrp="1"/>
          </p:cNvSpPr>
          <p:nvPr>
            <p:ph sz="quarter" idx="1"/>
          </p:nvPr>
        </p:nvSpPr>
        <p:spPr>
          <a:xfrm>
            <a:off x="611188" y="1676400"/>
            <a:ext cx="7772400" cy="5410200"/>
          </a:xfrm>
        </p:spPr>
        <p:txBody>
          <a:bodyPr>
            <a:normAutofit/>
          </a:bodyPr>
          <a:lstStyle/>
          <a:p>
            <a:pPr eaLnBrk="1" hangingPunct="1"/>
            <a:r>
              <a:rPr lang="en-US" sz="2800" dirty="0" smtClean="0"/>
              <a:t>Fiber </a:t>
            </a:r>
            <a:r>
              <a:rPr lang="en-US" sz="2800" dirty="0" err="1" smtClean="0"/>
              <a:t>optik</a:t>
            </a:r>
            <a:r>
              <a:rPr lang="en-US" sz="2800" dirty="0" smtClean="0"/>
              <a:t> </a:t>
            </a:r>
            <a:r>
              <a:rPr lang="en-US" sz="2800" dirty="0" err="1" smtClean="0"/>
              <a:t>menunjukkan</a:t>
            </a:r>
            <a:r>
              <a:rPr lang="en-US" sz="2800" dirty="0" smtClean="0"/>
              <a:t> </a:t>
            </a:r>
            <a:r>
              <a:rPr lang="en-US" sz="2800" dirty="0" err="1" smtClean="0"/>
              <a:t>kualitas</a:t>
            </a:r>
            <a:r>
              <a:rPr lang="en-US" sz="2800" dirty="0" smtClean="0"/>
              <a:t> </a:t>
            </a:r>
            <a:r>
              <a:rPr lang="en-US" sz="2800" dirty="0" err="1" smtClean="0"/>
              <a:t>tinggi</a:t>
            </a:r>
            <a:r>
              <a:rPr lang="en-US" sz="2800" dirty="0" smtClean="0"/>
              <a:t> </a:t>
            </a:r>
            <a:r>
              <a:rPr lang="en-US" sz="2800" dirty="0" err="1" smtClean="0"/>
              <a:t>untuk</a:t>
            </a:r>
            <a:r>
              <a:rPr lang="en-US" sz="2800" dirty="0" smtClean="0"/>
              <a:t> </a:t>
            </a:r>
            <a:r>
              <a:rPr lang="en-US" sz="2800" dirty="0" err="1" smtClean="0"/>
              <a:t>berbagai</a:t>
            </a:r>
            <a:r>
              <a:rPr lang="en-US" sz="2800" dirty="0" smtClean="0"/>
              <a:t> </a:t>
            </a:r>
            <a:r>
              <a:rPr lang="en-US" sz="2800" dirty="0" err="1" smtClean="0"/>
              <a:t>macam</a:t>
            </a:r>
            <a:r>
              <a:rPr lang="en-US" sz="2800" dirty="0" smtClean="0"/>
              <a:t> </a:t>
            </a:r>
            <a:r>
              <a:rPr lang="en-US" sz="2800" dirty="0" err="1" smtClean="0"/>
              <a:t>aplikasi</a:t>
            </a:r>
            <a:r>
              <a:rPr lang="en-US" sz="2800" dirty="0" smtClean="0"/>
              <a:t>, </a:t>
            </a:r>
            <a:r>
              <a:rPr lang="en-US" sz="2800" dirty="0" err="1" smtClean="0"/>
              <a:t>hal</a:t>
            </a:r>
            <a:r>
              <a:rPr lang="en-US" sz="2800" dirty="0" smtClean="0"/>
              <a:t> </a:t>
            </a:r>
            <a:r>
              <a:rPr lang="en-US" sz="2800" dirty="0" err="1" smtClean="0"/>
              <a:t>ini</a:t>
            </a:r>
            <a:r>
              <a:rPr lang="en-US" sz="2800" dirty="0" smtClean="0"/>
              <a:t> di </a:t>
            </a:r>
            <a:r>
              <a:rPr lang="en-US" sz="2800" dirty="0" err="1" smtClean="0"/>
              <a:t>sebabkan</a:t>
            </a:r>
            <a:r>
              <a:rPr lang="en-US" sz="2800" dirty="0" smtClean="0"/>
              <a:t>:</a:t>
            </a:r>
          </a:p>
          <a:p>
            <a:pPr lvl="1" eaLnBrk="1" hangingPunct="1"/>
            <a:r>
              <a:rPr lang="en-US" dirty="0" err="1" smtClean="0"/>
              <a:t>Dapat</a:t>
            </a:r>
            <a:r>
              <a:rPr lang="en-US" dirty="0" smtClean="0"/>
              <a:t> </a:t>
            </a:r>
            <a:r>
              <a:rPr lang="en-US" dirty="0" err="1" smtClean="0"/>
              <a:t>mentransmisi</a:t>
            </a:r>
            <a:r>
              <a:rPr lang="en-US" dirty="0" smtClean="0"/>
              <a:t> bit </a:t>
            </a:r>
            <a:r>
              <a:rPr lang="en-US" dirty="0" err="1" smtClean="0"/>
              <a:t>ra</a:t>
            </a:r>
            <a:r>
              <a:rPr lang="en-GB" dirty="0" err="1" smtClean="0"/>
              <a:t>te</a:t>
            </a:r>
            <a:r>
              <a:rPr lang="en-GB" dirty="0" smtClean="0"/>
              <a:t> </a:t>
            </a:r>
            <a:r>
              <a:rPr lang="en-GB" dirty="0" err="1" smtClean="0"/>
              <a:t>yg</a:t>
            </a:r>
            <a:r>
              <a:rPr lang="en-GB" dirty="0" smtClean="0"/>
              <a:t> </a:t>
            </a:r>
            <a:r>
              <a:rPr lang="en-GB" dirty="0" err="1" smtClean="0"/>
              <a:t>tinggi</a:t>
            </a:r>
            <a:r>
              <a:rPr lang="en-GB" dirty="0" smtClean="0"/>
              <a:t>, </a:t>
            </a:r>
            <a:endParaRPr lang="en-US" dirty="0" smtClean="0"/>
          </a:p>
          <a:p>
            <a:pPr lvl="1" eaLnBrk="1" hangingPunct="1"/>
            <a:r>
              <a:rPr lang="en-GB" dirty="0" err="1" smtClean="0"/>
              <a:t>Tidak</a:t>
            </a:r>
            <a:r>
              <a:rPr lang="en-GB" dirty="0" smtClean="0"/>
              <a:t> </a:t>
            </a:r>
            <a:r>
              <a:rPr lang="en-GB" dirty="0" err="1" smtClean="0"/>
              <a:t>sensitif</a:t>
            </a:r>
            <a:r>
              <a:rPr lang="en-GB" dirty="0" smtClean="0"/>
              <a:t> </a:t>
            </a:r>
            <a:r>
              <a:rPr lang="en-GB" dirty="0" err="1" smtClean="0"/>
              <a:t>pada</a:t>
            </a:r>
            <a:r>
              <a:rPr lang="en-GB" dirty="0" smtClean="0"/>
              <a:t> </a:t>
            </a:r>
            <a:r>
              <a:rPr lang="en-GB" dirty="0" err="1" smtClean="0"/>
              <a:t>gangguan</a:t>
            </a:r>
            <a:r>
              <a:rPr lang="en-GB" dirty="0" smtClean="0"/>
              <a:t> </a:t>
            </a:r>
            <a:r>
              <a:rPr lang="en-GB" dirty="0" err="1" smtClean="0"/>
              <a:t>elektromagnetik</a:t>
            </a:r>
            <a:r>
              <a:rPr lang="en-GB" dirty="0" smtClean="0"/>
              <a:t> </a:t>
            </a:r>
            <a:endParaRPr lang="en-US" dirty="0" smtClean="0"/>
          </a:p>
          <a:p>
            <a:pPr lvl="1" eaLnBrk="1" hangingPunct="1"/>
            <a:r>
              <a:rPr lang="en-GB" dirty="0" err="1" smtClean="0"/>
              <a:t>Memiliki</a:t>
            </a:r>
            <a:r>
              <a:rPr lang="en-GB" dirty="0" smtClean="0"/>
              <a:t> Bit Error Rate (</a:t>
            </a:r>
            <a:r>
              <a:rPr lang="en-GB" dirty="0" err="1" smtClean="0"/>
              <a:t>kesalahan</a:t>
            </a:r>
            <a:r>
              <a:rPr lang="en-GB" dirty="0" smtClean="0"/>
              <a:t>) </a:t>
            </a:r>
            <a:r>
              <a:rPr lang="en-GB" dirty="0" err="1" smtClean="0"/>
              <a:t>kecil</a:t>
            </a:r>
            <a:r>
              <a:rPr lang="en-GB" dirty="0" smtClean="0"/>
              <a:t> </a:t>
            </a:r>
            <a:endParaRPr lang="en-US" dirty="0" smtClean="0"/>
          </a:p>
          <a:p>
            <a:pPr lvl="1" eaLnBrk="1" hangingPunct="1"/>
            <a:r>
              <a:rPr lang="en-US" dirty="0" err="1" smtClean="0"/>
              <a:t>Reliabilitas</a:t>
            </a:r>
            <a:r>
              <a:rPr lang="en-US" dirty="0" smtClean="0"/>
              <a:t> </a:t>
            </a:r>
            <a:r>
              <a:rPr lang="en-US" dirty="0" err="1" smtClean="0"/>
              <a:t>lebih</a:t>
            </a:r>
            <a:r>
              <a:rPr lang="en-US" dirty="0" smtClean="0"/>
              <a:t> </a:t>
            </a:r>
            <a:r>
              <a:rPr lang="en-US" dirty="0" err="1" smtClean="0"/>
              <a:t>baik</a:t>
            </a:r>
            <a:r>
              <a:rPr lang="en-US" dirty="0" smtClean="0"/>
              <a:t> </a:t>
            </a:r>
            <a:r>
              <a:rPr lang="en-US" dirty="0" err="1" smtClean="0"/>
              <a:t>dari</a:t>
            </a:r>
            <a:r>
              <a:rPr lang="en-US" dirty="0" smtClean="0"/>
              <a:t> </a:t>
            </a:r>
            <a:r>
              <a:rPr lang="en-US" dirty="0" err="1" smtClean="0"/>
              <a:t>kabel</a:t>
            </a:r>
            <a:r>
              <a:rPr lang="en-US" dirty="0" smtClean="0"/>
              <a:t> </a:t>
            </a:r>
            <a:r>
              <a:rPr lang="en-US" dirty="0" err="1" smtClean="0"/>
              <a:t>koaksial</a:t>
            </a:r>
            <a:r>
              <a:rPr lang="en-US" dirty="0" smtClean="0"/>
              <a:t> </a:t>
            </a:r>
          </a:p>
          <a:p>
            <a:pPr eaLnBrk="1" hangingPunct="1"/>
            <a:endParaRPr lang="en-US" sz="2800" dirty="0" smtClean="0"/>
          </a:p>
        </p:txBody>
      </p:sp>
      <p:sp>
        <p:nvSpPr>
          <p:cNvPr id="4403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9BE0980E-CF35-4991-A9C2-701321D04339}" type="slidenum">
              <a:rPr lang="en-US" smtClean="0"/>
              <a:pPr/>
              <a:t>62</a:t>
            </a:fld>
            <a:endParaRPr lang="en-US" smtClean="0"/>
          </a:p>
        </p:txBody>
      </p:sp>
    </p:spTree>
    <p:extLst>
      <p:ext uri="{BB962C8B-B14F-4D97-AF65-F5344CB8AC3E}">
        <p14:creationId xmlns:p14="http://schemas.microsoft.com/office/powerpoint/2010/main" xmlns="" val="2483961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pPr lvl="4" eaLnBrk="1" fontAlgn="auto" hangingPunct="1">
              <a:spcBef>
                <a:spcPts val="0"/>
              </a:spcBef>
              <a:spcAft>
                <a:spcPts val="0"/>
              </a:spcAft>
              <a:defRPr/>
            </a:pPr>
            <a:r>
              <a:rPr lang="en-US" sz="3200" b="1" dirty="0" err="1">
                <a:solidFill>
                  <a:srgbClr val="FFC000"/>
                </a:solidFill>
                <a:latin typeface="+mj-lt"/>
              </a:rPr>
              <a:t>Kondisi</a:t>
            </a:r>
            <a:r>
              <a:rPr lang="en-US" sz="3200" b="1" dirty="0">
                <a:solidFill>
                  <a:srgbClr val="FFC000"/>
                </a:solidFill>
                <a:latin typeface="+mj-lt"/>
              </a:rPr>
              <a:t> &amp; </a:t>
            </a:r>
            <a:r>
              <a:rPr lang="en-US" sz="3200" b="1" dirty="0" err="1">
                <a:solidFill>
                  <a:srgbClr val="FFC000"/>
                </a:solidFill>
                <a:latin typeface="+mj-lt"/>
              </a:rPr>
              <a:t>Tempat</a:t>
            </a:r>
            <a:r>
              <a:rPr lang="en-US" sz="3200" b="1" dirty="0">
                <a:solidFill>
                  <a:srgbClr val="FFC000"/>
                </a:solidFill>
                <a:latin typeface="+mj-lt"/>
              </a:rPr>
              <a:t> </a:t>
            </a:r>
            <a:r>
              <a:rPr lang="en-US" sz="3200" b="1" dirty="0" err="1">
                <a:solidFill>
                  <a:srgbClr val="FFC000"/>
                </a:solidFill>
                <a:latin typeface="+mj-lt"/>
              </a:rPr>
              <a:t>Pemasangan</a:t>
            </a:r>
            <a:r>
              <a:rPr lang="en-US" sz="3200" b="1" dirty="0">
                <a:solidFill>
                  <a:srgbClr val="FFC000"/>
                </a:solidFill>
                <a:latin typeface="+mj-lt"/>
              </a:rPr>
              <a:t> </a:t>
            </a:r>
            <a:r>
              <a:rPr lang="en-US" sz="3200" b="1" dirty="0" err="1">
                <a:solidFill>
                  <a:srgbClr val="FFC000"/>
                </a:solidFill>
                <a:latin typeface="+mj-lt"/>
              </a:rPr>
              <a:t>Kabel</a:t>
            </a:r>
            <a:r>
              <a:rPr lang="en-US" sz="3200" b="1" dirty="0">
                <a:solidFill>
                  <a:srgbClr val="FFC000"/>
                </a:solidFill>
                <a:latin typeface="+mj-lt"/>
              </a:rPr>
              <a:t> FO</a:t>
            </a:r>
            <a:r>
              <a:rPr lang="en-US" sz="2800" b="1" dirty="0">
                <a:solidFill>
                  <a:srgbClr val="FFC000"/>
                </a:solidFill>
              </a:rPr>
              <a:t/>
            </a:r>
            <a:br>
              <a:rPr lang="en-US" sz="2800" b="1" dirty="0">
                <a:solidFill>
                  <a:srgbClr val="FFC000"/>
                </a:solidFill>
              </a:rPr>
            </a:br>
            <a:endParaRPr lang="en-US" sz="1800" b="1" dirty="0">
              <a:solidFill>
                <a:srgbClr val="FFC000"/>
              </a:solidFill>
            </a:endParaRPr>
          </a:p>
        </p:txBody>
      </p:sp>
      <p:sp>
        <p:nvSpPr>
          <p:cNvPr id="45059" name="Content Placeholder 2"/>
          <p:cNvSpPr>
            <a:spLocks noGrp="1"/>
          </p:cNvSpPr>
          <p:nvPr>
            <p:ph sz="quarter" idx="1"/>
          </p:nvPr>
        </p:nvSpPr>
        <p:spPr>
          <a:xfrm>
            <a:off x="250825" y="1828800"/>
            <a:ext cx="7921625" cy="5181600"/>
          </a:xfrm>
        </p:spPr>
        <p:txBody>
          <a:bodyPr>
            <a:noAutofit/>
          </a:bodyPr>
          <a:lstStyle/>
          <a:p>
            <a:pPr eaLnBrk="1" hangingPunct="1"/>
            <a:r>
              <a:rPr lang="en-GB" sz="2400" dirty="0" smtClean="0"/>
              <a:t>Di </a:t>
            </a:r>
            <a:r>
              <a:rPr lang="en-GB" sz="2400" dirty="0" err="1" smtClean="0"/>
              <a:t>wilayah</a:t>
            </a:r>
            <a:r>
              <a:rPr lang="en-GB" sz="2400" dirty="0" smtClean="0"/>
              <a:t> </a:t>
            </a:r>
            <a:r>
              <a:rPr lang="en-GB" sz="2400" dirty="0" err="1" smtClean="0"/>
              <a:t>kota</a:t>
            </a:r>
            <a:r>
              <a:rPr lang="en-GB" sz="2400" dirty="0" smtClean="0"/>
              <a:t>, </a:t>
            </a:r>
            <a:r>
              <a:rPr lang="en-GB" sz="2400" dirty="0" err="1" smtClean="0"/>
              <a:t>terdapat</a:t>
            </a:r>
            <a:r>
              <a:rPr lang="en-GB" sz="2400" dirty="0" smtClean="0"/>
              <a:t> </a:t>
            </a:r>
            <a:r>
              <a:rPr lang="en-GB" sz="2400" dirty="0" err="1" smtClean="0"/>
              <a:t>banyak</a:t>
            </a:r>
            <a:r>
              <a:rPr lang="en-GB" sz="2400" dirty="0" smtClean="0"/>
              <a:t> </a:t>
            </a:r>
            <a:r>
              <a:rPr lang="en-GB" sz="2400" dirty="0" err="1" smtClean="0"/>
              <a:t>lekukan</a:t>
            </a:r>
            <a:r>
              <a:rPr lang="en-GB" sz="2400" dirty="0" smtClean="0"/>
              <a:t> </a:t>
            </a:r>
            <a:r>
              <a:rPr lang="en-GB" sz="2400" dirty="0" err="1" smtClean="0"/>
              <a:t>dan</a:t>
            </a:r>
            <a:r>
              <a:rPr lang="en-GB" sz="2400" dirty="0" smtClean="0"/>
              <a:t> </a:t>
            </a:r>
            <a:r>
              <a:rPr lang="en-GB" sz="2400" dirty="0" err="1" smtClean="0"/>
              <a:t>saluran</a:t>
            </a:r>
            <a:r>
              <a:rPr lang="en-GB" sz="2400" dirty="0" smtClean="0"/>
              <a:t> yang </a:t>
            </a:r>
            <a:r>
              <a:rPr lang="en-GB" sz="2400" dirty="0" err="1" smtClean="0"/>
              <a:t>biasanya</a:t>
            </a:r>
            <a:r>
              <a:rPr lang="en-GB" sz="2400" dirty="0" smtClean="0"/>
              <a:t> </a:t>
            </a:r>
            <a:r>
              <a:rPr lang="en-GB" sz="2400" dirty="0" err="1" smtClean="0"/>
              <a:t>dipenuhi</a:t>
            </a:r>
            <a:r>
              <a:rPr lang="en-GB" sz="2400" dirty="0" smtClean="0"/>
              <a:t> </a:t>
            </a:r>
            <a:r>
              <a:rPr lang="en-GB" sz="2400" dirty="0" err="1" smtClean="0"/>
              <a:t>oleh</a:t>
            </a:r>
            <a:r>
              <a:rPr lang="en-GB" sz="2400" dirty="0" smtClean="0"/>
              <a:t> </a:t>
            </a:r>
            <a:r>
              <a:rPr lang="en-GB" sz="2400" dirty="0" err="1" smtClean="0"/>
              <a:t>kabel</a:t>
            </a:r>
            <a:r>
              <a:rPr lang="en-GB" sz="2400" dirty="0" smtClean="0"/>
              <a:t> lain, </a:t>
            </a:r>
            <a:r>
              <a:rPr lang="en-GB" sz="2400" dirty="0" err="1" smtClean="0"/>
              <a:t>sehingga</a:t>
            </a:r>
            <a:r>
              <a:rPr lang="en-GB" sz="2400" dirty="0" smtClean="0"/>
              <a:t> </a:t>
            </a:r>
            <a:r>
              <a:rPr lang="en-GB" sz="2400" dirty="0" err="1" smtClean="0"/>
              <a:t>pemasangan</a:t>
            </a:r>
            <a:r>
              <a:rPr lang="en-GB" sz="2400" dirty="0" smtClean="0"/>
              <a:t> </a:t>
            </a:r>
            <a:r>
              <a:rPr lang="en-GB" sz="2400" dirty="0" err="1" smtClean="0"/>
              <a:t>infrastruktur</a:t>
            </a:r>
            <a:r>
              <a:rPr lang="en-GB" sz="2400" dirty="0" smtClean="0"/>
              <a:t> </a:t>
            </a:r>
            <a:r>
              <a:rPr lang="en-GB" sz="2400" dirty="0" err="1" smtClean="0"/>
              <a:t>baru</a:t>
            </a:r>
            <a:r>
              <a:rPr lang="en-GB" sz="2400" dirty="0" smtClean="0"/>
              <a:t> </a:t>
            </a:r>
            <a:r>
              <a:rPr lang="en-GB" sz="2400" dirty="0" err="1" smtClean="0"/>
              <a:t>selalu</a:t>
            </a:r>
            <a:r>
              <a:rPr lang="en-GB" sz="2400" dirty="0" smtClean="0"/>
              <a:t> </a:t>
            </a:r>
            <a:r>
              <a:rPr lang="en-GB" sz="2400" dirty="0" err="1" smtClean="0"/>
              <a:t>dibuat</a:t>
            </a:r>
            <a:r>
              <a:rPr lang="en-GB" sz="2400" dirty="0" smtClean="0"/>
              <a:t> </a:t>
            </a:r>
            <a:r>
              <a:rPr lang="en-GB" sz="2400" dirty="0" err="1" smtClean="0"/>
              <a:t>dalam</a:t>
            </a:r>
            <a:r>
              <a:rPr lang="en-GB" sz="2400" dirty="0" smtClean="0"/>
              <a:t> </a:t>
            </a:r>
            <a:r>
              <a:rPr lang="en-GB" sz="2400" dirty="0" err="1" smtClean="0"/>
              <a:t>jumlah</a:t>
            </a:r>
            <a:r>
              <a:rPr lang="en-GB" sz="2400" dirty="0" smtClean="0"/>
              <a:t> </a:t>
            </a:r>
            <a:r>
              <a:rPr lang="en-GB" sz="2400" dirty="0" err="1" smtClean="0"/>
              <a:t>kecil</a:t>
            </a:r>
            <a:r>
              <a:rPr lang="en-GB" sz="2400" dirty="0" smtClean="0"/>
              <a:t>, </a:t>
            </a:r>
            <a:r>
              <a:rPr lang="en-GB" sz="2400" dirty="0" err="1" smtClean="0"/>
              <a:t>sehingga</a:t>
            </a:r>
            <a:r>
              <a:rPr lang="en-GB" sz="2400" dirty="0" smtClean="0"/>
              <a:t> radius </a:t>
            </a:r>
            <a:r>
              <a:rPr lang="en-GB" sz="2400" dirty="0" err="1" smtClean="0"/>
              <a:t>belokan</a:t>
            </a:r>
            <a:r>
              <a:rPr lang="en-GB" sz="2400" dirty="0" smtClean="0"/>
              <a:t> </a:t>
            </a:r>
            <a:r>
              <a:rPr lang="en-GB" sz="2400" dirty="0" err="1" smtClean="0"/>
              <a:t>fiber</a:t>
            </a:r>
            <a:r>
              <a:rPr lang="en-GB" sz="2400" dirty="0" smtClean="0"/>
              <a:t> </a:t>
            </a:r>
            <a:r>
              <a:rPr lang="en-GB" sz="2400" dirty="0" err="1" smtClean="0"/>
              <a:t>dan</a:t>
            </a:r>
            <a:r>
              <a:rPr lang="en-GB" sz="2400" dirty="0" smtClean="0"/>
              <a:t> </a:t>
            </a:r>
            <a:r>
              <a:rPr lang="en-GB" sz="2400" dirty="0" err="1" smtClean="0"/>
              <a:t>kabel</a:t>
            </a:r>
            <a:r>
              <a:rPr lang="en-GB" sz="2400" dirty="0" smtClean="0"/>
              <a:t> </a:t>
            </a:r>
            <a:r>
              <a:rPr lang="en-GB" sz="2400" dirty="0" err="1" smtClean="0"/>
              <a:t>diusahakan</a:t>
            </a:r>
            <a:r>
              <a:rPr lang="en-GB" sz="2400" dirty="0" smtClean="0"/>
              <a:t> </a:t>
            </a:r>
            <a:r>
              <a:rPr lang="en-GB" sz="2400" dirty="0" err="1" smtClean="0"/>
              <a:t>tetap</a:t>
            </a:r>
            <a:r>
              <a:rPr lang="en-GB" sz="2400" dirty="0" smtClean="0"/>
              <a:t> </a:t>
            </a:r>
            <a:r>
              <a:rPr lang="en-GB" sz="2400" dirty="0" err="1" smtClean="0"/>
              <a:t>kecil</a:t>
            </a:r>
            <a:r>
              <a:rPr lang="en-GB" sz="2400" dirty="0" smtClean="0"/>
              <a:t>. </a:t>
            </a:r>
            <a:endParaRPr lang="en-US" sz="2400" dirty="0" smtClean="0"/>
          </a:p>
          <a:p>
            <a:pPr eaLnBrk="1" hangingPunct="1"/>
            <a:r>
              <a:rPr lang="en-GB" sz="2400" dirty="0" err="1" smtClean="0"/>
              <a:t>Kabel</a:t>
            </a:r>
            <a:r>
              <a:rPr lang="en-GB" sz="2400" dirty="0" smtClean="0"/>
              <a:t> </a:t>
            </a:r>
            <a:r>
              <a:rPr lang="en-GB" sz="2400" dirty="0" err="1" smtClean="0"/>
              <a:t>terpasang</a:t>
            </a:r>
            <a:r>
              <a:rPr lang="en-GB" sz="2400" dirty="0" smtClean="0"/>
              <a:t> </a:t>
            </a:r>
            <a:r>
              <a:rPr lang="en-GB" sz="2400" dirty="0" err="1" smtClean="0"/>
              <a:t>dalam</a:t>
            </a:r>
            <a:r>
              <a:rPr lang="en-GB" sz="2400" dirty="0" smtClean="0"/>
              <a:t> </a:t>
            </a:r>
            <a:r>
              <a:rPr lang="en-GB" sz="2400" dirty="0" err="1" smtClean="0"/>
              <a:t>bermacam-macam</a:t>
            </a:r>
            <a:r>
              <a:rPr lang="en-GB" sz="2400" dirty="0" smtClean="0"/>
              <a:t> </a:t>
            </a:r>
            <a:r>
              <a:rPr lang="en-GB" sz="2400" dirty="0" err="1" smtClean="0"/>
              <a:t>kondisi</a:t>
            </a:r>
            <a:r>
              <a:rPr lang="en-GB" sz="2400" dirty="0" smtClean="0"/>
              <a:t>, </a:t>
            </a:r>
            <a:r>
              <a:rPr lang="en-GB" sz="2400" dirty="0" err="1" smtClean="0"/>
              <a:t>seperti</a:t>
            </a:r>
            <a:r>
              <a:rPr lang="en-GB" sz="2400" dirty="0" smtClean="0"/>
              <a:t>: di </a:t>
            </a:r>
            <a:r>
              <a:rPr lang="en-GB" sz="2400" dirty="0" err="1" smtClean="0"/>
              <a:t>luar</a:t>
            </a:r>
            <a:r>
              <a:rPr lang="en-GB" sz="2400" dirty="0" smtClean="0"/>
              <a:t>, </a:t>
            </a:r>
            <a:r>
              <a:rPr lang="en-GB" sz="2400" dirty="0" err="1" smtClean="0"/>
              <a:t>dibawah</a:t>
            </a:r>
            <a:r>
              <a:rPr lang="en-GB" sz="2400" dirty="0" smtClean="0"/>
              <a:t> </a:t>
            </a:r>
            <a:r>
              <a:rPr lang="en-GB" sz="2400" dirty="0" err="1" smtClean="0"/>
              <a:t>tanah</a:t>
            </a:r>
            <a:r>
              <a:rPr lang="en-GB" sz="2400" dirty="0" smtClean="0"/>
              <a:t>, di </a:t>
            </a:r>
            <a:r>
              <a:rPr lang="en-GB" sz="2400" dirty="0" err="1" smtClean="0"/>
              <a:t>udara</a:t>
            </a:r>
            <a:r>
              <a:rPr lang="en-GB" sz="2400" dirty="0" smtClean="0"/>
              <a:t>, </a:t>
            </a:r>
            <a:r>
              <a:rPr lang="en-GB" sz="2400" dirty="0" err="1" smtClean="0"/>
              <a:t>dalam</a:t>
            </a:r>
            <a:r>
              <a:rPr lang="en-GB" sz="2400" dirty="0" smtClean="0"/>
              <a:t> </a:t>
            </a:r>
            <a:r>
              <a:rPr lang="en-GB" sz="2400" dirty="0" err="1" smtClean="0"/>
              <a:t>ruangan</a:t>
            </a:r>
            <a:r>
              <a:rPr lang="en-GB" sz="2400" dirty="0" smtClean="0"/>
              <a:t>. </a:t>
            </a:r>
            <a:r>
              <a:rPr lang="en-GB" sz="2400" dirty="0" err="1" smtClean="0"/>
              <a:t>Konsekuensinya</a:t>
            </a:r>
            <a:r>
              <a:rPr lang="en-GB" sz="2400" dirty="0" smtClean="0"/>
              <a:t> </a:t>
            </a:r>
            <a:r>
              <a:rPr lang="en-GB" sz="2400" dirty="0" err="1" smtClean="0"/>
              <a:t>banyak</a:t>
            </a:r>
            <a:r>
              <a:rPr lang="en-GB" sz="2400" dirty="0" smtClean="0"/>
              <a:t> </a:t>
            </a:r>
            <a:r>
              <a:rPr lang="en-GB" sz="2400" dirty="0" err="1" smtClean="0"/>
              <a:t>kondisi</a:t>
            </a:r>
            <a:r>
              <a:rPr lang="en-GB" sz="2400" dirty="0" smtClean="0"/>
              <a:t> </a:t>
            </a:r>
            <a:r>
              <a:rPr lang="en-GB" sz="2400" dirty="0" err="1" smtClean="0"/>
              <a:t>termal</a:t>
            </a:r>
            <a:r>
              <a:rPr lang="en-GB" sz="2400" dirty="0" smtClean="0"/>
              <a:t>, </a:t>
            </a:r>
            <a:r>
              <a:rPr lang="en-GB" sz="2400" dirty="0" err="1" smtClean="0"/>
              <a:t>mekanikal</a:t>
            </a:r>
            <a:r>
              <a:rPr lang="en-GB" sz="2400" dirty="0" smtClean="0"/>
              <a:t> </a:t>
            </a:r>
            <a:r>
              <a:rPr lang="en-GB" sz="2400" dirty="0" err="1" smtClean="0"/>
              <a:t>dan</a:t>
            </a:r>
            <a:r>
              <a:rPr lang="en-GB" sz="2400" dirty="0" smtClean="0"/>
              <a:t> </a:t>
            </a:r>
            <a:r>
              <a:rPr lang="en-GB" sz="2400" dirty="0" err="1" smtClean="0"/>
              <a:t>tekanan</a:t>
            </a:r>
            <a:r>
              <a:rPr lang="en-GB" sz="2400" dirty="0" smtClean="0"/>
              <a:t> lain yang </a:t>
            </a:r>
            <a:r>
              <a:rPr lang="en-GB" sz="2400" dirty="0" err="1" smtClean="0"/>
              <a:t>harus</a:t>
            </a:r>
            <a:r>
              <a:rPr lang="en-GB" sz="2400" dirty="0" smtClean="0"/>
              <a:t> </a:t>
            </a:r>
            <a:r>
              <a:rPr lang="en-GB" sz="2400" dirty="0" err="1" smtClean="0"/>
              <a:t>diterima</a:t>
            </a:r>
            <a:r>
              <a:rPr lang="en-GB" sz="2400" dirty="0" smtClean="0"/>
              <a:t>. </a:t>
            </a:r>
            <a:endParaRPr lang="en-US" sz="2400" dirty="0" smtClean="0"/>
          </a:p>
          <a:p>
            <a:pPr eaLnBrk="1" hangingPunct="1"/>
            <a:r>
              <a:rPr lang="en-US" sz="2400" dirty="0" err="1" smtClean="0"/>
              <a:t>Hindari</a:t>
            </a:r>
            <a:r>
              <a:rPr lang="en-US" sz="2400" dirty="0" smtClean="0"/>
              <a:t> </a:t>
            </a:r>
            <a:r>
              <a:rPr lang="en-US" sz="2400" dirty="0" err="1" smtClean="0"/>
              <a:t>kondisi</a:t>
            </a:r>
            <a:r>
              <a:rPr lang="en-US" sz="2400" dirty="0" smtClean="0"/>
              <a:t> </a:t>
            </a:r>
            <a:r>
              <a:rPr lang="en-US" sz="2400" dirty="0" err="1" smtClean="0"/>
              <a:t>banyaknya</a:t>
            </a:r>
            <a:r>
              <a:rPr lang="en-US" sz="2400" dirty="0" smtClean="0"/>
              <a:t> </a:t>
            </a:r>
            <a:r>
              <a:rPr lang="en-US" sz="2400" dirty="0" err="1" smtClean="0"/>
              <a:t>penyambungan</a:t>
            </a:r>
            <a:r>
              <a:rPr lang="en-US" sz="2400" dirty="0" smtClean="0"/>
              <a:t>, </a:t>
            </a:r>
            <a:r>
              <a:rPr lang="en-US" sz="2400" dirty="0" err="1" smtClean="0"/>
              <a:t>sehingga</a:t>
            </a:r>
            <a:r>
              <a:rPr lang="en-US" sz="2400" dirty="0" smtClean="0"/>
              <a:t> </a:t>
            </a:r>
            <a:r>
              <a:rPr lang="en-US" sz="2400" dirty="0" err="1" smtClean="0"/>
              <a:t>tidak</a:t>
            </a:r>
            <a:r>
              <a:rPr lang="en-US" sz="2400" dirty="0" smtClean="0"/>
              <a:t> </a:t>
            </a:r>
            <a:r>
              <a:rPr lang="en-US" sz="2400" dirty="0" err="1" smtClean="0"/>
              <a:t>memerlukan</a:t>
            </a:r>
            <a:r>
              <a:rPr lang="en-US" sz="2400" dirty="0" smtClean="0"/>
              <a:t> </a:t>
            </a:r>
            <a:r>
              <a:rPr lang="en-US" sz="2400" dirty="0" err="1" smtClean="0"/>
              <a:t>teknisi</a:t>
            </a:r>
            <a:r>
              <a:rPr lang="en-US" sz="2400" dirty="0" smtClean="0"/>
              <a:t> yang </a:t>
            </a:r>
            <a:r>
              <a:rPr lang="en-US" sz="2400" dirty="0" err="1" smtClean="0"/>
              <a:t>terlatih</a:t>
            </a:r>
            <a:r>
              <a:rPr lang="en-US" sz="2400" dirty="0" smtClean="0"/>
              <a:t> </a:t>
            </a:r>
            <a:r>
              <a:rPr lang="en-US" sz="2400" dirty="0" err="1" smtClean="0"/>
              <a:t>dan</a:t>
            </a:r>
            <a:r>
              <a:rPr lang="en-US" sz="2400" dirty="0" smtClean="0"/>
              <a:t> </a:t>
            </a:r>
            <a:r>
              <a:rPr lang="en-US" sz="2400" dirty="0" err="1" smtClean="0"/>
              <a:t>persiapan</a:t>
            </a:r>
            <a:r>
              <a:rPr lang="en-US" sz="2400" dirty="0" smtClean="0"/>
              <a:t> yang </a:t>
            </a:r>
            <a:r>
              <a:rPr lang="en-US" sz="2400" dirty="0" err="1" smtClean="0"/>
              <a:t>mudah</a:t>
            </a:r>
            <a:r>
              <a:rPr lang="en-US" sz="2400" dirty="0" smtClean="0"/>
              <a:t>.</a:t>
            </a:r>
          </a:p>
          <a:p>
            <a:pPr eaLnBrk="1" hangingPunct="1"/>
            <a:r>
              <a:rPr lang="en-US" sz="2400" dirty="0" err="1" smtClean="0"/>
              <a:t>Jangan</a:t>
            </a:r>
            <a:r>
              <a:rPr lang="en-US" sz="2400" dirty="0" smtClean="0"/>
              <a:t> </a:t>
            </a:r>
            <a:r>
              <a:rPr lang="en-US" sz="2400" dirty="0" err="1" smtClean="0"/>
              <a:t>sampai</a:t>
            </a:r>
            <a:r>
              <a:rPr lang="en-US" sz="2400" dirty="0" smtClean="0"/>
              <a:t> </a:t>
            </a:r>
            <a:r>
              <a:rPr lang="en-US" sz="2400" dirty="0" err="1" smtClean="0"/>
              <a:t>terjadi</a:t>
            </a:r>
            <a:r>
              <a:rPr lang="en-US" sz="2400" dirty="0" smtClean="0"/>
              <a:t> </a:t>
            </a:r>
            <a:r>
              <a:rPr lang="en-US" sz="2400" dirty="0" err="1" smtClean="0"/>
              <a:t>banyak</a:t>
            </a:r>
            <a:r>
              <a:rPr lang="en-US" sz="2400" dirty="0" smtClean="0"/>
              <a:t> </a:t>
            </a:r>
            <a:r>
              <a:rPr lang="en-US" sz="2400" dirty="0" err="1" smtClean="0"/>
              <a:t>tekukan</a:t>
            </a:r>
            <a:r>
              <a:rPr lang="en-US" sz="2400" dirty="0" smtClean="0"/>
              <a:t> &amp; </a:t>
            </a:r>
            <a:r>
              <a:rPr lang="en-US" sz="2400" dirty="0" err="1" smtClean="0"/>
              <a:t>kebocoran</a:t>
            </a:r>
            <a:r>
              <a:rPr lang="en-US" sz="2400" dirty="0" smtClean="0"/>
              <a:t> jacket </a:t>
            </a:r>
            <a:r>
              <a:rPr lang="en-US" sz="2400" dirty="0" err="1" smtClean="0"/>
              <a:t>pelindung</a:t>
            </a:r>
            <a:r>
              <a:rPr lang="en-US" sz="2400" dirty="0" smtClean="0"/>
              <a:t> yang </a:t>
            </a:r>
            <a:r>
              <a:rPr lang="en-US" sz="2400" dirty="0" err="1" smtClean="0"/>
              <a:t>bisa</a:t>
            </a:r>
            <a:r>
              <a:rPr lang="en-US" sz="2400" dirty="0" smtClean="0"/>
              <a:t> </a:t>
            </a:r>
            <a:r>
              <a:rPr lang="en-US" sz="2400" dirty="0" err="1" smtClean="0"/>
              <a:t>menyebabkan</a:t>
            </a:r>
            <a:r>
              <a:rPr lang="en-US" sz="2400" dirty="0" smtClean="0"/>
              <a:t> </a:t>
            </a:r>
            <a:r>
              <a:rPr lang="en-US" sz="2400" dirty="0" err="1" smtClean="0"/>
              <a:t>kebocoran</a:t>
            </a:r>
            <a:r>
              <a:rPr lang="en-US" sz="2400" dirty="0" smtClean="0"/>
              <a:t> </a:t>
            </a:r>
            <a:r>
              <a:rPr lang="en-US" sz="2400" dirty="0" err="1" smtClean="0"/>
              <a:t>Cahaya</a:t>
            </a:r>
            <a:endParaRPr lang="en-US" sz="2400" dirty="0" smtClean="0"/>
          </a:p>
          <a:p>
            <a:pPr eaLnBrk="1" hangingPunct="1"/>
            <a:r>
              <a:rPr lang="en-US" sz="2400" dirty="0" smtClean="0"/>
              <a:t> </a:t>
            </a:r>
            <a:r>
              <a:rPr lang="en-US" sz="2400" dirty="0" err="1" smtClean="0"/>
              <a:t>Biaya</a:t>
            </a:r>
            <a:r>
              <a:rPr lang="en-US" sz="2400" dirty="0" smtClean="0"/>
              <a:t> </a:t>
            </a:r>
            <a:r>
              <a:rPr lang="en-US" sz="2400" dirty="0" err="1" smtClean="0"/>
              <a:t>jalur</a:t>
            </a:r>
            <a:r>
              <a:rPr lang="en-US" sz="2400" dirty="0" smtClean="0"/>
              <a:t> </a:t>
            </a:r>
            <a:r>
              <a:rPr lang="en-US" sz="2400" dirty="0" err="1" smtClean="0"/>
              <a:t>koneksi</a:t>
            </a:r>
            <a:r>
              <a:rPr lang="en-US" sz="2400" dirty="0" smtClean="0"/>
              <a:t> global </a:t>
            </a:r>
            <a:r>
              <a:rPr lang="en-US" sz="2400" dirty="0" err="1" smtClean="0"/>
              <a:t>harus</a:t>
            </a:r>
            <a:r>
              <a:rPr lang="en-US" sz="2400" dirty="0" smtClean="0"/>
              <a:t> </a:t>
            </a:r>
            <a:r>
              <a:rPr lang="en-US" sz="2400" dirty="0" err="1" smtClean="0"/>
              <a:t>menjadi</a:t>
            </a:r>
            <a:r>
              <a:rPr lang="en-US" sz="2400" dirty="0" smtClean="0"/>
              <a:t> </a:t>
            </a:r>
            <a:r>
              <a:rPr lang="en-US" sz="2400" dirty="0" err="1" smtClean="0"/>
              <a:t>lebih</a:t>
            </a:r>
            <a:r>
              <a:rPr lang="en-US" sz="2400" dirty="0" smtClean="0"/>
              <a:t> </a:t>
            </a:r>
            <a:r>
              <a:rPr lang="en-US" sz="2400" dirty="0" err="1" smtClean="0"/>
              <a:t>rendah</a:t>
            </a:r>
            <a:r>
              <a:rPr lang="en-US" sz="2400" dirty="0" smtClean="0"/>
              <a:t>. </a:t>
            </a:r>
          </a:p>
          <a:p>
            <a:pPr eaLnBrk="1" hangingPunct="1"/>
            <a:endParaRPr lang="en-US" sz="2400" dirty="0" smtClean="0"/>
          </a:p>
        </p:txBody>
      </p:sp>
      <p:sp>
        <p:nvSpPr>
          <p:cNvPr id="4506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0744F65F-6737-419A-9C47-D4071CB49ACA}" type="slidenum">
              <a:rPr lang="en-US" smtClean="0"/>
              <a:pPr/>
              <a:t>63</a:t>
            </a:fld>
            <a:endParaRPr lang="en-US" smtClean="0"/>
          </a:p>
        </p:txBody>
      </p:sp>
    </p:spTree>
    <p:extLst>
      <p:ext uri="{BB962C8B-B14F-4D97-AF65-F5344CB8AC3E}">
        <p14:creationId xmlns:p14="http://schemas.microsoft.com/office/powerpoint/2010/main" xmlns="" val="1383382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fontAlgn="auto" hangingPunct="1">
              <a:spcAft>
                <a:spcPts val="0"/>
              </a:spcAft>
              <a:defRPr/>
            </a:pPr>
            <a:r>
              <a:rPr lang="en-US" sz="3000" smtClean="0"/>
              <a:t>Contoh Kebocoran Cahaya Akibat Kesalahan Pemasangan Dan Penyambungan Kabel FO</a:t>
            </a:r>
          </a:p>
        </p:txBody>
      </p:sp>
      <p:sp>
        <p:nvSpPr>
          <p:cNvPr id="3" name="Content Placeholder 2"/>
          <p:cNvSpPr>
            <a:spLocks noGrp="1"/>
          </p:cNvSpPr>
          <p:nvPr>
            <p:ph sz="quarter" idx="1"/>
          </p:nvPr>
        </p:nvSpPr>
        <p:spPr>
          <a:xfrm>
            <a:off x="914400" y="5638800"/>
            <a:ext cx="7772400" cy="381000"/>
          </a:xfrm>
        </p:spPr>
        <p:txBody>
          <a:bodyPr rtlCol="0">
            <a:normAutofit fontScale="62500" lnSpcReduction="20000"/>
          </a:bodyPr>
          <a:lstStyle/>
          <a:p>
            <a:pPr marL="274320" indent="-274320" eaLnBrk="1" fontAlgn="auto" hangingPunct="1">
              <a:spcBef>
                <a:spcPts val="580"/>
              </a:spcBef>
              <a:spcAft>
                <a:spcPts val="0"/>
              </a:spcAft>
              <a:buFont typeface="Wingdings 2"/>
              <a:buChar char=""/>
              <a:defRPr/>
            </a:pPr>
            <a:endParaRPr lang="en-US" dirty="0"/>
          </a:p>
        </p:txBody>
      </p:sp>
      <p:pic>
        <p:nvPicPr>
          <p:cNvPr id="46084" name="Picture 2" descr="1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 y="1541463"/>
            <a:ext cx="3733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085" name="Group 3"/>
          <p:cNvGrpSpPr>
            <a:grpSpLocks/>
          </p:cNvGrpSpPr>
          <p:nvPr/>
        </p:nvGrpSpPr>
        <p:grpSpPr bwMode="auto">
          <a:xfrm>
            <a:off x="4133850" y="1465263"/>
            <a:ext cx="4038600" cy="4267200"/>
            <a:chOff x="5499" y="3519"/>
            <a:chExt cx="4806" cy="5149"/>
          </a:xfrm>
        </p:grpSpPr>
        <p:pic>
          <p:nvPicPr>
            <p:cNvPr id="46087" name="Picture 4" descr="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99" y="3519"/>
              <a:ext cx="4688" cy="1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8" name="Picture 5" descr="1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99" y="5319"/>
              <a:ext cx="4806" cy="3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6086" name="Slide Number Placeholder 7"/>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E7063355-75D6-42D8-8D40-DF257C12EF30}" type="slidenum">
              <a:rPr lang="en-US" smtClean="0"/>
              <a:pPr/>
              <a:t>64</a:t>
            </a:fld>
            <a:endParaRPr lang="en-US" smtClean="0"/>
          </a:p>
        </p:txBody>
      </p:sp>
    </p:spTree>
    <p:extLst>
      <p:ext uri="{BB962C8B-B14F-4D97-AF65-F5344CB8AC3E}">
        <p14:creationId xmlns:p14="http://schemas.microsoft.com/office/powerpoint/2010/main" xmlns="" val="207686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838200" y="152400"/>
            <a:ext cx="7772400" cy="990600"/>
          </a:xfrm>
        </p:spPr>
        <p:txBody>
          <a:bodyPr/>
          <a:lstStyle/>
          <a:p>
            <a:pPr eaLnBrk="1" fontAlgn="auto" hangingPunct="1">
              <a:spcAft>
                <a:spcPts val="0"/>
              </a:spcAft>
              <a:defRPr/>
            </a:pPr>
            <a:r>
              <a:rPr lang="en-US" sz="2800" smtClean="0"/>
              <a:t>Tabel Standarisasi Kabel Dari IEEE Untuk Kabel Jenis Coaxial, UTP/STP Maupun Fiber Optic</a:t>
            </a:r>
          </a:p>
        </p:txBody>
      </p:sp>
      <p:sp>
        <p:nvSpPr>
          <p:cNvPr id="3" name="Content Placeholder 2"/>
          <p:cNvSpPr>
            <a:spLocks noGrp="1"/>
          </p:cNvSpPr>
          <p:nvPr>
            <p:ph sz="quarter" idx="1"/>
          </p:nvPr>
        </p:nvSpPr>
        <p:spPr>
          <a:xfrm>
            <a:off x="685800" y="6096000"/>
            <a:ext cx="7772400" cy="381000"/>
          </a:xfrm>
        </p:spPr>
        <p:txBody>
          <a:bodyPr rtlCol="0">
            <a:normAutofit fontScale="62500" lnSpcReduction="20000"/>
          </a:bodyPr>
          <a:lstStyle/>
          <a:p>
            <a:pPr marL="274320" indent="-274320" algn="ctr" eaLnBrk="1" fontAlgn="auto" hangingPunct="1">
              <a:spcBef>
                <a:spcPts val="580"/>
              </a:spcBef>
              <a:spcAft>
                <a:spcPts val="0"/>
              </a:spcAft>
              <a:buFont typeface="Wingdings 2"/>
              <a:buChar char=""/>
              <a:defRPr/>
            </a:pPr>
            <a:r>
              <a:rPr lang="en-US" dirty="0" err="1" smtClean="0"/>
              <a:t>Tipe</a:t>
            </a:r>
            <a:r>
              <a:rPr lang="en-US" dirty="0" smtClean="0"/>
              <a:t> </a:t>
            </a:r>
            <a:r>
              <a:rPr lang="en-US" dirty="0" err="1" smtClean="0"/>
              <a:t>Standarisasi</a:t>
            </a:r>
            <a:r>
              <a:rPr lang="en-US" dirty="0" smtClean="0"/>
              <a:t> </a:t>
            </a:r>
            <a:r>
              <a:rPr lang="en-US" dirty="0" err="1" smtClean="0"/>
              <a:t>Kabel</a:t>
            </a:r>
            <a:r>
              <a:rPr lang="en-US" dirty="0" smtClean="0"/>
              <a:t> 1</a:t>
            </a:r>
            <a:endParaRPr lang="en-US" dirty="0"/>
          </a:p>
        </p:txBody>
      </p:sp>
      <p:pic>
        <p:nvPicPr>
          <p:cNvPr id="47108" name="Picture 2" descr="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00200" y="1981200"/>
            <a:ext cx="6400800" cy="406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9"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1858D738-0F97-48DA-81DE-5A13FB0AAAD6}" type="slidenum">
              <a:rPr lang="en-US" smtClean="0"/>
              <a:pPr/>
              <a:t>65</a:t>
            </a:fld>
            <a:endParaRPr lang="en-US" smtClean="0"/>
          </a:p>
        </p:txBody>
      </p:sp>
    </p:spTree>
    <p:extLst>
      <p:ext uri="{BB962C8B-B14F-4D97-AF65-F5344CB8AC3E}">
        <p14:creationId xmlns:p14="http://schemas.microsoft.com/office/powerpoint/2010/main" xmlns="" val="4164503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066800"/>
          </a:xfrm>
        </p:spPr>
        <p:txBody>
          <a:bodyPr>
            <a:normAutofit fontScale="90000"/>
          </a:bodyPr>
          <a:lstStyle/>
          <a:p>
            <a:pPr eaLnBrk="1" fontAlgn="auto" hangingPunct="1">
              <a:spcAft>
                <a:spcPts val="0"/>
              </a:spcAft>
              <a:defRPr/>
            </a:pPr>
            <a:r>
              <a:rPr lang="en-US" sz="3000" dirty="0" err="1" smtClean="0"/>
              <a:t>Tabel</a:t>
            </a:r>
            <a:r>
              <a:rPr lang="en-US" sz="3000" dirty="0" smtClean="0"/>
              <a:t> </a:t>
            </a:r>
            <a:r>
              <a:rPr lang="en-US" sz="3000" dirty="0" err="1" smtClean="0"/>
              <a:t>Standarisasi</a:t>
            </a:r>
            <a:r>
              <a:rPr lang="en-US" sz="3000" dirty="0" smtClean="0"/>
              <a:t> </a:t>
            </a:r>
            <a:r>
              <a:rPr lang="en-US" sz="3000" dirty="0" err="1" smtClean="0"/>
              <a:t>Kabel</a:t>
            </a:r>
            <a:r>
              <a:rPr lang="en-US" sz="3000" dirty="0" smtClean="0"/>
              <a:t> Dari IEEE </a:t>
            </a:r>
            <a:r>
              <a:rPr lang="en-US" sz="3000" dirty="0" err="1" smtClean="0"/>
              <a:t>Untuk</a:t>
            </a:r>
            <a:r>
              <a:rPr lang="en-US" sz="3000" dirty="0" smtClean="0"/>
              <a:t> </a:t>
            </a:r>
            <a:r>
              <a:rPr lang="en-US" sz="3000" dirty="0" err="1" smtClean="0"/>
              <a:t>Kabel</a:t>
            </a:r>
            <a:r>
              <a:rPr lang="en-US" sz="3000" dirty="0" smtClean="0"/>
              <a:t> </a:t>
            </a:r>
            <a:r>
              <a:rPr lang="en-US" sz="3000" dirty="0" err="1" smtClean="0"/>
              <a:t>Jenis</a:t>
            </a:r>
            <a:r>
              <a:rPr lang="en-US" sz="3000" dirty="0" smtClean="0"/>
              <a:t> Coaxial, UTP/STP </a:t>
            </a:r>
            <a:r>
              <a:rPr lang="en-US" sz="3000" dirty="0" err="1" smtClean="0"/>
              <a:t>Maupun</a:t>
            </a:r>
            <a:r>
              <a:rPr lang="en-US" sz="3000" dirty="0" smtClean="0"/>
              <a:t> Fiber Optic</a:t>
            </a:r>
            <a:endParaRPr lang="en-US" sz="3000" dirty="0"/>
          </a:p>
        </p:txBody>
      </p:sp>
      <p:sp>
        <p:nvSpPr>
          <p:cNvPr id="3" name="Content Placeholder 2"/>
          <p:cNvSpPr>
            <a:spLocks noGrp="1"/>
          </p:cNvSpPr>
          <p:nvPr>
            <p:ph sz="quarter" idx="1"/>
          </p:nvPr>
        </p:nvSpPr>
        <p:spPr>
          <a:xfrm>
            <a:off x="914400" y="5943600"/>
            <a:ext cx="7772400" cy="381000"/>
          </a:xfrm>
        </p:spPr>
        <p:txBody>
          <a:bodyPr rtlCol="0">
            <a:normAutofit fontScale="62500" lnSpcReduction="20000"/>
          </a:bodyPr>
          <a:lstStyle/>
          <a:p>
            <a:pPr marL="274320" indent="-274320" algn="ctr" eaLnBrk="1" fontAlgn="auto" hangingPunct="1">
              <a:spcBef>
                <a:spcPts val="580"/>
              </a:spcBef>
              <a:spcAft>
                <a:spcPts val="0"/>
              </a:spcAft>
              <a:buFont typeface="Wingdings 2"/>
              <a:buChar char=""/>
              <a:defRPr/>
            </a:pPr>
            <a:r>
              <a:rPr lang="en-US" dirty="0" err="1" smtClean="0"/>
              <a:t>Tipe</a:t>
            </a:r>
            <a:r>
              <a:rPr lang="en-US" dirty="0" smtClean="0"/>
              <a:t> </a:t>
            </a:r>
            <a:r>
              <a:rPr lang="en-US" dirty="0" err="1" smtClean="0"/>
              <a:t>Standarisasi</a:t>
            </a:r>
            <a:r>
              <a:rPr lang="en-US" dirty="0" smtClean="0"/>
              <a:t> </a:t>
            </a:r>
            <a:r>
              <a:rPr lang="en-US" dirty="0" err="1" smtClean="0"/>
              <a:t>Kabel</a:t>
            </a:r>
            <a:r>
              <a:rPr lang="en-US" dirty="0" smtClean="0"/>
              <a:t> 2</a:t>
            </a:r>
            <a:endParaRPr lang="en-US" dirty="0"/>
          </a:p>
        </p:txBody>
      </p:sp>
      <p:pic>
        <p:nvPicPr>
          <p:cNvPr id="48132" name="Picture 2" descr="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1676400"/>
            <a:ext cx="6280150" cy="4131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fld id="{D1735852-DB56-41A6-9962-9A5DB3EF9436}" type="slidenum">
              <a:rPr lang="en-US" smtClean="0"/>
              <a:pPr/>
              <a:t>66</a:t>
            </a:fld>
            <a:endParaRPr lang="en-US" smtClean="0"/>
          </a:p>
        </p:txBody>
      </p:sp>
    </p:spTree>
    <p:extLst>
      <p:ext uri="{BB962C8B-B14F-4D97-AF65-F5344CB8AC3E}">
        <p14:creationId xmlns:p14="http://schemas.microsoft.com/office/powerpoint/2010/main" xmlns="" val="3551303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PROTOKOL</a:t>
            </a:r>
            <a:endParaRPr lang="en-US" dirty="0"/>
          </a:p>
        </p:txBody>
      </p:sp>
      <p:sp>
        <p:nvSpPr>
          <p:cNvPr id="3" name="Subtitle 2"/>
          <p:cNvSpPr>
            <a:spLocks noGrp="1"/>
          </p:cNvSpPr>
          <p:nvPr>
            <p:ph type="subTitle" idx="1"/>
          </p:nvPr>
        </p:nvSpPr>
        <p:spPr/>
        <p:txBody>
          <a:bodyPr/>
          <a:lstStyle/>
          <a:p>
            <a:endParaRPr lang="en-US"/>
          </a:p>
        </p:txBody>
      </p:sp>
      <p:pic>
        <p:nvPicPr>
          <p:cNvPr id="35842" name="Picture 2"/>
          <p:cNvPicPr>
            <a:picLocks noChangeAspect="1" noChangeArrowheads="1"/>
          </p:cNvPicPr>
          <p:nvPr/>
        </p:nvPicPr>
        <p:blipFill>
          <a:blip r:embed="rId2"/>
          <a:srcRect/>
          <a:stretch>
            <a:fillRect/>
          </a:stretch>
        </p:blipFill>
        <p:spPr bwMode="auto">
          <a:xfrm>
            <a:off x="4029075" y="533400"/>
            <a:ext cx="5114925" cy="3324225"/>
          </a:xfrm>
          <a:prstGeom prst="rect">
            <a:avLst/>
          </a:prstGeom>
          <a:noFill/>
          <a:ln w="9525">
            <a:noFill/>
            <a:miter lim="800000"/>
            <a:headEnd/>
            <a:tailEnd/>
          </a:ln>
          <a:effectLst/>
        </p:spPr>
      </p:pic>
    </p:spTree>
    <p:extLst>
      <p:ext uri="{BB962C8B-B14F-4D97-AF65-F5344CB8AC3E}">
        <p14:creationId xmlns:p14="http://schemas.microsoft.com/office/powerpoint/2010/main" xmlns="" val="3174078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KOMUNIKASI DATA</a:t>
            </a:r>
            <a:endParaRPr lang="en-US" dirty="0"/>
          </a:p>
        </p:txBody>
      </p:sp>
      <p:sp>
        <p:nvSpPr>
          <p:cNvPr id="3" name="Content Placeholder 2"/>
          <p:cNvSpPr>
            <a:spLocks noGrp="1"/>
          </p:cNvSpPr>
          <p:nvPr>
            <p:ph idx="1"/>
          </p:nvPr>
        </p:nvSpPr>
        <p:spPr>
          <a:xfrm>
            <a:off x="457200" y="1775191"/>
            <a:ext cx="5867400" cy="2263409"/>
          </a:xfrm>
        </p:spPr>
        <p:txBody>
          <a:bodyPr/>
          <a:lstStyle/>
          <a:p>
            <a:pPr marL="333375" indent="-333375">
              <a:buClr>
                <a:srgbClr val="FFCC00"/>
              </a:buClr>
              <a:buFont typeface="Wingdings" pitchFamily="2" charset="2"/>
              <a:buChar char=""/>
              <a:tabLst>
                <a:tab pos="333375" algn="l"/>
                <a:tab pos="446088" algn="l"/>
                <a:tab pos="903288" algn="l"/>
                <a:tab pos="1360488" algn="l"/>
                <a:tab pos="1817688" algn="l"/>
                <a:tab pos="2274888" algn="l"/>
                <a:tab pos="2732088" algn="l"/>
                <a:tab pos="3189288" algn="l"/>
                <a:tab pos="3646488" algn="l"/>
                <a:tab pos="4103688" algn="l"/>
                <a:tab pos="4560888" algn="l"/>
                <a:tab pos="5018088" algn="l"/>
                <a:tab pos="5475288" algn="l"/>
                <a:tab pos="5932488" algn="l"/>
                <a:tab pos="6389688" algn="l"/>
                <a:tab pos="6846888" algn="l"/>
                <a:tab pos="7304088" algn="l"/>
                <a:tab pos="7761288" algn="l"/>
                <a:tab pos="8218488" algn="l"/>
                <a:tab pos="8675688" algn="l"/>
                <a:tab pos="9132888" algn="l"/>
              </a:tabLst>
            </a:pPr>
            <a:r>
              <a:rPr lang="en-US" dirty="0" err="1"/>
              <a:t>Komponen</a:t>
            </a:r>
            <a:r>
              <a:rPr lang="en-US" dirty="0"/>
              <a:t> </a:t>
            </a:r>
            <a:r>
              <a:rPr lang="en-US" dirty="0" err="1"/>
              <a:t>Komunikasi</a:t>
            </a:r>
            <a:r>
              <a:rPr lang="en-US" dirty="0"/>
              <a:t> Data</a:t>
            </a:r>
          </a:p>
          <a:p>
            <a:pPr marL="1133475" lvl="2" indent="-219075">
              <a:buClr>
                <a:srgbClr val="FFCC00"/>
              </a:buClr>
              <a:buFont typeface="Wingdings" pitchFamily="2" charset="2"/>
              <a:buChar char=""/>
              <a:tabLst>
                <a:tab pos="333375" algn="l"/>
                <a:tab pos="446088" algn="l"/>
                <a:tab pos="903288" algn="l"/>
                <a:tab pos="1360488" algn="l"/>
                <a:tab pos="1817688" algn="l"/>
                <a:tab pos="2274888" algn="l"/>
                <a:tab pos="2732088" algn="l"/>
                <a:tab pos="3189288" algn="l"/>
                <a:tab pos="3646488" algn="l"/>
                <a:tab pos="4103688" algn="l"/>
                <a:tab pos="4560888" algn="l"/>
                <a:tab pos="5018088" algn="l"/>
                <a:tab pos="5475288" algn="l"/>
                <a:tab pos="5932488" algn="l"/>
                <a:tab pos="6389688" algn="l"/>
                <a:tab pos="6846888" algn="l"/>
                <a:tab pos="7304088" algn="l"/>
                <a:tab pos="7761288" algn="l"/>
                <a:tab pos="8218488" algn="l"/>
                <a:tab pos="8675688" algn="l"/>
                <a:tab pos="9132888" algn="l"/>
              </a:tabLst>
            </a:pPr>
            <a:r>
              <a:rPr lang="en-US" dirty="0" err="1"/>
              <a:t>pesan</a:t>
            </a:r>
            <a:r>
              <a:rPr lang="en-US" dirty="0"/>
              <a:t>		» media</a:t>
            </a:r>
          </a:p>
          <a:p>
            <a:pPr marL="1133475" lvl="2" indent="-219075">
              <a:buClr>
                <a:srgbClr val="FFCC00"/>
              </a:buClr>
              <a:buFont typeface="Wingdings" pitchFamily="2" charset="2"/>
              <a:buChar char=""/>
              <a:tabLst>
                <a:tab pos="333375" algn="l"/>
                <a:tab pos="446088" algn="l"/>
                <a:tab pos="903288" algn="l"/>
                <a:tab pos="1360488" algn="l"/>
                <a:tab pos="1817688" algn="l"/>
                <a:tab pos="2274888" algn="l"/>
                <a:tab pos="2732088" algn="l"/>
                <a:tab pos="3189288" algn="l"/>
                <a:tab pos="3646488" algn="l"/>
                <a:tab pos="4103688" algn="l"/>
                <a:tab pos="4560888" algn="l"/>
                <a:tab pos="5018088" algn="l"/>
                <a:tab pos="5475288" algn="l"/>
                <a:tab pos="5932488" algn="l"/>
                <a:tab pos="6389688" algn="l"/>
                <a:tab pos="6846888" algn="l"/>
                <a:tab pos="7304088" algn="l"/>
                <a:tab pos="7761288" algn="l"/>
                <a:tab pos="8218488" algn="l"/>
                <a:tab pos="8675688" algn="l"/>
                <a:tab pos="9132888" algn="l"/>
              </a:tabLst>
            </a:pPr>
            <a:r>
              <a:rPr lang="en-US" dirty="0" err="1"/>
              <a:t>pengirim</a:t>
            </a:r>
            <a:r>
              <a:rPr lang="en-US" dirty="0"/>
              <a:t> 	» </a:t>
            </a:r>
            <a:r>
              <a:rPr lang="en-US" dirty="0" err="1"/>
              <a:t>protokol</a:t>
            </a:r>
            <a:endParaRPr lang="en-US" dirty="0"/>
          </a:p>
          <a:p>
            <a:pPr marL="1133475" lvl="2" indent="-219075">
              <a:buClr>
                <a:srgbClr val="FFCC00"/>
              </a:buClr>
              <a:buFont typeface="Wingdings" pitchFamily="2" charset="2"/>
              <a:buChar char=""/>
              <a:tabLst>
                <a:tab pos="333375" algn="l"/>
                <a:tab pos="446088" algn="l"/>
                <a:tab pos="903288" algn="l"/>
                <a:tab pos="1360488" algn="l"/>
                <a:tab pos="1817688" algn="l"/>
                <a:tab pos="2274888" algn="l"/>
                <a:tab pos="2732088" algn="l"/>
                <a:tab pos="3189288" algn="l"/>
                <a:tab pos="3646488" algn="l"/>
                <a:tab pos="4103688" algn="l"/>
                <a:tab pos="4560888" algn="l"/>
                <a:tab pos="5018088" algn="l"/>
                <a:tab pos="5475288" algn="l"/>
                <a:tab pos="5932488" algn="l"/>
                <a:tab pos="6389688" algn="l"/>
                <a:tab pos="6846888" algn="l"/>
                <a:tab pos="7304088" algn="l"/>
                <a:tab pos="7761288" algn="l"/>
                <a:tab pos="8218488" algn="l"/>
                <a:tab pos="8675688" algn="l"/>
                <a:tab pos="9132888" algn="l"/>
              </a:tabLst>
            </a:pPr>
            <a:r>
              <a:rPr lang="en-US" dirty="0" err="1"/>
              <a:t>penerima</a:t>
            </a:r>
            <a:endParaRPr lang="en-US"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l="29724" t="49884" r="26065" b="16754"/>
          <a:stretch>
            <a:fillRect/>
          </a:stretch>
        </p:blipFill>
        <p:spPr bwMode="auto">
          <a:xfrm>
            <a:off x="3886200" y="3581400"/>
            <a:ext cx="4313238" cy="2439988"/>
          </a:xfrm>
          <a:prstGeom prst="rect">
            <a:avLst/>
          </a:prstGeom>
          <a:solidFill>
            <a:srgbClr val="CCECFF"/>
          </a:solidFill>
          <a:ln>
            <a:noFill/>
          </a:ln>
          <a:extLs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3035689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err="1" smtClean="0">
                <a:latin typeface="Arial" pitchFamily="34" charset="0"/>
                <a:cs typeface="Arial" pitchFamily="34" charset="0"/>
              </a:rPr>
              <a:t>Adalah</a:t>
            </a:r>
            <a:r>
              <a:rPr lang="en-US" sz="2000" dirty="0" smtClean="0">
                <a:latin typeface="Arial" pitchFamily="34" charset="0"/>
                <a:cs typeface="Arial" pitchFamily="34" charset="0"/>
              </a:rPr>
              <a:t> </a:t>
            </a:r>
            <a:r>
              <a:rPr lang="en-US" sz="2000" dirty="0" err="1">
                <a:latin typeface="Arial" pitchFamily="34" charset="0"/>
                <a:cs typeface="Arial" pitchFamily="34" charset="0"/>
              </a:rPr>
              <a:t>sebuah</a:t>
            </a:r>
            <a:r>
              <a:rPr lang="en-US" sz="2000" dirty="0">
                <a:latin typeface="Arial" pitchFamily="34" charset="0"/>
                <a:cs typeface="Arial" pitchFamily="34" charset="0"/>
              </a:rPr>
              <a:t> </a:t>
            </a:r>
            <a:r>
              <a:rPr lang="en-US" sz="2000" dirty="0" err="1">
                <a:latin typeface="Arial" pitchFamily="34" charset="0"/>
                <a:cs typeface="Arial" pitchFamily="34" charset="0"/>
              </a:rPr>
              <a:t>aturan</a:t>
            </a:r>
            <a:r>
              <a:rPr lang="en-US" sz="2000" dirty="0">
                <a:latin typeface="Arial" pitchFamily="34" charset="0"/>
                <a:cs typeface="Arial" pitchFamily="34" charset="0"/>
              </a:rPr>
              <a:t> yang </a:t>
            </a:r>
            <a:r>
              <a:rPr lang="en-US" sz="2000" dirty="0" err="1">
                <a:latin typeface="Arial" pitchFamily="34" charset="0"/>
                <a:cs typeface="Arial" pitchFamily="34" charset="0"/>
              </a:rPr>
              <a:t>mendefinisikan</a:t>
            </a:r>
            <a:r>
              <a:rPr lang="en-US" sz="2000" dirty="0">
                <a:latin typeface="Arial" pitchFamily="34" charset="0"/>
                <a:cs typeface="Arial" pitchFamily="34" charset="0"/>
              </a:rPr>
              <a:t> </a:t>
            </a:r>
            <a:r>
              <a:rPr lang="en-US" sz="2000" dirty="0" err="1">
                <a:latin typeface="Arial" pitchFamily="34" charset="0"/>
                <a:cs typeface="Arial" pitchFamily="34" charset="0"/>
              </a:rPr>
              <a:t>fungsi-funsi</a:t>
            </a:r>
            <a:r>
              <a:rPr lang="en-US" sz="2000" dirty="0">
                <a:latin typeface="Arial" pitchFamily="34" charset="0"/>
                <a:cs typeface="Arial" pitchFamily="34" charset="0"/>
              </a:rPr>
              <a:t> yang </a:t>
            </a:r>
            <a:r>
              <a:rPr lang="en-US" sz="2000" dirty="0" err="1">
                <a:latin typeface="Arial" pitchFamily="34" charset="0"/>
                <a:cs typeface="Arial" pitchFamily="34" charset="0"/>
              </a:rPr>
              <a:t>terdapat</a:t>
            </a:r>
            <a:r>
              <a:rPr lang="en-US" sz="2000" dirty="0">
                <a:latin typeface="Arial" pitchFamily="34" charset="0"/>
                <a:cs typeface="Arial" pitchFamily="34" charset="0"/>
              </a:rPr>
              <a:t> </a:t>
            </a:r>
            <a:r>
              <a:rPr lang="en-US" sz="2000" dirty="0" err="1">
                <a:latin typeface="Arial" pitchFamily="34" charset="0"/>
                <a:cs typeface="Arial" pitchFamily="34" charset="0"/>
              </a:rPr>
              <a:t>dalam</a:t>
            </a:r>
            <a:r>
              <a:rPr lang="en-US" sz="2000" dirty="0">
                <a:latin typeface="Arial" pitchFamily="34" charset="0"/>
                <a:cs typeface="Arial" pitchFamily="34" charset="0"/>
              </a:rPr>
              <a:t> </a:t>
            </a:r>
            <a:r>
              <a:rPr lang="en-US" sz="2000" dirty="0" err="1">
                <a:latin typeface="Arial" pitchFamily="34" charset="0"/>
                <a:cs typeface="Arial" pitchFamily="34" charset="0"/>
              </a:rPr>
              <a:t>jaringan</a:t>
            </a:r>
            <a:r>
              <a:rPr lang="en-US" sz="2000" dirty="0">
                <a:latin typeface="Arial" pitchFamily="34" charset="0"/>
                <a:cs typeface="Arial" pitchFamily="34" charset="0"/>
              </a:rPr>
              <a:t> </a:t>
            </a:r>
            <a:r>
              <a:rPr lang="en-US" sz="2000" dirty="0" err="1">
                <a:latin typeface="Arial" pitchFamily="34" charset="0"/>
                <a:cs typeface="Arial" pitchFamily="34" charset="0"/>
              </a:rPr>
              <a:t>komputer</a:t>
            </a:r>
            <a:r>
              <a:rPr lang="en-US" sz="2000" dirty="0">
                <a:latin typeface="Arial" pitchFamily="34" charset="0"/>
                <a:cs typeface="Arial" pitchFamily="34" charset="0"/>
              </a:rPr>
              <a:t>, </a:t>
            </a:r>
            <a:r>
              <a:rPr lang="en-US" sz="2000" dirty="0" err="1" smtClean="0">
                <a:latin typeface="Arial" pitchFamily="34" charset="0"/>
                <a:cs typeface="Arial" pitchFamily="34" charset="0"/>
              </a:rPr>
              <a:t>misalnya</a:t>
            </a:r>
            <a:r>
              <a:rPr lang="en-US" sz="2000" dirty="0" smtClean="0">
                <a:latin typeface="Arial" pitchFamily="34" charset="0"/>
                <a:cs typeface="Arial" pitchFamily="34" charset="0"/>
              </a:rPr>
              <a:t> </a:t>
            </a:r>
            <a:r>
              <a:rPr lang="en-US" sz="2000" dirty="0" err="1">
                <a:latin typeface="Arial" pitchFamily="34" charset="0"/>
                <a:cs typeface="Arial" pitchFamily="34" charset="0"/>
              </a:rPr>
              <a:t>mengirim</a:t>
            </a:r>
            <a:r>
              <a:rPr lang="en-US" sz="2000" dirty="0">
                <a:latin typeface="Arial" pitchFamily="34" charset="0"/>
                <a:cs typeface="Arial" pitchFamily="34" charset="0"/>
              </a:rPr>
              <a:t> </a:t>
            </a:r>
            <a:r>
              <a:rPr lang="en-US" sz="2000" dirty="0" err="1">
                <a:latin typeface="Arial" pitchFamily="34" charset="0"/>
                <a:cs typeface="Arial" pitchFamily="34" charset="0"/>
              </a:rPr>
              <a:t>pesan</a:t>
            </a:r>
            <a:r>
              <a:rPr lang="en-US" sz="2000" dirty="0">
                <a:latin typeface="Arial" pitchFamily="34" charset="0"/>
                <a:cs typeface="Arial" pitchFamily="34" charset="0"/>
              </a:rPr>
              <a:t>, data, </a:t>
            </a:r>
            <a:r>
              <a:rPr lang="en-US" sz="2000" dirty="0" err="1">
                <a:latin typeface="Arial" pitchFamily="34" charset="0"/>
                <a:cs typeface="Arial" pitchFamily="34" charset="0"/>
              </a:rPr>
              <a:t>informasi</a:t>
            </a:r>
            <a:r>
              <a:rPr lang="en-US" sz="2000" dirty="0">
                <a:latin typeface="Arial" pitchFamily="34" charset="0"/>
                <a:cs typeface="Arial" pitchFamily="34" charset="0"/>
              </a:rPr>
              <a:t>, agar </a:t>
            </a:r>
            <a:r>
              <a:rPr lang="en-US" sz="2000" dirty="0" err="1">
                <a:latin typeface="Arial" pitchFamily="34" charset="0"/>
                <a:cs typeface="Arial" pitchFamily="34" charset="0"/>
              </a:rPr>
              <a:t>komunikasi</a:t>
            </a:r>
            <a:r>
              <a:rPr lang="en-US" sz="2000" dirty="0">
                <a:latin typeface="Arial" pitchFamily="34" charset="0"/>
                <a:cs typeface="Arial" pitchFamily="34" charset="0"/>
              </a:rPr>
              <a:t> </a:t>
            </a:r>
            <a:r>
              <a:rPr lang="en-US" sz="2000" dirty="0" err="1">
                <a:latin typeface="Arial" pitchFamily="34" charset="0"/>
                <a:cs typeface="Arial" pitchFamily="34" charset="0"/>
              </a:rPr>
              <a:t>dapat</a:t>
            </a:r>
            <a:r>
              <a:rPr lang="en-US" sz="2000" dirty="0">
                <a:latin typeface="Arial" pitchFamily="34" charset="0"/>
                <a:cs typeface="Arial" pitchFamily="34" charset="0"/>
              </a:rPr>
              <a:t> </a:t>
            </a:r>
            <a:r>
              <a:rPr lang="en-US" sz="2000" dirty="0" err="1">
                <a:latin typeface="Arial" pitchFamily="34" charset="0"/>
                <a:cs typeface="Arial" pitchFamily="34" charset="0"/>
              </a:rPr>
              <a:t>berlangsung</a:t>
            </a:r>
            <a:r>
              <a:rPr lang="en-US" sz="2000" dirty="0">
                <a:latin typeface="Arial" pitchFamily="34" charset="0"/>
                <a:cs typeface="Arial" pitchFamily="34" charset="0"/>
              </a:rPr>
              <a:t> </a:t>
            </a:r>
            <a:r>
              <a:rPr lang="en-US" sz="2000" dirty="0" err="1">
                <a:latin typeface="Arial" pitchFamily="34" charset="0"/>
                <a:cs typeface="Arial" pitchFamily="34" charset="0"/>
              </a:rPr>
              <a:t>dengan</a:t>
            </a:r>
            <a:r>
              <a:rPr lang="en-US" sz="2000" dirty="0">
                <a:latin typeface="Arial" pitchFamily="34" charset="0"/>
                <a:cs typeface="Arial" pitchFamily="34" charset="0"/>
              </a:rPr>
              <a:t> </a:t>
            </a:r>
            <a:r>
              <a:rPr lang="en-US" sz="2000" dirty="0" err="1">
                <a:latin typeface="Arial" pitchFamily="34" charset="0"/>
                <a:cs typeface="Arial" pitchFamily="34" charset="0"/>
              </a:rPr>
              <a:t>baik</a:t>
            </a:r>
            <a:r>
              <a:rPr lang="en-US" sz="2000" dirty="0">
                <a:latin typeface="Arial" pitchFamily="34" charset="0"/>
                <a:cs typeface="Arial" pitchFamily="34" charset="0"/>
              </a:rPr>
              <a:t>, </a:t>
            </a:r>
            <a:r>
              <a:rPr lang="en-US" sz="2000" dirty="0" err="1">
                <a:latin typeface="Arial" pitchFamily="34" charset="0"/>
                <a:cs typeface="Arial" pitchFamily="34" charset="0"/>
              </a:rPr>
              <a:t>walaupun</a:t>
            </a:r>
            <a:r>
              <a:rPr lang="en-US" sz="2000" dirty="0">
                <a:latin typeface="Arial" pitchFamily="34" charset="0"/>
                <a:cs typeface="Arial" pitchFamily="34" charset="0"/>
              </a:rPr>
              <a:t> </a:t>
            </a:r>
            <a:r>
              <a:rPr lang="en-US" sz="2000" dirty="0" err="1">
                <a:latin typeface="Arial" pitchFamily="34" charset="0"/>
                <a:cs typeface="Arial" pitchFamily="34" charset="0"/>
              </a:rPr>
              <a:t>sistem</a:t>
            </a:r>
            <a:r>
              <a:rPr lang="en-US" sz="2000" dirty="0">
                <a:latin typeface="Arial" pitchFamily="34" charset="0"/>
                <a:cs typeface="Arial" pitchFamily="34" charset="0"/>
              </a:rPr>
              <a:t> </a:t>
            </a:r>
            <a:r>
              <a:rPr lang="en-US" sz="2000" dirty="0" err="1">
                <a:latin typeface="Arial" pitchFamily="34" charset="0"/>
                <a:cs typeface="Arial" pitchFamily="34" charset="0"/>
              </a:rPr>
              <a:t>pada</a:t>
            </a:r>
            <a:r>
              <a:rPr lang="en-US" sz="2000" dirty="0">
                <a:latin typeface="Arial" pitchFamily="34" charset="0"/>
                <a:cs typeface="Arial" pitchFamily="34" charset="0"/>
              </a:rPr>
              <a:t> </a:t>
            </a:r>
            <a:r>
              <a:rPr lang="en-US" sz="2000" dirty="0" err="1">
                <a:latin typeface="Arial" pitchFamily="34" charset="0"/>
                <a:cs typeface="Arial" pitchFamily="34" charset="0"/>
              </a:rPr>
              <a:t>kedua</a:t>
            </a:r>
            <a:r>
              <a:rPr lang="en-US" sz="2000" dirty="0">
                <a:latin typeface="Arial" pitchFamily="34" charset="0"/>
                <a:cs typeface="Arial" pitchFamily="34" charset="0"/>
              </a:rPr>
              <a:t> </a:t>
            </a:r>
            <a:r>
              <a:rPr lang="en-US" sz="2000" dirty="0" err="1">
                <a:latin typeface="Arial" pitchFamily="34" charset="0"/>
                <a:cs typeface="Arial" pitchFamily="34" charset="0"/>
              </a:rPr>
              <a:t>buah</a:t>
            </a:r>
            <a:r>
              <a:rPr lang="en-US" sz="2000" dirty="0">
                <a:latin typeface="Arial" pitchFamily="34" charset="0"/>
                <a:cs typeface="Arial" pitchFamily="34" charset="0"/>
              </a:rPr>
              <a:t> </a:t>
            </a:r>
            <a:r>
              <a:rPr lang="en-US" sz="2000" dirty="0" err="1">
                <a:latin typeface="Arial" pitchFamily="34" charset="0"/>
                <a:cs typeface="Arial" pitchFamily="34" charset="0"/>
              </a:rPr>
              <a:t>jaringan</a:t>
            </a:r>
            <a:r>
              <a:rPr lang="en-US" sz="2000" dirty="0">
                <a:latin typeface="Arial" pitchFamily="34" charset="0"/>
                <a:cs typeface="Arial" pitchFamily="34" charset="0"/>
              </a:rPr>
              <a:t> </a:t>
            </a:r>
            <a:r>
              <a:rPr lang="en-US" sz="2000" dirty="0" err="1">
                <a:latin typeface="Arial" pitchFamily="34" charset="0"/>
                <a:cs typeface="Arial" pitchFamily="34" charset="0"/>
              </a:rPr>
              <a:t>berbeda</a:t>
            </a:r>
            <a:r>
              <a:rPr lang="en-US" sz="2000" dirty="0" smtClean="0">
                <a:latin typeface="Arial" pitchFamily="34" charset="0"/>
                <a:cs typeface="Arial" pitchFamily="34" charset="0"/>
              </a:rPr>
              <a:t>.</a:t>
            </a:r>
          </a:p>
          <a:p>
            <a:endParaRPr lang="en-US" sz="2000" dirty="0" smtClean="0">
              <a:latin typeface="Arial" pitchFamily="34" charset="0"/>
              <a:cs typeface="Arial" pitchFamily="34" charset="0"/>
            </a:endParaRPr>
          </a:p>
          <a:p>
            <a:r>
              <a:rPr lang="en-US" sz="2000" dirty="0" err="1" smtClean="0">
                <a:latin typeface="Arial" pitchFamily="34" charset="0"/>
                <a:cs typeface="Arial" pitchFamily="34" charset="0"/>
              </a:rPr>
              <a:t>Standar</a:t>
            </a:r>
            <a:r>
              <a:rPr lang="en-US" sz="2000" dirty="0" smtClean="0">
                <a:latin typeface="Arial" pitchFamily="34" charset="0"/>
                <a:cs typeface="Arial" pitchFamily="34" charset="0"/>
              </a:rPr>
              <a:t> </a:t>
            </a:r>
            <a:r>
              <a:rPr lang="en-US" sz="2000" dirty="0" err="1">
                <a:latin typeface="Arial" pitchFamily="34" charset="0"/>
                <a:cs typeface="Arial" pitchFamily="34" charset="0"/>
              </a:rPr>
              <a:t>protokol</a:t>
            </a:r>
            <a:r>
              <a:rPr lang="en-US" sz="2000" dirty="0">
                <a:latin typeface="Arial" pitchFamily="34" charset="0"/>
                <a:cs typeface="Arial" pitchFamily="34" charset="0"/>
              </a:rPr>
              <a:t> yang </a:t>
            </a:r>
            <a:r>
              <a:rPr lang="en-US" sz="2000" dirty="0" err="1">
                <a:latin typeface="Arial" pitchFamily="34" charset="0"/>
                <a:cs typeface="Arial" pitchFamily="34" charset="0"/>
              </a:rPr>
              <a:t>terpopuler</a:t>
            </a:r>
            <a:r>
              <a:rPr lang="en-US" sz="2000" dirty="0">
                <a:latin typeface="Arial" pitchFamily="34" charset="0"/>
                <a:cs typeface="Arial" pitchFamily="34" charset="0"/>
              </a:rPr>
              <a:t> </a:t>
            </a:r>
            <a:r>
              <a:rPr lang="en-US" sz="2000" dirty="0" err="1">
                <a:latin typeface="Arial" pitchFamily="34" charset="0"/>
                <a:cs typeface="Arial" pitchFamily="34" charset="0"/>
              </a:rPr>
              <a:t>sampai</a:t>
            </a:r>
            <a:r>
              <a:rPr lang="en-US" sz="2000" dirty="0">
                <a:latin typeface="Arial" pitchFamily="34" charset="0"/>
                <a:cs typeface="Arial" pitchFamily="34" charset="0"/>
              </a:rPr>
              <a:t> </a:t>
            </a:r>
            <a:r>
              <a:rPr lang="en-US" sz="2000" dirty="0" err="1">
                <a:latin typeface="Arial" pitchFamily="34" charset="0"/>
                <a:cs typeface="Arial" pitchFamily="34" charset="0"/>
              </a:rPr>
              <a:t>saat</a:t>
            </a:r>
            <a:r>
              <a:rPr lang="en-US" sz="2000" dirty="0">
                <a:latin typeface="Arial" pitchFamily="34" charset="0"/>
                <a:cs typeface="Arial" pitchFamily="34" charset="0"/>
              </a:rPr>
              <a:t> </a:t>
            </a:r>
            <a:r>
              <a:rPr lang="en-US" sz="2000" dirty="0" err="1">
                <a:latin typeface="Arial" pitchFamily="34" charset="0"/>
                <a:cs typeface="Arial" pitchFamily="34" charset="0"/>
              </a:rPr>
              <a:t>ini</a:t>
            </a:r>
            <a:r>
              <a:rPr lang="en-US" sz="2000" dirty="0">
                <a:latin typeface="Arial" pitchFamily="34" charset="0"/>
                <a:cs typeface="Arial" pitchFamily="34" charset="0"/>
              </a:rPr>
              <a:t> </a:t>
            </a:r>
            <a:r>
              <a:rPr lang="en-US" sz="2000" dirty="0" err="1">
                <a:latin typeface="Arial" pitchFamily="34" charset="0"/>
                <a:cs typeface="Arial" pitchFamily="34" charset="0"/>
              </a:rPr>
              <a:t>yaitu</a:t>
            </a:r>
            <a:r>
              <a:rPr lang="en-US" sz="2000" dirty="0">
                <a:latin typeface="Arial" pitchFamily="34" charset="0"/>
                <a:cs typeface="Arial" pitchFamily="34" charset="0"/>
              </a:rPr>
              <a:t> </a:t>
            </a:r>
            <a:r>
              <a:rPr lang="en-US" sz="2000" dirty="0" smtClean="0">
                <a:latin typeface="Arial" pitchFamily="34" charset="0"/>
                <a:cs typeface="Arial" pitchFamily="34" charset="0"/>
              </a:rPr>
              <a:t>TCP/IP </a:t>
            </a:r>
            <a:r>
              <a:rPr lang="en-US" sz="2000" dirty="0" err="1" smtClean="0">
                <a:latin typeface="Arial" pitchFamily="34" charset="0"/>
                <a:cs typeface="Arial" pitchFamily="34" charset="0"/>
              </a:rPr>
              <a:t>dan</a:t>
            </a:r>
            <a:r>
              <a:rPr lang="en-US" sz="2000" dirty="0" smtClean="0">
                <a:latin typeface="Arial" pitchFamily="34" charset="0"/>
                <a:cs typeface="Arial" pitchFamily="34" charset="0"/>
              </a:rPr>
              <a:t> OSI </a:t>
            </a:r>
            <a:r>
              <a:rPr lang="en-US" sz="2000" dirty="0">
                <a:latin typeface="Arial" pitchFamily="34" charset="0"/>
                <a:cs typeface="Arial" pitchFamily="34" charset="0"/>
              </a:rPr>
              <a:t>(Open System Interconnecting) yang </a:t>
            </a:r>
            <a:r>
              <a:rPr lang="en-US" sz="2000" dirty="0" err="1">
                <a:latin typeface="Arial" pitchFamily="34" charset="0"/>
                <a:cs typeface="Arial" pitchFamily="34" charset="0"/>
              </a:rPr>
              <a:t>telah</a:t>
            </a:r>
            <a:r>
              <a:rPr lang="en-US" sz="2000" dirty="0">
                <a:latin typeface="Arial" pitchFamily="34" charset="0"/>
                <a:cs typeface="Arial" pitchFamily="34" charset="0"/>
              </a:rPr>
              <a:t> </a:t>
            </a:r>
            <a:r>
              <a:rPr lang="en-US" sz="2000" dirty="0" err="1">
                <a:latin typeface="Arial" pitchFamily="34" charset="0"/>
                <a:cs typeface="Arial" pitchFamily="34" charset="0"/>
              </a:rPr>
              <a:t>ditentukan</a:t>
            </a:r>
            <a:r>
              <a:rPr lang="en-US" sz="2000" dirty="0">
                <a:latin typeface="Arial" pitchFamily="34" charset="0"/>
                <a:cs typeface="Arial" pitchFamily="34" charset="0"/>
              </a:rPr>
              <a:t> </a:t>
            </a:r>
            <a:r>
              <a:rPr lang="en-US" sz="2000" dirty="0" err="1">
                <a:latin typeface="Arial" pitchFamily="34" charset="0"/>
                <a:cs typeface="Arial" pitchFamily="34" charset="0"/>
              </a:rPr>
              <a:t>oleh</a:t>
            </a:r>
            <a:r>
              <a:rPr lang="en-US" sz="2000" dirty="0">
                <a:latin typeface="Arial" pitchFamily="34" charset="0"/>
                <a:cs typeface="Arial" pitchFamily="34" charset="0"/>
              </a:rPr>
              <a:t> ISO (International </a:t>
            </a:r>
            <a:r>
              <a:rPr lang="en-US" sz="2000" dirty="0" err="1">
                <a:latin typeface="Arial" pitchFamily="34" charset="0"/>
                <a:cs typeface="Arial" pitchFamily="34" charset="0"/>
              </a:rPr>
              <a:t>Standart</a:t>
            </a:r>
            <a:r>
              <a:rPr lang="en-US" sz="2000" dirty="0">
                <a:latin typeface="Arial" pitchFamily="34" charset="0"/>
                <a:cs typeface="Arial" pitchFamily="34" charset="0"/>
              </a:rPr>
              <a:t> Organization).</a:t>
            </a:r>
          </a:p>
          <a:p>
            <a:endParaRPr lang="en-US" sz="2000" dirty="0">
              <a:latin typeface="Arial" pitchFamily="34" charset="0"/>
              <a:cs typeface="Arial" pitchFamily="34" charset="0"/>
            </a:endParaRPr>
          </a:p>
        </p:txBody>
      </p:sp>
      <p:sp>
        <p:nvSpPr>
          <p:cNvPr id="2" name="Title 1"/>
          <p:cNvSpPr>
            <a:spLocks noGrp="1"/>
          </p:cNvSpPr>
          <p:nvPr>
            <p:ph type="title"/>
          </p:nvPr>
        </p:nvSpPr>
        <p:spPr/>
        <p:txBody>
          <a:bodyPr>
            <a:normAutofit/>
          </a:bodyPr>
          <a:lstStyle/>
          <a:p>
            <a:r>
              <a:rPr lang="en-US" b="1" dirty="0" err="1" smtClean="0"/>
              <a:t>Protokol</a:t>
            </a:r>
            <a:r>
              <a:rPr lang="en-US" b="1" dirty="0" smtClean="0"/>
              <a:t> </a:t>
            </a:r>
            <a:endParaRPr lang="en-US" dirty="0"/>
          </a:p>
        </p:txBody>
      </p:sp>
    </p:spTree>
    <p:extLst>
      <p:ext uri="{BB962C8B-B14F-4D97-AF65-F5344CB8AC3E}">
        <p14:creationId xmlns:p14="http://schemas.microsoft.com/office/powerpoint/2010/main" xmlns="" val="87045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a:t>
            </a:r>
          </a:p>
        </p:txBody>
      </p:sp>
      <p:sp>
        <p:nvSpPr>
          <p:cNvPr id="3" name="Content Placeholder 2"/>
          <p:cNvSpPr>
            <a:spLocks noGrp="1"/>
          </p:cNvSpPr>
          <p:nvPr>
            <p:ph idx="1"/>
          </p:nvPr>
        </p:nvSpPr>
        <p:spPr/>
        <p:txBody>
          <a:bodyPr>
            <a:normAutofit fontScale="85000" lnSpcReduction="10000"/>
          </a:bodyPr>
          <a:lstStyle/>
          <a:p>
            <a:pPr marL="118872" indent="0" fontAlgn="base">
              <a:buNone/>
            </a:pPr>
            <a:r>
              <a:rPr lang="en-US" sz="2400" b="1" dirty="0" smtClean="0">
                <a:latin typeface="Arial" pitchFamily="34" charset="0"/>
                <a:cs typeface="Arial" pitchFamily="34" charset="0"/>
              </a:rPr>
              <a:t>2. Driver </a:t>
            </a:r>
            <a:r>
              <a:rPr lang="en-US" sz="2400" b="1" dirty="0" err="1">
                <a:latin typeface="Arial" pitchFamily="34" charset="0"/>
                <a:cs typeface="Arial" pitchFamily="34" charset="0"/>
              </a:rPr>
              <a:t>adalah</a:t>
            </a:r>
            <a:r>
              <a:rPr lang="en-US" sz="2400" dirty="0">
                <a:latin typeface="Arial" pitchFamily="34" charset="0"/>
                <a:cs typeface="Arial" pitchFamily="34" charset="0"/>
              </a:rPr>
              <a:t> </a:t>
            </a:r>
            <a:r>
              <a:rPr lang="en-US" sz="2400" dirty="0" err="1">
                <a:latin typeface="Arial" pitchFamily="34" charset="0"/>
                <a:cs typeface="Arial" pitchFamily="34" charset="0"/>
              </a:rPr>
              <a:t>istilah</a:t>
            </a:r>
            <a:r>
              <a:rPr lang="en-US" sz="2400" dirty="0">
                <a:latin typeface="Arial" pitchFamily="34" charset="0"/>
                <a:cs typeface="Arial" pitchFamily="34" charset="0"/>
              </a:rPr>
              <a:t> </a:t>
            </a:r>
            <a:r>
              <a:rPr lang="en-US" sz="2400" dirty="0" err="1">
                <a:latin typeface="Arial" pitchFamily="34" charset="0"/>
                <a:cs typeface="Arial" pitchFamily="34" charset="0"/>
              </a:rPr>
              <a:t>teknologi</a:t>
            </a:r>
            <a:r>
              <a:rPr lang="en-US" sz="2400" dirty="0">
                <a:latin typeface="Arial" pitchFamily="34" charset="0"/>
                <a:cs typeface="Arial" pitchFamily="34" charset="0"/>
              </a:rPr>
              <a:t> </a:t>
            </a:r>
            <a:r>
              <a:rPr lang="en-US" sz="2400" dirty="0" err="1">
                <a:latin typeface="Arial" pitchFamily="34" charset="0"/>
                <a:cs typeface="Arial" pitchFamily="34" charset="0"/>
              </a:rPr>
              <a:t>informasi</a:t>
            </a:r>
            <a:r>
              <a:rPr lang="en-US" sz="2400" dirty="0">
                <a:latin typeface="Arial" pitchFamily="34" charset="0"/>
                <a:cs typeface="Arial" pitchFamily="34" charset="0"/>
              </a:rPr>
              <a:t> yang </a:t>
            </a:r>
            <a:r>
              <a:rPr lang="en-US" sz="2400" dirty="0" err="1">
                <a:latin typeface="Arial" pitchFamily="34" charset="0"/>
                <a:cs typeface="Arial" pitchFamily="34" charset="0"/>
              </a:rPr>
              <a:t>mengacu</a:t>
            </a:r>
            <a:r>
              <a:rPr lang="en-US" sz="2400" dirty="0">
                <a:latin typeface="Arial" pitchFamily="34" charset="0"/>
                <a:cs typeface="Arial" pitchFamily="34" charset="0"/>
              </a:rPr>
              <a:t> </a:t>
            </a:r>
            <a:r>
              <a:rPr lang="en-US" sz="2400" dirty="0" err="1">
                <a:latin typeface="Arial" pitchFamily="34" charset="0"/>
                <a:cs typeface="Arial" pitchFamily="34" charset="0"/>
              </a:rPr>
              <a:t>kepada</a:t>
            </a:r>
            <a:r>
              <a:rPr lang="en-US" sz="2400" dirty="0">
                <a:latin typeface="Arial" pitchFamily="34" charset="0"/>
                <a:cs typeface="Arial" pitchFamily="34" charset="0"/>
              </a:rPr>
              <a:t> </a:t>
            </a:r>
            <a:r>
              <a:rPr lang="en-US" sz="2400" dirty="0" err="1">
                <a:latin typeface="Arial" pitchFamily="34" charset="0"/>
                <a:cs typeface="Arial" pitchFamily="34" charset="0"/>
              </a:rPr>
              <a:t>komponen</a:t>
            </a:r>
            <a:r>
              <a:rPr lang="en-US" sz="2400" dirty="0">
                <a:latin typeface="Arial" pitchFamily="34" charset="0"/>
                <a:cs typeface="Arial" pitchFamily="34" charset="0"/>
              </a:rPr>
              <a:t> </a:t>
            </a:r>
            <a:r>
              <a:rPr lang="en-US" sz="2400" dirty="0" err="1">
                <a:latin typeface="Arial" pitchFamily="34" charset="0"/>
                <a:cs typeface="Arial" pitchFamily="34" charset="0"/>
              </a:rPr>
              <a:t>perangkat</a:t>
            </a:r>
            <a:r>
              <a:rPr lang="en-US" sz="2400" dirty="0">
                <a:latin typeface="Arial" pitchFamily="34" charset="0"/>
                <a:cs typeface="Arial" pitchFamily="34" charset="0"/>
              </a:rPr>
              <a:t> </a:t>
            </a:r>
            <a:r>
              <a:rPr lang="en-US" sz="2400" dirty="0" err="1">
                <a:latin typeface="Arial" pitchFamily="34" charset="0"/>
                <a:cs typeface="Arial" pitchFamily="34" charset="0"/>
              </a:rPr>
              <a:t>lunak</a:t>
            </a:r>
            <a:r>
              <a:rPr lang="en-US" sz="2400" dirty="0">
                <a:latin typeface="Arial" pitchFamily="34" charset="0"/>
                <a:cs typeface="Arial" pitchFamily="34" charset="0"/>
              </a:rPr>
              <a:t> yang </a:t>
            </a:r>
            <a:r>
              <a:rPr lang="en-US" sz="2400" dirty="0" err="1">
                <a:latin typeface="Arial" pitchFamily="34" charset="0"/>
                <a:cs typeface="Arial" pitchFamily="34" charset="0"/>
              </a:rPr>
              <a:t>mengizinkan</a:t>
            </a:r>
            <a:r>
              <a:rPr lang="en-US" sz="2400" dirty="0">
                <a:latin typeface="Arial" pitchFamily="34" charset="0"/>
                <a:cs typeface="Arial" pitchFamily="34" charset="0"/>
              </a:rPr>
              <a:t> </a:t>
            </a:r>
            <a:r>
              <a:rPr lang="en-US" sz="2400" dirty="0" err="1">
                <a:latin typeface="Arial" pitchFamily="34" charset="0"/>
                <a:cs typeface="Arial" pitchFamily="34" charset="0"/>
              </a:rPr>
              <a:t>sebuah</a:t>
            </a:r>
            <a:r>
              <a:rPr lang="en-US" sz="2400" dirty="0">
                <a:latin typeface="Arial" pitchFamily="34" charset="0"/>
                <a:cs typeface="Arial" pitchFamily="34" charset="0"/>
              </a:rPr>
              <a:t> </a:t>
            </a:r>
            <a:r>
              <a:rPr lang="en-US" sz="2400" dirty="0" err="1">
                <a:latin typeface="Arial" pitchFamily="34" charset="0"/>
                <a:cs typeface="Arial" pitchFamily="34" charset="0"/>
              </a:rPr>
              <a:t>sistem</a:t>
            </a:r>
            <a:r>
              <a:rPr lang="en-US" sz="2400" dirty="0">
                <a:latin typeface="Arial" pitchFamily="34" charset="0"/>
                <a:cs typeface="Arial" pitchFamily="34" charset="0"/>
              </a:rPr>
              <a:t> </a:t>
            </a:r>
            <a:r>
              <a:rPr lang="en-US" sz="2400" dirty="0" err="1">
                <a:latin typeface="Arial" pitchFamily="34" charset="0"/>
                <a:cs typeface="Arial" pitchFamily="34" charset="0"/>
              </a:rPr>
              <a:t>komputer</a:t>
            </a:r>
            <a:r>
              <a:rPr lang="en-US" sz="2400" dirty="0">
                <a:latin typeface="Arial" pitchFamily="34" charset="0"/>
                <a:cs typeface="Arial" pitchFamily="34" charset="0"/>
              </a:rPr>
              <a:t> </a:t>
            </a:r>
            <a:r>
              <a:rPr lang="en-US" sz="2400" dirty="0" err="1">
                <a:latin typeface="Arial" pitchFamily="34" charset="0"/>
                <a:cs typeface="Arial" pitchFamily="34" charset="0"/>
              </a:rPr>
              <a:t>untuk</a:t>
            </a:r>
            <a:r>
              <a:rPr lang="en-US" sz="2400" dirty="0">
                <a:latin typeface="Arial" pitchFamily="34" charset="0"/>
                <a:cs typeface="Arial" pitchFamily="34" charset="0"/>
              </a:rPr>
              <a:t> </a:t>
            </a:r>
            <a:r>
              <a:rPr lang="en-US" sz="2400" dirty="0" err="1">
                <a:latin typeface="Arial" pitchFamily="34" charset="0"/>
                <a:cs typeface="Arial" pitchFamily="34" charset="0"/>
              </a:rPr>
              <a:t>berkomunikasi</a:t>
            </a:r>
            <a:r>
              <a:rPr lang="en-US" sz="2400" dirty="0">
                <a:latin typeface="Arial" pitchFamily="34" charset="0"/>
                <a:cs typeface="Arial" pitchFamily="34" charset="0"/>
              </a:rPr>
              <a:t> </a:t>
            </a:r>
            <a:r>
              <a:rPr lang="en-US" sz="2400" dirty="0" err="1">
                <a:latin typeface="Arial" pitchFamily="34" charset="0"/>
                <a:cs typeface="Arial" pitchFamily="34" charset="0"/>
              </a:rPr>
              <a:t>dengan</a:t>
            </a:r>
            <a:r>
              <a:rPr lang="en-US" sz="2400" dirty="0">
                <a:latin typeface="Arial" pitchFamily="34" charset="0"/>
                <a:cs typeface="Arial" pitchFamily="34" charset="0"/>
              </a:rPr>
              <a:t> </a:t>
            </a:r>
            <a:r>
              <a:rPr lang="en-US" sz="2400" dirty="0" err="1">
                <a:latin typeface="Arial" pitchFamily="34" charset="0"/>
                <a:cs typeface="Arial" pitchFamily="34" charset="0"/>
              </a:rPr>
              <a:t>sebuah</a:t>
            </a:r>
            <a:r>
              <a:rPr lang="en-US" sz="2400" dirty="0">
                <a:latin typeface="Arial" pitchFamily="34" charset="0"/>
                <a:cs typeface="Arial" pitchFamily="34" charset="0"/>
              </a:rPr>
              <a:t> </a:t>
            </a:r>
            <a:r>
              <a:rPr lang="en-US" sz="2400" dirty="0" err="1">
                <a:latin typeface="Arial" pitchFamily="34" charset="0"/>
                <a:cs typeface="Arial" pitchFamily="34" charset="0"/>
              </a:rPr>
              <a:t>perangkat</a:t>
            </a:r>
            <a:r>
              <a:rPr lang="en-US" sz="2400" dirty="0">
                <a:latin typeface="Arial" pitchFamily="34" charset="0"/>
                <a:cs typeface="Arial" pitchFamily="34" charset="0"/>
              </a:rPr>
              <a:t> </a:t>
            </a:r>
            <a:r>
              <a:rPr lang="en-US" sz="2400" dirty="0" err="1">
                <a:latin typeface="Arial" pitchFamily="34" charset="0"/>
                <a:cs typeface="Arial" pitchFamily="34" charset="0"/>
              </a:rPr>
              <a:t>keras</a:t>
            </a:r>
            <a:r>
              <a:rPr lang="en-US" sz="2400" dirty="0">
                <a:latin typeface="Arial" pitchFamily="34" charset="0"/>
                <a:cs typeface="Arial" pitchFamily="34" charset="0"/>
              </a:rPr>
              <a:t>. </a:t>
            </a:r>
          </a:p>
          <a:p>
            <a:r>
              <a:rPr lang="en-US" sz="2400" b="1" dirty="0" smtClean="0">
                <a:latin typeface="Arial" pitchFamily="34" charset="0"/>
                <a:cs typeface="Arial" pitchFamily="34" charset="0"/>
              </a:rPr>
              <a:t>Driver </a:t>
            </a:r>
            <a:r>
              <a:rPr lang="en-US" sz="2400" dirty="0" err="1">
                <a:latin typeface="Arial" pitchFamily="34" charset="0"/>
                <a:cs typeface="Arial" pitchFamily="34" charset="0"/>
              </a:rPr>
              <a:t>bertugas</a:t>
            </a:r>
            <a:r>
              <a:rPr lang="en-US" sz="2400" dirty="0">
                <a:latin typeface="Arial" pitchFamily="34" charset="0"/>
                <a:cs typeface="Arial" pitchFamily="34" charset="0"/>
              </a:rPr>
              <a:t> </a:t>
            </a:r>
            <a:r>
              <a:rPr lang="en-US" sz="2400" dirty="0" err="1">
                <a:latin typeface="Arial" pitchFamily="34" charset="0"/>
                <a:cs typeface="Arial" pitchFamily="34" charset="0"/>
              </a:rPr>
              <a:t>sebagai</a:t>
            </a:r>
            <a:r>
              <a:rPr lang="en-US" sz="2400" dirty="0">
                <a:latin typeface="Arial" pitchFamily="34" charset="0"/>
                <a:cs typeface="Arial" pitchFamily="34" charset="0"/>
              </a:rPr>
              <a:t> </a:t>
            </a:r>
            <a:r>
              <a:rPr lang="en-US" sz="2400" dirty="0" smtClean="0">
                <a:latin typeface="Arial" pitchFamily="34" charset="0"/>
                <a:cs typeface="Arial" pitchFamily="34" charset="0"/>
              </a:rPr>
              <a:t> </a:t>
            </a:r>
            <a:r>
              <a:rPr lang="en-US" sz="2400" b="1" dirty="0" err="1" smtClean="0">
                <a:latin typeface="Arial" pitchFamily="34" charset="0"/>
                <a:cs typeface="Arial" pitchFamily="34" charset="0"/>
              </a:rPr>
              <a:t>penerjemah</a:t>
            </a:r>
            <a:r>
              <a:rPr lang="en-US" sz="2400" b="1" dirty="0" smtClean="0">
                <a:latin typeface="Arial" pitchFamily="34" charset="0"/>
                <a:cs typeface="Arial" pitchFamily="34" charset="0"/>
              </a:rPr>
              <a:t> </a:t>
            </a:r>
            <a:r>
              <a:rPr lang="en-US" sz="2400" b="1" dirty="0" err="1">
                <a:latin typeface="Arial" pitchFamily="34" charset="0"/>
                <a:cs typeface="Arial" pitchFamily="34" charset="0"/>
              </a:rPr>
              <a:t>komunikasi</a:t>
            </a:r>
            <a:r>
              <a:rPr lang="en-US" sz="2400" b="1" dirty="0">
                <a:latin typeface="Arial" pitchFamily="34" charset="0"/>
                <a:cs typeface="Arial" pitchFamily="34" charset="0"/>
              </a:rPr>
              <a:t> </a:t>
            </a:r>
            <a:r>
              <a:rPr lang="en-US" sz="2400" b="1" dirty="0" err="1">
                <a:latin typeface="Arial" pitchFamily="34" charset="0"/>
                <a:cs typeface="Arial" pitchFamily="34" charset="0"/>
              </a:rPr>
              <a:t>antara</a:t>
            </a:r>
            <a:r>
              <a:rPr lang="en-US" sz="2400" b="1" dirty="0">
                <a:latin typeface="Arial" pitchFamily="34" charset="0"/>
                <a:cs typeface="Arial" pitchFamily="34" charset="0"/>
              </a:rPr>
              <a:t> </a:t>
            </a:r>
            <a:r>
              <a:rPr lang="en-US" sz="2400" b="1" dirty="0" err="1">
                <a:latin typeface="Arial" pitchFamily="34" charset="0"/>
                <a:cs typeface="Arial" pitchFamily="34" charset="0"/>
              </a:rPr>
              <a:t>perangkat</a:t>
            </a:r>
            <a:r>
              <a:rPr lang="en-US" sz="2400" b="1" dirty="0">
                <a:latin typeface="Arial" pitchFamily="34" charset="0"/>
                <a:cs typeface="Arial" pitchFamily="34" charset="0"/>
              </a:rPr>
              <a:t> </a:t>
            </a:r>
            <a:r>
              <a:rPr lang="en-US" sz="2400" b="1" dirty="0" err="1">
                <a:latin typeface="Arial" pitchFamily="34" charset="0"/>
                <a:cs typeface="Arial" pitchFamily="34" charset="0"/>
              </a:rPr>
              <a:t>keras</a:t>
            </a:r>
            <a:r>
              <a:rPr lang="en-US" sz="2400" b="1" dirty="0">
                <a:latin typeface="Arial" pitchFamily="34" charset="0"/>
                <a:cs typeface="Arial" pitchFamily="34" charset="0"/>
              </a:rPr>
              <a:t> </a:t>
            </a:r>
            <a:r>
              <a:rPr lang="en-US" sz="2400" b="1" dirty="0" err="1">
                <a:latin typeface="Arial" pitchFamily="34" charset="0"/>
                <a:cs typeface="Arial" pitchFamily="34" charset="0"/>
              </a:rPr>
              <a:t>itu</a:t>
            </a:r>
            <a:r>
              <a:rPr lang="en-US" sz="2400" b="1" dirty="0">
                <a:latin typeface="Arial" pitchFamily="34" charset="0"/>
                <a:cs typeface="Arial" pitchFamily="34" charset="0"/>
              </a:rPr>
              <a:t> </a:t>
            </a:r>
            <a:r>
              <a:rPr lang="en-US" sz="2400" b="1" dirty="0" err="1">
                <a:latin typeface="Arial" pitchFamily="34" charset="0"/>
                <a:cs typeface="Arial" pitchFamily="34" charset="0"/>
              </a:rPr>
              <a:t>sendiri</a:t>
            </a:r>
            <a:r>
              <a:rPr lang="en-US" sz="2400" b="1" dirty="0">
                <a:latin typeface="Arial" pitchFamily="34" charset="0"/>
                <a:cs typeface="Arial" pitchFamily="34" charset="0"/>
              </a:rPr>
              <a:t> </a:t>
            </a:r>
            <a:r>
              <a:rPr lang="en-US" sz="2400" b="1" dirty="0" err="1">
                <a:latin typeface="Arial" pitchFamily="34" charset="0"/>
                <a:cs typeface="Arial" pitchFamily="34" charset="0"/>
              </a:rPr>
              <a:t>dengan</a:t>
            </a:r>
            <a:r>
              <a:rPr lang="en-US" sz="2400" b="1" dirty="0">
                <a:latin typeface="Arial" pitchFamily="34" charset="0"/>
                <a:cs typeface="Arial" pitchFamily="34" charset="0"/>
              </a:rPr>
              <a:t> </a:t>
            </a:r>
            <a:r>
              <a:rPr lang="en-US" sz="2400" b="1" dirty="0" err="1">
                <a:latin typeface="Arial" pitchFamily="34" charset="0"/>
                <a:cs typeface="Arial" pitchFamily="34" charset="0"/>
              </a:rPr>
              <a:t>sistem</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operasi</a:t>
            </a:r>
            <a:endParaRPr lang="en-US" sz="2400" b="1" dirty="0" smtClean="0">
              <a:latin typeface="Arial" pitchFamily="34" charset="0"/>
              <a:cs typeface="Arial" pitchFamily="34" charset="0"/>
            </a:endParaRPr>
          </a:p>
          <a:p>
            <a:pPr lvl="1" fontAlgn="base"/>
            <a:r>
              <a:rPr lang="en-US" sz="2000" dirty="0"/>
              <a:t>Driver audio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audio </a:t>
            </a:r>
            <a:r>
              <a:rPr lang="en-US" sz="2000" dirty="0" err="1"/>
              <a:t>atau</a:t>
            </a:r>
            <a:r>
              <a:rPr lang="en-US" sz="2000" dirty="0"/>
              <a:t> </a:t>
            </a:r>
            <a:r>
              <a:rPr lang="en-US" sz="2000" dirty="0" err="1"/>
              <a:t>suara</a:t>
            </a:r>
            <a:endParaRPr lang="en-US" sz="2000" dirty="0"/>
          </a:p>
          <a:p>
            <a:pPr lvl="1" fontAlgn="base"/>
            <a:r>
              <a:rPr lang="en-US" sz="2000" dirty="0"/>
              <a:t>Driver Bios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motherboard</a:t>
            </a:r>
          </a:p>
          <a:p>
            <a:pPr lvl="1" fontAlgn="base"/>
            <a:r>
              <a:rPr lang="en-US" sz="2000" dirty="0"/>
              <a:t>Driver Chipset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a:t>
            </a:r>
            <a:r>
              <a:rPr lang="en-US" sz="2000" dirty="0" err="1"/>
              <a:t>komponen</a:t>
            </a:r>
            <a:r>
              <a:rPr lang="en-US" sz="2000" dirty="0"/>
              <a:t> chip </a:t>
            </a:r>
            <a:r>
              <a:rPr lang="en-US" sz="2000" dirty="0" err="1"/>
              <a:t>pada</a:t>
            </a:r>
            <a:r>
              <a:rPr lang="en-US" sz="2000" dirty="0"/>
              <a:t> motherboard</a:t>
            </a:r>
          </a:p>
          <a:p>
            <a:pPr lvl="1" fontAlgn="base"/>
            <a:r>
              <a:rPr lang="en-US" sz="2000" dirty="0"/>
              <a:t>Driver Graphics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visual</a:t>
            </a:r>
          </a:p>
          <a:p>
            <a:pPr lvl="1" fontAlgn="base"/>
            <a:r>
              <a:rPr lang="en-US" sz="2000" dirty="0"/>
              <a:t>Driver Keyboard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keyboard</a:t>
            </a:r>
          </a:p>
          <a:p>
            <a:pPr lvl="1" fontAlgn="base"/>
            <a:r>
              <a:rPr lang="en-US" sz="2000" dirty="0"/>
              <a:t>Driver Mouse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mouse</a:t>
            </a:r>
          </a:p>
          <a:p>
            <a:pPr lvl="1" fontAlgn="base"/>
            <a:r>
              <a:rPr lang="en-US" sz="2000" dirty="0"/>
              <a:t>Driver Storage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a:t>
            </a:r>
            <a:r>
              <a:rPr lang="en-US" sz="2000" dirty="0" err="1"/>
              <a:t>alat</a:t>
            </a:r>
            <a:r>
              <a:rPr lang="en-US" sz="2000" dirty="0"/>
              <a:t> </a:t>
            </a:r>
            <a:r>
              <a:rPr lang="en-US" sz="2000" dirty="0" err="1"/>
              <a:t>penyimpan</a:t>
            </a:r>
            <a:r>
              <a:rPr lang="en-US" sz="2000" dirty="0"/>
              <a:t> data</a:t>
            </a:r>
          </a:p>
          <a:p>
            <a:pPr lvl="1" fontAlgn="base"/>
            <a:r>
              <a:rPr lang="en-US" sz="2000" dirty="0"/>
              <a:t>Driver Webcam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a:t>
            </a:r>
            <a:r>
              <a:rPr lang="en-US" sz="2000" dirty="0" err="1"/>
              <a:t>kamera</a:t>
            </a:r>
            <a:endParaRPr lang="en-US" sz="2000" dirty="0"/>
          </a:p>
          <a:p>
            <a:pPr lvl="1" fontAlgn="base"/>
            <a:r>
              <a:rPr lang="en-US" sz="2000" dirty="0"/>
              <a:t>Driver Network : </a:t>
            </a:r>
            <a:r>
              <a:rPr lang="en-US" sz="2000" dirty="0" err="1"/>
              <a:t>komponen</a:t>
            </a:r>
            <a:r>
              <a:rPr lang="en-US" sz="2000" dirty="0"/>
              <a:t> yang </a:t>
            </a:r>
            <a:r>
              <a:rPr lang="en-US" sz="2000" dirty="0" err="1"/>
              <a:t>berhubungan</a:t>
            </a:r>
            <a:r>
              <a:rPr lang="en-US" sz="2000" dirty="0"/>
              <a:t> </a:t>
            </a:r>
            <a:r>
              <a:rPr lang="en-US" sz="2000" dirty="0" err="1"/>
              <a:t>dengan</a:t>
            </a:r>
            <a:r>
              <a:rPr lang="en-US" sz="2000" dirty="0"/>
              <a:t> </a:t>
            </a:r>
            <a:r>
              <a:rPr lang="en-US" sz="2000" dirty="0" err="1"/>
              <a:t>jaringan</a:t>
            </a:r>
            <a:r>
              <a:rPr lang="en-US" sz="2000" dirty="0"/>
              <a:t>.</a:t>
            </a:r>
          </a:p>
          <a:p>
            <a:pPr lvl="1"/>
            <a:endParaRPr lang="en-US" sz="2000" dirty="0" smtClean="0">
              <a:latin typeface="Arial" pitchFamily="34" charset="0"/>
              <a:cs typeface="Arial" pitchFamily="34" charset="0"/>
            </a:endParaRPr>
          </a:p>
          <a:p>
            <a:endParaRPr lang="en-US" sz="2400" dirty="0">
              <a:latin typeface="Arial" pitchFamily="34" charset="0"/>
              <a:cs typeface="Arial" pitchFamily="34" charset="0"/>
            </a:endParaRPr>
          </a:p>
        </p:txBody>
      </p:sp>
    </p:spTree>
    <p:extLst>
      <p:ext uri="{BB962C8B-B14F-4D97-AF65-F5344CB8AC3E}">
        <p14:creationId xmlns:p14="http://schemas.microsoft.com/office/powerpoint/2010/main" xmlns="" val="9369320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Protokol</a:t>
            </a:r>
            <a:r>
              <a:rPr lang="en-US" dirty="0"/>
              <a:t> </a:t>
            </a:r>
          </a:p>
        </p:txBody>
      </p:sp>
      <p:sp>
        <p:nvSpPr>
          <p:cNvPr id="3" name="Content Placeholder 2"/>
          <p:cNvSpPr>
            <a:spLocks noGrp="1"/>
          </p:cNvSpPr>
          <p:nvPr>
            <p:ph idx="1"/>
          </p:nvPr>
        </p:nvSpPr>
        <p:spPr/>
        <p:txBody>
          <a:bodyPr>
            <a:noAutofit/>
          </a:bodyPr>
          <a:lstStyle/>
          <a:p>
            <a:pPr marL="274320" indent="-274320">
              <a:spcBef>
                <a:spcPts val="580"/>
              </a:spcBef>
              <a:buFont typeface="Wingdings 2"/>
              <a:buChar char=""/>
              <a:defRPr/>
            </a:pPr>
            <a:r>
              <a:rPr lang="id-ID" sz="2000" dirty="0">
                <a:latin typeface="Arial" pitchFamily="34" charset="0"/>
                <a:cs typeface="Arial" pitchFamily="34" charset="0"/>
              </a:rPr>
              <a:t>Jaman dulu untuk melakukan komunikasi jaringan komputer tidaklah mudah sebab masing-masing vendor dan developer pada waktu itu menggunakan protokol/aturan jaringan mereka masing-masing, sehingga menyulitkan pengguna ketika akan melakukan pertukaran data dari </a:t>
            </a:r>
            <a:r>
              <a:rPr lang="id-ID" sz="2000" dirty="0">
                <a:latin typeface="Arial" pitchFamily="34" charset="0"/>
                <a:cs typeface="Arial" pitchFamily="34" charset="0"/>
                <a:hlinkClick r:id="rId2"/>
              </a:rPr>
              <a:t>suatu komputer</a:t>
            </a:r>
            <a:r>
              <a:rPr lang="id-ID" sz="2000" dirty="0">
                <a:latin typeface="Arial" pitchFamily="34" charset="0"/>
                <a:cs typeface="Arial" pitchFamily="34" charset="0"/>
              </a:rPr>
              <a:t> dengan komputer, hal ini disebabkan karena protokol jaringan yang dimiliki masing-masing komputer tersebut berbeda.</a:t>
            </a:r>
          </a:p>
          <a:p>
            <a:pPr marL="274320" indent="-274320">
              <a:spcBef>
                <a:spcPts val="580"/>
              </a:spcBef>
              <a:buFont typeface="Wingdings 2"/>
              <a:buChar char=""/>
              <a:defRPr/>
            </a:pPr>
            <a:r>
              <a:rPr lang="id-ID" sz="2000" dirty="0">
                <a:latin typeface="Arial" pitchFamily="34" charset="0"/>
                <a:cs typeface="Arial" pitchFamily="34" charset="0"/>
              </a:rPr>
              <a:t>Maka untuk mempermudah hal itu, pada tahun 1980-an badan standarisasi internasional yaitu </a:t>
            </a:r>
            <a:r>
              <a:rPr lang="id-ID" sz="2000" i="1" dirty="0">
                <a:latin typeface="Arial" pitchFamily="34" charset="0"/>
                <a:cs typeface="Arial" pitchFamily="34" charset="0"/>
              </a:rPr>
              <a:t>International Organization for Standardization (ISO) </a:t>
            </a:r>
            <a:r>
              <a:rPr lang="id-ID" sz="2000" dirty="0">
                <a:latin typeface="Arial" pitchFamily="34" charset="0"/>
                <a:cs typeface="Arial" pitchFamily="34" charset="0"/>
              </a:rPr>
              <a:t>membuat sebuah model referensi yang disebut OSI yang terdiri dari tujuh layer.</a:t>
            </a:r>
          </a:p>
          <a:p>
            <a:endParaRPr lang="en-US" sz="2000" dirty="0">
              <a:latin typeface="Arial" pitchFamily="34" charset="0"/>
              <a:cs typeface="Arial" pitchFamily="34" charset="0"/>
            </a:endParaRPr>
          </a:p>
        </p:txBody>
      </p:sp>
    </p:spTree>
    <p:extLst>
      <p:ext uri="{BB962C8B-B14F-4D97-AF65-F5344CB8AC3E}">
        <p14:creationId xmlns:p14="http://schemas.microsoft.com/office/powerpoint/2010/main" xmlns="" val="2977010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err="1">
                <a:latin typeface="Arial" pitchFamily="34" charset="0"/>
                <a:cs typeface="Arial" pitchFamily="34" charset="0"/>
              </a:rPr>
              <a:t>Komponen</a:t>
            </a:r>
            <a:r>
              <a:rPr lang="en-US" sz="2400" dirty="0">
                <a:latin typeface="Arial" pitchFamily="34" charset="0"/>
                <a:cs typeface="Arial" pitchFamily="34" charset="0"/>
              </a:rPr>
              <a:t> </a:t>
            </a:r>
            <a:r>
              <a:rPr lang="en-US" sz="2400" dirty="0" err="1">
                <a:latin typeface="Arial" pitchFamily="34" charset="0"/>
                <a:cs typeface="Arial" pitchFamily="34" charset="0"/>
              </a:rPr>
              <a:t>Protokol</a:t>
            </a:r>
            <a:r>
              <a:rPr lang="en-US" sz="2400" dirty="0">
                <a:latin typeface="Arial" pitchFamily="34" charset="0"/>
                <a:cs typeface="Arial" pitchFamily="34" charset="0"/>
              </a:rPr>
              <a:t>.</a:t>
            </a:r>
            <a:br>
              <a:rPr lang="en-US" sz="2400" dirty="0">
                <a:latin typeface="Arial" pitchFamily="34" charset="0"/>
                <a:cs typeface="Arial" pitchFamily="34" charset="0"/>
              </a:rPr>
            </a:br>
            <a:r>
              <a:rPr lang="en-US" sz="2400" dirty="0">
                <a:latin typeface="Arial" pitchFamily="34" charset="0"/>
                <a:cs typeface="Arial" pitchFamily="34" charset="0"/>
              </a:rPr>
              <a:t>1. </a:t>
            </a:r>
            <a:r>
              <a:rPr lang="en-US" sz="2400" dirty="0" err="1">
                <a:latin typeface="Arial" pitchFamily="34" charset="0"/>
                <a:cs typeface="Arial" pitchFamily="34" charset="0"/>
              </a:rPr>
              <a:t>Aturan</a:t>
            </a:r>
            <a:r>
              <a:rPr lang="en-US" sz="2400" dirty="0">
                <a:latin typeface="Arial" pitchFamily="34" charset="0"/>
                <a:cs typeface="Arial" pitchFamily="34" charset="0"/>
              </a:rPr>
              <a:t> </a:t>
            </a:r>
            <a:r>
              <a:rPr lang="en-US" sz="2400" dirty="0" err="1">
                <a:latin typeface="Arial" pitchFamily="34" charset="0"/>
                <a:cs typeface="Arial" pitchFamily="34" charset="0"/>
              </a:rPr>
              <a:t>dan</a:t>
            </a:r>
            <a:r>
              <a:rPr lang="en-US" sz="2400" dirty="0">
                <a:latin typeface="Arial" pitchFamily="34" charset="0"/>
                <a:cs typeface="Arial" pitchFamily="34" charset="0"/>
              </a:rPr>
              <a:t> </a:t>
            </a:r>
            <a:r>
              <a:rPr lang="en-US" sz="2400" dirty="0" err="1">
                <a:latin typeface="Arial" pitchFamily="34" charset="0"/>
                <a:cs typeface="Arial" pitchFamily="34" charset="0"/>
              </a:rPr>
              <a:t>prosedur</a:t>
            </a:r>
            <a:r>
              <a:rPr lang="en-US" sz="2400" dirty="0" smtClean="0">
                <a:latin typeface="Arial" pitchFamily="34" charset="0"/>
                <a:cs typeface="Arial" pitchFamily="34" charset="0"/>
              </a:rPr>
              <a:t>.</a:t>
            </a:r>
          </a:p>
          <a:p>
            <a:pPr marL="118872" indent="0">
              <a:buNone/>
            </a:pPr>
            <a:r>
              <a:rPr lang="en-US" sz="2400" dirty="0" smtClean="0">
                <a:latin typeface="Arial" pitchFamily="34" charset="0"/>
                <a:cs typeface="Arial" pitchFamily="34" charset="0"/>
              </a:rPr>
              <a:t>	– </a:t>
            </a:r>
            <a:r>
              <a:rPr lang="en-US" sz="2400" dirty="0" err="1">
                <a:latin typeface="Arial" pitchFamily="34" charset="0"/>
                <a:cs typeface="Arial" pitchFamily="34" charset="0"/>
              </a:rPr>
              <a:t>Mengatur</a:t>
            </a:r>
            <a:r>
              <a:rPr lang="en-US" sz="2400" dirty="0">
                <a:latin typeface="Arial" pitchFamily="34" charset="0"/>
                <a:cs typeface="Arial" pitchFamily="34" charset="0"/>
              </a:rPr>
              <a:t> </a:t>
            </a:r>
            <a:r>
              <a:rPr lang="en-US" sz="2400" dirty="0" err="1">
                <a:latin typeface="Arial" pitchFamily="34" charset="0"/>
                <a:cs typeface="Arial" pitchFamily="34" charset="0"/>
              </a:rPr>
              <a:t>pembentukan</a:t>
            </a:r>
            <a:r>
              <a:rPr lang="en-US" sz="2400" dirty="0">
                <a:latin typeface="Arial" pitchFamily="34" charset="0"/>
                <a:cs typeface="Arial" pitchFamily="34" charset="0"/>
              </a:rPr>
              <a:t> / </a:t>
            </a:r>
            <a:r>
              <a:rPr lang="en-US" sz="2400" dirty="0" err="1">
                <a:latin typeface="Arial" pitchFamily="34" charset="0"/>
                <a:cs typeface="Arial" pitchFamily="34" charset="0"/>
              </a:rPr>
              <a:t>pemutusan</a:t>
            </a:r>
            <a:r>
              <a:rPr lang="en-US" sz="2400" dirty="0">
                <a:latin typeface="Arial" pitchFamily="34" charset="0"/>
                <a:cs typeface="Arial" pitchFamily="34" charset="0"/>
              </a:rPr>
              <a:t> </a:t>
            </a:r>
            <a:r>
              <a:rPr lang="en-US" sz="2400" dirty="0" err="1">
                <a:latin typeface="Arial" pitchFamily="34" charset="0"/>
                <a:cs typeface="Arial" pitchFamily="34" charset="0"/>
              </a:rPr>
              <a:t>hubungan</a:t>
            </a:r>
            <a:r>
              <a:rPr lang="en-US" sz="2400" dirty="0">
                <a:latin typeface="Arial" pitchFamily="34" charset="0"/>
                <a:cs typeface="Arial" pitchFamily="34" charset="0"/>
              </a:rPr>
              <a:t>.</a:t>
            </a:r>
            <a:br>
              <a:rPr lang="en-US" sz="2400" dirty="0">
                <a:latin typeface="Arial" pitchFamily="34" charset="0"/>
                <a:cs typeface="Arial" pitchFamily="34" charset="0"/>
              </a:rPr>
            </a:br>
            <a:r>
              <a:rPr lang="en-US" sz="2400" dirty="0" smtClean="0">
                <a:latin typeface="Arial" pitchFamily="34" charset="0"/>
                <a:cs typeface="Arial" pitchFamily="34" charset="0"/>
              </a:rPr>
              <a:t>	– </a:t>
            </a:r>
            <a:r>
              <a:rPr lang="en-US" sz="2400" dirty="0" err="1">
                <a:latin typeface="Arial" pitchFamily="34" charset="0"/>
                <a:cs typeface="Arial" pitchFamily="34" charset="0"/>
              </a:rPr>
              <a:t>Mengatur</a:t>
            </a:r>
            <a:r>
              <a:rPr lang="en-US" sz="2400" dirty="0">
                <a:latin typeface="Arial" pitchFamily="34" charset="0"/>
                <a:cs typeface="Arial" pitchFamily="34" charset="0"/>
              </a:rPr>
              <a:t> proses </a:t>
            </a:r>
            <a:r>
              <a:rPr lang="en-US" sz="2400" dirty="0" err="1">
                <a:latin typeface="Arial" pitchFamily="34" charset="0"/>
                <a:cs typeface="Arial" pitchFamily="34" charset="0"/>
              </a:rPr>
              <a:t>pengiriman</a:t>
            </a:r>
            <a:r>
              <a:rPr lang="en-US" sz="2400" dirty="0">
                <a:latin typeface="Arial" pitchFamily="34" charset="0"/>
                <a:cs typeface="Arial" pitchFamily="34" charset="0"/>
              </a:rPr>
              <a:t> data.</a:t>
            </a:r>
          </a:p>
          <a:p>
            <a:pPr marL="457200" indent="0">
              <a:buNone/>
            </a:pPr>
            <a:r>
              <a:rPr lang="en-US" sz="2400" dirty="0" smtClean="0">
                <a:latin typeface="Arial" pitchFamily="34" charset="0"/>
                <a:cs typeface="Arial" pitchFamily="34" charset="0"/>
              </a:rPr>
              <a:t>2</a:t>
            </a:r>
            <a:r>
              <a:rPr lang="en-US" sz="2400" dirty="0">
                <a:latin typeface="Arial" pitchFamily="34" charset="0"/>
                <a:cs typeface="Arial" pitchFamily="34" charset="0"/>
              </a:rPr>
              <a:t>. Format </a:t>
            </a:r>
            <a:r>
              <a:rPr lang="en-US" sz="2400" dirty="0" err="1">
                <a:latin typeface="Arial" pitchFamily="34" charset="0"/>
                <a:cs typeface="Arial" pitchFamily="34" charset="0"/>
              </a:rPr>
              <a:t>atau</a:t>
            </a:r>
            <a:r>
              <a:rPr lang="en-US" sz="2400" dirty="0">
                <a:latin typeface="Arial" pitchFamily="34" charset="0"/>
                <a:cs typeface="Arial" pitchFamily="34" charset="0"/>
              </a:rPr>
              <a:t> </a:t>
            </a:r>
            <a:r>
              <a:rPr lang="en-US" sz="2400" dirty="0" err="1">
                <a:latin typeface="Arial" pitchFamily="34" charset="0"/>
                <a:cs typeface="Arial" pitchFamily="34" charset="0"/>
              </a:rPr>
              <a:t>bentuk</a:t>
            </a:r>
            <a:r>
              <a:rPr lang="en-US" sz="2400" dirty="0">
                <a:latin typeface="Arial" pitchFamily="34" charset="0"/>
                <a:cs typeface="Arial" pitchFamily="34" charset="0"/>
              </a:rPr>
              <a:t>.</a:t>
            </a:r>
            <a:br>
              <a:rPr lang="en-US" sz="2400" dirty="0">
                <a:latin typeface="Arial" pitchFamily="34" charset="0"/>
                <a:cs typeface="Arial" pitchFamily="34" charset="0"/>
              </a:rPr>
            </a:br>
            <a:r>
              <a:rPr lang="en-US" sz="2400" dirty="0" smtClean="0">
                <a:latin typeface="Arial" pitchFamily="34" charset="0"/>
                <a:cs typeface="Arial" pitchFamily="34" charset="0"/>
              </a:rPr>
              <a:t>	– </a:t>
            </a:r>
            <a:r>
              <a:rPr lang="en-US" sz="2400" dirty="0" err="1">
                <a:latin typeface="Arial" pitchFamily="34" charset="0"/>
                <a:cs typeface="Arial" pitchFamily="34" charset="0"/>
              </a:rPr>
              <a:t>Representasi</a:t>
            </a:r>
            <a:r>
              <a:rPr lang="en-US" sz="2400" dirty="0">
                <a:latin typeface="Arial" pitchFamily="34" charset="0"/>
                <a:cs typeface="Arial" pitchFamily="34" charset="0"/>
              </a:rPr>
              <a:t> </a:t>
            </a:r>
            <a:r>
              <a:rPr lang="en-US" sz="2400" dirty="0" err="1" smtClean="0">
                <a:latin typeface="Arial" pitchFamily="34" charset="0"/>
                <a:cs typeface="Arial" pitchFamily="34" charset="0"/>
              </a:rPr>
              <a:t>pesan</a:t>
            </a:r>
            <a:r>
              <a:rPr lang="en-US" sz="2400" dirty="0" smtClean="0">
                <a:latin typeface="Arial" pitchFamily="34" charset="0"/>
                <a:cs typeface="Arial" pitchFamily="34" charset="0"/>
              </a:rPr>
              <a:t>.</a:t>
            </a:r>
          </a:p>
          <a:p>
            <a:pPr marL="457200" indent="0">
              <a:buNone/>
            </a:pPr>
            <a:r>
              <a:rPr lang="en-US" sz="2400" dirty="0" smtClean="0">
                <a:latin typeface="Arial" pitchFamily="34" charset="0"/>
                <a:cs typeface="Arial" pitchFamily="34" charset="0"/>
              </a:rPr>
              <a:t>3</a:t>
            </a:r>
            <a:r>
              <a:rPr lang="en-US" sz="2400" dirty="0">
                <a:latin typeface="Arial" pitchFamily="34" charset="0"/>
                <a:cs typeface="Arial" pitchFamily="34" charset="0"/>
              </a:rPr>
              <a:t>. </a:t>
            </a:r>
            <a:r>
              <a:rPr lang="en-US" sz="2400" dirty="0" err="1">
                <a:latin typeface="Arial" pitchFamily="34" charset="0"/>
                <a:cs typeface="Arial" pitchFamily="34" charset="0"/>
              </a:rPr>
              <a:t>Kosakata</a:t>
            </a:r>
            <a:r>
              <a:rPr lang="en-US" sz="2400" dirty="0">
                <a:latin typeface="Arial" pitchFamily="34" charset="0"/>
                <a:cs typeface="Arial" pitchFamily="34" charset="0"/>
              </a:rPr>
              <a:t>.</a:t>
            </a:r>
            <a:br>
              <a:rPr lang="en-US" sz="2400" dirty="0">
                <a:latin typeface="Arial" pitchFamily="34" charset="0"/>
                <a:cs typeface="Arial" pitchFamily="34" charset="0"/>
              </a:rPr>
            </a:br>
            <a:r>
              <a:rPr lang="en-US" sz="2400" dirty="0" smtClean="0">
                <a:latin typeface="Arial" pitchFamily="34" charset="0"/>
                <a:cs typeface="Arial" pitchFamily="34" charset="0"/>
              </a:rPr>
              <a:t>	– </a:t>
            </a:r>
            <a:r>
              <a:rPr lang="en-US" sz="2400" dirty="0" err="1">
                <a:latin typeface="Arial" pitchFamily="34" charset="0"/>
                <a:cs typeface="Arial" pitchFamily="34" charset="0"/>
              </a:rPr>
              <a:t>Jenis</a:t>
            </a:r>
            <a:r>
              <a:rPr lang="en-US" sz="2400" dirty="0">
                <a:latin typeface="Arial" pitchFamily="34" charset="0"/>
                <a:cs typeface="Arial" pitchFamily="34" charset="0"/>
              </a:rPr>
              <a:t> </a:t>
            </a:r>
            <a:r>
              <a:rPr lang="en-US" sz="2400" dirty="0" err="1">
                <a:latin typeface="Arial" pitchFamily="34" charset="0"/>
                <a:cs typeface="Arial" pitchFamily="34" charset="0"/>
              </a:rPr>
              <a:t>pesan</a:t>
            </a:r>
            <a:r>
              <a:rPr lang="en-US" sz="2400" dirty="0">
                <a:latin typeface="Arial" pitchFamily="34" charset="0"/>
                <a:cs typeface="Arial" pitchFamily="34" charset="0"/>
              </a:rPr>
              <a:t> </a:t>
            </a:r>
            <a:r>
              <a:rPr lang="en-US" sz="2400" dirty="0" err="1">
                <a:latin typeface="Arial" pitchFamily="34" charset="0"/>
                <a:cs typeface="Arial" pitchFamily="34" charset="0"/>
              </a:rPr>
              <a:t>dan</a:t>
            </a:r>
            <a:r>
              <a:rPr lang="en-US" sz="2400" dirty="0">
                <a:latin typeface="Arial" pitchFamily="34" charset="0"/>
                <a:cs typeface="Arial" pitchFamily="34" charset="0"/>
              </a:rPr>
              <a:t> </a:t>
            </a:r>
            <a:r>
              <a:rPr lang="en-US" sz="2400" dirty="0" err="1">
                <a:latin typeface="Arial" pitchFamily="34" charset="0"/>
                <a:cs typeface="Arial" pitchFamily="34" charset="0"/>
              </a:rPr>
              <a:t>makna</a:t>
            </a:r>
            <a:r>
              <a:rPr lang="en-US" sz="2400" dirty="0">
                <a:latin typeface="Arial" pitchFamily="34" charset="0"/>
                <a:cs typeface="Arial" pitchFamily="34" charset="0"/>
              </a:rPr>
              <a:t> </a:t>
            </a:r>
            <a:r>
              <a:rPr lang="en-US" sz="2400" dirty="0" err="1">
                <a:latin typeface="Arial" pitchFamily="34" charset="0"/>
                <a:cs typeface="Arial" pitchFamily="34" charset="0"/>
              </a:rPr>
              <a:t>masing-masing</a:t>
            </a:r>
            <a:r>
              <a:rPr lang="en-US" sz="2400" dirty="0">
                <a:latin typeface="Arial" pitchFamily="34" charset="0"/>
                <a:cs typeface="Arial" pitchFamily="34" charset="0"/>
              </a:rPr>
              <a:t> </a:t>
            </a:r>
            <a:r>
              <a:rPr lang="en-US" sz="2400" dirty="0" err="1">
                <a:latin typeface="Arial" pitchFamily="34" charset="0"/>
                <a:cs typeface="Arial" pitchFamily="34" charset="0"/>
              </a:rPr>
              <a:t>pesan</a:t>
            </a:r>
            <a:r>
              <a:rPr lang="en-US" sz="2400" dirty="0">
                <a:latin typeface="Arial" pitchFamily="34" charset="0"/>
                <a:cs typeface="Arial" pitchFamily="34" charset="0"/>
              </a:rPr>
              <a:t>.</a:t>
            </a:r>
          </a:p>
          <a:p>
            <a:endParaRPr lang="en-US" sz="2400"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xmlns="" val="778450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28600" indent="-228600">
              <a:buAutoNum type="arabicPeriod"/>
            </a:pPr>
            <a:r>
              <a:rPr lang="en-US" sz="1800" dirty="0" err="1" smtClean="0">
                <a:latin typeface="Arial" pitchFamily="34" charset="0"/>
                <a:cs typeface="Arial" pitchFamily="34" charset="0"/>
              </a:rPr>
              <a:t>Fragmentasi</a:t>
            </a:r>
            <a:r>
              <a:rPr lang="en-US" sz="1800" dirty="0" smtClean="0">
                <a:latin typeface="Arial" pitchFamily="34" charset="0"/>
                <a:cs typeface="Arial" pitchFamily="34" charset="0"/>
              </a:rPr>
              <a:t> </a:t>
            </a:r>
            <a:r>
              <a:rPr lang="en-US" sz="1800" dirty="0" err="1">
                <a:latin typeface="Arial" pitchFamily="34" charset="0"/>
                <a:cs typeface="Arial" pitchFamily="34" charset="0"/>
              </a:rPr>
              <a:t>dan</a:t>
            </a:r>
            <a:r>
              <a:rPr lang="en-US" sz="1800" dirty="0">
                <a:latin typeface="Arial" pitchFamily="34" charset="0"/>
                <a:cs typeface="Arial" pitchFamily="34" charset="0"/>
              </a:rPr>
              <a:t> reassembly</a:t>
            </a:r>
            <a:r>
              <a:rPr lang="en-US" sz="1800" dirty="0" smtClean="0">
                <a:latin typeface="Arial" pitchFamily="34" charset="0"/>
                <a:cs typeface="Arial" pitchFamily="34" charset="0"/>
              </a:rPr>
              <a:t>.</a:t>
            </a:r>
          </a:p>
          <a:p>
            <a:pPr marL="228600" lvl="2" indent="0">
              <a:buNone/>
            </a:pPr>
            <a:r>
              <a:rPr lang="en-US" sz="1800" dirty="0" err="1" smtClean="0">
                <a:latin typeface="Arial" pitchFamily="34" charset="0"/>
                <a:cs typeface="Arial" pitchFamily="34" charset="0"/>
              </a:rPr>
              <a:t>Berfungsi</a:t>
            </a:r>
            <a:r>
              <a:rPr lang="en-US" sz="1800" dirty="0" smtClean="0">
                <a:latin typeface="Arial" pitchFamily="34" charset="0"/>
                <a:cs typeface="Arial" pitchFamily="34" charset="0"/>
              </a:rPr>
              <a:t> </a:t>
            </a:r>
            <a:r>
              <a:rPr lang="en-US" sz="1800" dirty="0" err="1">
                <a:latin typeface="Arial" pitchFamily="34" charset="0"/>
                <a:cs typeface="Arial" pitchFamily="34" charset="0"/>
              </a:rPr>
              <a:t>membagi</a:t>
            </a:r>
            <a:r>
              <a:rPr lang="en-US" sz="1800" dirty="0">
                <a:latin typeface="Arial" pitchFamily="34" charset="0"/>
                <a:cs typeface="Arial" pitchFamily="34" charset="0"/>
              </a:rPr>
              <a:t> </a:t>
            </a:r>
            <a:r>
              <a:rPr lang="en-US" sz="1800" dirty="0" err="1">
                <a:latin typeface="Arial" pitchFamily="34" charset="0"/>
                <a:cs typeface="Arial" pitchFamily="34" charset="0"/>
              </a:rPr>
              <a:t>informasi</a:t>
            </a:r>
            <a:r>
              <a:rPr lang="en-US" sz="1800" dirty="0">
                <a:latin typeface="Arial" pitchFamily="34" charset="0"/>
                <a:cs typeface="Arial" pitchFamily="34" charset="0"/>
              </a:rPr>
              <a:t> yang </a:t>
            </a:r>
            <a:r>
              <a:rPr lang="en-US" sz="1800" dirty="0" err="1">
                <a:latin typeface="Arial" pitchFamily="34" charset="0"/>
                <a:cs typeface="Arial" pitchFamily="34" charset="0"/>
              </a:rPr>
              <a:t>dikirim</a:t>
            </a:r>
            <a:r>
              <a:rPr lang="en-US" sz="1800" dirty="0">
                <a:latin typeface="Arial" pitchFamily="34" charset="0"/>
                <a:cs typeface="Arial" pitchFamily="34" charset="0"/>
              </a:rPr>
              <a:t> </a:t>
            </a:r>
            <a:r>
              <a:rPr lang="en-US" sz="1800" dirty="0" err="1">
                <a:latin typeface="Arial" pitchFamily="34" charset="0"/>
                <a:cs typeface="Arial" pitchFamily="34" charset="0"/>
              </a:rPr>
              <a:t>menjadi</a:t>
            </a:r>
            <a:r>
              <a:rPr lang="en-US" sz="1800" dirty="0">
                <a:latin typeface="Arial" pitchFamily="34" charset="0"/>
                <a:cs typeface="Arial" pitchFamily="34" charset="0"/>
              </a:rPr>
              <a:t> </a:t>
            </a:r>
            <a:r>
              <a:rPr lang="en-US" sz="1800" dirty="0" err="1">
                <a:latin typeface="Arial" pitchFamily="34" charset="0"/>
                <a:cs typeface="Arial" pitchFamily="34" charset="0"/>
              </a:rPr>
              <a:t>beberapa</a:t>
            </a:r>
            <a:r>
              <a:rPr lang="en-US" sz="1800" dirty="0">
                <a:latin typeface="Arial" pitchFamily="34" charset="0"/>
                <a:cs typeface="Arial" pitchFamily="34" charset="0"/>
              </a:rPr>
              <a:t> </a:t>
            </a:r>
            <a:r>
              <a:rPr lang="en-US" sz="1800" dirty="0" err="1">
                <a:latin typeface="Arial" pitchFamily="34" charset="0"/>
                <a:cs typeface="Arial" pitchFamily="34" charset="0"/>
              </a:rPr>
              <a:t>paket</a:t>
            </a:r>
            <a:r>
              <a:rPr lang="en-US" sz="1800" dirty="0">
                <a:latin typeface="Arial" pitchFamily="34" charset="0"/>
                <a:cs typeface="Arial" pitchFamily="34" charset="0"/>
              </a:rPr>
              <a:t> data </a:t>
            </a:r>
            <a:r>
              <a:rPr lang="en-US" sz="1800" dirty="0" err="1">
                <a:latin typeface="Arial" pitchFamily="34" charset="0"/>
                <a:cs typeface="Arial" pitchFamily="34" charset="0"/>
              </a:rPr>
              <a:t>pada</a:t>
            </a:r>
            <a:r>
              <a:rPr lang="en-US" sz="1800" dirty="0">
                <a:latin typeface="Arial" pitchFamily="34" charset="0"/>
                <a:cs typeface="Arial" pitchFamily="34" charset="0"/>
              </a:rPr>
              <a:t> </a:t>
            </a:r>
            <a:r>
              <a:rPr lang="en-US" sz="1800" dirty="0" err="1">
                <a:latin typeface="Arial" pitchFamily="34" charset="0"/>
                <a:cs typeface="Arial" pitchFamily="34" charset="0"/>
              </a:rPr>
              <a:t>saat</a:t>
            </a:r>
            <a:r>
              <a:rPr lang="en-US" sz="1800" dirty="0">
                <a:latin typeface="Arial" pitchFamily="34" charset="0"/>
                <a:cs typeface="Arial" pitchFamily="34" charset="0"/>
              </a:rPr>
              <a:t> </a:t>
            </a:r>
            <a:r>
              <a:rPr lang="en-US" sz="1800" dirty="0" err="1">
                <a:latin typeface="Arial" pitchFamily="34" charset="0"/>
                <a:cs typeface="Arial" pitchFamily="34" charset="0"/>
              </a:rPr>
              <a:t>pengirim</a:t>
            </a:r>
            <a:r>
              <a:rPr lang="en-US" sz="1800" dirty="0">
                <a:latin typeface="Arial" pitchFamily="34" charset="0"/>
                <a:cs typeface="Arial" pitchFamily="34" charset="0"/>
              </a:rPr>
              <a:t> </a:t>
            </a:r>
            <a:r>
              <a:rPr lang="en-US" sz="1800" dirty="0" err="1">
                <a:latin typeface="Arial" pitchFamily="34" charset="0"/>
                <a:cs typeface="Arial" pitchFamily="34" charset="0"/>
              </a:rPr>
              <a:t>mengirimkan</a:t>
            </a:r>
            <a:r>
              <a:rPr lang="en-US" sz="1800" dirty="0">
                <a:latin typeface="Arial" pitchFamily="34" charset="0"/>
                <a:cs typeface="Arial" pitchFamily="34" charset="0"/>
              </a:rPr>
              <a:t> </a:t>
            </a:r>
            <a:r>
              <a:rPr lang="en-US" sz="1800" dirty="0" err="1">
                <a:latin typeface="Arial" pitchFamily="34" charset="0"/>
                <a:cs typeface="Arial" pitchFamily="34" charset="0"/>
              </a:rPr>
              <a:t>informasi</a:t>
            </a:r>
            <a:r>
              <a:rPr lang="en-US" sz="1800" dirty="0">
                <a:latin typeface="Arial" pitchFamily="34" charset="0"/>
                <a:cs typeface="Arial" pitchFamily="34" charset="0"/>
              </a:rPr>
              <a:t>, </a:t>
            </a:r>
            <a:r>
              <a:rPr lang="en-US" sz="1800" dirty="0" err="1">
                <a:latin typeface="Arial" pitchFamily="34" charset="0"/>
                <a:cs typeface="Arial" pitchFamily="34" charset="0"/>
              </a:rPr>
              <a:t>dan</a:t>
            </a:r>
            <a:r>
              <a:rPr lang="en-US" sz="1800" dirty="0">
                <a:latin typeface="Arial" pitchFamily="34" charset="0"/>
                <a:cs typeface="Arial" pitchFamily="34" charset="0"/>
              </a:rPr>
              <a:t> </a:t>
            </a:r>
            <a:r>
              <a:rPr lang="en-US" sz="1800" dirty="0" err="1">
                <a:latin typeface="Arial" pitchFamily="34" charset="0"/>
                <a:cs typeface="Arial" pitchFamily="34" charset="0"/>
              </a:rPr>
              <a:t>pada</a:t>
            </a:r>
            <a:r>
              <a:rPr lang="en-US" sz="1800" dirty="0">
                <a:latin typeface="Arial" pitchFamily="34" charset="0"/>
                <a:cs typeface="Arial" pitchFamily="34" charset="0"/>
              </a:rPr>
              <a:t> </a:t>
            </a:r>
            <a:r>
              <a:rPr lang="en-US" sz="1800" dirty="0" err="1">
                <a:latin typeface="Arial" pitchFamily="34" charset="0"/>
                <a:cs typeface="Arial" pitchFamily="34" charset="0"/>
              </a:rPr>
              <a:t>saat</a:t>
            </a:r>
            <a:r>
              <a:rPr lang="en-US" sz="1800" dirty="0">
                <a:latin typeface="Arial" pitchFamily="34" charset="0"/>
                <a:cs typeface="Arial" pitchFamily="34" charset="0"/>
              </a:rPr>
              <a:t> </a:t>
            </a:r>
            <a:r>
              <a:rPr lang="en-US" sz="1800" dirty="0" err="1">
                <a:latin typeface="Arial" pitchFamily="34" charset="0"/>
                <a:cs typeface="Arial" pitchFamily="34" charset="0"/>
              </a:rPr>
              <a:t>diterima</a:t>
            </a:r>
            <a:r>
              <a:rPr lang="en-US" sz="1800" dirty="0">
                <a:latin typeface="Arial" pitchFamily="34" charset="0"/>
                <a:cs typeface="Arial" pitchFamily="34" charset="0"/>
              </a:rPr>
              <a:t> </a:t>
            </a:r>
            <a:r>
              <a:rPr lang="en-US" sz="1800" dirty="0" err="1">
                <a:latin typeface="Arial" pitchFamily="34" charset="0"/>
                <a:cs typeface="Arial" pitchFamily="34" charset="0"/>
              </a:rPr>
              <a:t>oleh</a:t>
            </a:r>
            <a:r>
              <a:rPr lang="en-US" sz="1800" dirty="0">
                <a:latin typeface="Arial" pitchFamily="34" charset="0"/>
                <a:cs typeface="Arial" pitchFamily="34" charset="0"/>
              </a:rPr>
              <a:t> </a:t>
            </a:r>
            <a:r>
              <a:rPr lang="en-US" sz="1800" dirty="0" err="1">
                <a:latin typeface="Arial" pitchFamily="34" charset="0"/>
                <a:cs typeface="Arial" pitchFamily="34" charset="0"/>
              </a:rPr>
              <a:t>penerima</a:t>
            </a:r>
            <a:r>
              <a:rPr lang="en-US" sz="1800" dirty="0">
                <a:latin typeface="Arial" pitchFamily="34" charset="0"/>
                <a:cs typeface="Arial" pitchFamily="34" charset="0"/>
              </a:rPr>
              <a:t> </a:t>
            </a:r>
            <a:r>
              <a:rPr lang="en-US" sz="1800" dirty="0" err="1">
                <a:latin typeface="Arial" pitchFamily="34" charset="0"/>
                <a:cs typeface="Arial" pitchFamily="34" charset="0"/>
              </a:rPr>
              <a:t>akan</a:t>
            </a:r>
            <a:r>
              <a:rPr lang="en-US" sz="1800" dirty="0">
                <a:latin typeface="Arial" pitchFamily="34" charset="0"/>
                <a:cs typeface="Arial" pitchFamily="34" charset="0"/>
              </a:rPr>
              <a:t> </a:t>
            </a:r>
            <a:r>
              <a:rPr lang="en-US" sz="1800" dirty="0" err="1">
                <a:latin typeface="Arial" pitchFamily="34" charset="0"/>
                <a:cs typeface="Arial" pitchFamily="34" charset="0"/>
              </a:rPr>
              <a:t>digabungkan</a:t>
            </a:r>
            <a:r>
              <a:rPr lang="en-US" sz="1800" dirty="0">
                <a:latin typeface="Arial" pitchFamily="34" charset="0"/>
                <a:cs typeface="Arial" pitchFamily="34" charset="0"/>
              </a:rPr>
              <a:t> </a:t>
            </a:r>
            <a:r>
              <a:rPr lang="en-US" sz="1800" dirty="0" err="1">
                <a:latin typeface="Arial" pitchFamily="34" charset="0"/>
                <a:cs typeface="Arial" pitchFamily="34" charset="0"/>
              </a:rPr>
              <a:t>lagi</a:t>
            </a:r>
            <a:r>
              <a:rPr lang="en-US" sz="1800" dirty="0">
                <a:latin typeface="Arial" pitchFamily="34" charset="0"/>
                <a:cs typeface="Arial" pitchFamily="34" charset="0"/>
              </a:rPr>
              <a:t> </a:t>
            </a:r>
            <a:r>
              <a:rPr lang="en-US" sz="1800" dirty="0" err="1">
                <a:latin typeface="Arial" pitchFamily="34" charset="0"/>
                <a:cs typeface="Arial" pitchFamily="34" charset="0"/>
              </a:rPr>
              <a:t>menjadi</a:t>
            </a:r>
            <a:r>
              <a:rPr lang="en-US" sz="1800" dirty="0">
                <a:latin typeface="Arial" pitchFamily="34" charset="0"/>
                <a:cs typeface="Arial" pitchFamily="34" charset="0"/>
              </a:rPr>
              <a:t> </a:t>
            </a:r>
            <a:r>
              <a:rPr lang="en-US" sz="1800" dirty="0" err="1">
                <a:latin typeface="Arial" pitchFamily="34" charset="0"/>
                <a:cs typeface="Arial" pitchFamily="34" charset="0"/>
              </a:rPr>
              <a:t>paket</a:t>
            </a:r>
            <a:r>
              <a:rPr lang="en-US" sz="1800" dirty="0">
                <a:latin typeface="Arial" pitchFamily="34" charset="0"/>
                <a:cs typeface="Arial" pitchFamily="34" charset="0"/>
              </a:rPr>
              <a:t> </a:t>
            </a:r>
            <a:r>
              <a:rPr lang="en-US" sz="1800" dirty="0" err="1">
                <a:latin typeface="Arial" pitchFamily="34" charset="0"/>
                <a:cs typeface="Arial" pitchFamily="34" charset="0"/>
              </a:rPr>
              <a:t>informasi</a:t>
            </a:r>
            <a:r>
              <a:rPr lang="en-US" sz="1800" dirty="0">
                <a:latin typeface="Arial" pitchFamily="34" charset="0"/>
                <a:cs typeface="Arial" pitchFamily="34" charset="0"/>
              </a:rPr>
              <a:t> yang </a:t>
            </a:r>
            <a:r>
              <a:rPr lang="en-US" sz="1800" dirty="0" err="1">
                <a:latin typeface="Arial" pitchFamily="34" charset="0"/>
                <a:cs typeface="Arial" pitchFamily="34" charset="0"/>
              </a:rPr>
              <a:t>lengkp</a:t>
            </a:r>
            <a:r>
              <a:rPr lang="en-US" sz="1800" dirty="0">
                <a:latin typeface="Arial" pitchFamily="34" charset="0"/>
                <a:cs typeface="Arial" pitchFamily="34" charset="0"/>
              </a:rPr>
              <a:t>.</a:t>
            </a:r>
          </a:p>
          <a:p>
            <a:pPr marL="0" indent="0">
              <a:buNone/>
            </a:pPr>
            <a:r>
              <a:rPr lang="en-US" sz="1800" dirty="0">
                <a:latin typeface="Arial" pitchFamily="34" charset="0"/>
                <a:cs typeface="Arial" pitchFamily="34" charset="0"/>
              </a:rPr>
              <a:t>2. </a:t>
            </a:r>
            <a:r>
              <a:rPr lang="en-US" sz="1800" dirty="0" err="1" smtClean="0">
                <a:latin typeface="Arial" pitchFamily="34" charset="0"/>
                <a:cs typeface="Arial" pitchFamily="34" charset="0"/>
              </a:rPr>
              <a:t>Encaptulation</a:t>
            </a:r>
            <a:r>
              <a:rPr lang="en-US" sz="1800" dirty="0" smtClean="0">
                <a:latin typeface="Arial" pitchFamily="34" charset="0"/>
                <a:cs typeface="Arial" pitchFamily="34" charset="0"/>
              </a:rPr>
              <a:t>.</a:t>
            </a:r>
          </a:p>
          <a:p>
            <a:pPr marL="228600" lvl="2" indent="0">
              <a:buNone/>
            </a:pPr>
            <a:r>
              <a:rPr lang="en-US" sz="1800" dirty="0" err="1" smtClean="0">
                <a:latin typeface="Arial" pitchFamily="34" charset="0"/>
                <a:cs typeface="Arial" pitchFamily="34" charset="0"/>
              </a:rPr>
              <a:t>Berfungsi</a:t>
            </a:r>
            <a:r>
              <a:rPr lang="en-US" sz="1800" dirty="0" smtClean="0">
                <a:latin typeface="Arial" pitchFamily="34" charset="0"/>
                <a:cs typeface="Arial" pitchFamily="34" charset="0"/>
              </a:rPr>
              <a:t> </a:t>
            </a:r>
            <a:r>
              <a:rPr lang="en-US" sz="1800" dirty="0" err="1">
                <a:latin typeface="Arial" pitchFamily="34" charset="0"/>
                <a:cs typeface="Arial" pitchFamily="34" charset="0"/>
              </a:rPr>
              <a:t>melengkapi</a:t>
            </a:r>
            <a:r>
              <a:rPr lang="en-US" sz="1800" dirty="0">
                <a:latin typeface="Arial" pitchFamily="34" charset="0"/>
                <a:cs typeface="Arial" pitchFamily="34" charset="0"/>
              </a:rPr>
              <a:t> </a:t>
            </a:r>
            <a:r>
              <a:rPr lang="en-US" sz="1800" dirty="0" err="1">
                <a:latin typeface="Arial" pitchFamily="34" charset="0"/>
                <a:cs typeface="Arial" pitchFamily="34" charset="0"/>
              </a:rPr>
              <a:t>informasi</a:t>
            </a:r>
            <a:r>
              <a:rPr lang="en-US" sz="1800" dirty="0">
                <a:latin typeface="Arial" pitchFamily="34" charset="0"/>
                <a:cs typeface="Arial" pitchFamily="34" charset="0"/>
              </a:rPr>
              <a:t> yang </a:t>
            </a:r>
            <a:r>
              <a:rPr lang="en-US" sz="1800" dirty="0" err="1">
                <a:latin typeface="Arial" pitchFamily="34" charset="0"/>
                <a:cs typeface="Arial" pitchFamily="34" charset="0"/>
              </a:rPr>
              <a:t>dikirimkan</a:t>
            </a:r>
            <a:r>
              <a:rPr lang="en-US" sz="1800" dirty="0">
                <a:latin typeface="Arial" pitchFamily="34" charset="0"/>
                <a:cs typeface="Arial" pitchFamily="34" charset="0"/>
              </a:rPr>
              <a:t> </a:t>
            </a:r>
            <a:r>
              <a:rPr lang="en-US" sz="1800" dirty="0" err="1">
                <a:latin typeface="Arial" pitchFamily="34" charset="0"/>
                <a:cs typeface="Arial" pitchFamily="34" charset="0"/>
              </a:rPr>
              <a:t>dengan</a:t>
            </a:r>
            <a:r>
              <a:rPr lang="en-US" sz="1800" dirty="0">
                <a:latin typeface="Arial" pitchFamily="34" charset="0"/>
                <a:cs typeface="Arial" pitchFamily="34" charset="0"/>
              </a:rPr>
              <a:t> </a:t>
            </a:r>
            <a:r>
              <a:rPr lang="en-US" sz="1800" dirty="0" err="1">
                <a:latin typeface="Arial" pitchFamily="34" charset="0"/>
                <a:cs typeface="Arial" pitchFamily="34" charset="0"/>
              </a:rPr>
              <a:t>addres</a:t>
            </a:r>
            <a:r>
              <a:rPr lang="en-US" sz="1800" dirty="0">
                <a:latin typeface="Arial" pitchFamily="34" charset="0"/>
                <a:cs typeface="Arial" pitchFamily="34" charset="0"/>
              </a:rPr>
              <a:t> (</a:t>
            </a:r>
            <a:r>
              <a:rPr lang="en-US" sz="1800" dirty="0" err="1">
                <a:latin typeface="Arial" pitchFamily="34" charset="0"/>
                <a:cs typeface="Arial" pitchFamily="34" charset="0"/>
              </a:rPr>
              <a:t>alamat</a:t>
            </a:r>
            <a:r>
              <a:rPr lang="en-US" sz="1800" dirty="0">
                <a:latin typeface="Arial" pitchFamily="34" charset="0"/>
                <a:cs typeface="Arial" pitchFamily="34" charset="0"/>
              </a:rPr>
              <a:t> </a:t>
            </a:r>
            <a:r>
              <a:rPr lang="en-US" sz="1800" dirty="0" err="1">
                <a:latin typeface="Arial" pitchFamily="34" charset="0"/>
                <a:cs typeface="Arial" pitchFamily="34" charset="0"/>
              </a:rPr>
              <a:t>pengirim</a:t>
            </a:r>
            <a:r>
              <a:rPr lang="en-US" sz="1800" dirty="0">
                <a:latin typeface="Arial" pitchFamily="34" charset="0"/>
                <a:cs typeface="Arial" pitchFamily="34" charset="0"/>
              </a:rPr>
              <a:t>), </a:t>
            </a:r>
            <a:r>
              <a:rPr lang="en-US" sz="1800" dirty="0" err="1">
                <a:latin typeface="Arial" pitchFamily="34" charset="0"/>
                <a:cs typeface="Arial" pitchFamily="34" charset="0"/>
              </a:rPr>
              <a:t>serta</a:t>
            </a:r>
            <a:r>
              <a:rPr lang="en-US" sz="1800" dirty="0">
                <a:latin typeface="Arial" pitchFamily="34" charset="0"/>
                <a:cs typeface="Arial" pitchFamily="34" charset="0"/>
              </a:rPr>
              <a:t> </a:t>
            </a:r>
            <a:r>
              <a:rPr lang="en-US" sz="1800" dirty="0" err="1">
                <a:latin typeface="Arial" pitchFamily="34" charset="0"/>
                <a:cs typeface="Arial" pitchFamily="34" charset="0"/>
              </a:rPr>
              <a:t>kode</a:t>
            </a:r>
            <a:r>
              <a:rPr lang="en-US" sz="1800" dirty="0">
                <a:latin typeface="Arial" pitchFamily="34" charset="0"/>
                <a:cs typeface="Arial" pitchFamily="34" charset="0"/>
              </a:rPr>
              <a:t>-ode </a:t>
            </a:r>
            <a:r>
              <a:rPr lang="en-US" sz="1800" dirty="0" err="1">
                <a:latin typeface="Arial" pitchFamily="34" charset="0"/>
                <a:cs typeface="Arial" pitchFamily="34" charset="0"/>
              </a:rPr>
              <a:t>koreksi</a:t>
            </a:r>
            <a:r>
              <a:rPr lang="en-US" sz="1800" dirty="0">
                <a:latin typeface="Arial" pitchFamily="34" charset="0"/>
                <a:cs typeface="Arial" pitchFamily="34" charset="0"/>
              </a:rPr>
              <a:t> </a:t>
            </a:r>
            <a:r>
              <a:rPr lang="en-US" sz="1800" dirty="0" err="1" smtClean="0">
                <a:latin typeface="Arial" pitchFamily="34" charset="0"/>
                <a:cs typeface="Arial" pitchFamily="34" charset="0"/>
              </a:rPr>
              <a:t>lainnya</a:t>
            </a:r>
            <a:r>
              <a:rPr lang="en-US" sz="1800" dirty="0" smtClean="0">
                <a:latin typeface="Arial" pitchFamily="34" charset="0"/>
                <a:cs typeface="Arial" pitchFamily="34" charset="0"/>
              </a:rPr>
              <a:t>.</a:t>
            </a:r>
          </a:p>
          <a:p>
            <a:pPr marL="0" lvl="2" indent="0">
              <a:buNone/>
            </a:pPr>
            <a:r>
              <a:rPr lang="en-US" sz="1800" dirty="0" smtClean="0">
                <a:latin typeface="Arial" pitchFamily="34" charset="0"/>
                <a:cs typeface="Arial" pitchFamily="34" charset="0"/>
              </a:rPr>
              <a:t>3. Connection Control.</a:t>
            </a:r>
          </a:p>
          <a:p>
            <a:pPr marL="292608" lvl="1" indent="0">
              <a:buNone/>
            </a:pPr>
            <a:r>
              <a:rPr lang="en-US" sz="1800" dirty="0" err="1" smtClean="0">
                <a:latin typeface="Arial" pitchFamily="34" charset="0"/>
                <a:cs typeface="Arial" pitchFamily="34" charset="0"/>
              </a:rPr>
              <a:t>Berfungsi</a:t>
            </a:r>
            <a:r>
              <a:rPr lang="en-US" sz="1800" dirty="0" smtClean="0">
                <a:latin typeface="Arial" pitchFamily="34" charset="0"/>
                <a:cs typeface="Arial" pitchFamily="34" charset="0"/>
              </a:rPr>
              <a:t> </a:t>
            </a:r>
            <a:r>
              <a:rPr lang="en-US" sz="1800" dirty="0" err="1">
                <a:latin typeface="Arial" pitchFamily="34" charset="0"/>
                <a:cs typeface="Arial" pitchFamily="34" charset="0"/>
              </a:rPr>
              <a:t>membangun</a:t>
            </a:r>
            <a:r>
              <a:rPr lang="en-US" sz="1800" dirty="0">
                <a:latin typeface="Arial" pitchFamily="34" charset="0"/>
                <a:cs typeface="Arial" pitchFamily="34" charset="0"/>
              </a:rPr>
              <a:t> </a:t>
            </a:r>
            <a:r>
              <a:rPr lang="en-US" sz="1800" dirty="0" err="1">
                <a:latin typeface="Arial" pitchFamily="34" charset="0"/>
                <a:cs typeface="Arial" pitchFamily="34" charset="0"/>
              </a:rPr>
              <a:t>hubungan</a:t>
            </a:r>
            <a:r>
              <a:rPr lang="en-US" sz="1800" dirty="0">
                <a:latin typeface="Arial" pitchFamily="34" charset="0"/>
                <a:cs typeface="Arial" pitchFamily="34" charset="0"/>
              </a:rPr>
              <a:t> </a:t>
            </a:r>
            <a:r>
              <a:rPr lang="en-US" sz="1800" dirty="0" err="1">
                <a:latin typeface="Arial" pitchFamily="34" charset="0"/>
                <a:cs typeface="Arial" pitchFamily="34" charset="0"/>
              </a:rPr>
              <a:t>komunikasi</a:t>
            </a:r>
            <a:r>
              <a:rPr lang="en-US" sz="1800" dirty="0">
                <a:latin typeface="Arial" pitchFamily="34" charset="0"/>
                <a:cs typeface="Arial" pitchFamily="34" charset="0"/>
              </a:rPr>
              <a:t> </a:t>
            </a:r>
            <a:r>
              <a:rPr lang="en-US" sz="1800" dirty="0" err="1">
                <a:latin typeface="Arial" pitchFamily="34" charset="0"/>
                <a:cs typeface="Arial" pitchFamily="34" charset="0"/>
              </a:rPr>
              <a:t>antara</a:t>
            </a:r>
            <a:r>
              <a:rPr lang="en-US" sz="1800" dirty="0">
                <a:latin typeface="Arial" pitchFamily="34" charset="0"/>
                <a:cs typeface="Arial" pitchFamily="34" charset="0"/>
              </a:rPr>
              <a:t> </a:t>
            </a:r>
            <a:r>
              <a:rPr lang="en-US" sz="1800" dirty="0" err="1">
                <a:latin typeface="Arial" pitchFamily="34" charset="0"/>
                <a:cs typeface="Arial" pitchFamily="34" charset="0"/>
              </a:rPr>
              <a:t>pengirim</a:t>
            </a:r>
            <a:r>
              <a:rPr lang="en-US" sz="1800" dirty="0">
                <a:latin typeface="Arial" pitchFamily="34" charset="0"/>
                <a:cs typeface="Arial" pitchFamily="34" charset="0"/>
              </a:rPr>
              <a:t> </a:t>
            </a:r>
            <a:r>
              <a:rPr lang="en-US" sz="1800" dirty="0" err="1">
                <a:latin typeface="Arial" pitchFamily="34" charset="0"/>
                <a:cs typeface="Arial" pitchFamily="34" charset="0"/>
              </a:rPr>
              <a:t>dan</a:t>
            </a:r>
            <a:r>
              <a:rPr lang="en-US" sz="1800" dirty="0">
                <a:latin typeface="Arial" pitchFamily="34" charset="0"/>
                <a:cs typeface="Arial" pitchFamily="34" charset="0"/>
              </a:rPr>
              <a:t> </a:t>
            </a:r>
            <a:r>
              <a:rPr lang="en-US" sz="1800" dirty="0" err="1">
                <a:latin typeface="Arial" pitchFamily="34" charset="0"/>
                <a:cs typeface="Arial" pitchFamily="34" charset="0"/>
              </a:rPr>
              <a:t>penerima</a:t>
            </a:r>
            <a:r>
              <a:rPr lang="en-US" sz="1800" dirty="0">
                <a:latin typeface="Arial" pitchFamily="34" charset="0"/>
                <a:cs typeface="Arial" pitchFamily="34" charset="0"/>
              </a:rPr>
              <a:t> </a:t>
            </a:r>
            <a:r>
              <a:rPr lang="en-US" sz="1800" dirty="0" err="1">
                <a:latin typeface="Arial" pitchFamily="34" charset="0"/>
                <a:cs typeface="Arial" pitchFamily="34" charset="0"/>
              </a:rPr>
              <a:t>termasuk</a:t>
            </a:r>
            <a:r>
              <a:rPr lang="en-US" sz="1800" dirty="0">
                <a:latin typeface="Arial" pitchFamily="34" charset="0"/>
                <a:cs typeface="Arial" pitchFamily="34" charset="0"/>
              </a:rPr>
              <a:t> hl </a:t>
            </a:r>
            <a:r>
              <a:rPr lang="en-US" sz="1800" dirty="0" err="1">
                <a:latin typeface="Arial" pitchFamily="34" charset="0"/>
                <a:cs typeface="Arial" pitchFamily="34" charset="0"/>
              </a:rPr>
              <a:t>pengiriman</a:t>
            </a:r>
            <a:r>
              <a:rPr lang="en-US" sz="1800" dirty="0">
                <a:latin typeface="Arial" pitchFamily="34" charset="0"/>
                <a:cs typeface="Arial" pitchFamily="34" charset="0"/>
              </a:rPr>
              <a:t> data </a:t>
            </a:r>
            <a:r>
              <a:rPr lang="en-US" sz="1800" dirty="0" err="1">
                <a:latin typeface="Arial" pitchFamily="34" charset="0"/>
                <a:cs typeface="Arial" pitchFamily="34" charset="0"/>
              </a:rPr>
              <a:t>dan</a:t>
            </a:r>
            <a:r>
              <a:rPr lang="en-US" sz="1800" dirty="0">
                <a:latin typeface="Arial" pitchFamily="34" charset="0"/>
                <a:cs typeface="Arial" pitchFamily="34" charset="0"/>
              </a:rPr>
              <a:t> </a:t>
            </a:r>
            <a:r>
              <a:rPr lang="en-US" sz="1800" dirty="0" err="1">
                <a:latin typeface="Arial" pitchFamily="34" charset="0"/>
                <a:cs typeface="Arial" pitchFamily="34" charset="0"/>
              </a:rPr>
              <a:t>pengakhiran</a:t>
            </a:r>
            <a:r>
              <a:rPr lang="en-US" sz="1800" dirty="0">
                <a:latin typeface="Arial" pitchFamily="34" charset="0"/>
                <a:cs typeface="Arial" pitchFamily="34" charset="0"/>
              </a:rPr>
              <a:t> </a:t>
            </a:r>
            <a:r>
              <a:rPr lang="en-US" sz="1800" dirty="0" err="1">
                <a:latin typeface="Arial" pitchFamily="34" charset="0"/>
                <a:cs typeface="Arial" pitchFamily="34" charset="0"/>
              </a:rPr>
              <a:t>hubungan</a:t>
            </a:r>
            <a:r>
              <a:rPr lang="en-US" sz="1800" dirty="0">
                <a:latin typeface="Arial" pitchFamily="34" charset="0"/>
                <a:cs typeface="Arial" pitchFamily="34" charset="0"/>
              </a:rPr>
              <a:t> (connecting).</a:t>
            </a:r>
          </a:p>
          <a:p>
            <a:pPr marL="0" indent="0">
              <a:buNone/>
            </a:pPr>
            <a:r>
              <a:rPr lang="en-US" sz="1800" dirty="0">
                <a:latin typeface="Arial" pitchFamily="34" charset="0"/>
                <a:cs typeface="Arial" pitchFamily="34" charset="0"/>
              </a:rPr>
              <a:t>4. Flow Control.</a:t>
            </a:r>
          </a:p>
          <a:p>
            <a:pPr marL="292608" lvl="1" indent="0">
              <a:buNone/>
            </a:pPr>
            <a:r>
              <a:rPr lang="en-US" sz="1800" dirty="0" err="1">
                <a:latin typeface="Arial" pitchFamily="34" charset="0"/>
                <a:cs typeface="Arial" pitchFamily="34" charset="0"/>
              </a:rPr>
              <a:t>Berfungsi</a:t>
            </a:r>
            <a:r>
              <a:rPr lang="en-US" sz="1800" dirty="0">
                <a:latin typeface="Arial" pitchFamily="34" charset="0"/>
                <a:cs typeface="Arial" pitchFamily="34" charset="0"/>
              </a:rPr>
              <a:t> </a:t>
            </a:r>
            <a:r>
              <a:rPr lang="en-US" sz="1800" dirty="0" err="1">
                <a:latin typeface="Arial" pitchFamily="34" charset="0"/>
                <a:cs typeface="Arial" pitchFamily="34" charset="0"/>
              </a:rPr>
              <a:t>sebagai</a:t>
            </a:r>
            <a:r>
              <a:rPr lang="en-US" sz="1800" dirty="0">
                <a:latin typeface="Arial" pitchFamily="34" charset="0"/>
                <a:cs typeface="Arial" pitchFamily="34" charset="0"/>
              </a:rPr>
              <a:t> </a:t>
            </a:r>
            <a:r>
              <a:rPr lang="en-US" sz="1800" dirty="0" err="1">
                <a:latin typeface="Arial" pitchFamily="34" charset="0"/>
                <a:cs typeface="Arial" pitchFamily="34" charset="0"/>
              </a:rPr>
              <a:t>pngatur</a:t>
            </a:r>
            <a:r>
              <a:rPr lang="en-US" sz="1800" dirty="0">
                <a:latin typeface="Arial" pitchFamily="34" charset="0"/>
                <a:cs typeface="Arial" pitchFamily="34" charset="0"/>
              </a:rPr>
              <a:t> </a:t>
            </a:r>
            <a:r>
              <a:rPr lang="en-US" sz="1800" dirty="0" err="1">
                <a:latin typeface="Arial" pitchFamily="34" charset="0"/>
                <a:cs typeface="Arial" pitchFamily="34" charset="0"/>
              </a:rPr>
              <a:t>berjalannya</a:t>
            </a:r>
            <a:r>
              <a:rPr lang="en-US" sz="1800" dirty="0">
                <a:latin typeface="Arial" pitchFamily="34" charset="0"/>
                <a:cs typeface="Arial" pitchFamily="34" charset="0"/>
              </a:rPr>
              <a:t> data </a:t>
            </a:r>
            <a:r>
              <a:rPr lang="en-US" sz="1800" dirty="0" err="1">
                <a:latin typeface="Arial" pitchFamily="34" charset="0"/>
                <a:cs typeface="Arial" pitchFamily="34" charset="0"/>
              </a:rPr>
              <a:t>atu</a:t>
            </a:r>
            <a:r>
              <a:rPr lang="en-US" sz="1800" dirty="0">
                <a:latin typeface="Arial" pitchFamily="34" charset="0"/>
                <a:cs typeface="Arial" pitchFamily="34" charset="0"/>
              </a:rPr>
              <a:t> </a:t>
            </a:r>
            <a:r>
              <a:rPr lang="en-US" sz="1800" dirty="0" err="1">
                <a:latin typeface="Arial" pitchFamily="34" charset="0"/>
                <a:cs typeface="Arial" pitchFamily="34" charset="0"/>
              </a:rPr>
              <a:t>informasi</a:t>
            </a:r>
            <a:r>
              <a:rPr lang="en-US" sz="1800" dirty="0">
                <a:latin typeface="Arial" pitchFamily="34" charset="0"/>
                <a:cs typeface="Arial" pitchFamily="34" charset="0"/>
              </a:rPr>
              <a:t> yang </a:t>
            </a:r>
            <a:r>
              <a:rPr lang="en-US" sz="1800" dirty="0" err="1">
                <a:latin typeface="Arial" pitchFamily="34" charset="0"/>
                <a:cs typeface="Arial" pitchFamily="34" charset="0"/>
              </a:rPr>
              <a:t>dikirimkan</a:t>
            </a:r>
            <a:r>
              <a:rPr lang="en-US" sz="1800" dirty="0">
                <a:latin typeface="Arial" pitchFamily="34" charset="0"/>
                <a:cs typeface="Arial" pitchFamily="34" charset="0"/>
              </a:rPr>
              <a:t> </a:t>
            </a:r>
            <a:r>
              <a:rPr lang="en-US" sz="1800" dirty="0" err="1">
                <a:latin typeface="Arial" pitchFamily="34" charset="0"/>
                <a:cs typeface="Arial" pitchFamily="34" charset="0"/>
              </a:rPr>
              <a:t>dari</a:t>
            </a:r>
            <a:r>
              <a:rPr lang="en-US" sz="1800" dirty="0">
                <a:latin typeface="Arial" pitchFamily="34" charset="0"/>
                <a:cs typeface="Arial" pitchFamily="34" charset="0"/>
              </a:rPr>
              <a:t> </a:t>
            </a:r>
            <a:r>
              <a:rPr lang="en-US" sz="1800" dirty="0" err="1">
                <a:latin typeface="Arial" pitchFamily="34" charset="0"/>
                <a:cs typeface="Arial" pitchFamily="34" charset="0"/>
              </a:rPr>
              <a:t>pengirim</a:t>
            </a:r>
            <a:r>
              <a:rPr lang="en-US" sz="1800" dirty="0">
                <a:latin typeface="Arial" pitchFamily="34" charset="0"/>
                <a:cs typeface="Arial" pitchFamily="34" charset="0"/>
              </a:rPr>
              <a:t> </a:t>
            </a:r>
            <a:r>
              <a:rPr lang="en-US" sz="1800" dirty="0" err="1">
                <a:latin typeface="Arial" pitchFamily="34" charset="0"/>
                <a:cs typeface="Arial" pitchFamily="34" charset="0"/>
              </a:rPr>
              <a:t>ke</a:t>
            </a:r>
            <a:r>
              <a:rPr lang="en-US" sz="1800" dirty="0">
                <a:latin typeface="Arial" pitchFamily="34" charset="0"/>
                <a:cs typeface="Arial" pitchFamily="34" charset="0"/>
              </a:rPr>
              <a:t> </a:t>
            </a:r>
            <a:r>
              <a:rPr lang="en-US" sz="1800" dirty="0" err="1">
                <a:latin typeface="Arial" pitchFamily="34" charset="0"/>
                <a:cs typeface="Arial" pitchFamily="34" charset="0"/>
              </a:rPr>
              <a:t>penerima</a:t>
            </a:r>
            <a:r>
              <a:rPr lang="en-US" sz="1800" dirty="0">
                <a:latin typeface="Arial" pitchFamily="34" charset="0"/>
                <a:cs typeface="Arial" pitchFamily="34" charset="0"/>
              </a:rPr>
              <a:t>.</a:t>
            </a:r>
          </a:p>
          <a:p>
            <a:pPr marL="557784" lvl="2" indent="0">
              <a:buNone/>
            </a:pPr>
            <a:endParaRPr lang="en-US" sz="18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err="1"/>
              <a:t>Fungsi</a:t>
            </a:r>
            <a:r>
              <a:rPr lang="en-US" dirty="0"/>
              <a:t> </a:t>
            </a:r>
            <a:r>
              <a:rPr lang="en-US" dirty="0" err="1"/>
              <a:t>Protokol</a:t>
            </a:r>
            <a:r>
              <a:rPr lang="en-US" dirty="0"/>
              <a:t>.</a:t>
            </a:r>
          </a:p>
        </p:txBody>
      </p:sp>
    </p:spTree>
    <p:extLst>
      <p:ext uri="{BB962C8B-B14F-4D97-AF65-F5344CB8AC3E}">
        <p14:creationId xmlns:p14="http://schemas.microsoft.com/office/powerpoint/2010/main" xmlns="" val="3206571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625609"/>
          </a:xfrm>
        </p:spPr>
        <p:txBody>
          <a:bodyPr>
            <a:normAutofit/>
          </a:bodyPr>
          <a:lstStyle/>
          <a:p>
            <a:pPr marL="0" indent="0">
              <a:buNone/>
            </a:pPr>
            <a:r>
              <a:rPr lang="en-US" sz="2000" dirty="0">
                <a:latin typeface="Arial" pitchFamily="34" charset="0"/>
                <a:cs typeface="Arial" pitchFamily="34" charset="0"/>
              </a:rPr>
              <a:t>5</a:t>
            </a:r>
            <a:r>
              <a:rPr lang="en-US" sz="2000" dirty="0" smtClean="0">
                <a:latin typeface="Arial" pitchFamily="34" charset="0"/>
                <a:cs typeface="Arial" pitchFamily="34" charset="0"/>
              </a:rPr>
              <a:t>.Error Control.</a:t>
            </a:r>
          </a:p>
          <a:p>
            <a:pPr marL="292608" lvl="1" indent="0">
              <a:buNone/>
            </a:pPr>
            <a:r>
              <a:rPr lang="en-US" sz="2000" dirty="0" err="1" smtClean="0">
                <a:latin typeface="Arial" pitchFamily="34" charset="0"/>
                <a:cs typeface="Arial" pitchFamily="34" charset="0"/>
              </a:rPr>
              <a:t>Berfungsi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mengontrol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terjadinya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kesalahan</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terjadi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pada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saat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pengiriman</a:t>
            </a:r>
            <a:r>
              <a:rPr lang="en-US" sz="2000" dirty="0" smtClean="0">
                <a:latin typeface="Arial" pitchFamily="34" charset="0"/>
                <a:cs typeface="Arial" pitchFamily="34" charset="0"/>
              </a:rPr>
              <a:t> data, </a:t>
            </a:r>
            <a:r>
              <a:rPr lang="en-US" sz="2000" dirty="0" err="1" smtClean="0">
                <a:latin typeface="Arial" pitchFamily="34" charset="0"/>
                <a:cs typeface="Arial" pitchFamily="34" charset="0"/>
              </a:rPr>
              <a:t>baik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saat</a:t>
            </a:r>
            <a:r>
              <a:rPr lang="en-US" sz="2000" dirty="0" smtClean="0">
                <a:latin typeface="Arial" pitchFamily="34" charset="0"/>
                <a:cs typeface="Arial" pitchFamily="34" charset="0"/>
              </a:rPr>
              <a:t> data </a:t>
            </a:r>
            <a:r>
              <a:rPr lang="en-US" sz="2000" dirty="0" err="1" smtClean="0">
                <a:latin typeface="Arial" pitchFamily="34" charset="0"/>
                <a:cs typeface="Arial" pitchFamily="34" charset="0"/>
              </a:rPr>
              <a:t>dikirimkan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maupun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saat</a:t>
            </a:r>
            <a:r>
              <a:rPr lang="en-US" sz="2000" dirty="0" smtClean="0">
                <a:latin typeface="Arial" pitchFamily="34" charset="0"/>
                <a:cs typeface="Arial" pitchFamily="34" charset="0"/>
              </a:rPr>
              <a:t> data </a:t>
            </a:r>
            <a:r>
              <a:rPr lang="en-US" sz="2000" dirty="0" err="1" smtClean="0">
                <a:latin typeface="Arial" pitchFamily="34" charset="0"/>
                <a:cs typeface="Arial" pitchFamily="34" charset="0"/>
              </a:rPr>
              <a:t>diterima</a:t>
            </a:r>
            <a:r>
              <a:rPr lang="en-US" sz="2000" dirty="0" smtClean="0">
                <a:latin typeface="Arial" pitchFamily="34" charset="0"/>
                <a:cs typeface="Arial" pitchFamily="34" charset="0"/>
              </a:rPr>
              <a:t>.</a:t>
            </a:r>
          </a:p>
          <a:p>
            <a:pPr marL="0" indent="0">
              <a:buNone/>
            </a:pPr>
            <a:r>
              <a:rPr lang="en-US" sz="2000" dirty="0" smtClean="0">
                <a:latin typeface="Arial" pitchFamily="34" charset="0"/>
                <a:cs typeface="Arial" pitchFamily="34" charset="0"/>
              </a:rPr>
              <a:t>6. Transmission Service.</a:t>
            </a:r>
          </a:p>
          <a:p>
            <a:pPr marL="292608" lvl="1" indent="0">
              <a:buNone/>
            </a:pPr>
            <a:r>
              <a:rPr lang="en-US" sz="2000" dirty="0" err="1" smtClean="0">
                <a:latin typeface="Arial" pitchFamily="34" charset="0"/>
                <a:cs typeface="Arial" pitchFamily="34" charset="0"/>
              </a:rPr>
              <a:t>Berfungsi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memberikan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pelayanan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komunikasi</a:t>
            </a:r>
            <a:r>
              <a:rPr lang="en-US" sz="2000" dirty="0" smtClean="0">
                <a:latin typeface="Arial" pitchFamily="34" charset="0"/>
                <a:cs typeface="Arial" pitchFamily="34" charset="0"/>
              </a:rPr>
              <a:t> data, </a:t>
            </a:r>
            <a:r>
              <a:rPr lang="en-US" sz="2000" dirty="0" err="1" smtClean="0">
                <a:latin typeface="Arial" pitchFamily="34" charset="0"/>
                <a:cs typeface="Arial" pitchFamily="34" charset="0"/>
              </a:rPr>
              <a:t>terutama</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berkaitan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dengan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prioritas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keamanan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serta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perlindungan</a:t>
            </a:r>
            <a:r>
              <a:rPr lang="en-US" sz="2000" dirty="0" smtClean="0">
                <a:latin typeface="Arial" pitchFamily="34" charset="0"/>
                <a:cs typeface="Arial" pitchFamily="34" charset="0"/>
              </a:rPr>
              <a:t> data.</a:t>
            </a:r>
          </a:p>
          <a:p>
            <a:endParaRPr lang="en-US" sz="2000" dirty="0" smtClean="0">
              <a:latin typeface="Arial" pitchFamily="34" charset="0"/>
              <a:cs typeface="Arial" pitchFamily="34" charset="0"/>
            </a:endParaRPr>
          </a:p>
          <a:p>
            <a:endParaRPr lang="en-US" sz="2000"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xmlns="" val="310463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Software  </a:t>
            </a:r>
            <a:r>
              <a:rPr lang="en-US" dirty="0" err="1" smtClean="0"/>
              <a:t>Jaringan</a:t>
            </a:r>
            <a:r>
              <a:rPr lang="en-US" dirty="0" smtClean="0"/>
              <a:t> </a:t>
            </a:r>
            <a:r>
              <a:rPr lang="en-US" dirty="0" err="1" smtClean="0"/>
              <a:t>Komputer</a:t>
            </a:r>
            <a:endParaRPr lang="en-US" dirty="0"/>
          </a:p>
        </p:txBody>
      </p:sp>
      <p:sp>
        <p:nvSpPr>
          <p:cNvPr id="3" name="Content Placeholder 2"/>
          <p:cNvSpPr>
            <a:spLocks noGrp="1"/>
          </p:cNvSpPr>
          <p:nvPr>
            <p:ph idx="1"/>
          </p:nvPr>
        </p:nvSpPr>
        <p:spPr>
          <a:xfrm>
            <a:off x="228600" y="1524000"/>
            <a:ext cx="8534400" cy="2590800"/>
          </a:xfrm>
        </p:spPr>
        <p:txBody>
          <a:bodyPr>
            <a:noAutofit/>
          </a:bodyPr>
          <a:lstStyle/>
          <a:p>
            <a:pPr marL="118872" indent="0">
              <a:buNone/>
            </a:pPr>
            <a:r>
              <a:rPr lang="en-US" sz="2000" b="1" dirty="0">
                <a:latin typeface="Arial" pitchFamily="34" charset="0"/>
                <a:cs typeface="Arial" pitchFamily="34" charset="0"/>
              </a:rPr>
              <a:t>2</a:t>
            </a:r>
            <a:r>
              <a:rPr lang="en-US" sz="2000" b="1" dirty="0" smtClean="0">
                <a:latin typeface="Arial" pitchFamily="34" charset="0"/>
                <a:cs typeface="Arial" pitchFamily="34" charset="0"/>
              </a:rPr>
              <a:t>. Microsoft </a:t>
            </a:r>
            <a:r>
              <a:rPr lang="en-US" sz="2000" b="1" dirty="0">
                <a:latin typeface="Arial" pitchFamily="34" charset="0"/>
                <a:cs typeface="Arial" pitchFamily="34" charset="0"/>
              </a:rPr>
              <a:t>Network </a:t>
            </a:r>
            <a:r>
              <a:rPr lang="en-US" sz="2000" b="1" dirty="0" smtClean="0">
                <a:latin typeface="Arial" pitchFamily="34" charset="0"/>
                <a:cs typeface="Arial" pitchFamily="34" charset="0"/>
              </a:rPr>
              <a:t>Monitor</a:t>
            </a:r>
          </a:p>
          <a:p>
            <a:pPr lvl="1"/>
            <a:r>
              <a:rPr lang="en-US" sz="1800" dirty="0" err="1">
                <a:latin typeface="Arial" pitchFamily="34" charset="0"/>
                <a:cs typeface="Arial" pitchFamily="34" charset="0"/>
              </a:rPr>
              <a:t>Melihat</a:t>
            </a:r>
            <a:r>
              <a:rPr lang="en-US" sz="1800" dirty="0">
                <a:latin typeface="Arial" pitchFamily="34" charset="0"/>
                <a:cs typeface="Arial" pitchFamily="34" charset="0"/>
              </a:rPr>
              <a:t>, </a:t>
            </a:r>
            <a:r>
              <a:rPr lang="en-US" sz="1800" dirty="0" err="1" smtClean="0">
                <a:latin typeface="Arial" pitchFamily="34" charset="0"/>
                <a:cs typeface="Arial" pitchFamily="34" charset="0"/>
              </a:rPr>
              <a:t>menangkat</a:t>
            </a:r>
            <a:r>
              <a:rPr lang="en-US" sz="1800" dirty="0" smtClean="0">
                <a:latin typeface="Arial" pitchFamily="34" charset="0"/>
                <a:cs typeface="Arial" pitchFamily="34" charset="0"/>
              </a:rPr>
              <a:t> </a:t>
            </a:r>
            <a:r>
              <a:rPr lang="en-US" sz="1800" dirty="0" err="1">
                <a:latin typeface="Arial" pitchFamily="34" charset="0"/>
                <a:cs typeface="Arial" pitchFamily="34" charset="0"/>
              </a:rPr>
              <a:t>dan</a:t>
            </a:r>
            <a:r>
              <a:rPr lang="en-US" sz="1800" dirty="0">
                <a:latin typeface="Arial" pitchFamily="34" charset="0"/>
                <a:cs typeface="Arial" pitchFamily="34" charset="0"/>
              </a:rPr>
              <a:t> </a:t>
            </a:r>
            <a:r>
              <a:rPr lang="en-US" sz="1800" dirty="0" err="1" smtClean="0">
                <a:latin typeface="Arial" pitchFamily="34" charset="0"/>
                <a:cs typeface="Arial" pitchFamily="34" charset="0"/>
              </a:rPr>
              <a:t>menganalisis</a:t>
            </a:r>
            <a:r>
              <a:rPr lang="en-US" sz="1800" dirty="0" smtClean="0">
                <a:latin typeface="Arial" pitchFamily="34" charset="0"/>
                <a:cs typeface="Arial" pitchFamily="34" charset="0"/>
              </a:rPr>
              <a:t> </a:t>
            </a:r>
            <a:r>
              <a:rPr lang="en-US" sz="1800" dirty="0" err="1">
                <a:latin typeface="Arial" pitchFamily="34" charset="0"/>
                <a:cs typeface="Arial" pitchFamily="34" charset="0"/>
              </a:rPr>
              <a:t>segala</a:t>
            </a:r>
            <a:r>
              <a:rPr lang="en-US" sz="1800" dirty="0">
                <a:latin typeface="Arial" pitchFamily="34" charset="0"/>
                <a:cs typeface="Arial" pitchFamily="34" charset="0"/>
              </a:rPr>
              <a:t> proses yang </a:t>
            </a:r>
            <a:r>
              <a:rPr lang="en-US" sz="1800" dirty="0" err="1">
                <a:latin typeface="Arial" pitchFamily="34" charset="0"/>
                <a:cs typeface="Arial" pitchFamily="34" charset="0"/>
              </a:rPr>
              <a:t>ada</a:t>
            </a:r>
            <a:r>
              <a:rPr lang="en-US" sz="1800" dirty="0">
                <a:latin typeface="Arial" pitchFamily="34" charset="0"/>
                <a:cs typeface="Arial" pitchFamily="34" charset="0"/>
              </a:rPr>
              <a:t> </a:t>
            </a:r>
            <a:r>
              <a:rPr lang="en-US" sz="1800" dirty="0" err="1">
                <a:latin typeface="Arial" pitchFamily="34" charset="0"/>
                <a:cs typeface="Arial" pitchFamily="34" charset="0"/>
              </a:rPr>
              <a:t>pada</a:t>
            </a:r>
            <a:r>
              <a:rPr lang="en-US" sz="1800" dirty="0">
                <a:latin typeface="Arial" pitchFamily="34" charset="0"/>
                <a:cs typeface="Arial" pitchFamily="34" charset="0"/>
              </a:rPr>
              <a:t> </a:t>
            </a:r>
            <a:r>
              <a:rPr lang="en-US" sz="1800" dirty="0" err="1">
                <a:latin typeface="Arial" pitchFamily="34" charset="0"/>
                <a:cs typeface="Arial" pitchFamily="34" charset="0"/>
              </a:rPr>
              <a:t>jaringan</a:t>
            </a:r>
            <a:r>
              <a:rPr lang="en-US" sz="1800" dirty="0">
                <a:latin typeface="Arial" pitchFamily="34" charset="0"/>
                <a:cs typeface="Arial" pitchFamily="34" charset="0"/>
              </a:rPr>
              <a:t>.</a:t>
            </a:r>
          </a:p>
          <a:p>
            <a:pPr lvl="1"/>
            <a:r>
              <a:rPr lang="en-US" sz="1800" dirty="0" err="1">
                <a:latin typeface="Arial" pitchFamily="34" charset="0"/>
                <a:cs typeface="Arial" pitchFamily="34" charset="0"/>
              </a:rPr>
              <a:t>Untuk</a:t>
            </a:r>
            <a:r>
              <a:rPr lang="en-US" sz="1800" dirty="0">
                <a:latin typeface="Arial" pitchFamily="34" charset="0"/>
                <a:cs typeface="Arial" pitchFamily="34" charset="0"/>
              </a:rPr>
              <a:t> </a:t>
            </a:r>
            <a:r>
              <a:rPr lang="en-US" sz="1800" dirty="0" err="1">
                <a:latin typeface="Arial" pitchFamily="34" charset="0"/>
                <a:cs typeface="Arial" pitchFamily="34" charset="0"/>
              </a:rPr>
              <a:t>mengatasi</a:t>
            </a:r>
            <a:r>
              <a:rPr lang="en-US" sz="1800" dirty="0">
                <a:latin typeface="Arial" pitchFamily="34" charset="0"/>
                <a:cs typeface="Arial" pitchFamily="34" charset="0"/>
              </a:rPr>
              <a:t> </a:t>
            </a:r>
            <a:r>
              <a:rPr lang="en-US" sz="1800" dirty="0" err="1">
                <a:latin typeface="Arial" pitchFamily="34" charset="0"/>
                <a:cs typeface="Arial" pitchFamily="34" charset="0"/>
              </a:rPr>
              <a:t>segala</a:t>
            </a:r>
            <a:r>
              <a:rPr lang="en-US" sz="1800" dirty="0">
                <a:latin typeface="Arial" pitchFamily="34" charset="0"/>
                <a:cs typeface="Arial" pitchFamily="34" charset="0"/>
              </a:rPr>
              <a:t> </a:t>
            </a:r>
            <a:r>
              <a:rPr lang="en-US" sz="1800" dirty="0" err="1">
                <a:latin typeface="Arial" pitchFamily="34" charset="0"/>
                <a:cs typeface="Arial" pitchFamily="34" charset="0"/>
              </a:rPr>
              <a:t>masalah</a:t>
            </a:r>
            <a:r>
              <a:rPr lang="en-US" sz="1800" dirty="0">
                <a:latin typeface="Arial" pitchFamily="34" charset="0"/>
                <a:cs typeface="Arial" pitchFamily="34" charset="0"/>
              </a:rPr>
              <a:t> yang </a:t>
            </a:r>
            <a:r>
              <a:rPr lang="en-US" sz="1800" dirty="0" err="1">
                <a:latin typeface="Arial" pitchFamily="34" charset="0"/>
                <a:cs typeface="Arial" pitchFamily="34" charset="0"/>
              </a:rPr>
              <a:t>ada</a:t>
            </a:r>
            <a:r>
              <a:rPr lang="en-US" sz="1800" dirty="0">
                <a:latin typeface="Arial" pitchFamily="34" charset="0"/>
                <a:cs typeface="Arial" pitchFamily="34" charset="0"/>
              </a:rPr>
              <a:t> </a:t>
            </a:r>
            <a:r>
              <a:rPr lang="en-US" sz="1800" dirty="0" err="1">
                <a:latin typeface="Arial" pitchFamily="34" charset="0"/>
                <a:cs typeface="Arial" pitchFamily="34" charset="0"/>
              </a:rPr>
              <a:t>pada</a:t>
            </a:r>
            <a:r>
              <a:rPr lang="en-US" sz="1800" dirty="0">
                <a:latin typeface="Arial" pitchFamily="34" charset="0"/>
                <a:cs typeface="Arial" pitchFamily="34" charset="0"/>
              </a:rPr>
              <a:t> </a:t>
            </a:r>
            <a:r>
              <a:rPr lang="en-US" sz="1800" dirty="0" err="1">
                <a:latin typeface="Arial" pitchFamily="34" charset="0"/>
                <a:cs typeface="Arial" pitchFamily="34" charset="0"/>
              </a:rPr>
              <a:t>jaringan</a:t>
            </a:r>
            <a:r>
              <a:rPr lang="en-US" sz="1800" dirty="0">
                <a:latin typeface="Arial" pitchFamily="34" charset="0"/>
                <a:cs typeface="Arial" pitchFamily="34" charset="0"/>
              </a:rPr>
              <a:t> </a:t>
            </a:r>
            <a:r>
              <a:rPr lang="en-US" sz="1800" dirty="0" err="1">
                <a:latin typeface="Arial" pitchFamily="34" charset="0"/>
                <a:cs typeface="Arial" pitchFamily="34" charset="0"/>
              </a:rPr>
              <a:t>ataupun</a:t>
            </a:r>
            <a:r>
              <a:rPr lang="en-US" sz="1800" dirty="0">
                <a:latin typeface="Arial" pitchFamily="34" charset="0"/>
                <a:cs typeface="Arial" pitchFamily="34" charset="0"/>
              </a:rPr>
              <a:t> </a:t>
            </a:r>
            <a:r>
              <a:rPr lang="en-US" sz="1800" dirty="0" err="1">
                <a:latin typeface="Arial" pitchFamily="34" charset="0"/>
                <a:cs typeface="Arial" pitchFamily="34" charset="0"/>
              </a:rPr>
              <a:t>pada</a:t>
            </a:r>
            <a:r>
              <a:rPr lang="en-US" sz="1800" dirty="0">
                <a:latin typeface="Arial" pitchFamily="34" charset="0"/>
                <a:cs typeface="Arial" pitchFamily="34" charset="0"/>
              </a:rPr>
              <a:t> </a:t>
            </a:r>
            <a:r>
              <a:rPr lang="en-US" sz="1800" dirty="0" err="1">
                <a:latin typeface="Arial" pitchFamily="34" charset="0"/>
                <a:cs typeface="Arial" pitchFamily="34" charset="0"/>
              </a:rPr>
              <a:t>aplikasi</a:t>
            </a:r>
            <a:r>
              <a:rPr lang="en-US" sz="1800" dirty="0">
                <a:latin typeface="Arial" pitchFamily="34" charset="0"/>
                <a:cs typeface="Arial" pitchFamily="34" charset="0"/>
              </a:rPr>
              <a:t> </a:t>
            </a:r>
            <a:r>
              <a:rPr lang="en-US" sz="1800" dirty="0" err="1">
                <a:latin typeface="Arial" pitchFamily="34" charset="0"/>
                <a:cs typeface="Arial" pitchFamily="34" charset="0"/>
              </a:rPr>
              <a:t>jaringan</a:t>
            </a:r>
            <a:r>
              <a:rPr lang="en-US" sz="1800" dirty="0">
                <a:latin typeface="Arial" pitchFamily="34" charset="0"/>
                <a:cs typeface="Arial" pitchFamily="34" charset="0"/>
              </a:rPr>
              <a:t>.</a:t>
            </a:r>
          </a:p>
          <a:p>
            <a:pPr lvl="1"/>
            <a:r>
              <a:rPr lang="en-US" sz="1800" dirty="0" err="1">
                <a:latin typeface="Arial" pitchFamily="34" charset="0"/>
                <a:cs typeface="Arial" pitchFamily="34" charset="0"/>
              </a:rPr>
              <a:t>Menyediakan</a:t>
            </a:r>
            <a:r>
              <a:rPr lang="en-US" sz="1800" dirty="0">
                <a:latin typeface="Arial" pitchFamily="34" charset="0"/>
                <a:cs typeface="Arial" pitchFamily="34" charset="0"/>
              </a:rPr>
              <a:t> </a:t>
            </a:r>
            <a:r>
              <a:rPr lang="en-US" sz="1800" dirty="0" err="1">
                <a:latin typeface="Arial" pitchFamily="34" charset="0"/>
                <a:cs typeface="Arial" pitchFamily="34" charset="0"/>
              </a:rPr>
              <a:t>lebih</a:t>
            </a:r>
            <a:r>
              <a:rPr lang="en-US" sz="1800" dirty="0">
                <a:latin typeface="Arial" pitchFamily="34" charset="0"/>
                <a:cs typeface="Arial" pitchFamily="34" charset="0"/>
              </a:rPr>
              <a:t> </a:t>
            </a:r>
            <a:r>
              <a:rPr lang="en-US" sz="1800" dirty="0" err="1">
                <a:latin typeface="Arial" pitchFamily="34" charset="0"/>
                <a:cs typeface="Arial" pitchFamily="34" charset="0"/>
              </a:rPr>
              <a:t>dari</a:t>
            </a:r>
            <a:r>
              <a:rPr lang="en-US" sz="1800" dirty="0">
                <a:latin typeface="Arial" pitchFamily="34" charset="0"/>
                <a:cs typeface="Arial" pitchFamily="34" charset="0"/>
              </a:rPr>
              <a:t> 300 </a:t>
            </a:r>
            <a:r>
              <a:rPr lang="en-US" sz="1800" dirty="0" err="1">
                <a:latin typeface="Arial" pitchFamily="34" charset="0"/>
                <a:cs typeface="Arial" pitchFamily="34" charset="0"/>
              </a:rPr>
              <a:t>protokol</a:t>
            </a:r>
            <a:r>
              <a:rPr lang="en-US" sz="1800" dirty="0">
                <a:latin typeface="Arial" pitchFamily="34" charset="0"/>
                <a:cs typeface="Arial" pitchFamily="34" charset="0"/>
              </a:rPr>
              <a:t> proprietary public </a:t>
            </a:r>
            <a:r>
              <a:rPr lang="en-US" sz="1800" dirty="0" err="1">
                <a:latin typeface="Arial" pitchFamily="34" charset="0"/>
                <a:cs typeface="Arial" pitchFamily="34" charset="0"/>
              </a:rPr>
              <a:t>dan</a:t>
            </a:r>
            <a:r>
              <a:rPr lang="en-US" sz="1800" dirty="0">
                <a:latin typeface="Arial" pitchFamily="34" charset="0"/>
                <a:cs typeface="Arial" pitchFamily="34" charset="0"/>
              </a:rPr>
              <a:t> </a:t>
            </a:r>
            <a:r>
              <a:rPr lang="en-US" sz="1800" dirty="0" err="1">
                <a:latin typeface="Arial" pitchFamily="34" charset="0"/>
                <a:cs typeface="Arial" pitchFamily="34" charset="0"/>
              </a:rPr>
              <a:t>juga</a:t>
            </a:r>
            <a:r>
              <a:rPr lang="en-US" sz="1800" dirty="0">
                <a:latin typeface="Arial" pitchFamily="34" charset="0"/>
                <a:cs typeface="Arial" pitchFamily="34" charset="0"/>
              </a:rPr>
              <a:t> Microsoft</a:t>
            </a:r>
          </a:p>
          <a:p>
            <a:pPr lvl="1"/>
            <a:r>
              <a:rPr lang="en-US" sz="1800" dirty="0" err="1">
                <a:latin typeface="Arial" pitchFamily="34" charset="0"/>
                <a:cs typeface="Arial" pitchFamily="34" charset="0"/>
              </a:rPr>
              <a:t>Mendeteksi</a:t>
            </a:r>
            <a:r>
              <a:rPr lang="en-US" sz="1800" dirty="0">
                <a:latin typeface="Arial" pitchFamily="34" charset="0"/>
                <a:cs typeface="Arial" pitchFamily="34" charset="0"/>
              </a:rPr>
              <a:t> </a:t>
            </a:r>
            <a:r>
              <a:rPr lang="en-US" sz="1800" dirty="0" err="1">
                <a:latin typeface="Arial" pitchFamily="34" charset="0"/>
                <a:cs typeface="Arial" pitchFamily="34" charset="0"/>
              </a:rPr>
              <a:t>lalu</a:t>
            </a:r>
            <a:r>
              <a:rPr lang="en-US" sz="1800" dirty="0">
                <a:latin typeface="Arial" pitchFamily="34" charset="0"/>
                <a:cs typeface="Arial" pitchFamily="34" charset="0"/>
              </a:rPr>
              <a:t> </a:t>
            </a:r>
            <a:r>
              <a:rPr lang="en-US" sz="1800" dirty="0" err="1">
                <a:latin typeface="Arial" pitchFamily="34" charset="0"/>
                <a:cs typeface="Arial" pitchFamily="34" charset="0"/>
              </a:rPr>
              <a:t>lintas</a:t>
            </a:r>
            <a:r>
              <a:rPr lang="en-US" sz="1800" dirty="0">
                <a:latin typeface="Arial" pitchFamily="34" charset="0"/>
                <a:cs typeface="Arial" pitchFamily="34" charset="0"/>
              </a:rPr>
              <a:t> modus promiscuous.</a:t>
            </a:r>
          </a:p>
          <a:p>
            <a:pPr lvl="1"/>
            <a:r>
              <a:rPr lang="en-US" sz="1800" dirty="0" err="1">
                <a:latin typeface="Arial" pitchFamily="34" charset="0"/>
                <a:cs typeface="Arial" pitchFamily="34" charset="0"/>
              </a:rPr>
              <a:t>Mengawasi</a:t>
            </a:r>
            <a:r>
              <a:rPr lang="en-US" sz="1800" dirty="0">
                <a:latin typeface="Arial" pitchFamily="34" charset="0"/>
                <a:cs typeface="Arial" pitchFamily="34" charset="0"/>
              </a:rPr>
              <a:t> </a:t>
            </a:r>
            <a:r>
              <a:rPr lang="en-US" sz="1800" dirty="0" err="1">
                <a:latin typeface="Arial" pitchFamily="34" charset="0"/>
                <a:cs typeface="Arial" pitchFamily="34" charset="0"/>
              </a:rPr>
              <a:t>Wireles</a:t>
            </a:r>
            <a:r>
              <a:rPr lang="en-US" sz="1800" dirty="0">
                <a:latin typeface="Arial" pitchFamily="34" charset="0"/>
                <a:cs typeface="Arial" pitchFamily="34" charset="0"/>
              </a:rPr>
              <a:t> yang </a:t>
            </a:r>
            <a:r>
              <a:rPr lang="en-US" sz="1800" dirty="0" err="1">
                <a:latin typeface="Arial" pitchFamily="34" charset="0"/>
                <a:cs typeface="Arial" pitchFamily="34" charset="0"/>
              </a:rPr>
              <a:t>sedang</a:t>
            </a:r>
            <a:r>
              <a:rPr lang="en-US" sz="1800" dirty="0">
                <a:latin typeface="Arial" pitchFamily="34" charset="0"/>
                <a:cs typeface="Arial" pitchFamily="34" charset="0"/>
              </a:rPr>
              <a:t> </a:t>
            </a:r>
            <a:r>
              <a:rPr lang="en-US" sz="1800" dirty="0" err="1">
                <a:latin typeface="Arial" pitchFamily="34" charset="0"/>
                <a:cs typeface="Arial" pitchFamily="34" charset="0"/>
              </a:rPr>
              <a:t>bekerja</a:t>
            </a:r>
            <a:endParaRPr lang="en-US" sz="1800" dirty="0">
              <a:latin typeface="Arial" pitchFamily="34" charset="0"/>
              <a:cs typeface="Arial" pitchFamily="34" charset="0"/>
            </a:endParaRPr>
          </a:p>
          <a:p>
            <a:pPr lvl="1"/>
            <a:endParaRPr lang="en-US" sz="1800"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0419" t="13368" r="3075" b="34722"/>
          <a:stretch/>
        </p:blipFill>
        <p:spPr bwMode="auto">
          <a:xfrm>
            <a:off x="5410200" y="4152042"/>
            <a:ext cx="3145353"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0713" t="12327" r="3172" b="39931"/>
          <a:stretch/>
        </p:blipFill>
        <p:spPr bwMode="auto">
          <a:xfrm>
            <a:off x="1676400" y="4267200"/>
            <a:ext cx="3073400" cy="22842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71124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t>
            </a:r>
            <a:r>
              <a:rPr lang="en-US" dirty="0" err="1"/>
              <a:t>Jaringan</a:t>
            </a:r>
            <a:r>
              <a:rPr lang="en-US" dirty="0"/>
              <a:t> </a:t>
            </a:r>
            <a:r>
              <a:rPr lang="en-US" dirty="0" err="1"/>
              <a:t>Komputer</a:t>
            </a:r>
            <a:endParaRPr lang="en-US" dirty="0"/>
          </a:p>
        </p:txBody>
      </p:sp>
      <p:sp>
        <p:nvSpPr>
          <p:cNvPr id="3" name="Content Placeholder 2"/>
          <p:cNvSpPr>
            <a:spLocks noGrp="1"/>
          </p:cNvSpPr>
          <p:nvPr>
            <p:ph idx="1"/>
          </p:nvPr>
        </p:nvSpPr>
        <p:spPr>
          <a:xfrm>
            <a:off x="304800" y="1676400"/>
            <a:ext cx="8534400" cy="2034809"/>
          </a:xfrm>
        </p:spPr>
        <p:txBody>
          <a:bodyPr>
            <a:normAutofit fontScale="62500" lnSpcReduction="20000"/>
          </a:bodyPr>
          <a:lstStyle/>
          <a:p>
            <a:pPr marL="118872" indent="0">
              <a:buNone/>
            </a:pPr>
            <a:r>
              <a:rPr lang="en-US" b="1" dirty="0" smtClean="0">
                <a:latin typeface="Arial" pitchFamily="34" charset="0"/>
                <a:cs typeface="Arial" pitchFamily="34" charset="0"/>
              </a:rPr>
              <a:t>3. Angry </a:t>
            </a:r>
            <a:r>
              <a:rPr lang="en-US" b="1" dirty="0">
                <a:latin typeface="Arial" pitchFamily="34" charset="0"/>
                <a:cs typeface="Arial" pitchFamily="34" charset="0"/>
              </a:rPr>
              <a:t>IP </a:t>
            </a:r>
            <a:r>
              <a:rPr lang="en-US" b="1" dirty="0" smtClean="0">
                <a:latin typeface="Arial" pitchFamily="34" charset="0"/>
                <a:cs typeface="Arial" pitchFamily="34" charset="0"/>
              </a:rPr>
              <a:t>Scanner</a:t>
            </a:r>
          </a:p>
          <a:p>
            <a:pPr lvl="1"/>
            <a:r>
              <a:rPr lang="en-US" dirty="0" err="1" smtClean="0">
                <a:latin typeface="Arial" pitchFamily="34" charset="0"/>
                <a:cs typeface="Arial" pitchFamily="34" charset="0"/>
              </a:rPr>
              <a:t>Melakukan</a:t>
            </a:r>
            <a:r>
              <a:rPr lang="en-US" dirty="0" smtClean="0">
                <a:latin typeface="Arial" pitchFamily="34" charset="0"/>
                <a:cs typeface="Arial" pitchFamily="34" charset="0"/>
              </a:rPr>
              <a:t> </a:t>
            </a:r>
            <a:r>
              <a:rPr lang="en-US" dirty="0">
                <a:latin typeface="Arial" pitchFamily="34" charset="0"/>
                <a:cs typeface="Arial" pitchFamily="34" charset="0"/>
              </a:rPr>
              <a:t>scan </a:t>
            </a:r>
            <a:r>
              <a:rPr lang="en-US" dirty="0" err="1">
                <a:latin typeface="Arial" pitchFamily="34" charset="0"/>
                <a:cs typeface="Arial" pitchFamily="34" charset="0"/>
              </a:rPr>
              <a:t>alamat</a:t>
            </a:r>
            <a:r>
              <a:rPr lang="en-US" dirty="0">
                <a:latin typeface="Arial" pitchFamily="34" charset="0"/>
                <a:cs typeface="Arial" pitchFamily="34" charset="0"/>
              </a:rPr>
              <a:t> IP </a:t>
            </a:r>
            <a:r>
              <a:rPr lang="en-US" dirty="0" err="1">
                <a:latin typeface="Arial" pitchFamily="34" charset="0"/>
                <a:cs typeface="Arial" pitchFamily="34" charset="0"/>
              </a:rPr>
              <a:t>dan</a:t>
            </a:r>
            <a:r>
              <a:rPr lang="en-US" dirty="0">
                <a:latin typeface="Arial" pitchFamily="34" charset="0"/>
                <a:cs typeface="Arial" pitchFamily="34" charset="0"/>
              </a:rPr>
              <a:t> </a:t>
            </a:r>
            <a:r>
              <a:rPr lang="en-US" dirty="0" err="1">
                <a:latin typeface="Arial" pitchFamily="34" charset="0"/>
                <a:cs typeface="Arial" pitchFamily="34" charset="0"/>
              </a:rPr>
              <a:t>juga</a:t>
            </a:r>
            <a:r>
              <a:rPr lang="en-US" dirty="0">
                <a:latin typeface="Arial" pitchFamily="34" charset="0"/>
                <a:cs typeface="Arial" pitchFamily="34" charset="0"/>
              </a:rPr>
              <a:t> port.</a:t>
            </a:r>
          </a:p>
          <a:p>
            <a:pPr lvl="1"/>
            <a:r>
              <a:rPr lang="en-US" dirty="0" err="1">
                <a:latin typeface="Arial" pitchFamily="34" charset="0"/>
                <a:cs typeface="Arial" pitchFamily="34" charset="0"/>
              </a:rPr>
              <a:t>Menjaga</a:t>
            </a:r>
            <a:r>
              <a:rPr lang="en-US" dirty="0">
                <a:latin typeface="Arial" pitchFamily="34" charset="0"/>
                <a:cs typeface="Arial" pitchFamily="34" charset="0"/>
              </a:rPr>
              <a:t> </a:t>
            </a:r>
            <a:r>
              <a:rPr lang="en-US" dirty="0" err="1">
                <a:latin typeface="Arial" pitchFamily="34" charset="0"/>
                <a:cs typeface="Arial" pitchFamily="34" charset="0"/>
              </a:rPr>
              <a:t>jaringan</a:t>
            </a:r>
            <a:r>
              <a:rPr lang="en-US" dirty="0">
                <a:latin typeface="Arial" pitchFamily="34" charset="0"/>
                <a:cs typeface="Arial" pitchFamily="34" charset="0"/>
              </a:rPr>
              <a:t> </a:t>
            </a:r>
            <a:r>
              <a:rPr lang="en-US" dirty="0" err="1">
                <a:latin typeface="Arial" pitchFamily="34" charset="0"/>
                <a:cs typeface="Arial" pitchFamily="34" charset="0"/>
              </a:rPr>
              <a:t>untuk</a:t>
            </a:r>
            <a:r>
              <a:rPr lang="en-US" dirty="0">
                <a:latin typeface="Arial" pitchFamily="34" charset="0"/>
                <a:cs typeface="Arial" pitchFamily="34" charset="0"/>
              </a:rPr>
              <a:t> </a:t>
            </a:r>
            <a:r>
              <a:rPr lang="en-US" dirty="0" err="1">
                <a:latin typeface="Arial" pitchFamily="34" charset="0"/>
                <a:cs typeface="Arial" pitchFamily="34" charset="0"/>
              </a:rPr>
              <a:t>tetap</a:t>
            </a:r>
            <a:r>
              <a:rPr lang="en-US" dirty="0">
                <a:latin typeface="Arial" pitchFamily="34" charset="0"/>
                <a:cs typeface="Arial" pitchFamily="34" charset="0"/>
              </a:rPr>
              <a:t> </a:t>
            </a:r>
            <a:r>
              <a:rPr lang="en-US" dirty="0" err="1">
                <a:latin typeface="Arial" pitchFamily="34" charset="0"/>
                <a:cs typeface="Arial" pitchFamily="34" charset="0"/>
              </a:rPr>
              <a:t>bisa</a:t>
            </a:r>
            <a:r>
              <a:rPr lang="en-US" dirty="0">
                <a:latin typeface="Arial" pitchFamily="34" charset="0"/>
                <a:cs typeface="Arial" pitchFamily="34" charset="0"/>
              </a:rPr>
              <a:t> </a:t>
            </a:r>
            <a:r>
              <a:rPr lang="en-US" dirty="0" err="1">
                <a:latin typeface="Arial" pitchFamily="34" charset="0"/>
                <a:cs typeface="Arial" pitchFamily="34" charset="0"/>
              </a:rPr>
              <a:t>stabil</a:t>
            </a:r>
            <a:r>
              <a:rPr lang="en-US" dirty="0">
                <a:latin typeface="Arial" pitchFamily="34" charset="0"/>
                <a:cs typeface="Arial" pitchFamily="34" charset="0"/>
              </a:rPr>
              <a:t>.</a:t>
            </a:r>
          </a:p>
          <a:p>
            <a:pPr lvl="1"/>
            <a:r>
              <a:rPr lang="en-US" dirty="0" err="1">
                <a:latin typeface="Arial" pitchFamily="34" charset="0"/>
                <a:cs typeface="Arial" pitchFamily="34" charset="0"/>
              </a:rPr>
              <a:t>Mengawasi</a:t>
            </a:r>
            <a:r>
              <a:rPr lang="en-US" dirty="0">
                <a:latin typeface="Arial" pitchFamily="34" charset="0"/>
                <a:cs typeface="Arial" pitchFamily="34" charset="0"/>
              </a:rPr>
              <a:t> </a:t>
            </a:r>
            <a:r>
              <a:rPr lang="en-US" dirty="0" err="1">
                <a:latin typeface="Arial" pitchFamily="34" charset="0"/>
                <a:cs typeface="Arial" pitchFamily="34" charset="0"/>
              </a:rPr>
              <a:t>dan</a:t>
            </a:r>
            <a:r>
              <a:rPr lang="en-US" dirty="0">
                <a:latin typeface="Arial" pitchFamily="34" charset="0"/>
                <a:cs typeface="Arial" pitchFamily="34" charset="0"/>
              </a:rPr>
              <a:t> </a:t>
            </a:r>
            <a:r>
              <a:rPr lang="en-US" dirty="0" err="1">
                <a:latin typeface="Arial" pitchFamily="34" charset="0"/>
                <a:cs typeface="Arial" pitchFamily="34" charset="0"/>
              </a:rPr>
              <a:t>mencari</a:t>
            </a:r>
            <a:r>
              <a:rPr lang="en-US" dirty="0">
                <a:latin typeface="Arial" pitchFamily="34" charset="0"/>
                <a:cs typeface="Arial" pitchFamily="34" charset="0"/>
              </a:rPr>
              <a:t> </a:t>
            </a:r>
            <a:r>
              <a:rPr lang="en-US" dirty="0" err="1">
                <a:latin typeface="Arial" pitchFamily="34" charset="0"/>
                <a:cs typeface="Arial" pitchFamily="34" charset="0"/>
              </a:rPr>
              <a:t>tahu</a:t>
            </a:r>
            <a:r>
              <a:rPr lang="en-US" dirty="0">
                <a:latin typeface="Arial" pitchFamily="34" charset="0"/>
                <a:cs typeface="Arial" pitchFamily="34" charset="0"/>
              </a:rPr>
              <a:t> </a:t>
            </a:r>
            <a:r>
              <a:rPr lang="en-US" dirty="0" err="1">
                <a:latin typeface="Arial" pitchFamily="34" charset="0"/>
                <a:cs typeface="Arial" pitchFamily="34" charset="0"/>
              </a:rPr>
              <a:t>tentang</a:t>
            </a:r>
            <a:r>
              <a:rPr lang="en-US" dirty="0">
                <a:latin typeface="Arial" pitchFamily="34" charset="0"/>
                <a:cs typeface="Arial" pitchFamily="34" charset="0"/>
              </a:rPr>
              <a:t> error </a:t>
            </a:r>
            <a:r>
              <a:rPr lang="en-US" dirty="0" err="1">
                <a:latin typeface="Arial" pitchFamily="34" charset="0"/>
                <a:cs typeface="Arial" pitchFamily="34" charset="0"/>
              </a:rPr>
              <a:t>atau</a:t>
            </a:r>
            <a:r>
              <a:rPr lang="en-US" dirty="0">
                <a:latin typeface="Arial" pitchFamily="34" charset="0"/>
                <a:cs typeface="Arial" pitchFamily="34" charset="0"/>
              </a:rPr>
              <a:t> </a:t>
            </a:r>
            <a:r>
              <a:rPr lang="en-US" dirty="0" err="1">
                <a:latin typeface="Arial" pitchFamily="34" charset="0"/>
                <a:cs typeface="Arial" pitchFamily="34" charset="0"/>
              </a:rPr>
              <a:t>dengan</a:t>
            </a:r>
            <a:r>
              <a:rPr lang="en-US" dirty="0">
                <a:latin typeface="Arial" pitchFamily="34" charset="0"/>
                <a:cs typeface="Arial" pitchFamily="34" charset="0"/>
              </a:rPr>
              <a:t> </a:t>
            </a:r>
            <a:r>
              <a:rPr lang="en-US" dirty="0" err="1">
                <a:latin typeface="Arial" pitchFamily="34" charset="0"/>
                <a:cs typeface="Arial" pitchFamily="34" charset="0"/>
              </a:rPr>
              <a:t>menggunakan</a:t>
            </a:r>
            <a:r>
              <a:rPr lang="en-US" dirty="0">
                <a:latin typeface="Arial" pitchFamily="34" charset="0"/>
                <a:cs typeface="Arial" pitchFamily="34" charset="0"/>
              </a:rPr>
              <a:t> troubleshooting.</a:t>
            </a:r>
          </a:p>
          <a:p>
            <a:pPr lvl="1"/>
            <a:r>
              <a:rPr lang="en-US" dirty="0" err="1">
                <a:latin typeface="Arial" pitchFamily="34" charset="0"/>
                <a:cs typeface="Arial" pitchFamily="34" charset="0"/>
              </a:rPr>
              <a:t>Mendeteksi</a:t>
            </a:r>
            <a:r>
              <a:rPr lang="en-US" dirty="0">
                <a:latin typeface="Arial" pitchFamily="34" charset="0"/>
                <a:cs typeface="Arial" pitchFamily="34" charset="0"/>
              </a:rPr>
              <a:t> </a:t>
            </a:r>
            <a:r>
              <a:rPr lang="en-US" dirty="0" err="1">
                <a:latin typeface="Arial" pitchFamily="34" charset="0"/>
                <a:cs typeface="Arial" pitchFamily="34" charset="0"/>
              </a:rPr>
              <a:t>jaringan</a:t>
            </a:r>
            <a:r>
              <a:rPr lang="en-US" dirty="0">
                <a:latin typeface="Arial" pitchFamily="34" charset="0"/>
                <a:cs typeface="Arial" pitchFamily="34" charset="0"/>
              </a:rPr>
              <a:t> lain yang </a:t>
            </a:r>
            <a:r>
              <a:rPr lang="en-US" dirty="0" err="1">
                <a:latin typeface="Arial" pitchFamily="34" charset="0"/>
                <a:cs typeface="Arial" pitchFamily="34" charset="0"/>
              </a:rPr>
              <a:t>ingin</a:t>
            </a:r>
            <a:r>
              <a:rPr lang="en-US" dirty="0">
                <a:latin typeface="Arial" pitchFamily="34" charset="0"/>
                <a:cs typeface="Arial" pitchFamily="34" charset="0"/>
              </a:rPr>
              <a:t> </a:t>
            </a:r>
            <a:r>
              <a:rPr lang="en-US" dirty="0" err="1">
                <a:latin typeface="Arial" pitchFamily="34" charset="0"/>
                <a:cs typeface="Arial" pitchFamily="34" charset="0"/>
              </a:rPr>
              <a:t>mencoba</a:t>
            </a:r>
            <a:r>
              <a:rPr lang="en-US" dirty="0">
                <a:latin typeface="Arial" pitchFamily="34" charset="0"/>
                <a:cs typeface="Arial" pitchFamily="34" charset="0"/>
              </a:rPr>
              <a:t> </a:t>
            </a:r>
            <a:r>
              <a:rPr lang="en-US" dirty="0" err="1">
                <a:latin typeface="Arial" pitchFamily="34" charset="0"/>
                <a:cs typeface="Arial" pitchFamily="34" charset="0"/>
              </a:rPr>
              <a:t>meretas</a:t>
            </a:r>
            <a:r>
              <a:rPr lang="en-US" dirty="0">
                <a:latin typeface="Arial" pitchFamily="34" charset="0"/>
                <a:cs typeface="Arial" pitchFamily="34" charset="0"/>
              </a:rPr>
              <a:t> data </a:t>
            </a:r>
            <a:r>
              <a:rPr lang="en-US" dirty="0" err="1">
                <a:latin typeface="Arial" pitchFamily="34" charset="0"/>
                <a:cs typeface="Arial" pitchFamily="34" charset="0"/>
              </a:rPr>
              <a:t>pada</a:t>
            </a:r>
            <a:r>
              <a:rPr lang="en-US" dirty="0">
                <a:latin typeface="Arial" pitchFamily="34" charset="0"/>
                <a:cs typeface="Arial" pitchFamily="34" charset="0"/>
              </a:rPr>
              <a:t> </a:t>
            </a:r>
            <a:r>
              <a:rPr lang="en-US" dirty="0" err="1">
                <a:latin typeface="Arial" pitchFamily="34" charset="0"/>
                <a:cs typeface="Arial" pitchFamily="34" charset="0"/>
              </a:rPr>
              <a:t>komputer</a:t>
            </a:r>
            <a:r>
              <a:rPr lang="en-US" dirty="0">
                <a:latin typeface="Arial" pitchFamily="34" charset="0"/>
                <a:cs typeface="Arial" pitchFamily="34" charset="0"/>
              </a:rPr>
              <a:t>.</a:t>
            </a:r>
          </a:p>
          <a:p>
            <a:endParaRPr lang="en-US" dirty="0">
              <a:latin typeface="Arial" pitchFamily="34" charset="0"/>
              <a:cs typeface="Arial"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6125" t="14757" r="3099" b="34201"/>
          <a:stretch/>
        </p:blipFill>
        <p:spPr bwMode="auto">
          <a:xfrm>
            <a:off x="3733800" y="3429000"/>
            <a:ext cx="4953000" cy="3197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63435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1773</TotalTime>
  <Words>2576</Words>
  <Application>Microsoft Office PowerPoint</Application>
  <PresentationFormat>On-screen Show (4:3)</PresentationFormat>
  <Paragraphs>410</Paragraphs>
  <Slides>73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Module</vt:lpstr>
      <vt:lpstr>Bitmap Image</vt:lpstr>
      <vt:lpstr>Hardware &amp; Software Jaringan Komputer</vt:lpstr>
      <vt:lpstr>Perangkat Jaringan Komputer</vt:lpstr>
      <vt:lpstr>Software  Jaringan Komputer</vt:lpstr>
      <vt:lpstr>Software  Jaringan Komputer</vt:lpstr>
      <vt:lpstr>Jenis - Jenis Sistem Operasi Jaringan</vt:lpstr>
      <vt:lpstr>Jenis - Jenis Sistem Operasi Jaringan</vt:lpstr>
      <vt:lpstr>Driver</vt:lpstr>
      <vt:lpstr>Software  Jaringan Komputer</vt:lpstr>
      <vt:lpstr>Software  Jaringan Komputer</vt:lpstr>
      <vt:lpstr>Software  Jaringan Komputer</vt:lpstr>
      <vt:lpstr>Software  Jaringan Komputer</vt:lpstr>
      <vt:lpstr>Software  Jaringan Komputer</vt:lpstr>
      <vt:lpstr>Software  Jaringan Komputer</vt:lpstr>
      <vt:lpstr>Software  Jaringan Komputer</vt:lpstr>
      <vt:lpstr>Perangkat Keras Jaringan Komputer</vt:lpstr>
      <vt:lpstr>Slide 16</vt:lpstr>
      <vt:lpstr>Slide 17</vt:lpstr>
      <vt:lpstr>Slide 18</vt:lpstr>
      <vt:lpstr>Komputer Server</vt:lpstr>
      <vt:lpstr>Host</vt:lpstr>
      <vt:lpstr>NIC (Network Interface Card) </vt:lpstr>
      <vt:lpstr>NIC (Network Interface Card)</vt:lpstr>
      <vt:lpstr>Slide 23</vt:lpstr>
      <vt:lpstr>Slide 24</vt:lpstr>
      <vt:lpstr>Slide 25</vt:lpstr>
      <vt:lpstr>Slide 26</vt:lpstr>
      <vt:lpstr>Slide 27</vt:lpstr>
      <vt:lpstr>Slide 28</vt:lpstr>
      <vt:lpstr>KABEL</vt:lpstr>
      <vt:lpstr>Jenis Kabel</vt:lpstr>
      <vt:lpstr>Coaxial Cable</vt:lpstr>
      <vt:lpstr>Coaxial Cable</vt:lpstr>
      <vt:lpstr>Thick Coaxial Cable (Kabel Koaksial “Gemuk”)</vt:lpstr>
      <vt:lpstr>Spesifikasi Kabel Coaxial Dan Aturan Digunakan Dalam Jaringan</vt:lpstr>
      <vt:lpstr>Thin Coaxial Cable (Kabel Koaksial “Kurus”)</vt:lpstr>
      <vt:lpstr>Model Jaringan Ethernet BUS</vt:lpstr>
      <vt:lpstr>Kabel UTP </vt:lpstr>
      <vt:lpstr>Kabel Twisted Pair</vt:lpstr>
      <vt:lpstr>Konektor RJ-45 dan cara membedakannya</vt:lpstr>
      <vt:lpstr>Kabel UTP</vt:lpstr>
      <vt:lpstr>1. Straight Through Cable </vt:lpstr>
      <vt:lpstr>Straight Through Cable</vt:lpstr>
      <vt:lpstr>Pemasangan Straight Through Cable dengan HUB</vt:lpstr>
      <vt:lpstr>Penggunaan Straight Through Cable</vt:lpstr>
      <vt:lpstr>2. Cross Over Cable</vt:lpstr>
      <vt:lpstr>Cross Over Cable</vt:lpstr>
      <vt:lpstr>Penggunaan Cross Over Cable</vt:lpstr>
      <vt:lpstr>3. Roll-Over Cable</vt:lpstr>
      <vt:lpstr>Roll-Over Cable</vt:lpstr>
      <vt:lpstr>RollOver Cable dari console switch ke PC</vt:lpstr>
      <vt:lpstr>Cara melihat Roll-Over Cable</vt:lpstr>
      <vt:lpstr>Koneksi Console Terminal</vt:lpstr>
      <vt:lpstr>Koneksi Auxiliry port router cisco ke modem</vt:lpstr>
      <vt:lpstr>Konektor RJ 45</vt:lpstr>
      <vt:lpstr>Crimping Tools</vt:lpstr>
      <vt:lpstr>RJ-45 to DB-25 Adapter</vt:lpstr>
      <vt:lpstr>Hubungan Antar Pin RJ-45 Untuk Pemasangan Kabel Roll-over</vt:lpstr>
      <vt:lpstr>Penggunaan Kabel Rollover</vt:lpstr>
      <vt:lpstr>Fiber Optic Cable</vt:lpstr>
      <vt:lpstr>Fiber Optic Cable</vt:lpstr>
      <vt:lpstr>Lapisan Kabel Fiber Optic</vt:lpstr>
      <vt:lpstr>Kemampuan Kabel Serat Optik (FO)</vt:lpstr>
      <vt:lpstr>Kondisi &amp; Tempat Pemasangan Kabel FO </vt:lpstr>
      <vt:lpstr>Contoh Kebocoran Cahaya Akibat Kesalahan Pemasangan Dan Penyambungan Kabel FO</vt:lpstr>
      <vt:lpstr>Tabel Standarisasi Kabel Dari IEEE Untuk Kabel Jenis Coaxial, UTP/STP Maupun Fiber Optic</vt:lpstr>
      <vt:lpstr>Tabel Standarisasi Kabel Dari IEEE Untuk Kabel Jenis Coaxial, UTP/STP Maupun Fiber Optic</vt:lpstr>
      <vt:lpstr>PROTOKOL</vt:lpstr>
      <vt:lpstr>KOMUNIKASI DATA</vt:lpstr>
      <vt:lpstr>Protokol </vt:lpstr>
      <vt:lpstr>Protokol </vt:lpstr>
      <vt:lpstr>Slide 71</vt:lpstr>
      <vt:lpstr>Fungsi Protokol.</vt:lpstr>
      <vt:lpstr>Slide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Jaringan Komputer</dc:title>
  <dc:creator>Setyo-Biak1</dc:creator>
  <cp:lastModifiedBy>Biak-ijz</cp:lastModifiedBy>
  <cp:revision>216</cp:revision>
  <dcterms:created xsi:type="dcterms:W3CDTF">2019-09-19T07:48:04Z</dcterms:created>
  <dcterms:modified xsi:type="dcterms:W3CDTF">2019-10-25T10:20:48Z</dcterms:modified>
</cp:coreProperties>
</file>