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257"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660066"/>
    <a:srgbClr val="CC99FF"/>
    <a:srgbClr val="CC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040" autoAdjust="0"/>
    <p:restoredTop sz="96625" autoAdjust="0"/>
  </p:normalViewPr>
  <p:slideViewPr>
    <p:cSldViewPr snapToGrid="0">
      <p:cViewPr>
        <p:scale>
          <a:sx n="66" d="100"/>
          <a:sy n="66" d="100"/>
        </p:scale>
        <p:origin x="-804" y="-19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4/11/2017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4/11/2017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8919" y="1854407"/>
            <a:ext cx="7197726" cy="2421464"/>
          </a:xfrm>
        </p:spPr>
        <p:txBody>
          <a:bodyPr>
            <a:noAutofit/>
          </a:bodyPr>
          <a:lstStyle/>
          <a:p>
            <a:r>
              <a:rPr lang="en-US" sz="3200" dirty="0" smtClean="0"/>
              <a:t>Dynamic Programming</a:t>
            </a:r>
            <a:br>
              <a:rPr lang="en-US" sz="3200" dirty="0" smtClean="0"/>
            </a:br>
            <a:r>
              <a:rPr lang="en-US" sz="3200" dirty="0" smtClean="0"/>
              <a:t>(Program </a:t>
            </a:r>
            <a:r>
              <a:rPr lang="en-US" sz="3200" dirty="0" err="1" smtClean="0"/>
              <a:t>Dinamis</a:t>
            </a:r>
            <a:r>
              <a:rPr lang="en-US" sz="3200" dirty="0" smtClean="0"/>
              <a:t>)</a:t>
            </a:r>
            <a:endParaRPr lang="id-ID" sz="3200" dirty="0"/>
          </a:p>
        </p:txBody>
      </p:sp>
      <p:sp>
        <p:nvSpPr>
          <p:cNvPr id="3" name="Subtitle 2"/>
          <p:cNvSpPr>
            <a:spLocks noGrp="1"/>
          </p:cNvSpPr>
          <p:nvPr>
            <p:ph type="subTitle" idx="1"/>
          </p:nvPr>
        </p:nvSpPr>
        <p:spPr>
          <a:xfrm>
            <a:off x="2897502" y="4726539"/>
            <a:ext cx="8359143" cy="836023"/>
          </a:xfrm>
        </p:spPr>
        <p:txBody>
          <a:bodyPr/>
          <a:lstStyle/>
          <a:p>
            <a:r>
              <a:rPr lang="id-ID" dirty="0" smtClean="0"/>
              <a:t>Tita talitha, m.t</a:t>
            </a:r>
            <a:endParaRPr lang="id-ID" dirty="0"/>
          </a:p>
        </p:txBody>
      </p:sp>
      <p:pic>
        <p:nvPicPr>
          <p:cNvPr id="1026" name="Picture 2" descr="http://www.dinus.ac.id/img/about/Official%20Logo%20Universitas%20Dian%20Nuswantoro.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706" y="58056"/>
            <a:ext cx="2481944" cy="2481944"/>
          </a:xfrm>
          <a:prstGeom prst="rect">
            <a:avLst/>
          </a:prstGeom>
          <a:noFill/>
          <a:effectLst>
            <a:glow rad="101600">
              <a:schemeClr val="tx1">
                <a:alpha val="60000"/>
              </a:schemeClr>
            </a:glo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755346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srcRect/>
          <a:stretch>
            <a:fillRect/>
          </a:stretch>
        </p:blipFill>
        <p:spPr bwMode="auto">
          <a:xfrm>
            <a:off x="190459" y="214291"/>
            <a:ext cx="11722100" cy="6124597"/>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Karakteristik Persoalan </a:t>
            </a:r>
            <a:br>
              <a:rPr lang="id-ID" dirty="0" smtClean="0"/>
            </a:br>
            <a:r>
              <a:rPr lang="id-ID" dirty="0" smtClean="0"/>
              <a:t>Programa Dinamis</a:t>
            </a:r>
            <a:endParaRPr lang="id-ID" dirty="0"/>
          </a:p>
        </p:txBody>
      </p:sp>
      <p:sp>
        <p:nvSpPr>
          <p:cNvPr id="3" name="Content Placeholder 2"/>
          <p:cNvSpPr>
            <a:spLocks noGrp="1"/>
          </p:cNvSpPr>
          <p:nvPr>
            <p:ph idx="1"/>
          </p:nvPr>
        </p:nvSpPr>
        <p:spPr/>
        <p:txBody>
          <a:bodyPr>
            <a:normAutofit/>
          </a:bodyPr>
          <a:lstStyle/>
          <a:p>
            <a:r>
              <a:rPr lang="id-ID" dirty="0" smtClean="0"/>
              <a:t>Persoalan dapat dibagi menjadi beberapa tahap (stage), yang pada masing-masing stage diperlukan adanya satu keputusan</a:t>
            </a:r>
          </a:p>
          <a:p>
            <a:r>
              <a:rPr lang="id-ID" dirty="0" smtClean="0"/>
              <a:t>Masing-masing stage terdiri atas sejumlah state yang berhubungan dengan stage yang bersangkutan (jumlah state bisa terbatas, bisa pula tidak terbatas)</a:t>
            </a:r>
          </a:p>
          <a:p>
            <a:r>
              <a:rPr lang="id-ID" dirty="0" smtClean="0"/>
              <a:t>Hasil dari keputusan yang diambil di tiap stage, ditransformasikan dari state yang bersangkutan ke state berikutnya pada stage berikutnya pula</a:t>
            </a:r>
          </a:p>
          <a:p>
            <a:r>
              <a:rPr lang="id-ID" dirty="0" smtClean="0"/>
              <a:t>Keputusan terbaik pada suatu stage bersifat independen terhadap keputusan yang dilaakukan pada stage sebelumnya</a:t>
            </a:r>
            <a:endParaRPr lang="id-ID"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85795"/>
            <a:ext cx="10972800" cy="5340369"/>
          </a:xfrm>
        </p:spPr>
        <p:txBody>
          <a:bodyPr>
            <a:normAutofit/>
          </a:bodyPr>
          <a:lstStyle/>
          <a:p>
            <a:r>
              <a:rPr lang="id-ID" dirty="0" smtClean="0"/>
              <a:t>Prosedur pemecahan persoalan dimulai dengan mendapatkan cara (keputusan) terbaik untuk setiap state dari stage terakhir</a:t>
            </a:r>
          </a:p>
          <a:p>
            <a:r>
              <a:rPr lang="id-ID" dirty="0" smtClean="0"/>
              <a:t>Ada suatu hubungan timbal balik yang mengidentifikasi keputusan terbaik untuk setiap state pada stage n, berdasarkan keputusan terbaik untuk setiap state pada stage (n+1). Pada ilustrasi di atas, hubungan ini adalah:</a:t>
            </a:r>
          </a:p>
          <a:p>
            <a:pPr>
              <a:buNone/>
            </a:pPr>
            <a:r>
              <a:rPr lang="id-ID" dirty="0"/>
              <a:t>	</a:t>
            </a:r>
            <a:r>
              <a:rPr lang="id-ID" dirty="0" smtClean="0"/>
              <a:t>	</a:t>
            </a:r>
            <a:endParaRPr lang="id-ID" dirty="0"/>
          </a:p>
        </p:txBody>
      </p:sp>
      <p:graphicFrame>
        <p:nvGraphicFramePr>
          <p:cNvPr id="4" name="Object 3"/>
          <p:cNvGraphicFramePr>
            <a:graphicFrameLocks noChangeAspect="1"/>
          </p:cNvGraphicFramePr>
          <p:nvPr/>
        </p:nvGraphicFramePr>
        <p:xfrm>
          <a:off x="3507903" y="4019111"/>
          <a:ext cx="5030515" cy="574678"/>
        </p:xfrm>
        <a:graphic>
          <a:graphicData uri="http://schemas.openxmlformats.org/presentationml/2006/ole">
            <p:oleObj spid="_x0000_s1026" name="Equation" r:id="rId3" imgW="1917360" imgH="29196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28670"/>
            <a:ext cx="10972800" cy="5197493"/>
          </a:xfrm>
        </p:spPr>
        <p:txBody>
          <a:bodyPr>
            <a:normAutofit/>
          </a:bodyPr>
          <a:lstStyle/>
          <a:p>
            <a:pPr>
              <a:buNone/>
            </a:pPr>
            <a:r>
              <a:rPr lang="id-ID" dirty="0" smtClean="0"/>
              <a:t>	Oleh karena itu, untuk mendapatkan keputusan terbaik jika akan bergerak dari state s pada stage n, terlebih dahulu harus didapatkan nilai terbaik dari x</a:t>
            </a:r>
            <a:r>
              <a:rPr lang="id-ID" baseline="-25000" dirty="0" smtClean="0"/>
              <a:t>n</a:t>
            </a:r>
            <a:r>
              <a:rPr lang="id-ID" dirty="0" smtClean="0"/>
              <a:t> pada stage (n+1)</a:t>
            </a:r>
          </a:p>
          <a:p>
            <a:pPr>
              <a:buNone/>
            </a:pPr>
            <a:r>
              <a:rPr lang="id-ID" dirty="0"/>
              <a:t>	</a:t>
            </a:r>
            <a:r>
              <a:rPr lang="id-ID" dirty="0" smtClean="0"/>
              <a:t>Dalam hal ini tetapkanlah:</a:t>
            </a:r>
          </a:p>
          <a:p>
            <a:pPr lvl="1"/>
            <a:r>
              <a:rPr lang="id-ID" dirty="0" smtClean="0"/>
              <a:t>Variabel x</a:t>
            </a:r>
            <a:r>
              <a:rPr lang="id-ID" baseline="-25000" dirty="0" smtClean="0"/>
              <a:t>n</a:t>
            </a:r>
            <a:r>
              <a:rPr lang="id-ID" dirty="0" smtClean="0"/>
              <a:t> sebagai variabel keputusan pada stage n (n=1,2,3,...,n)</a:t>
            </a:r>
          </a:p>
          <a:p>
            <a:pPr lvl="1"/>
            <a:r>
              <a:rPr lang="id-ID" dirty="0" smtClean="0"/>
              <a:t>F</a:t>
            </a:r>
            <a:r>
              <a:rPr lang="id-ID" baseline="-25000" dirty="0" smtClean="0"/>
              <a:t>n</a:t>
            </a:r>
            <a:r>
              <a:rPr lang="id-ID" dirty="0" smtClean="0"/>
              <a:t>(s,x</a:t>
            </a:r>
            <a:r>
              <a:rPr lang="id-ID" baseline="-25000" dirty="0" smtClean="0"/>
              <a:t>n</a:t>
            </a:r>
            <a:r>
              <a:rPr lang="id-ID" dirty="0" smtClean="0"/>
              <a:t>) sebagai nilai fungsi tujuan yang akan dimaksimumkan atau diminimumkan, dengan catatan bahwa sistem akan berawal di state s pada stage n dan x</a:t>
            </a:r>
            <a:r>
              <a:rPr lang="id-ID" baseline="-25000" dirty="0" smtClean="0"/>
              <a:t>n</a:t>
            </a:r>
            <a:r>
              <a:rPr lang="id-ID" dirty="0" smtClean="0"/>
              <a:t> terpilih sehingga f</a:t>
            </a:r>
            <a:r>
              <a:rPr lang="id-ID" baseline="-25000" dirty="0" smtClean="0"/>
              <a:t>n</a:t>
            </a:r>
            <a:r>
              <a:rPr lang="id-ID" dirty="0" smtClean="0"/>
              <a:t>(s,x</a:t>
            </a:r>
            <a:r>
              <a:rPr lang="id-ID" baseline="-25000" dirty="0" smtClean="0"/>
              <a:t>n</a:t>
            </a:r>
            <a:r>
              <a:rPr lang="id-ID" dirty="0" smtClean="0"/>
              <a:t>)=c</a:t>
            </a:r>
            <a:r>
              <a:rPr lang="id-ID" baseline="-25000" dirty="0" smtClean="0"/>
              <a:t>s,xn</a:t>
            </a:r>
            <a:r>
              <a:rPr lang="id-ID" dirty="0" smtClean="0"/>
              <a:t> + f</a:t>
            </a:r>
            <a:r>
              <a:rPr lang="id-ID" baseline="-25000" dirty="0" smtClean="0"/>
              <a:t>n+1</a:t>
            </a:r>
            <a:r>
              <a:rPr lang="id-ID" dirty="0" smtClean="0"/>
              <a:t>*(x</a:t>
            </a:r>
            <a:r>
              <a:rPr lang="id-ID" baseline="-25000" dirty="0" smtClean="0"/>
              <a:t>n</a:t>
            </a:r>
            <a:r>
              <a:rPr lang="id-ID" dirty="0" smtClean="0"/>
              <a:t>)</a:t>
            </a:r>
            <a:endParaRPr lang="id-ID" dirty="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63" y="1285861"/>
            <a:ext cx="10972800" cy="4525963"/>
          </a:xfrm>
        </p:spPr>
        <p:txBody>
          <a:bodyPr>
            <a:normAutofit/>
          </a:bodyPr>
          <a:lstStyle/>
          <a:p>
            <a:pPr lvl="1"/>
            <a:r>
              <a:rPr lang="id-ID" dirty="0" smtClean="0"/>
              <a:t>F</a:t>
            </a:r>
            <a:r>
              <a:rPr lang="id-ID" baseline="-25000" dirty="0" smtClean="0"/>
              <a:t>n</a:t>
            </a:r>
            <a:r>
              <a:rPr lang="id-ID" dirty="0" smtClean="0"/>
              <a:t>*(s) sebagai nilai maksimum/minimum dari f</a:t>
            </a:r>
            <a:r>
              <a:rPr lang="id-ID" baseline="-25000" dirty="0" smtClean="0"/>
              <a:t>n</a:t>
            </a:r>
            <a:r>
              <a:rPr lang="id-ID" dirty="0" smtClean="0"/>
              <a:t>(s,x</a:t>
            </a:r>
            <a:r>
              <a:rPr lang="id-ID" baseline="-25000" dirty="0" smtClean="0"/>
              <a:t>n</a:t>
            </a:r>
            <a:r>
              <a:rPr lang="id-ID" dirty="0" smtClean="0"/>
              <a:t>) untuk seluruh nilai x</a:t>
            </a:r>
            <a:r>
              <a:rPr lang="id-ID" baseline="-25000" dirty="0" smtClean="0"/>
              <a:t>n</a:t>
            </a:r>
            <a:r>
              <a:rPr lang="id-ID" dirty="0" smtClean="0"/>
              <a:t> yang mungkin.</a:t>
            </a:r>
          </a:p>
          <a:p>
            <a:pPr lvl="1">
              <a:buNone/>
            </a:pPr>
            <a:r>
              <a:rPr lang="id-ID" dirty="0" smtClean="0"/>
              <a:t>	Maka bentuk hubungan timbal baliknya adalah:</a:t>
            </a:r>
          </a:p>
          <a:p>
            <a:pPr lvl="1">
              <a:buNone/>
            </a:pPr>
            <a:endParaRPr lang="id-ID" dirty="0"/>
          </a:p>
          <a:p>
            <a:pPr lvl="1">
              <a:buNone/>
            </a:pPr>
            <a:endParaRPr lang="id-ID" dirty="0" smtClean="0"/>
          </a:p>
          <a:p>
            <a:r>
              <a:rPr lang="id-ID" dirty="0" smtClean="0"/>
              <a:t>Dengan menggunakan hubungan timbal balik ini, prosedur penyelesaian persoalan bergerak mundur stage demi stage, pada setiap stage berusaha diperoleh keputusan optimum untuk masing-masing state hingga akhirnya diperoleh keputusan optimum yang menyeluruh, mulai dari stage awal</a:t>
            </a:r>
            <a:endParaRPr lang="id-ID" dirty="0"/>
          </a:p>
        </p:txBody>
      </p:sp>
      <p:graphicFrame>
        <p:nvGraphicFramePr>
          <p:cNvPr id="4" name="Object 3"/>
          <p:cNvGraphicFramePr>
            <a:graphicFrameLocks noChangeAspect="1"/>
          </p:cNvGraphicFramePr>
          <p:nvPr/>
        </p:nvGraphicFramePr>
        <p:xfrm>
          <a:off x="2762227" y="3109894"/>
          <a:ext cx="6073211" cy="717554"/>
        </p:xfrm>
        <a:graphic>
          <a:graphicData uri="http://schemas.openxmlformats.org/presentationml/2006/ole">
            <p:oleObj spid="_x0000_s2050" name="Equation" r:id="rId3" imgW="1854000" imgH="29196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Contoh</a:t>
            </a:r>
            <a:r>
              <a:rPr lang="en-US" dirty="0" smtClean="0"/>
              <a:t> I : STAGE COACH </a:t>
            </a:r>
            <a:endParaRPr lang="en-US" dirty="0"/>
          </a:p>
        </p:txBody>
      </p:sp>
      <p:pic>
        <p:nvPicPr>
          <p:cNvPr id="1026" name="Picture 2"/>
          <p:cNvPicPr>
            <a:picLocks noChangeAspect="1" noChangeArrowheads="1"/>
          </p:cNvPicPr>
          <p:nvPr/>
        </p:nvPicPr>
        <p:blipFill>
          <a:blip r:embed="rId2"/>
          <a:srcRect/>
          <a:stretch>
            <a:fillRect/>
          </a:stretch>
        </p:blipFill>
        <p:spPr bwMode="auto">
          <a:xfrm>
            <a:off x="1066837" y="1542667"/>
            <a:ext cx="9485049" cy="4067558"/>
          </a:xfrm>
          <a:prstGeom prst="rect">
            <a:avLst/>
          </a:prstGeom>
          <a:noFill/>
          <a:ln w="9525">
            <a:noFill/>
            <a:miter lim="800000"/>
            <a:headEnd/>
            <a:tailEnd/>
          </a:ln>
          <a:effectLst/>
        </p:spPr>
      </p:pic>
      <p:sp>
        <p:nvSpPr>
          <p:cNvPr id="4" name="Title 1"/>
          <p:cNvSpPr txBox="1">
            <a:spLocks/>
          </p:cNvSpPr>
          <p:nvPr/>
        </p:nvSpPr>
        <p:spPr>
          <a:xfrm>
            <a:off x="380960" y="5572140"/>
            <a:ext cx="109728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err="1" smtClean="0">
                <a:ln>
                  <a:noFill/>
                </a:ln>
                <a:solidFill>
                  <a:schemeClr val="tx2">
                    <a:lumMod val="60000"/>
                    <a:lumOff val="40000"/>
                  </a:schemeClr>
                </a:solidFill>
                <a:effectLst/>
                <a:uLnTx/>
                <a:uFillTx/>
                <a:latin typeface="+mj-lt"/>
                <a:ea typeface="+mj-ea"/>
                <a:cs typeface="+mj-cs"/>
              </a:rPr>
              <a:t>Masalah</a:t>
            </a:r>
            <a:r>
              <a:rPr kumimoji="0" lang="en-US" sz="2800" b="0" i="1"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t>
            </a:r>
            <a:r>
              <a:rPr kumimoji="0" lang="en-US" sz="2800" b="0" i="1" u="none" strike="noStrike" kern="1200" cap="none" spc="0" normalizeH="0" baseline="0" noProof="0" dirty="0" err="1" smtClean="0">
                <a:ln>
                  <a:noFill/>
                </a:ln>
                <a:solidFill>
                  <a:schemeClr val="tx2">
                    <a:lumMod val="60000"/>
                    <a:lumOff val="40000"/>
                  </a:schemeClr>
                </a:solidFill>
                <a:effectLst/>
                <a:uLnTx/>
                <a:uFillTx/>
                <a:latin typeface="+mj-lt"/>
                <a:ea typeface="+mj-ea"/>
                <a:cs typeface="+mj-cs"/>
              </a:rPr>
              <a:t>penentuan</a:t>
            </a:r>
            <a:r>
              <a:rPr kumimoji="0" lang="en-US" sz="2800" b="0" i="1"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t>
            </a:r>
            <a:r>
              <a:rPr kumimoji="0" lang="en-US" sz="2800" b="0" i="1" u="none" strike="noStrike" kern="1200" cap="none" spc="0" normalizeH="0" baseline="0" noProof="0" dirty="0" err="1" smtClean="0">
                <a:ln>
                  <a:noFill/>
                </a:ln>
                <a:solidFill>
                  <a:schemeClr val="tx2">
                    <a:lumMod val="60000"/>
                    <a:lumOff val="40000"/>
                  </a:schemeClr>
                </a:solidFill>
                <a:effectLst/>
                <a:uLnTx/>
                <a:uFillTx/>
                <a:latin typeface="+mj-lt"/>
                <a:ea typeface="+mj-ea"/>
                <a:cs typeface="+mj-cs"/>
              </a:rPr>
              <a:t>rute</a:t>
            </a:r>
            <a:r>
              <a:rPr kumimoji="0" lang="en-US" sz="2800" b="0" i="1"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t>
            </a:r>
            <a:r>
              <a:rPr kumimoji="0" lang="en-US" sz="2800" b="0" i="1" u="none" strike="noStrike" kern="1200" cap="none" spc="0" normalizeH="0" baseline="0" noProof="0" dirty="0" err="1" smtClean="0">
                <a:ln>
                  <a:noFill/>
                </a:ln>
                <a:solidFill>
                  <a:schemeClr val="tx2">
                    <a:lumMod val="60000"/>
                    <a:lumOff val="40000"/>
                  </a:schemeClr>
                </a:solidFill>
                <a:effectLst/>
                <a:uLnTx/>
                <a:uFillTx/>
                <a:latin typeface="+mj-lt"/>
                <a:ea typeface="+mj-ea"/>
                <a:cs typeface="+mj-cs"/>
              </a:rPr>
              <a:t>perjalanan</a:t>
            </a:r>
            <a:r>
              <a:rPr kumimoji="0" lang="en-US" sz="2800" b="0" i="1"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t>
            </a:r>
            <a:r>
              <a:rPr kumimoji="0" lang="en-US" sz="2800" b="0" i="1" u="none" strike="noStrike" kern="1200" cap="none" spc="0" normalizeH="0" baseline="0" noProof="0" dirty="0" err="1" smtClean="0">
                <a:ln>
                  <a:noFill/>
                </a:ln>
                <a:solidFill>
                  <a:schemeClr val="tx2">
                    <a:lumMod val="60000"/>
                    <a:lumOff val="40000"/>
                  </a:schemeClr>
                </a:solidFill>
                <a:effectLst/>
                <a:uLnTx/>
                <a:uFillTx/>
                <a:latin typeface="+mj-lt"/>
                <a:ea typeface="+mj-ea"/>
                <a:cs typeface="+mj-cs"/>
              </a:rPr>
              <a:t>dari</a:t>
            </a:r>
            <a:r>
              <a:rPr kumimoji="0" lang="en-US" sz="2800" b="0" i="1"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t>
            </a:r>
            <a:r>
              <a:rPr kumimoji="0" lang="en-US" sz="2800" b="0" i="1" u="none" strike="noStrike" kern="1200" cap="none" spc="0" normalizeH="0" baseline="0" noProof="0" dirty="0" err="1" smtClean="0">
                <a:ln>
                  <a:noFill/>
                </a:ln>
                <a:solidFill>
                  <a:schemeClr val="tx2">
                    <a:lumMod val="60000"/>
                    <a:lumOff val="40000"/>
                  </a:schemeClr>
                </a:solidFill>
                <a:effectLst/>
                <a:uLnTx/>
                <a:uFillTx/>
                <a:latin typeface="+mj-lt"/>
                <a:ea typeface="+mj-ea"/>
                <a:cs typeface="+mj-cs"/>
              </a:rPr>
              <a:t>suatu</a:t>
            </a:r>
            <a:r>
              <a:rPr kumimoji="0" lang="en-US" sz="2800" b="0" i="1"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t>
            </a:r>
            <a:r>
              <a:rPr kumimoji="0" lang="en-US" sz="2800" b="0" i="1" u="none" strike="noStrike" kern="1200" cap="none" spc="0" normalizeH="0" baseline="0" noProof="0" dirty="0" err="1" smtClean="0">
                <a:ln>
                  <a:noFill/>
                </a:ln>
                <a:solidFill>
                  <a:schemeClr val="tx2">
                    <a:lumMod val="60000"/>
                    <a:lumOff val="40000"/>
                  </a:schemeClr>
                </a:solidFill>
                <a:effectLst/>
                <a:uLnTx/>
                <a:uFillTx/>
                <a:latin typeface="+mj-lt"/>
                <a:ea typeface="+mj-ea"/>
                <a:cs typeface="+mj-cs"/>
              </a:rPr>
              <a:t>titik</a:t>
            </a:r>
            <a:r>
              <a:rPr kumimoji="0" lang="en-US" sz="2800" b="0" i="1"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t>
            </a:r>
            <a:r>
              <a:rPr kumimoji="0" lang="en-US" sz="2800" b="0" i="1" u="none" strike="noStrike" kern="1200" cap="none" spc="0" normalizeH="0" baseline="0" noProof="0" dirty="0" err="1" smtClean="0">
                <a:ln>
                  <a:noFill/>
                </a:ln>
                <a:solidFill>
                  <a:schemeClr val="tx2">
                    <a:lumMod val="60000"/>
                    <a:lumOff val="40000"/>
                  </a:schemeClr>
                </a:solidFill>
                <a:effectLst/>
                <a:uLnTx/>
                <a:uFillTx/>
                <a:latin typeface="+mj-lt"/>
                <a:ea typeface="+mj-ea"/>
                <a:cs typeface="+mj-cs"/>
              </a:rPr>
              <a:t>awal</a:t>
            </a:r>
            <a:r>
              <a:rPr kumimoji="0" lang="en-US" sz="2800" b="0" i="1"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t>
            </a:r>
            <a:r>
              <a:rPr kumimoji="0" lang="en-US" sz="2800" b="0" i="1" u="none" strike="noStrike" kern="1200" cap="none" spc="0" normalizeH="0" baseline="0" noProof="0" dirty="0" err="1" smtClean="0">
                <a:ln>
                  <a:noFill/>
                </a:ln>
                <a:solidFill>
                  <a:schemeClr val="tx2">
                    <a:lumMod val="60000"/>
                    <a:lumOff val="40000"/>
                  </a:schemeClr>
                </a:solidFill>
                <a:effectLst/>
                <a:uLnTx/>
                <a:uFillTx/>
                <a:latin typeface="+mj-lt"/>
                <a:ea typeface="+mj-ea"/>
                <a:cs typeface="+mj-cs"/>
              </a:rPr>
              <a:t>hingga</a:t>
            </a:r>
            <a:r>
              <a:rPr kumimoji="0" lang="en-US" sz="2800" b="0" i="1"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t>
            </a:r>
            <a:r>
              <a:rPr kumimoji="0" lang="en-US" sz="2800" b="0" i="1" u="none" strike="noStrike" kern="1200" cap="none" spc="0" normalizeH="0" baseline="0" noProof="0" dirty="0" err="1" smtClean="0">
                <a:ln>
                  <a:noFill/>
                </a:ln>
                <a:solidFill>
                  <a:schemeClr val="tx2">
                    <a:lumMod val="60000"/>
                    <a:lumOff val="40000"/>
                  </a:schemeClr>
                </a:solidFill>
                <a:effectLst/>
                <a:uLnTx/>
                <a:uFillTx/>
                <a:latin typeface="+mj-lt"/>
                <a:ea typeface="+mj-ea"/>
                <a:cs typeface="+mj-cs"/>
              </a:rPr>
              <a:t>ke</a:t>
            </a:r>
            <a:r>
              <a:rPr kumimoji="0" lang="en-US" sz="2800" b="0" i="1"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t>
            </a:r>
            <a:r>
              <a:rPr kumimoji="0" lang="en-US" sz="2800" b="0" i="1" u="none" strike="noStrike" kern="1200" cap="none" spc="0" normalizeH="0" baseline="0" noProof="0" dirty="0" err="1" smtClean="0">
                <a:ln>
                  <a:noFill/>
                </a:ln>
                <a:solidFill>
                  <a:schemeClr val="tx2">
                    <a:lumMod val="60000"/>
                    <a:lumOff val="40000"/>
                  </a:schemeClr>
                </a:solidFill>
                <a:effectLst/>
                <a:uLnTx/>
                <a:uFillTx/>
                <a:latin typeface="+mj-lt"/>
                <a:ea typeface="+mj-ea"/>
                <a:cs typeface="+mj-cs"/>
              </a:rPr>
              <a:t>titik</a:t>
            </a:r>
            <a:r>
              <a:rPr kumimoji="0" lang="en-US" sz="2800" b="0" i="1" u="none" strike="noStrike" kern="1200" cap="none" spc="0" normalizeH="0" noProof="0" dirty="0" smtClean="0">
                <a:ln>
                  <a:noFill/>
                </a:ln>
                <a:solidFill>
                  <a:schemeClr val="tx2">
                    <a:lumMod val="60000"/>
                    <a:lumOff val="40000"/>
                  </a:schemeClr>
                </a:solidFill>
                <a:effectLst/>
                <a:uLnTx/>
                <a:uFillTx/>
                <a:latin typeface="+mj-lt"/>
                <a:ea typeface="+mj-ea"/>
                <a:cs typeface="+mj-cs"/>
              </a:rPr>
              <a:t> </a:t>
            </a:r>
            <a:r>
              <a:rPr kumimoji="0" lang="en-US" sz="2800" b="0" i="1" u="none" strike="noStrike" kern="1200" cap="none" spc="0" normalizeH="0" noProof="0" dirty="0" err="1" smtClean="0">
                <a:ln>
                  <a:noFill/>
                </a:ln>
                <a:solidFill>
                  <a:schemeClr val="tx2">
                    <a:lumMod val="60000"/>
                    <a:lumOff val="40000"/>
                  </a:schemeClr>
                </a:solidFill>
                <a:effectLst/>
                <a:uLnTx/>
                <a:uFillTx/>
                <a:latin typeface="+mj-lt"/>
                <a:ea typeface="+mj-ea"/>
                <a:cs typeface="+mj-cs"/>
              </a:rPr>
              <a:t>akhir</a:t>
            </a:r>
            <a:r>
              <a:rPr kumimoji="0" lang="en-US" sz="2800" b="0" i="1" u="none" strike="noStrike" kern="1200" cap="none" spc="0" normalizeH="0" noProof="0" dirty="0" smtClean="0">
                <a:ln>
                  <a:noFill/>
                </a:ln>
                <a:solidFill>
                  <a:schemeClr val="tx2">
                    <a:lumMod val="60000"/>
                    <a:lumOff val="40000"/>
                  </a:schemeClr>
                </a:solidFill>
                <a:effectLst/>
                <a:uLnTx/>
                <a:uFillTx/>
                <a:latin typeface="+mj-lt"/>
                <a:ea typeface="+mj-ea"/>
                <a:cs typeface="+mj-cs"/>
              </a:rPr>
              <a:t> </a:t>
            </a:r>
            <a:r>
              <a:rPr kumimoji="0" lang="en-US" sz="2800" b="0" i="1" u="none" strike="noStrike" kern="1200" cap="none" spc="0" normalizeH="0" noProof="0" dirty="0" err="1" smtClean="0">
                <a:ln>
                  <a:noFill/>
                </a:ln>
                <a:solidFill>
                  <a:schemeClr val="tx2">
                    <a:lumMod val="60000"/>
                    <a:lumOff val="40000"/>
                  </a:schemeClr>
                </a:solidFill>
                <a:effectLst/>
                <a:uLnTx/>
                <a:uFillTx/>
                <a:latin typeface="+mj-lt"/>
                <a:ea typeface="+mj-ea"/>
                <a:cs typeface="+mj-cs"/>
              </a:rPr>
              <a:t>perjalanan</a:t>
            </a:r>
            <a:endParaRPr kumimoji="0" lang="en-US" sz="2800" b="0" i="1"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82651" y="704850"/>
            <a:ext cx="10426700" cy="54483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174751" y="733425"/>
            <a:ext cx="9842500" cy="539115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411474" y="1477033"/>
            <a:ext cx="9329097" cy="3924300"/>
          </a:xfrm>
          <a:prstGeom prst="rect">
            <a:avLst/>
          </a:prstGeom>
          <a:noFill/>
          <a:ln w="9525">
            <a:noFill/>
            <a:miter lim="800000"/>
            <a:headEnd/>
            <a:tailEnd/>
          </a:ln>
          <a:effectLst/>
        </p:spPr>
      </p:pic>
      <p:sp>
        <p:nvSpPr>
          <p:cNvPr id="4100" name="AutoShape 4" descr="http://harpritsinghblog.com/wp-content/uploads/2011/03/maximum-profit.jpg"/>
          <p:cNvSpPr>
            <a:spLocks noChangeAspect="1" noChangeArrowheads="1"/>
          </p:cNvSpPr>
          <p:nvPr/>
        </p:nvSpPr>
        <p:spPr bwMode="auto">
          <a:xfrm>
            <a:off x="207433" y="-944563"/>
            <a:ext cx="3048000" cy="1981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268148" y="1192821"/>
            <a:ext cx="9530482" cy="4395843"/>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Definisi</a:t>
            </a:r>
            <a:endParaRPr lang="en-US" dirty="0"/>
          </a:p>
        </p:txBody>
      </p:sp>
      <p:sp>
        <p:nvSpPr>
          <p:cNvPr id="3" name="Content Placeholder 2"/>
          <p:cNvSpPr>
            <a:spLocks noGrp="1"/>
          </p:cNvSpPr>
          <p:nvPr>
            <p:ph idx="1"/>
          </p:nvPr>
        </p:nvSpPr>
        <p:spPr/>
        <p:txBody>
          <a:bodyPr>
            <a:normAutofit/>
          </a:bodyPr>
          <a:lstStyle/>
          <a:p>
            <a:r>
              <a:rPr lang="en-US" dirty="0" err="1" smtClean="0"/>
              <a:t>Suatu</a:t>
            </a:r>
            <a:r>
              <a:rPr lang="en-US" dirty="0" smtClean="0"/>
              <a:t> </a:t>
            </a:r>
            <a:r>
              <a:rPr lang="en-US" dirty="0" err="1" smtClean="0"/>
              <a:t>teknik</a:t>
            </a:r>
            <a:r>
              <a:rPr lang="en-US" dirty="0" smtClean="0"/>
              <a:t> </a:t>
            </a:r>
            <a:r>
              <a:rPr lang="en-US" dirty="0" err="1" smtClean="0"/>
              <a:t>kuantitatif</a:t>
            </a:r>
            <a:r>
              <a:rPr lang="en-US" dirty="0" smtClean="0"/>
              <a:t> yang </a:t>
            </a:r>
            <a:r>
              <a:rPr lang="en-US" dirty="0" err="1" smtClean="0"/>
              <a:t>digunakan</a:t>
            </a:r>
            <a:r>
              <a:rPr lang="en-US" dirty="0" smtClean="0"/>
              <a:t> </a:t>
            </a:r>
            <a:r>
              <a:rPr lang="en-US" dirty="0" err="1" smtClean="0"/>
              <a:t>untuk</a:t>
            </a:r>
            <a:r>
              <a:rPr lang="en-US" dirty="0" smtClean="0"/>
              <a:t> </a:t>
            </a:r>
            <a:r>
              <a:rPr lang="en-US" dirty="0" err="1" smtClean="0"/>
              <a:t>membuat</a:t>
            </a:r>
            <a:r>
              <a:rPr lang="en-US" dirty="0" smtClean="0"/>
              <a:t> </a:t>
            </a:r>
            <a:r>
              <a:rPr lang="en-US" dirty="0" err="1" smtClean="0"/>
              <a:t>suatu</a:t>
            </a:r>
            <a:r>
              <a:rPr lang="en-US" dirty="0" smtClean="0"/>
              <a:t> </a:t>
            </a:r>
            <a:r>
              <a:rPr lang="en-US" dirty="0" err="1" smtClean="0"/>
              <a:t>rangkaian</a:t>
            </a:r>
            <a:r>
              <a:rPr lang="en-US" dirty="0" smtClean="0"/>
              <a:t> </a:t>
            </a:r>
            <a:r>
              <a:rPr lang="en-US" dirty="0" err="1" smtClean="0"/>
              <a:t>keputusan</a:t>
            </a:r>
            <a:r>
              <a:rPr lang="en-US" dirty="0" smtClean="0"/>
              <a:t> yang </a:t>
            </a:r>
            <a:r>
              <a:rPr lang="en-US" dirty="0" err="1" smtClean="0"/>
              <a:t>saling</a:t>
            </a:r>
            <a:r>
              <a:rPr lang="en-US" dirty="0" smtClean="0"/>
              <a:t> </a:t>
            </a:r>
            <a:r>
              <a:rPr lang="en-US" dirty="0" err="1" smtClean="0"/>
              <a:t>berkaitan</a:t>
            </a:r>
            <a:r>
              <a:rPr lang="en-US" dirty="0" smtClean="0"/>
              <a:t>. (Hillier &amp; Lieberman , Introduction to OR)</a:t>
            </a:r>
          </a:p>
          <a:p>
            <a:r>
              <a:rPr lang="en-US" dirty="0" err="1" smtClean="0"/>
              <a:t>Prosedur</a:t>
            </a:r>
            <a:r>
              <a:rPr lang="en-US" dirty="0" smtClean="0"/>
              <a:t> </a:t>
            </a:r>
            <a:r>
              <a:rPr lang="en-US" dirty="0" err="1" smtClean="0"/>
              <a:t>Matematis</a:t>
            </a:r>
            <a:r>
              <a:rPr lang="en-US" dirty="0" smtClean="0"/>
              <a:t> yang </a:t>
            </a:r>
            <a:r>
              <a:rPr lang="en-US" dirty="0" err="1" smtClean="0"/>
              <a:t>dirancang</a:t>
            </a:r>
            <a:r>
              <a:rPr lang="en-US" dirty="0" smtClean="0"/>
              <a:t> </a:t>
            </a:r>
            <a:r>
              <a:rPr lang="en-US" dirty="0" err="1" smtClean="0"/>
              <a:t>untuk</a:t>
            </a:r>
            <a:r>
              <a:rPr lang="en-US" dirty="0" smtClean="0"/>
              <a:t> </a:t>
            </a:r>
            <a:r>
              <a:rPr lang="en-US" dirty="0" err="1" smtClean="0"/>
              <a:t>memperbaiki</a:t>
            </a:r>
            <a:r>
              <a:rPr lang="en-US" dirty="0" smtClean="0"/>
              <a:t> </a:t>
            </a:r>
            <a:r>
              <a:rPr lang="en-US" dirty="0" err="1" smtClean="0"/>
              <a:t>efisiensi</a:t>
            </a:r>
            <a:r>
              <a:rPr lang="en-US" dirty="0" smtClean="0"/>
              <a:t> </a:t>
            </a:r>
            <a:r>
              <a:rPr lang="en-US" dirty="0" err="1" smtClean="0"/>
              <a:t>perhitungan</a:t>
            </a:r>
            <a:r>
              <a:rPr lang="en-US" dirty="0" smtClean="0"/>
              <a:t> </a:t>
            </a:r>
            <a:r>
              <a:rPr lang="en-US" dirty="0" err="1" smtClean="0"/>
              <a:t>masalah</a:t>
            </a:r>
            <a:r>
              <a:rPr lang="en-US" dirty="0" smtClean="0"/>
              <a:t> </a:t>
            </a:r>
            <a:r>
              <a:rPr lang="en-US" dirty="0" err="1" smtClean="0"/>
              <a:t>pemrogaman</a:t>
            </a:r>
            <a:r>
              <a:rPr lang="en-US" dirty="0" smtClean="0"/>
              <a:t> </a:t>
            </a:r>
            <a:r>
              <a:rPr lang="en-US" dirty="0" err="1" smtClean="0"/>
              <a:t>matematis</a:t>
            </a:r>
            <a:r>
              <a:rPr lang="en-US" dirty="0" smtClean="0"/>
              <a:t> </a:t>
            </a:r>
            <a:r>
              <a:rPr lang="en-US" dirty="0" err="1" smtClean="0"/>
              <a:t>tertentu</a:t>
            </a:r>
            <a:r>
              <a:rPr lang="en-US" dirty="0" smtClean="0"/>
              <a:t> </a:t>
            </a:r>
            <a:r>
              <a:rPr lang="en-US" dirty="0" err="1" smtClean="0"/>
              <a:t>dengan</a:t>
            </a:r>
            <a:r>
              <a:rPr lang="en-US" dirty="0" smtClean="0"/>
              <a:t> </a:t>
            </a:r>
            <a:r>
              <a:rPr lang="en-US" dirty="0" err="1" smtClean="0"/>
              <a:t>menguraikannya</a:t>
            </a:r>
            <a:r>
              <a:rPr lang="en-US" dirty="0" smtClean="0"/>
              <a:t> </a:t>
            </a:r>
            <a:r>
              <a:rPr lang="en-US" dirty="0" err="1" smtClean="0"/>
              <a:t>menjadi</a:t>
            </a:r>
            <a:r>
              <a:rPr lang="en-US" dirty="0" smtClean="0"/>
              <a:t> </a:t>
            </a:r>
            <a:r>
              <a:rPr lang="en-US" dirty="0" err="1" smtClean="0"/>
              <a:t>bagian</a:t>
            </a:r>
            <a:r>
              <a:rPr lang="en-US" dirty="0" smtClean="0"/>
              <a:t> </a:t>
            </a:r>
            <a:r>
              <a:rPr lang="en-US" dirty="0" err="1" smtClean="0"/>
              <a:t>masalah-masalah</a:t>
            </a:r>
            <a:r>
              <a:rPr lang="en-US" dirty="0" smtClean="0"/>
              <a:t> yang </a:t>
            </a:r>
            <a:r>
              <a:rPr lang="en-US" dirty="0" err="1" smtClean="0"/>
              <a:t>lebih</a:t>
            </a:r>
            <a:r>
              <a:rPr lang="en-US" dirty="0" smtClean="0"/>
              <a:t> </a:t>
            </a:r>
            <a:r>
              <a:rPr lang="en-US" dirty="0" err="1" smtClean="0"/>
              <a:t>kecil</a:t>
            </a:r>
            <a:r>
              <a:rPr lang="en-US" dirty="0" smtClean="0"/>
              <a:t>. (</a:t>
            </a:r>
            <a:r>
              <a:rPr lang="en-US" dirty="0" err="1" smtClean="0"/>
              <a:t>Hamdy</a:t>
            </a:r>
            <a:r>
              <a:rPr lang="en-US" dirty="0" smtClean="0"/>
              <a:t> A. </a:t>
            </a:r>
            <a:r>
              <a:rPr lang="en-US" dirty="0" err="1" smtClean="0"/>
              <a:t>Taha</a:t>
            </a:r>
            <a:r>
              <a:rPr lang="en-US" dirty="0" smtClean="0"/>
              <a:t>)</a:t>
            </a:r>
            <a:endParaRPr lang="en-US"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219200" y="876300"/>
            <a:ext cx="9753600" cy="51054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238217" y="2857497"/>
            <a:ext cx="9563100" cy="324802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1238217" y="785794"/>
            <a:ext cx="9545897" cy="19812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380961" y="642918"/>
            <a:ext cx="11445436" cy="5248296"/>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212852" y="1422400"/>
            <a:ext cx="8264978" cy="4621214"/>
          </a:xfrm>
          <a:prstGeom prst="rect">
            <a:avLst/>
          </a:prstGeom>
          <a:noFill/>
          <a:ln w="9525">
            <a:noFill/>
            <a:miter lim="800000"/>
            <a:headEnd/>
            <a:tailEnd/>
          </a:ln>
          <a:effectLst/>
        </p:spPr>
      </p:pic>
      <p:sp>
        <p:nvSpPr>
          <p:cNvPr id="9220" name="AutoShape 4" descr="http://us.123rf.com/400wm/400/400/soleg/soleg0809/soleg080900014/3539504-cargo-loading.jpg"/>
          <p:cNvSpPr>
            <a:spLocks noChangeAspect="1" noChangeArrowheads="1"/>
          </p:cNvSpPr>
          <p:nvPr/>
        </p:nvSpPr>
        <p:spPr bwMode="auto">
          <a:xfrm>
            <a:off x="84667" y="-136524"/>
            <a:ext cx="8597900" cy="43148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262453" y="2090056"/>
            <a:ext cx="7300976" cy="3701141"/>
          </a:xfrm>
          <a:prstGeom prst="rect">
            <a:avLst/>
          </a:prstGeom>
          <a:noFill/>
          <a:ln w="9525">
            <a:noFill/>
            <a:miter lim="800000"/>
            <a:headEnd/>
            <a:tailEnd/>
          </a:ln>
          <a:effectLst/>
        </p:spPr>
      </p:pic>
      <p:pic>
        <p:nvPicPr>
          <p:cNvPr id="10244" name="Picture 4" descr="http://t3.gstatic.com/images?q=tbn:ANd9GcTQeUqdBS4VXQ5sJtLmjq9ryc_8PHrWFGavOThnboHWb9vUqYam&amp;t=1"/>
          <p:cNvPicPr>
            <a:picLocks noChangeAspect="1" noChangeArrowheads="1"/>
          </p:cNvPicPr>
          <p:nvPr/>
        </p:nvPicPr>
        <p:blipFill>
          <a:blip r:embed="rId3"/>
          <a:srcRect/>
          <a:stretch>
            <a:fillRect/>
          </a:stretch>
        </p:blipFill>
        <p:spPr bwMode="auto">
          <a:xfrm>
            <a:off x="7143758" y="571481"/>
            <a:ext cx="4241807" cy="2382947"/>
          </a:xfrm>
          <a:prstGeom prst="rect">
            <a:avLst/>
          </a:prstGeom>
          <a:noFill/>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589608" y="731078"/>
            <a:ext cx="9193021" cy="5536146"/>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941640" y="1088572"/>
            <a:ext cx="8492648" cy="4617812"/>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712" y="5143512"/>
            <a:ext cx="10858576" cy="1357322"/>
          </a:xfrm>
        </p:spPr>
        <p:txBody>
          <a:bodyPr>
            <a:normAutofit lnSpcReduction="10000"/>
          </a:bodyPr>
          <a:lstStyle/>
          <a:p>
            <a:r>
              <a:rPr lang="en-US" sz="2000" dirty="0" err="1" smtClean="0"/>
              <a:t>Pada</a:t>
            </a:r>
            <a:r>
              <a:rPr lang="en-US" sz="2000" dirty="0" smtClean="0"/>
              <a:t> </a:t>
            </a:r>
            <a:r>
              <a:rPr lang="en-US" sz="2000" dirty="0" err="1" smtClean="0"/>
              <a:t>kolom</a:t>
            </a:r>
            <a:r>
              <a:rPr lang="en-US" sz="2000" dirty="0" smtClean="0"/>
              <a:t> f2*x2 </a:t>
            </a:r>
            <a:r>
              <a:rPr lang="en-US" sz="2000" dirty="0" err="1" smtClean="0"/>
              <a:t>tercantum</a:t>
            </a:r>
            <a:r>
              <a:rPr lang="en-US" sz="2000" dirty="0" smtClean="0"/>
              <a:t> </a:t>
            </a:r>
            <a:r>
              <a:rPr lang="en-US" sz="2000" dirty="0" err="1" smtClean="0"/>
              <a:t>nilai</a:t>
            </a:r>
            <a:r>
              <a:rPr lang="en-US" sz="2000" dirty="0" smtClean="0"/>
              <a:t> </a:t>
            </a:r>
            <a:r>
              <a:rPr lang="en-US" sz="2000" dirty="0" err="1" smtClean="0"/>
              <a:t>rupiaj</a:t>
            </a:r>
            <a:r>
              <a:rPr lang="en-US" sz="2000" dirty="0" smtClean="0"/>
              <a:t> </a:t>
            </a:r>
            <a:r>
              <a:rPr lang="en-US" sz="2000" dirty="0" err="1" smtClean="0"/>
              <a:t>terbaiknya</a:t>
            </a:r>
            <a:endParaRPr lang="en-US" sz="2000" dirty="0" smtClean="0"/>
          </a:p>
          <a:p>
            <a:r>
              <a:rPr lang="en-US" sz="2000" dirty="0" err="1" smtClean="0"/>
              <a:t>Kolom</a:t>
            </a:r>
            <a:r>
              <a:rPr lang="en-US" sz="2000" dirty="0" smtClean="0"/>
              <a:t> x2* </a:t>
            </a:r>
            <a:r>
              <a:rPr lang="en-US" sz="2000" dirty="0" err="1" smtClean="0"/>
              <a:t>menunjukkan</a:t>
            </a:r>
            <a:r>
              <a:rPr lang="en-US" sz="2000" dirty="0" smtClean="0"/>
              <a:t> </a:t>
            </a:r>
            <a:r>
              <a:rPr lang="en-US" sz="2000" dirty="0" err="1" smtClean="0"/>
              <a:t>jumlah</a:t>
            </a:r>
            <a:r>
              <a:rPr lang="en-US" sz="2000" dirty="0" smtClean="0"/>
              <a:t> </a:t>
            </a:r>
            <a:r>
              <a:rPr lang="en-US" sz="2000" dirty="0" err="1" smtClean="0"/>
              <a:t>barang</a:t>
            </a:r>
            <a:r>
              <a:rPr lang="en-US" sz="2000" dirty="0" smtClean="0"/>
              <a:t> B yang </a:t>
            </a:r>
            <a:r>
              <a:rPr lang="en-US" sz="2000" dirty="0" err="1" smtClean="0"/>
              <a:t>harus</a:t>
            </a:r>
            <a:r>
              <a:rPr lang="en-US" sz="2000" dirty="0" smtClean="0"/>
              <a:t> </a:t>
            </a:r>
            <a:r>
              <a:rPr lang="en-US" sz="2000" dirty="0" err="1" smtClean="0"/>
              <a:t>diangkut</a:t>
            </a:r>
            <a:r>
              <a:rPr lang="en-US" sz="2000" dirty="0" smtClean="0"/>
              <a:t> </a:t>
            </a:r>
            <a:r>
              <a:rPr lang="en-US" sz="2000" dirty="0" err="1" smtClean="0"/>
              <a:t>pada</a:t>
            </a:r>
            <a:r>
              <a:rPr lang="en-US" sz="2000" dirty="0" smtClean="0"/>
              <a:t> </a:t>
            </a:r>
            <a:r>
              <a:rPr lang="en-US" sz="2000" dirty="0" err="1" smtClean="0"/>
              <a:t>tahap</a:t>
            </a:r>
            <a:r>
              <a:rPr lang="en-US" sz="2000" dirty="0" smtClean="0"/>
              <a:t> 2</a:t>
            </a:r>
          </a:p>
          <a:p>
            <a:r>
              <a:rPr lang="en-US" sz="2000" dirty="0" err="1" smtClean="0"/>
              <a:t>Jumlah</a:t>
            </a:r>
            <a:r>
              <a:rPr lang="en-US" sz="2000" dirty="0" smtClean="0"/>
              <a:t> B yang </a:t>
            </a:r>
            <a:r>
              <a:rPr lang="en-US" sz="2000" dirty="0" err="1" smtClean="0"/>
              <a:t>dapat</a:t>
            </a:r>
            <a:r>
              <a:rPr lang="en-US" sz="2000" dirty="0" smtClean="0"/>
              <a:t> </a:t>
            </a:r>
            <a:r>
              <a:rPr lang="en-US" sz="2000" dirty="0" err="1" smtClean="0"/>
              <a:t>diangkut</a:t>
            </a:r>
            <a:r>
              <a:rPr lang="en-US" sz="2000" dirty="0" smtClean="0"/>
              <a:t> </a:t>
            </a:r>
            <a:r>
              <a:rPr lang="en-US" sz="2000" dirty="0" err="1" smtClean="0"/>
              <a:t>bisa</a:t>
            </a:r>
            <a:r>
              <a:rPr lang="en-US" sz="2000" dirty="0" smtClean="0"/>
              <a:t> 0,1, </a:t>
            </a:r>
            <a:r>
              <a:rPr lang="en-US" sz="2000" dirty="0" err="1" smtClean="0"/>
              <a:t>atau</a:t>
            </a:r>
            <a:r>
              <a:rPr lang="en-US" sz="2000" dirty="0" smtClean="0"/>
              <a:t> 2 </a:t>
            </a:r>
            <a:r>
              <a:rPr lang="en-US" sz="2000" dirty="0" err="1" smtClean="0"/>
              <a:t>tergantung</a:t>
            </a:r>
            <a:r>
              <a:rPr lang="en-US" sz="2000" dirty="0" smtClean="0"/>
              <a:t> </a:t>
            </a:r>
            <a:r>
              <a:rPr lang="en-US" sz="2000" dirty="0" err="1" smtClean="0"/>
              <a:t>pada</a:t>
            </a:r>
            <a:r>
              <a:rPr lang="en-US" sz="2000" dirty="0" smtClean="0"/>
              <a:t> </a:t>
            </a:r>
            <a:r>
              <a:rPr lang="en-US" sz="2000" dirty="0" err="1" smtClean="0"/>
              <a:t>kapasitasnya</a:t>
            </a:r>
            <a:endParaRPr lang="en-US" sz="2000" dirty="0" smtClean="0"/>
          </a:p>
          <a:p>
            <a:endParaRPr lang="en-US" sz="2000" dirty="0"/>
          </a:p>
        </p:txBody>
      </p:sp>
      <p:pic>
        <p:nvPicPr>
          <p:cNvPr id="13314" name="Picture 2"/>
          <p:cNvPicPr>
            <a:picLocks noChangeAspect="1" noChangeArrowheads="1"/>
          </p:cNvPicPr>
          <p:nvPr/>
        </p:nvPicPr>
        <p:blipFill>
          <a:blip r:embed="rId2"/>
          <a:srcRect/>
          <a:stretch>
            <a:fillRect/>
          </a:stretch>
        </p:blipFill>
        <p:spPr bwMode="auto">
          <a:xfrm>
            <a:off x="1142966" y="357167"/>
            <a:ext cx="7870405" cy="463867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681225" y="1020547"/>
            <a:ext cx="8840145" cy="4892892"/>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859029" y="943413"/>
            <a:ext cx="8560742" cy="502944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Definisi</a:t>
            </a:r>
            <a:endParaRPr lang="id-ID" dirty="0"/>
          </a:p>
        </p:txBody>
      </p:sp>
      <p:sp>
        <p:nvSpPr>
          <p:cNvPr id="3" name="Content Placeholder 2"/>
          <p:cNvSpPr>
            <a:spLocks noGrp="1"/>
          </p:cNvSpPr>
          <p:nvPr>
            <p:ph idx="1"/>
          </p:nvPr>
        </p:nvSpPr>
        <p:spPr/>
        <p:txBody>
          <a:bodyPr>
            <a:normAutofit/>
          </a:bodyPr>
          <a:lstStyle/>
          <a:p>
            <a:r>
              <a:rPr lang="id-ID" dirty="0" smtClean="0"/>
              <a:t>Programa dinamis adalah metode pemecahan masalah dengan cara menguraikan solusi menjadi sekumpulan langkah (step) atau tahapan (stage) sedemikian sehingga solusi dari persoalan dapat dipandang dari serangkaian keputusan yang saling berkaitan. </a:t>
            </a:r>
          </a:p>
          <a:p>
            <a:pPr>
              <a:buNone/>
            </a:pPr>
            <a:endParaRPr lang="id-ID" dirty="0"/>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CONTOH 3 : Salesman Problem</a:t>
            </a:r>
            <a:endParaRPr lang="id-ID" dirty="0"/>
          </a:p>
        </p:txBody>
      </p:sp>
      <p:sp>
        <p:nvSpPr>
          <p:cNvPr id="4" name="Rectangle 3"/>
          <p:cNvSpPr/>
          <p:nvPr/>
        </p:nvSpPr>
        <p:spPr>
          <a:xfrm>
            <a:off x="952464" y="3643314"/>
            <a:ext cx="762005"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1</a:t>
            </a:r>
            <a:endParaRPr lang="id-ID" dirty="0"/>
          </a:p>
        </p:txBody>
      </p:sp>
      <p:sp>
        <p:nvSpPr>
          <p:cNvPr id="5" name="Rectangle 4"/>
          <p:cNvSpPr/>
          <p:nvPr/>
        </p:nvSpPr>
        <p:spPr>
          <a:xfrm>
            <a:off x="2952728" y="5072074"/>
            <a:ext cx="762005"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4</a:t>
            </a:r>
            <a:endParaRPr lang="id-ID" dirty="0"/>
          </a:p>
        </p:txBody>
      </p:sp>
      <p:sp>
        <p:nvSpPr>
          <p:cNvPr id="6" name="Rectangle 5"/>
          <p:cNvSpPr/>
          <p:nvPr/>
        </p:nvSpPr>
        <p:spPr>
          <a:xfrm>
            <a:off x="3047979" y="3643314"/>
            <a:ext cx="762005"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3</a:t>
            </a:r>
            <a:endParaRPr lang="id-ID" dirty="0"/>
          </a:p>
        </p:txBody>
      </p:sp>
      <p:sp>
        <p:nvSpPr>
          <p:cNvPr id="7" name="Rectangle 6"/>
          <p:cNvSpPr/>
          <p:nvPr/>
        </p:nvSpPr>
        <p:spPr>
          <a:xfrm>
            <a:off x="3047979" y="2357430"/>
            <a:ext cx="762005"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2</a:t>
            </a:r>
            <a:endParaRPr lang="id-ID" dirty="0"/>
          </a:p>
        </p:txBody>
      </p:sp>
      <p:sp>
        <p:nvSpPr>
          <p:cNvPr id="8" name="Rectangle 7"/>
          <p:cNvSpPr/>
          <p:nvPr/>
        </p:nvSpPr>
        <p:spPr>
          <a:xfrm>
            <a:off x="6762755" y="5072074"/>
            <a:ext cx="762005" cy="5715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7</a:t>
            </a:r>
            <a:endParaRPr lang="id-ID" dirty="0"/>
          </a:p>
        </p:txBody>
      </p:sp>
      <p:sp>
        <p:nvSpPr>
          <p:cNvPr id="9" name="Rectangle 8"/>
          <p:cNvSpPr/>
          <p:nvPr/>
        </p:nvSpPr>
        <p:spPr>
          <a:xfrm>
            <a:off x="6762755" y="3643314"/>
            <a:ext cx="762005" cy="5715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6</a:t>
            </a:r>
            <a:endParaRPr lang="id-ID" dirty="0"/>
          </a:p>
        </p:txBody>
      </p:sp>
      <p:sp>
        <p:nvSpPr>
          <p:cNvPr id="10" name="Rectangle 9"/>
          <p:cNvSpPr/>
          <p:nvPr/>
        </p:nvSpPr>
        <p:spPr>
          <a:xfrm>
            <a:off x="6858005" y="2357430"/>
            <a:ext cx="762005" cy="5715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5</a:t>
            </a:r>
            <a:endParaRPr lang="id-ID" dirty="0"/>
          </a:p>
        </p:txBody>
      </p:sp>
      <p:sp>
        <p:nvSpPr>
          <p:cNvPr id="11" name="Rectangle 10"/>
          <p:cNvSpPr/>
          <p:nvPr/>
        </p:nvSpPr>
        <p:spPr>
          <a:xfrm>
            <a:off x="8572518" y="4429132"/>
            <a:ext cx="762005" cy="57150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9</a:t>
            </a:r>
            <a:endParaRPr lang="id-ID" dirty="0"/>
          </a:p>
        </p:txBody>
      </p:sp>
      <p:sp>
        <p:nvSpPr>
          <p:cNvPr id="12" name="Rectangle 11"/>
          <p:cNvSpPr/>
          <p:nvPr/>
        </p:nvSpPr>
        <p:spPr>
          <a:xfrm>
            <a:off x="8667768" y="3000372"/>
            <a:ext cx="762005" cy="57150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8</a:t>
            </a:r>
            <a:endParaRPr lang="id-ID" dirty="0"/>
          </a:p>
        </p:txBody>
      </p:sp>
      <p:sp>
        <p:nvSpPr>
          <p:cNvPr id="13" name="Rectangle 12"/>
          <p:cNvSpPr/>
          <p:nvPr/>
        </p:nvSpPr>
        <p:spPr>
          <a:xfrm>
            <a:off x="10477531" y="3643314"/>
            <a:ext cx="762005" cy="5715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10</a:t>
            </a:r>
            <a:endParaRPr lang="id-ID" dirty="0"/>
          </a:p>
        </p:txBody>
      </p:sp>
      <p:cxnSp>
        <p:nvCxnSpPr>
          <p:cNvPr id="15" name="Straight Arrow Connector 14"/>
          <p:cNvCxnSpPr/>
          <p:nvPr/>
        </p:nvCxnSpPr>
        <p:spPr>
          <a:xfrm rot="5400000" flipH="1" flipV="1">
            <a:off x="1869252" y="3059904"/>
            <a:ext cx="928694" cy="6667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000221" y="3929066"/>
            <a:ext cx="66675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1571593" y="4262444"/>
            <a:ext cx="1428760" cy="7620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000485" y="2643182"/>
            <a:ext cx="95250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000486" y="2643182"/>
            <a:ext cx="762005" cy="2857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3988579" y="2655089"/>
            <a:ext cx="500066" cy="4762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190987" y="4000504"/>
            <a:ext cx="66675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190987" y="3786190"/>
            <a:ext cx="571504"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190987" y="4000504"/>
            <a:ext cx="476253" cy="2857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095736" y="5357826"/>
            <a:ext cx="57150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095736" y="5143512"/>
            <a:ext cx="571504"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4060017" y="5036355"/>
            <a:ext cx="357190" cy="2857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715261" y="2643182"/>
            <a:ext cx="571504" cy="357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H="1">
            <a:off x="7608104" y="2750339"/>
            <a:ext cx="500066" cy="2857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715262" y="3714752"/>
            <a:ext cx="476253"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715261" y="4000504"/>
            <a:ext cx="381003"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7727168" y="5083981"/>
            <a:ext cx="357190" cy="1905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810512" y="5286388"/>
            <a:ext cx="381003"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6200000" flipH="1">
            <a:off x="9703619" y="3369469"/>
            <a:ext cx="500066" cy="4762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flipH="1" flipV="1">
            <a:off x="9691713" y="4143380"/>
            <a:ext cx="428628" cy="5715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619219" y="6143644"/>
            <a:ext cx="913648" cy="369332"/>
          </a:xfrm>
          <a:prstGeom prst="rect">
            <a:avLst/>
          </a:prstGeom>
          <a:noFill/>
        </p:spPr>
        <p:txBody>
          <a:bodyPr wrap="none" rtlCol="0">
            <a:spAutoFit/>
          </a:bodyPr>
          <a:lstStyle/>
          <a:p>
            <a:r>
              <a:rPr lang="id-ID" dirty="0" smtClean="0"/>
              <a:t>Tahap 1</a:t>
            </a:r>
            <a:endParaRPr lang="id-ID" dirty="0"/>
          </a:p>
        </p:txBody>
      </p:sp>
      <p:sp>
        <p:nvSpPr>
          <p:cNvPr id="65" name="TextBox 64"/>
          <p:cNvSpPr txBox="1"/>
          <p:nvPr/>
        </p:nvSpPr>
        <p:spPr>
          <a:xfrm>
            <a:off x="4857742" y="6143644"/>
            <a:ext cx="913648" cy="369332"/>
          </a:xfrm>
          <a:prstGeom prst="rect">
            <a:avLst/>
          </a:prstGeom>
          <a:noFill/>
        </p:spPr>
        <p:txBody>
          <a:bodyPr wrap="none" rtlCol="0">
            <a:spAutoFit/>
          </a:bodyPr>
          <a:lstStyle/>
          <a:p>
            <a:r>
              <a:rPr lang="id-ID" dirty="0" smtClean="0"/>
              <a:t>Tahap 2</a:t>
            </a:r>
            <a:endParaRPr lang="id-ID" dirty="0"/>
          </a:p>
        </p:txBody>
      </p:sp>
      <p:sp>
        <p:nvSpPr>
          <p:cNvPr id="66" name="TextBox 65"/>
          <p:cNvSpPr txBox="1"/>
          <p:nvPr/>
        </p:nvSpPr>
        <p:spPr>
          <a:xfrm>
            <a:off x="7524760" y="6143644"/>
            <a:ext cx="913648" cy="369332"/>
          </a:xfrm>
          <a:prstGeom prst="rect">
            <a:avLst/>
          </a:prstGeom>
          <a:noFill/>
        </p:spPr>
        <p:txBody>
          <a:bodyPr wrap="none" rtlCol="0">
            <a:spAutoFit/>
          </a:bodyPr>
          <a:lstStyle/>
          <a:p>
            <a:r>
              <a:rPr lang="id-ID" dirty="0" smtClean="0"/>
              <a:t>Tahap 3</a:t>
            </a:r>
            <a:endParaRPr lang="id-ID" dirty="0"/>
          </a:p>
        </p:txBody>
      </p:sp>
      <p:sp>
        <p:nvSpPr>
          <p:cNvPr id="67" name="TextBox 66"/>
          <p:cNvSpPr txBox="1"/>
          <p:nvPr/>
        </p:nvSpPr>
        <p:spPr>
          <a:xfrm>
            <a:off x="9429774" y="6143644"/>
            <a:ext cx="913648" cy="369332"/>
          </a:xfrm>
          <a:prstGeom prst="rect">
            <a:avLst/>
          </a:prstGeom>
          <a:noFill/>
        </p:spPr>
        <p:txBody>
          <a:bodyPr wrap="none" rtlCol="0">
            <a:spAutoFit/>
          </a:bodyPr>
          <a:lstStyle/>
          <a:p>
            <a:r>
              <a:rPr lang="id-ID" dirty="0" smtClean="0"/>
              <a:t>Tahap 4</a:t>
            </a:r>
            <a:endParaRPr lang="id-ID" dirty="0"/>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   </a:t>
            </a:r>
            <a:endParaRPr lang="id-ID" dirty="0"/>
          </a:p>
        </p:txBody>
      </p:sp>
      <p:graphicFrame>
        <p:nvGraphicFramePr>
          <p:cNvPr id="5" name="Content Placeholder 4"/>
          <p:cNvGraphicFramePr>
            <a:graphicFrameLocks noGrp="1"/>
          </p:cNvGraphicFramePr>
          <p:nvPr>
            <p:ph idx="1"/>
          </p:nvPr>
        </p:nvGraphicFramePr>
        <p:xfrm>
          <a:off x="609600" y="1600200"/>
          <a:ext cx="10972800" cy="3708400"/>
        </p:xfrm>
        <a:graphic>
          <a:graphicData uri="http://schemas.openxmlformats.org/drawingml/2006/table">
            <a:tbl>
              <a:tblPr firstRow="1" bandRow="1">
                <a:tableStyleId>{5C22544A-7EE6-4342-B048-85BDC9FD1C3A}</a:tableStyleId>
              </a:tblPr>
              <a:tblGrid>
                <a:gridCol w="1097280"/>
                <a:gridCol w="1097280"/>
                <a:gridCol w="1097280"/>
                <a:gridCol w="1097280"/>
                <a:gridCol w="1097280"/>
                <a:gridCol w="1097280"/>
                <a:gridCol w="1097280"/>
                <a:gridCol w="1097280"/>
                <a:gridCol w="1097280"/>
                <a:gridCol w="1097280"/>
              </a:tblGrid>
              <a:tr h="370840">
                <a:tc>
                  <a:txBody>
                    <a:bodyPr/>
                    <a:lstStyle/>
                    <a:p>
                      <a:endParaRPr lang="id-ID" dirty="0"/>
                    </a:p>
                  </a:txBody>
                  <a:tcPr marL="121920" marR="121920"/>
                </a:tc>
                <a:tc>
                  <a:txBody>
                    <a:bodyPr/>
                    <a:lstStyle/>
                    <a:p>
                      <a:r>
                        <a:rPr lang="id-ID" dirty="0" smtClean="0"/>
                        <a:t>2</a:t>
                      </a:r>
                      <a:endParaRPr lang="id-ID" dirty="0"/>
                    </a:p>
                  </a:txBody>
                  <a:tcPr marL="121920" marR="121920"/>
                </a:tc>
                <a:tc>
                  <a:txBody>
                    <a:bodyPr/>
                    <a:lstStyle/>
                    <a:p>
                      <a:r>
                        <a:rPr lang="id-ID" dirty="0" smtClean="0"/>
                        <a:t>3</a:t>
                      </a:r>
                      <a:endParaRPr lang="id-ID" dirty="0"/>
                    </a:p>
                  </a:txBody>
                  <a:tcPr marL="121920" marR="121920"/>
                </a:tc>
                <a:tc>
                  <a:txBody>
                    <a:bodyPr/>
                    <a:lstStyle/>
                    <a:p>
                      <a:r>
                        <a:rPr lang="id-ID" dirty="0" smtClean="0"/>
                        <a:t>4</a:t>
                      </a:r>
                      <a:endParaRPr lang="id-ID" dirty="0"/>
                    </a:p>
                  </a:txBody>
                  <a:tcPr marL="121920" marR="121920"/>
                </a:tc>
                <a:tc>
                  <a:txBody>
                    <a:bodyPr/>
                    <a:lstStyle/>
                    <a:p>
                      <a:r>
                        <a:rPr lang="id-ID" dirty="0" smtClean="0"/>
                        <a:t>5</a:t>
                      </a:r>
                      <a:endParaRPr lang="id-ID" dirty="0"/>
                    </a:p>
                  </a:txBody>
                  <a:tcPr marL="121920" marR="121920"/>
                </a:tc>
                <a:tc>
                  <a:txBody>
                    <a:bodyPr/>
                    <a:lstStyle/>
                    <a:p>
                      <a:r>
                        <a:rPr lang="id-ID" dirty="0" smtClean="0"/>
                        <a:t>6</a:t>
                      </a:r>
                      <a:endParaRPr lang="id-ID" dirty="0"/>
                    </a:p>
                  </a:txBody>
                  <a:tcPr marL="121920" marR="121920"/>
                </a:tc>
                <a:tc>
                  <a:txBody>
                    <a:bodyPr/>
                    <a:lstStyle/>
                    <a:p>
                      <a:r>
                        <a:rPr lang="id-ID" dirty="0" smtClean="0"/>
                        <a:t>7</a:t>
                      </a:r>
                      <a:endParaRPr lang="id-ID" dirty="0"/>
                    </a:p>
                  </a:txBody>
                  <a:tcPr marL="121920" marR="121920"/>
                </a:tc>
                <a:tc>
                  <a:txBody>
                    <a:bodyPr/>
                    <a:lstStyle/>
                    <a:p>
                      <a:r>
                        <a:rPr lang="id-ID" dirty="0" smtClean="0"/>
                        <a:t>8</a:t>
                      </a:r>
                      <a:endParaRPr lang="id-ID" dirty="0"/>
                    </a:p>
                  </a:txBody>
                  <a:tcPr marL="121920" marR="121920"/>
                </a:tc>
                <a:tc>
                  <a:txBody>
                    <a:bodyPr/>
                    <a:lstStyle/>
                    <a:p>
                      <a:r>
                        <a:rPr lang="id-ID" dirty="0" smtClean="0"/>
                        <a:t>9</a:t>
                      </a:r>
                      <a:endParaRPr lang="id-ID" dirty="0"/>
                    </a:p>
                  </a:txBody>
                  <a:tcPr marL="121920" marR="121920"/>
                </a:tc>
                <a:tc>
                  <a:txBody>
                    <a:bodyPr/>
                    <a:lstStyle/>
                    <a:p>
                      <a:r>
                        <a:rPr lang="id-ID" dirty="0" smtClean="0"/>
                        <a:t>10</a:t>
                      </a:r>
                      <a:endParaRPr lang="id-ID" dirty="0"/>
                    </a:p>
                  </a:txBody>
                  <a:tcPr marL="121920" marR="121920"/>
                </a:tc>
              </a:tr>
              <a:tr h="370840">
                <a:tc>
                  <a:txBody>
                    <a:bodyPr/>
                    <a:lstStyle/>
                    <a:p>
                      <a:r>
                        <a:rPr lang="id-ID" dirty="0" smtClean="0"/>
                        <a:t>1</a:t>
                      </a:r>
                      <a:endParaRPr lang="id-ID" dirty="0"/>
                    </a:p>
                  </a:txBody>
                  <a:tcPr marL="121920" marR="121920"/>
                </a:tc>
                <a:tc>
                  <a:txBody>
                    <a:bodyPr/>
                    <a:lstStyle/>
                    <a:p>
                      <a:r>
                        <a:rPr lang="id-ID" dirty="0" smtClean="0"/>
                        <a:t>2</a:t>
                      </a:r>
                      <a:endParaRPr lang="id-ID" dirty="0"/>
                    </a:p>
                  </a:txBody>
                  <a:tcPr marL="121920" marR="121920"/>
                </a:tc>
                <a:tc>
                  <a:txBody>
                    <a:bodyPr/>
                    <a:lstStyle/>
                    <a:p>
                      <a:r>
                        <a:rPr lang="id-ID" dirty="0" smtClean="0"/>
                        <a:t>4</a:t>
                      </a:r>
                      <a:endParaRPr lang="id-ID" dirty="0"/>
                    </a:p>
                  </a:txBody>
                  <a:tcPr marL="121920" marR="121920"/>
                </a:tc>
                <a:tc>
                  <a:txBody>
                    <a:bodyPr/>
                    <a:lstStyle/>
                    <a:p>
                      <a:r>
                        <a:rPr lang="id-ID" dirty="0" smtClean="0"/>
                        <a:t>3</a:t>
                      </a:r>
                      <a:endParaRPr lang="id-ID" dirty="0"/>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r>
              <a:tr h="370840">
                <a:tc>
                  <a:txBody>
                    <a:bodyPr/>
                    <a:lstStyle/>
                    <a:p>
                      <a:r>
                        <a:rPr lang="id-ID" dirty="0" smtClean="0"/>
                        <a:t>2</a:t>
                      </a:r>
                      <a:endParaRPr lang="id-ID" dirty="0"/>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r>
                        <a:rPr lang="id-ID" dirty="0" smtClean="0"/>
                        <a:t>7</a:t>
                      </a:r>
                      <a:endParaRPr lang="id-ID" dirty="0"/>
                    </a:p>
                  </a:txBody>
                  <a:tcPr marL="121920" marR="121920"/>
                </a:tc>
                <a:tc>
                  <a:txBody>
                    <a:bodyPr/>
                    <a:lstStyle/>
                    <a:p>
                      <a:r>
                        <a:rPr lang="id-ID" dirty="0" smtClean="0"/>
                        <a:t>4</a:t>
                      </a:r>
                      <a:endParaRPr lang="id-ID" dirty="0"/>
                    </a:p>
                  </a:txBody>
                  <a:tcPr marL="121920" marR="121920"/>
                </a:tc>
                <a:tc>
                  <a:txBody>
                    <a:bodyPr/>
                    <a:lstStyle/>
                    <a:p>
                      <a:r>
                        <a:rPr lang="id-ID" dirty="0" smtClean="0"/>
                        <a:t>6</a:t>
                      </a:r>
                      <a:endParaRPr lang="id-ID" dirty="0"/>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r>
              <a:tr h="370840">
                <a:tc>
                  <a:txBody>
                    <a:bodyPr/>
                    <a:lstStyle/>
                    <a:p>
                      <a:r>
                        <a:rPr lang="id-ID" dirty="0" smtClean="0"/>
                        <a:t>3</a:t>
                      </a:r>
                      <a:endParaRPr lang="id-ID" dirty="0"/>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r>
                        <a:rPr lang="id-ID" dirty="0" smtClean="0"/>
                        <a:t>3</a:t>
                      </a:r>
                      <a:endParaRPr lang="id-ID" dirty="0"/>
                    </a:p>
                  </a:txBody>
                  <a:tcPr marL="121920" marR="121920"/>
                </a:tc>
                <a:tc>
                  <a:txBody>
                    <a:bodyPr/>
                    <a:lstStyle/>
                    <a:p>
                      <a:r>
                        <a:rPr lang="id-ID" dirty="0" smtClean="0"/>
                        <a:t>2</a:t>
                      </a:r>
                      <a:endParaRPr lang="id-ID" dirty="0"/>
                    </a:p>
                  </a:txBody>
                  <a:tcPr marL="121920" marR="121920"/>
                </a:tc>
                <a:tc>
                  <a:txBody>
                    <a:bodyPr/>
                    <a:lstStyle/>
                    <a:p>
                      <a:r>
                        <a:rPr lang="id-ID" dirty="0" smtClean="0"/>
                        <a:t>4</a:t>
                      </a:r>
                      <a:endParaRPr lang="id-ID" dirty="0"/>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r>
              <a:tr h="370840">
                <a:tc>
                  <a:txBody>
                    <a:bodyPr/>
                    <a:lstStyle/>
                    <a:p>
                      <a:r>
                        <a:rPr lang="id-ID" dirty="0" smtClean="0"/>
                        <a:t>4</a:t>
                      </a:r>
                      <a:endParaRPr lang="id-ID" dirty="0"/>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r>
                        <a:rPr lang="id-ID" dirty="0" smtClean="0"/>
                        <a:t>4</a:t>
                      </a:r>
                      <a:endParaRPr lang="id-ID" dirty="0"/>
                    </a:p>
                  </a:txBody>
                  <a:tcPr marL="121920" marR="121920"/>
                </a:tc>
                <a:tc>
                  <a:txBody>
                    <a:bodyPr/>
                    <a:lstStyle/>
                    <a:p>
                      <a:r>
                        <a:rPr lang="id-ID" dirty="0" smtClean="0"/>
                        <a:t>1</a:t>
                      </a:r>
                      <a:endParaRPr lang="id-ID" dirty="0"/>
                    </a:p>
                  </a:txBody>
                  <a:tcPr marL="121920" marR="121920"/>
                </a:tc>
                <a:tc>
                  <a:txBody>
                    <a:bodyPr/>
                    <a:lstStyle/>
                    <a:p>
                      <a:r>
                        <a:rPr lang="id-ID" dirty="0" smtClean="0"/>
                        <a:t>5</a:t>
                      </a:r>
                      <a:endParaRPr lang="id-ID" dirty="0"/>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r>
              <a:tr h="370840">
                <a:tc>
                  <a:txBody>
                    <a:bodyPr/>
                    <a:lstStyle/>
                    <a:p>
                      <a:r>
                        <a:rPr lang="id-ID" dirty="0" smtClean="0"/>
                        <a:t>5</a:t>
                      </a:r>
                      <a:endParaRPr lang="id-ID" dirty="0"/>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r>
                        <a:rPr lang="id-ID" dirty="0" smtClean="0"/>
                        <a:t>1</a:t>
                      </a:r>
                      <a:endParaRPr lang="id-ID" dirty="0"/>
                    </a:p>
                  </a:txBody>
                  <a:tcPr marL="121920" marR="121920"/>
                </a:tc>
                <a:tc>
                  <a:txBody>
                    <a:bodyPr/>
                    <a:lstStyle/>
                    <a:p>
                      <a:r>
                        <a:rPr lang="id-ID" dirty="0" smtClean="0"/>
                        <a:t>4</a:t>
                      </a:r>
                      <a:endParaRPr lang="id-ID" dirty="0"/>
                    </a:p>
                  </a:txBody>
                  <a:tcPr marL="121920" marR="121920"/>
                </a:tc>
                <a:tc>
                  <a:txBody>
                    <a:bodyPr/>
                    <a:lstStyle/>
                    <a:p>
                      <a:endParaRPr lang="id-ID"/>
                    </a:p>
                  </a:txBody>
                  <a:tcPr marL="121920" marR="121920"/>
                </a:tc>
              </a:tr>
              <a:tr h="370840">
                <a:tc>
                  <a:txBody>
                    <a:bodyPr/>
                    <a:lstStyle/>
                    <a:p>
                      <a:r>
                        <a:rPr lang="id-ID" dirty="0" smtClean="0"/>
                        <a:t>6</a:t>
                      </a:r>
                      <a:endParaRPr lang="id-ID" dirty="0"/>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r>
                        <a:rPr lang="id-ID" dirty="0" smtClean="0"/>
                        <a:t>6</a:t>
                      </a:r>
                      <a:endParaRPr lang="id-ID" dirty="0"/>
                    </a:p>
                  </a:txBody>
                  <a:tcPr marL="121920" marR="121920"/>
                </a:tc>
                <a:tc>
                  <a:txBody>
                    <a:bodyPr/>
                    <a:lstStyle/>
                    <a:p>
                      <a:r>
                        <a:rPr lang="id-ID" dirty="0" smtClean="0"/>
                        <a:t>3</a:t>
                      </a:r>
                      <a:endParaRPr lang="id-ID" dirty="0"/>
                    </a:p>
                  </a:txBody>
                  <a:tcPr marL="121920" marR="121920"/>
                </a:tc>
                <a:tc>
                  <a:txBody>
                    <a:bodyPr/>
                    <a:lstStyle/>
                    <a:p>
                      <a:endParaRPr lang="id-ID" dirty="0"/>
                    </a:p>
                  </a:txBody>
                  <a:tcPr marL="121920" marR="121920"/>
                </a:tc>
              </a:tr>
              <a:tr h="370840">
                <a:tc>
                  <a:txBody>
                    <a:bodyPr/>
                    <a:lstStyle/>
                    <a:p>
                      <a:r>
                        <a:rPr lang="id-ID" dirty="0" smtClean="0"/>
                        <a:t>7</a:t>
                      </a:r>
                      <a:endParaRPr lang="id-ID" dirty="0"/>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r>
                        <a:rPr lang="id-ID" dirty="0" smtClean="0"/>
                        <a:t>3</a:t>
                      </a:r>
                      <a:endParaRPr lang="id-ID" dirty="0"/>
                    </a:p>
                  </a:txBody>
                  <a:tcPr marL="121920" marR="121920"/>
                </a:tc>
                <a:tc>
                  <a:txBody>
                    <a:bodyPr/>
                    <a:lstStyle/>
                    <a:p>
                      <a:r>
                        <a:rPr lang="id-ID" dirty="0" smtClean="0"/>
                        <a:t>3</a:t>
                      </a:r>
                      <a:endParaRPr lang="id-ID" dirty="0"/>
                    </a:p>
                  </a:txBody>
                  <a:tcPr marL="121920" marR="121920"/>
                </a:tc>
                <a:tc>
                  <a:txBody>
                    <a:bodyPr/>
                    <a:lstStyle/>
                    <a:p>
                      <a:endParaRPr lang="id-ID" dirty="0"/>
                    </a:p>
                  </a:txBody>
                  <a:tcPr marL="121920" marR="121920"/>
                </a:tc>
              </a:tr>
              <a:tr h="370840">
                <a:tc>
                  <a:txBody>
                    <a:bodyPr/>
                    <a:lstStyle/>
                    <a:p>
                      <a:r>
                        <a:rPr lang="id-ID" dirty="0" smtClean="0"/>
                        <a:t>8</a:t>
                      </a:r>
                      <a:endParaRPr lang="id-ID" dirty="0"/>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dirty="0"/>
                    </a:p>
                  </a:txBody>
                  <a:tcPr marL="121920" marR="121920"/>
                </a:tc>
                <a:tc>
                  <a:txBody>
                    <a:bodyPr/>
                    <a:lstStyle/>
                    <a:p>
                      <a:endParaRPr lang="id-ID"/>
                    </a:p>
                  </a:txBody>
                  <a:tcPr marL="121920" marR="121920"/>
                </a:tc>
                <a:tc>
                  <a:txBody>
                    <a:bodyPr/>
                    <a:lstStyle/>
                    <a:p>
                      <a:r>
                        <a:rPr lang="id-ID" dirty="0" smtClean="0"/>
                        <a:t>3</a:t>
                      </a:r>
                      <a:endParaRPr lang="id-ID" dirty="0"/>
                    </a:p>
                  </a:txBody>
                  <a:tcPr marL="121920" marR="121920"/>
                </a:tc>
              </a:tr>
              <a:tr h="370840">
                <a:tc>
                  <a:txBody>
                    <a:bodyPr/>
                    <a:lstStyle/>
                    <a:p>
                      <a:r>
                        <a:rPr lang="id-ID" dirty="0" smtClean="0"/>
                        <a:t>9</a:t>
                      </a:r>
                      <a:endParaRPr lang="id-ID" dirty="0"/>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endParaRPr lang="id-ID"/>
                    </a:p>
                  </a:txBody>
                  <a:tcPr marL="121920" marR="121920"/>
                </a:tc>
                <a:tc>
                  <a:txBody>
                    <a:bodyPr/>
                    <a:lstStyle/>
                    <a:p>
                      <a:r>
                        <a:rPr lang="id-ID" dirty="0" smtClean="0"/>
                        <a:t>4</a:t>
                      </a:r>
                      <a:endParaRPr lang="id-ID" dirty="0"/>
                    </a:p>
                  </a:txBody>
                  <a:tcPr marL="121920" marR="121920"/>
                </a:tc>
              </a:tr>
            </a:tbl>
          </a:graphicData>
        </a:graphic>
      </p:graphicFrame>
      <p:sp>
        <p:nvSpPr>
          <p:cNvPr id="6" name="TextBox 5"/>
          <p:cNvSpPr txBox="1"/>
          <p:nvPr/>
        </p:nvSpPr>
        <p:spPr>
          <a:xfrm>
            <a:off x="571461" y="1142984"/>
            <a:ext cx="1334148" cy="369332"/>
          </a:xfrm>
          <a:prstGeom prst="rect">
            <a:avLst/>
          </a:prstGeom>
          <a:solidFill>
            <a:schemeClr val="accent2"/>
          </a:solidFill>
        </p:spPr>
        <p:txBody>
          <a:bodyPr wrap="none" rtlCol="0">
            <a:spAutoFit/>
          </a:bodyPr>
          <a:lstStyle/>
          <a:p>
            <a:r>
              <a:rPr lang="id-ID" dirty="0" smtClean="0"/>
              <a:t>Data ongkos</a:t>
            </a:r>
            <a:endParaRPr lang="id-ID" dirty="0"/>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Stage n (n=1,2,3,4)</a:t>
            </a:r>
          </a:p>
          <a:p>
            <a:r>
              <a:rPr lang="id-ID" dirty="0" smtClean="0"/>
              <a:t>X</a:t>
            </a:r>
            <a:r>
              <a:rPr lang="id-ID" baseline="-25000" dirty="0" smtClean="0"/>
              <a:t>n</a:t>
            </a:r>
            <a:r>
              <a:rPr lang="id-ID" dirty="0" smtClean="0"/>
              <a:t> adalah variabel keputusan pada stage n. Menotasikan tempat2 persinggahan pada tiap stage</a:t>
            </a:r>
          </a:p>
          <a:p>
            <a:r>
              <a:rPr lang="id-ID" dirty="0" smtClean="0"/>
              <a:t>Sehingga rute terbaik nanti adalah 1 </a:t>
            </a:r>
            <a:r>
              <a:rPr lang="id-ID" dirty="0" smtClean="0">
                <a:sym typeface="Wingdings" pitchFamily="2" charset="2"/>
              </a:rPr>
              <a:t> x</a:t>
            </a:r>
            <a:r>
              <a:rPr lang="id-ID" baseline="-25000" dirty="0" smtClean="0">
                <a:sym typeface="Wingdings" pitchFamily="2" charset="2"/>
              </a:rPr>
              <a:t>1</a:t>
            </a:r>
            <a:r>
              <a:rPr lang="id-ID" dirty="0" smtClean="0">
                <a:sym typeface="Wingdings" pitchFamily="2" charset="2"/>
              </a:rPr>
              <a:t>  x</a:t>
            </a:r>
            <a:r>
              <a:rPr lang="id-ID" baseline="-25000" dirty="0" smtClean="0">
                <a:sym typeface="Wingdings" pitchFamily="2" charset="2"/>
              </a:rPr>
              <a:t>2</a:t>
            </a:r>
            <a:r>
              <a:rPr lang="id-ID" dirty="0" smtClean="0">
                <a:sym typeface="Wingdings" pitchFamily="2" charset="2"/>
              </a:rPr>
              <a:t>  x</a:t>
            </a:r>
            <a:r>
              <a:rPr lang="id-ID" baseline="-25000" dirty="0" smtClean="0">
                <a:sym typeface="Wingdings" pitchFamily="2" charset="2"/>
              </a:rPr>
              <a:t>3</a:t>
            </a:r>
            <a:r>
              <a:rPr lang="id-ID" dirty="0" smtClean="0">
                <a:sym typeface="Wingdings" pitchFamily="2" charset="2"/>
              </a:rPr>
              <a:t>  x</a:t>
            </a:r>
            <a:r>
              <a:rPr lang="id-ID" baseline="-25000" dirty="0" smtClean="0">
                <a:sym typeface="Wingdings" pitchFamily="2" charset="2"/>
              </a:rPr>
              <a:t>4</a:t>
            </a:r>
          </a:p>
          <a:p>
            <a:r>
              <a:rPr lang="id-ID" dirty="0" smtClean="0">
                <a:sym typeface="Wingdings" pitchFamily="2" charset="2"/>
              </a:rPr>
              <a:t>X</a:t>
            </a:r>
            <a:r>
              <a:rPr lang="id-ID" baseline="-25000" dirty="0" smtClean="0">
                <a:sym typeface="Wingdings" pitchFamily="2" charset="2"/>
              </a:rPr>
              <a:t>4</a:t>
            </a:r>
            <a:r>
              <a:rPr lang="id-ID" dirty="0" smtClean="0">
                <a:sym typeface="Wingdings" pitchFamily="2" charset="2"/>
              </a:rPr>
              <a:t> = 10</a:t>
            </a:r>
            <a:endParaRPr lang="id-ID" dirty="0"/>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Notasi Lain</a:t>
            </a:r>
            <a:endParaRPr lang="id-ID" dirty="0"/>
          </a:p>
        </p:txBody>
      </p:sp>
      <p:sp>
        <p:nvSpPr>
          <p:cNvPr id="3" name="Content Placeholder 2"/>
          <p:cNvSpPr>
            <a:spLocks noGrp="1"/>
          </p:cNvSpPr>
          <p:nvPr>
            <p:ph idx="1"/>
          </p:nvPr>
        </p:nvSpPr>
        <p:spPr/>
        <p:txBody>
          <a:bodyPr/>
          <a:lstStyle/>
          <a:p>
            <a:r>
              <a:rPr lang="id-ID" dirty="0" smtClean="0"/>
              <a:t>f</a:t>
            </a:r>
            <a:r>
              <a:rPr lang="id-ID" baseline="-25000" dirty="0" smtClean="0"/>
              <a:t>n</a:t>
            </a:r>
            <a:r>
              <a:rPr lang="id-ID" dirty="0" smtClean="0"/>
              <a:t>(s,x</a:t>
            </a:r>
            <a:r>
              <a:rPr lang="id-ID" baseline="-25000" dirty="0" smtClean="0"/>
              <a:t>n</a:t>
            </a:r>
            <a:r>
              <a:rPr lang="id-ID" dirty="0" smtClean="0"/>
              <a:t>) = ongkos total yang harus dibayar jika salesman itu berada di kota s dan memilih x</a:t>
            </a:r>
            <a:r>
              <a:rPr lang="id-ID" baseline="-25000" dirty="0" smtClean="0"/>
              <a:t>n</a:t>
            </a:r>
            <a:r>
              <a:rPr lang="id-ID" dirty="0" smtClean="0"/>
              <a:t> sebagai tempat persinggahan berikutnya</a:t>
            </a:r>
          </a:p>
          <a:p>
            <a:r>
              <a:rPr lang="id-ID" dirty="0" smtClean="0"/>
              <a:t>Untuk s dan n tertentu, nilai x</a:t>
            </a:r>
            <a:r>
              <a:rPr lang="id-ID" baseline="-25000" dirty="0" smtClean="0"/>
              <a:t>n</a:t>
            </a:r>
            <a:r>
              <a:rPr lang="id-ID" dirty="0" smtClean="0"/>
              <a:t>* adalah nilai x</a:t>
            </a:r>
            <a:r>
              <a:rPr lang="id-ID" baseline="-25000" dirty="0" smtClean="0"/>
              <a:t>n</a:t>
            </a:r>
            <a:r>
              <a:rPr lang="id-ID" dirty="0" smtClean="0"/>
              <a:t> yang meminimumkan f</a:t>
            </a:r>
            <a:r>
              <a:rPr lang="id-ID" baseline="-25000" dirty="0" smtClean="0"/>
              <a:t>n</a:t>
            </a:r>
            <a:r>
              <a:rPr lang="id-ID" dirty="0" smtClean="0"/>
              <a:t>(s,x</a:t>
            </a:r>
            <a:r>
              <a:rPr lang="id-ID" baseline="-25000" dirty="0" smtClean="0"/>
              <a:t>n</a:t>
            </a:r>
            <a:r>
              <a:rPr lang="id-ID" dirty="0" smtClean="0"/>
              <a:t>)</a:t>
            </a:r>
          </a:p>
          <a:p>
            <a:r>
              <a:rPr lang="id-ID" dirty="0"/>
              <a:t>f</a:t>
            </a:r>
            <a:r>
              <a:rPr lang="id-ID" baseline="-25000" dirty="0" smtClean="0"/>
              <a:t>n</a:t>
            </a:r>
            <a:r>
              <a:rPr lang="id-ID" dirty="0" smtClean="0"/>
              <a:t>*(S)=nilai minimum dari f</a:t>
            </a:r>
            <a:r>
              <a:rPr lang="id-ID" baseline="-25000" dirty="0" smtClean="0"/>
              <a:t>n</a:t>
            </a:r>
            <a:r>
              <a:rPr lang="id-ID" dirty="0" smtClean="0"/>
              <a:t>(s,x</a:t>
            </a:r>
            <a:r>
              <a:rPr lang="id-ID" baseline="-25000" dirty="0" smtClean="0"/>
              <a:t>n</a:t>
            </a:r>
            <a:r>
              <a:rPr lang="id-ID" dirty="0" smtClean="0"/>
              <a:t>) sehingga f</a:t>
            </a:r>
            <a:r>
              <a:rPr lang="id-ID" baseline="-25000" dirty="0" smtClean="0"/>
              <a:t>n</a:t>
            </a:r>
            <a:r>
              <a:rPr lang="id-ID" dirty="0" smtClean="0"/>
              <a:t>(s)=f</a:t>
            </a:r>
            <a:r>
              <a:rPr lang="id-ID" baseline="-25000" dirty="0" smtClean="0"/>
              <a:t>n</a:t>
            </a:r>
            <a:r>
              <a:rPr lang="id-ID" dirty="0" smtClean="0"/>
              <a:t>(s,x</a:t>
            </a:r>
            <a:r>
              <a:rPr lang="id-ID" baseline="-25000" dirty="0" smtClean="0"/>
              <a:t>n</a:t>
            </a:r>
            <a:r>
              <a:rPr lang="id-ID" dirty="0" smtClean="0"/>
              <a:t>*)</a:t>
            </a:r>
          </a:p>
          <a:p>
            <a:endParaRPr lang="id-ID" dirty="0"/>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Tujuan persoalan programa dinamis di atas adalah untuk mendapatkan f</a:t>
            </a:r>
            <a:r>
              <a:rPr lang="id-ID" baseline="-25000" dirty="0" smtClean="0"/>
              <a:t>1</a:t>
            </a:r>
            <a:r>
              <a:rPr lang="id-ID" dirty="0" smtClean="0"/>
              <a:t>(1) dengan cara mencari f</a:t>
            </a:r>
            <a:r>
              <a:rPr lang="id-ID" baseline="-25000" dirty="0" smtClean="0"/>
              <a:t>4</a:t>
            </a:r>
            <a:r>
              <a:rPr lang="id-ID" dirty="0" smtClean="0"/>
              <a:t>*(s), f</a:t>
            </a:r>
            <a:r>
              <a:rPr lang="id-ID" baseline="-25000" dirty="0" smtClean="0"/>
              <a:t>3</a:t>
            </a:r>
            <a:r>
              <a:rPr lang="id-ID" dirty="0" smtClean="0"/>
              <a:t>*(s) dan f</a:t>
            </a:r>
            <a:r>
              <a:rPr lang="id-ID" baseline="-25000" dirty="0" smtClean="0"/>
              <a:t>2</a:t>
            </a:r>
            <a:r>
              <a:rPr lang="id-ID" dirty="0" smtClean="0"/>
              <a:t>*(s) terlebih dahulu</a:t>
            </a:r>
          </a:p>
          <a:p>
            <a:r>
              <a:rPr lang="id-ID" dirty="0" smtClean="0"/>
              <a:t>Jadi, programa dinamis menyelesaikan persoalan dengan melakukan perhitungan mundur walaupun untuk persoalan tertentu bisa dengan perhitungan maju</a:t>
            </a:r>
            <a:endParaRPr lang="id-ID" dirty="0"/>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09600" y="1643050"/>
          <a:ext cx="10972800" cy="3294711"/>
        </p:xfrm>
        <a:graphic>
          <a:graphicData uri="http://schemas.openxmlformats.org/drawingml/2006/table">
            <a:tbl>
              <a:tblPr firstRow="1" bandRow="1">
                <a:tableStyleId>{5C22544A-7EE6-4342-B048-85BDC9FD1C3A}</a:tableStyleId>
              </a:tblPr>
              <a:tblGrid>
                <a:gridCol w="2194560"/>
                <a:gridCol w="2194560"/>
                <a:gridCol w="2194560"/>
                <a:gridCol w="2194560"/>
                <a:gridCol w="2194560"/>
              </a:tblGrid>
              <a:tr h="366079">
                <a:tc>
                  <a:txBody>
                    <a:bodyPr/>
                    <a:lstStyle/>
                    <a:p>
                      <a:pPr algn="ctr"/>
                      <a:r>
                        <a:rPr lang="id-ID" dirty="0" smtClean="0"/>
                        <a:t>S</a:t>
                      </a:r>
                      <a:endParaRPr lang="id-ID" dirty="0"/>
                    </a:p>
                  </a:txBody>
                  <a:tcPr marL="121920" marR="121920"/>
                </a:tc>
                <a:tc gridSpan="2">
                  <a:txBody>
                    <a:bodyPr/>
                    <a:lstStyle/>
                    <a:p>
                      <a:pPr algn="ctr"/>
                      <a:r>
                        <a:rPr lang="id-ID" dirty="0" smtClean="0"/>
                        <a:t>F</a:t>
                      </a:r>
                      <a:r>
                        <a:rPr lang="id-ID" baseline="-25000" dirty="0" smtClean="0"/>
                        <a:t>4</a:t>
                      </a:r>
                      <a:r>
                        <a:rPr lang="id-ID" baseline="0" dirty="0" smtClean="0"/>
                        <a:t>*(s)</a:t>
                      </a:r>
                      <a:endParaRPr lang="id-ID" dirty="0"/>
                    </a:p>
                  </a:txBody>
                  <a:tcPr marL="121920" marR="121920"/>
                </a:tc>
                <a:tc hMerge="1">
                  <a:txBody>
                    <a:bodyPr/>
                    <a:lstStyle/>
                    <a:p>
                      <a:endParaRPr lang="id-ID" dirty="0"/>
                    </a:p>
                  </a:txBody>
                  <a:tcPr/>
                </a:tc>
                <a:tc gridSpan="2">
                  <a:txBody>
                    <a:bodyPr/>
                    <a:lstStyle/>
                    <a:p>
                      <a:pPr algn="ctr"/>
                      <a:r>
                        <a:rPr lang="id-ID" dirty="0" smtClean="0"/>
                        <a:t>X</a:t>
                      </a:r>
                      <a:r>
                        <a:rPr lang="id-ID" baseline="-25000" dirty="0" smtClean="0"/>
                        <a:t>4</a:t>
                      </a:r>
                      <a:r>
                        <a:rPr lang="id-ID" baseline="0" dirty="0" smtClean="0"/>
                        <a:t>*</a:t>
                      </a:r>
                      <a:endParaRPr lang="id-ID" dirty="0"/>
                    </a:p>
                  </a:txBody>
                  <a:tcPr marL="121920" marR="121920"/>
                </a:tc>
                <a:tc hMerge="1">
                  <a:txBody>
                    <a:bodyPr/>
                    <a:lstStyle/>
                    <a:p>
                      <a:endParaRPr lang="id-ID" dirty="0"/>
                    </a:p>
                  </a:txBody>
                  <a:tcPr/>
                </a:tc>
              </a:tr>
              <a:tr h="366079">
                <a:tc>
                  <a:txBody>
                    <a:bodyPr/>
                    <a:lstStyle/>
                    <a:p>
                      <a:pPr algn="ctr"/>
                      <a:r>
                        <a:rPr lang="id-ID" dirty="0" smtClean="0"/>
                        <a:t>8</a:t>
                      </a:r>
                      <a:endParaRPr lang="id-ID" dirty="0"/>
                    </a:p>
                  </a:txBody>
                  <a:tcPr marL="121920" marR="121920"/>
                </a:tc>
                <a:tc gridSpan="2">
                  <a:txBody>
                    <a:bodyPr/>
                    <a:lstStyle/>
                    <a:p>
                      <a:pPr algn="ctr"/>
                      <a:r>
                        <a:rPr lang="id-ID" dirty="0" smtClean="0"/>
                        <a:t>3</a:t>
                      </a:r>
                      <a:endParaRPr lang="id-ID" dirty="0"/>
                    </a:p>
                  </a:txBody>
                  <a:tcPr marL="121920" marR="121920"/>
                </a:tc>
                <a:tc hMerge="1">
                  <a:txBody>
                    <a:bodyPr/>
                    <a:lstStyle/>
                    <a:p>
                      <a:endParaRPr lang="id-ID" dirty="0"/>
                    </a:p>
                  </a:txBody>
                  <a:tcPr/>
                </a:tc>
                <a:tc gridSpan="2">
                  <a:txBody>
                    <a:bodyPr/>
                    <a:lstStyle/>
                    <a:p>
                      <a:pPr algn="ctr"/>
                      <a:r>
                        <a:rPr lang="id-ID" dirty="0" smtClean="0"/>
                        <a:t>10</a:t>
                      </a:r>
                      <a:endParaRPr lang="id-ID" dirty="0"/>
                    </a:p>
                  </a:txBody>
                  <a:tcPr marL="121920" marR="121920"/>
                </a:tc>
                <a:tc hMerge="1">
                  <a:txBody>
                    <a:bodyPr/>
                    <a:lstStyle/>
                    <a:p>
                      <a:endParaRPr lang="id-ID" dirty="0"/>
                    </a:p>
                  </a:txBody>
                  <a:tcPr/>
                </a:tc>
              </a:tr>
              <a:tr h="366079">
                <a:tc>
                  <a:txBody>
                    <a:bodyPr/>
                    <a:lstStyle/>
                    <a:p>
                      <a:pPr algn="ctr"/>
                      <a:r>
                        <a:rPr lang="id-ID" dirty="0" smtClean="0"/>
                        <a:t>9</a:t>
                      </a:r>
                      <a:endParaRPr lang="id-ID" dirty="0"/>
                    </a:p>
                  </a:txBody>
                  <a:tcPr marL="121920" marR="121920"/>
                </a:tc>
                <a:tc gridSpan="2">
                  <a:txBody>
                    <a:bodyPr/>
                    <a:lstStyle/>
                    <a:p>
                      <a:pPr algn="ctr"/>
                      <a:r>
                        <a:rPr lang="id-ID" dirty="0" smtClean="0"/>
                        <a:t>4</a:t>
                      </a:r>
                      <a:endParaRPr lang="id-ID" dirty="0"/>
                    </a:p>
                  </a:txBody>
                  <a:tcPr marL="121920" marR="121920"/>
                </a:tc>
                <a:tc hMerge="1">
                  <a:txBody>
                    <a:bodyPr/>
                    <a:lstStyle/>
                    <a:p>
                      <a:endParaRPr lang="id-ID" dirty="0"/>
                    </a:p>
                  </a:txBody>
                  <a:tcPr/>
                </a:tc>
                <a:tc gridSpan="2">
                  <a:txBody>
                    <a:bodyPr/>
                    <a:lstStyle/>
                    <a:p>
                      <a:pPr algn="ctr"/>
                      <a:r>
                        <a:rPr lang="id-ID" dirty="0" smtClean="0"/>
                        <a:t>10</a:t>
                      </a:r>
                      <a:endParaRPr lang="id-ID" dirty="0"/>
                    </a:p>
                  </a:txBody>
                  <a:tcPr marL="121920" marR="121920"/>
                </a:tc>
                <a:tc hMerge="1">
                  <a:txBody>
                    <a:bodyPr/>
                    <a:lstStyle/>
                    <a:p>
                      <a:endParaRPr lang="id-ID" dirty="0"/>
                    </a:p>
                  </a:txBody>
                  <a:tcPr/>
                </a:tc>
              </a:tr>
              <a:tr h="366079">
                <a:tc>
                  <a:txBody>
                    <a:bodyPr/>
                    <a:lstStyle/>
                    <a:p>
                      <a:endParaRPr lang="id-ID" dirty="0"/>
                    </a:p>
                  </a:txBody>
                  <a:tcPr marL="121920" marR="121920">
                    <a:noFill/>
                  </a:tcPr>
                </a:tc>
                <a:tc>
                  <a:txBody>
                    <a:bodyPr/>
                    <a:lstStyle/>
                    <a:p>
                      <a:endParaRPr lang="id-ID" dirty="0"/>
                    </a:p>
                  </a:txBody>
                  <a:tcPr marL="121920" marR="121920">
                    <a:noFill/>
                  </a:tcPr>
                </a:tc>
                <a:tc>
                  <a:txBody>
                    <a:bodyPr/>
                    <a:lstStyle/>
                    <a:p>
                      <a:endParaRPr lang="id-ID" dirty="0"/>
                    </a:p>
                  </a:txBody>
                  <a:tcPr marL="121920" marR="121920">
                    <a:noFill/>
                  </a:tcPr>
                </a:tc>
                <a:tc>
                  <a:txBody>
                    <a:bodyPr/>
                    <a:lstStyle/>
                    <a:p>
                      <a:endParaRPr lang="id-ID" dirty="0"/>
                    </a:p>
                  </a:txBody>
                  <a:tcPr marL="121920" marR="121920">
                    <a:noFill/>
                  </a:tcPr>
                </a:tc>
                <a:tc>
                  <a:txBody>
                    <a:bodyPr/>
                    <a:lstStyle/>
                    <a:p>
                      <a:endParaRPr lang="id-ID" dirty="0"/>
                    </a:p>
                  </a:txBody>
                  <a:tcPr marL="121920" marR="121920">
                    <a:noFill/>
                  </a:tcPr>
                </a:tc>
              </a:tr>
              <a:tr h="366079">
                <a:tc>
                  <a:txBody>
                    <a:bodyPr/>
                    <a:lstStyle/>
                    <a:p>
                      <a:pPr algn="r"/>
                      <a:r>
                        <a:rPr lang="id-ID" dirty="0" smtClean="0"/>
                        <a:t>X</a:t>
                      </a:r>
                      <a:r>
                        <a:rPr lang="id-ID" baseline="-25000" dirty="0" smtClean="0"/>
                        <a:t>3</a:t>
                      </a:r>
                      <a:endParaRPr lang="id-ID" dirty="0"/>
                    </a:p>
                  </a:txBody>
                  <a:tcPr marL="121920" marR="121920">
                    <a:solidFill>
                      <a:schemeClr val="accent1"/>
                    </a:solidFill>
                  </a:tcPr>
                </a:tc>
                <a:tc gridSpan="2">
                  <a:txBody>
                    <a:bodyPr/>
                    <a:lstStyle/>
                    <a:p>
                      <a:pPr algn="ctr"/>
                      <a:r>
                        <a:rPr lang="id-ID" dirty="0" smtClean="0"/>
                        <a:t>F</a:t>
                      </a:r>
                      <a:r>
                        <a:rPr lang="id-ID" baseline="-25000" dirty="0" smtClean="0"/>
                        <a:t>3</a:t>
                      </a:r>
                      <a:r>
                        <a:rPr lang="id-ID" baseline="0" dirty="0" smtClean="0"/>
                        <a:t>(s,x</a:t>
                      </a:r>
                      <a:r>
                        <a:rPr lang="id-ID" baseline="-25000" dirty="0" smtClean="0"/>
                        <a:t>3</a:t>
                      </a:r>
                      <a:r>
                        <a:rPr lang="id-ID" baseline="0" dirty="0" smtClean="0"/>
                        <a:t>)=c</a:t>
                      </a:r>
                      <a:r>
                        <a:rPr lang="id-ID" baseline="-25000" dirty="0" smtClean="0"/>
                        <a:t>s,x3</a:t>
                      </a:r>
                      <a:r>
                        <a:rPr lang="id-ID" baseline="0" dirty="0" smtClean="0"/>
                        <a:t> +f</a:t>
                      </a:r>
                      <a:r>
                        <a:rPr lang="id-ID" baseline="-25000" dirty="0" smtClean="0"/>
                        <a:t>4</a:t>
                      </a:r>
                      <a:r>
                        <a:rPr lang="id-ID" baseline="0" dirty="0" smtClean="0"/>
                        <a:t>*(x</a:t>
                      </a:r>
                      <a:r>
                        <a:rPr lang="id-ID" baseline="-25000" dirty="0" smtClean="0"/>
                        <a:t>3</a:t>
                      </a:r>
                      <a:r>
                        <a:rPr lang="id-ID" baseline="0" dirty="0" smtClean="0"/>
                        <a:t>)</a:t>
                      </a:r>
                      <a:endParaRPr lang="id-ID" dirty="0"/>
                    </a:p>
                  </a:txBody>
                  <a:tcPr marL="121920" marR="121920">
                    <a:solidFill>
                      <a:schemeClr val="accent1"/>
                    </a:solidFill>
                  </a:tcPr>
                </a:tc>
                <a:tc hMerge="1">
                  <a:txBody>
                    <a:bodyPr/>
                    <a:lstStyle/>
                    <a:p>
                      <a:endParaRPr lang="id-ID" dirty="0"/>
                    </a:p>
                  </a:txBody>
                  <a:tcPr>
                    <a:solidFill>
                      <a:schemeClr val="accent1"/>
                    </a:solidFill>
                  </a:tcPr>
                </a:tc>
                <a:tc rowSpan="2">
                  <a:txBody>
                    <a:bodyPr/>
                    <a:lstStyle/>
                    <a:p>
                      <a:pPr algn="ctr"/>
                      <a:r>
                        <a:rPr lang="id-ID" dirty="0" smtClean="0"/>
                        <a:t>F</a:t>
                      </a:r>
                      <a:r>
                        <a:rPr lang="id-ID" baseline="-25000" dirty="0" smtClean="0"/>
                        <a:t>3</a:t>
                      </a:r>
                      <a:r>
                        <a:rPr lang="id-ID" baseline="0" dirty="0" smtClean="0"/>
                        <a:t>*(s)</a:t>
                      </a:r>
                      <a:endParaRPr lang="id-ID" dirty="0"/>
                    </a:p>
                  </a:txBody>
                  <a:tcPr marL="121920" marR="121920" anchor="ctr">
                    <a:solidFill>
                      <a:schemeClr val="accent1"/>
                    </a:solidFill>
                  </a:tcPr>
                </a:tc>
                <a:tc rowSpan="2">
                  <a:txBody>
                    <a:bodyPr/>
                    <a:lstStyle/>
                    <a:p>
                      <a:pPr algn="ctr"/>
                      <a:r>
                        <a:rPr lang="id-ID" dirty="0" smtClean="0"/>
                        <a:t>X</a:t>
                      </a:r>
                      <a:r>
                        <a:rPr lang="id-ID" baseline="-25000" dirty="0" smtClean="0"/>
                        <a:t>3</a:t>
                      </a:r>
                      <a:r>
                        <a:rPr lang="id-ID" baseline="0" dirty="0" smtClean="0"/>
                        <a:t>*</a:t>
                      </a:r>
                      <a:endParaRPr lang="id-ID" dirty="0"/>
                    </a:p>
                  </a:txBody>
                  <a:tcPr marL="121920" marR="121920" anchor="ctr">
                    <a:solidFill>
                      <a:schemeClr val="accent1"/>
                    </a:solidFill>
                  </a:tcPr>
                </a:tc>
              </a:tr>
              <a:tr h="366079">
                <a:tc>
                  <a:txBody>
                    <a:bodyPr/>
                    <a:lstStyle/>
                    <a:p>
                      <a:r>
                        <a:rPr lang="id-ID" dirty="0" smtClean="0"/>
                        <a:t>S</a:t>
                      </a:r>
                      <a:endParaRPr lang="id-ID" dirty="0"/>
                    </a:p>
                  </a:txBody>
                  <a:tcPr marL="121920" marR="121920">
                    <a:solidFill>
                      <a:schemeClr val="accent1"/>
                    </a:solidFill>
                  </a:tcPr>
                </a:tc>
                <a:tc>
                  <a:txBody>
                    <a:bodyPr/>
                    <a:lstStyle/>
                    <a:p>
                      <a:pPr algn="ctr"/>
                      <a:r>
                        <a:rPr lang="id-ID" dirty="0" smtClean="0"/>
                        <a:t>8</a:t>
                      </a:r>
                      <a:endParaRPr lang="id-ID" dirty="0"/>
                    </a:p>
                  </a:txBody>
                  <a:tcPr marL="121920" marR="121920">
                    <a:solidFill>
                      <a:schemeClr val="accent1"/>
                    </a:solidFill>
                  </a:tcPr>
                </a:tc>
                <a:tc>
                  <a:txBody>
                    <a:bodyPr/>
                    <a:lstStyle/>
                    <a:p>
                      <a:pPr algn="ctr"/>
                      <a:r>
                        <a:rPr lang="id-ID" dirty="0" smtClean="0"/>
                        <a:t>9</a:t>
                      </a:r>
                      <a:endParaRPr lang="id-ID" dirty="0"/>
                    </a:p>
                  </a:txBody>
                  <a:tcPr marL="121920" marR="121920">
                    <a:solidFill>
                      <a:schemeClr val="accent1"/>
                    </a:solidFill>
                  </a:tcPr>
                </a:tc>
                <a:tc vMerge="1">
                  <a:txBody>
                    <a:bodyPr/>
                    <a:lstStyle/>
                    <a:p>
                      <a:endParaRPr lang="id-ID" dirty="0"/>
                    </a:p>
                  </a:txBody>
                  <a:tcPr/>
                </a:tc>
                <a:tc vMerge="1">
                  <a:txBody>
                    <a:bodyPr/>
                    <a:lstStyle/>
                    <a:p>
                      <a:endParaRPr lang="id-ID" dirty="0"/>
                    </a:p>
                  </a:txBody>
                  <a:tcPr/>
                </a:tc>
              </a:tr>
              <a:tr h="366079">
                <a:tc>
                  <a:txBody>
                    <a:bodyPr/>
                    <a:lstStyle/>
                    <a:p>
                      <a:pPr algn="ctr"/>
                      <a:r>
                        <a:rPr lang="id-ID" dirty="0" smtClean="0"/>
                        <a:t>5</a:t>
                      </a:r>
                      <a:endParaRPr lang="id-ID" dirty="0"/>
                    </a:p>
                  </a:txBody>
                  <a:tcPr marL="121920" marR="121920"/>
                </a:tc>
                <a:tc>
                  <a:txBody>
                    <a:bodyPr/>
                    <a:lstStyle/>
                    <a:p>
                      <a:pPr algn="ctr"/>
                      <a:r>
                        <a:rPr lang="id-ID" dirty="0" smtClean="0"/>
                        <a:t>4 (=1+3)</a:t>
                      </a:r>
                      <a:endParaRPr lang="id-ID" dirty="0"/>
                    </a:p>
                  </a:txBody>
                  <a:tcPr marL="121920" marR="121920"/>
                </a:tc>
                <a:tc>
                  <a:txBody>
                    <a:bodyPr/>
                    <a:lstStyle/>
                    <a:p>
                      <a:pPr algn="ctr"/>
                      <a:r>
                        <a:rPr lang="id-ID" dirty="0" smtClean="0"/>
                        <a:t>8 (=4+4)</a:t>
                      </a:r>
                      <a:endParaRPr lang="id-ID" dirty="0"/>
                    </a:p>
                  </a:txBody>
                  <a:tcPr marL="121920" marR="121920"/>
                </a:tc>
                <a:tc>
                  <a:txBody>
                    <a:bodyPr/>
                    <a:lstStyle/>
                    <a:p>
                      <a:pPr algn="ctr"/>
                      <a:r>
                        <a:rPr lang="id-ID" dirty="0" smtClean="0"/>
                        <a:t>4</a:t>
                      </a:r>
                      <a:endParaRPr lang="id-ID" dirty="0"/>
                    </a:p>
                  </a:txBody>
                  <a:tcPr marL="121920" marR="121920"/>
                </a:tc>
                <a:tc>
                  <a:txBody>
                    <a:bodyPr/>
                    <a:lstStyle/>
                    <a:p>
                      <a:pPr algn="ctr"/>
                      <a:r>
                        <a:rPr lang="id-ID" dirty="0" smtClean="0"/>
                        <a:t>8</a:t>
                      </a:r>
                      <a:endParaRPr lang="id-ID" dirty="0"/>
                    </a:p>
                  </a:txBody>
                  <a:tcPr marL="121920" marR="121920"/>
                </a:tc>
              </a:tr>
              <a:tr h="366079">
                <a:tc>
                  <a:txBody>
                    <a:bodyPr/>
                    <a:lstStyle/>
                    <a:p>
                      <a:pPr algn="ctr"/>
                      <a:r>
                        <a:rPr lang="id-ID" dirty="0" smtClean="0"/>
                        <a:t>6</a:t>
                      </a:r>
                      <a:endParaRPr lang="id-ID" dirty="0"/>
                    </a:p>
                  </a:txBody>
                  <a:tcPr marL="121920" marR="121920"/>
                </a:tc>
                <a:tc>
                  <a:txBody>
                    <a:bodyPr/>
                    <a:lstStyle/>
                    <a:p>
                      <a:pPr algn="ctr"/>
                      <a:r>
                        <a:rPr lang="id-ID" dirty="0" smtClean="0"/>
                        <a:t>9 (=6+3)</a:t>
                      </a:r>
                      <a:endParaRPr lang="id-ID" dirty="0"/>
                    </a:p>
                  </a:txBody>
                  <a:tcPr marL="121920" marR="121920"/>
                </a:tc>
                <a:tc>
                  <a:txBody>
                    <a:bodyPr/>
                    <a:lstStyle/>
                    <a:p>
                      <a:pPr algn="ctr"/>
                      <a:r>
                        <a:rPr lang="id-ID" dirty="0" smtClean="0"/>
                        <a:t>7 (=3+4)</a:t>
                      </a:r>
                      <a:endParaRPr lang="id-ID" dirty="0"/>
                    </a:p>
                  </a:txBody>
                  <a:tcPr marL="121920" marR="121920"/>
                </a:tc>
                <a:tc>
                  <a:txBody>
                    <a:bodyPr/>
                    <a:lstStyle/>
                    <a:p>
                      <a:pPr algn="ctr"/>
                      <a:r>
                        <a:rPr lang="id-ID" dirty="0" smtClean="0"/>
                        <a:t>7</a:t>
                      </a:r>
                      <a:endParaRPr lang="id-ID" dirty="0"/>
                    </a:p>
                  </a:txBody>
                  <a:tcPr marL="121920" marR="121920"/>
                </a:tc>
                <a:tc>
                  <a:txBody>
                    <a:bodyPr/>
                    <a:lstStyle/>
                    <a:p>
                      <a:pPr algn="ctr"/>
                      <a:r>
                        <a:rPr lang="id-ID" dirty="0" smtClean="0"/>
                        <a:t>9</a:t>
                      </a:r>
                      <a:endParaRPr lang="id-ID" dirty="0"/>
                    </a:p>
                  </a:txBody>
                  <a:tcPr marL="121920" marR="121920"/>
                </a:tc>
              </a:tr>
              <a:tr h="366079">
                <a:tc>
                  <a:txBody>
                    <a:bodyPr/>
                    <a:lstStyle/>
                    <a:p>
                      <a:pPr algn="ctr"/>
                      <a:r>
                        <a:rPr lang="id-ID" dirty="0" smtClean="0"/>
                        <a:t>7</a:t>
                      </a:r>
                      <a:endParaRPr lang="id-ID" dirty="0"/>
                    </a:p>
                  </a:txBody>
                  <a:tcPr marL="121920" marR="121920"/>
                </a:tc>
                <a:tc>
                  <a:txBody>
                    <a:bodyPr/>
                    <a:lstStyle/>
                    <a:p>
                      <a:pPr algn="ctr"/>
                      <a:r>
                        <a:rPr lang="id-ID" dirty="0" smtClean="0"/>
                        <a:t>6 (=3+3)</a:t>
                      </a:r>
                      <a:endParaRPr lang="id-ID" dirty="0"/>
                    </a:p>
                  </a:txBody>
                  <a:tcPr marL="121920" marR="121920"/>
                </a:tc>
                <a:tc>
                  <a:txBody>
                    <a:bodyPr/>
                    <a:lstStyle/>
                    <a:p>
                      <a:pPr algn="ctr"/>
                      <a:r>
                        <a:rPr lang="id-ID" dirty="0" smtClean="0"/>
                        <a:t>7 (=3</a:t>
                      </a:r>
                      <a:r>
                        <a:rPr lang="id-ID" baseline="0" dirty="0" smtClean="0"/>
                        <a:t>+4)</a:t>
                      </a:r>
                      <a:endParaRPr lang="id-ID" dirty="0"/>
                    </a:p>
                  </a:txBody>
                  <a:tcPr marL="121920" marR="121920"/>
                </a:tc>
                <a:tc>
                  <a:txBody>
                    <a:bodyPr/>
                    <a:lstStyle/>
                    <a:p>
                      <a:pPr algn="ctr"/>
                      <a:r>
                        <a:rPr lang="id-ID" dirty="0" smtClean="0"/>
                        <a:t>6</a:t>
                      </a:r>
                      <a:endParaRPr lang="id-ID" dirty="0"/>
                    </a:p>
                  </a:txBody>
                  <a:tcPr marL="121920" marR="121920"/>
                </a:tc>
                <a:tc>
                  <a:txBody>
                    <a:bodyPr/>
                    <a:lstStyle/>
                    <a:p>
                      <a:pPr algn="ctr"/>
                      <a:r>
                        <a:rPr lang="id-ID" dirty="0" smtClean="0"/>
                        <a:t>8</a:t>
                      </a:r>
                      <a:endParaRPr lang="id-ID" dirty="0"/>
                    </a:p>
                  </a:txBody>
                  <a:tcPr marL="121920" marR="121920"/>
                </a:tc>
              </a:tr>
            </a:tbl>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1600200"/>
          <a:ext cx="10972800" cy="3337560"/>
        </p:xfrm>
        <a:graphic>
          <a:graphicData uri="http://schemas.openxmlformats.org/drawingml/2006/table">
            <a:tbl>
              <a:tblPr firstRow="1" bandRow="1">
                <a:tableStyleId>{5C22544A-7EE6-4342-B048-85BDC9FD1C3A}</a:tableStyleId>
              </a:tblPr>
              <a:tblGrid>
                <a:gridCol w="1828800"/>
                <a:gridCol w="1828800"/>
                <a:gridCol w="1828800"/>
                <a:gridCol w="1828800"/>
                <a:gridCol w="1828800"/>
                <a:gridCol w="1828800"/>
              </a:tblGrid>
              <a:tr h="370840">
                <a:tc>
                  <a:txBody>
                    <a:bodyPr/>
                    <a:lstStyle/>
                    <a:p>
                      <a:pPr algn="r"/>
                      <a:r>
                        <a:rPr lang="id-ID" dirty="0" smtClean="0"/>
                        <a:t>X</a:t>
                      </a:r>
                      <a:r>
                        <a:rPr lang="id-ID" baseline="-25000" dirty="0" smtClean="0"/>
                        <a:t>2</a:t>
                      </a:r>
                      <a:endParaRPr lang="id-ID" dirty="0"/>
                    </a:p>
                  </a:txBody>
                  <a:tcPr marL="121920" marR="121920"/>
                </a:tc>
                <a:tc gridSpan="3">
                  <a:txBody>
                    <a:bodyPr/>
                    <a:lstStyle/>
                    <a:p>
                      <a:pPr algn="ctr"/>
                      <a:r>
                        <a:rPr lang="id-ID" dirty="0" smtClean="0"/>
                        <a:t>F</a:t>
                      </a:r>
                      <a:r>
                        <a:rPr lang="id-ID" baseline="-25000" dirty="0" smtClean="0"/>
                        <a:t>2</a:t>
                      </a:r>
                      <a:r>
                        <a:rPr lang="id-ID" baseline="0" dirty="0" smtClean="0"/>
                        <a:t>(s,x</a:t>
                      </a:r>
                      <a:r>
                        <a:rPr lang="id-ID" baseline="-25000" dirty="0" smtClean="0"/>
                        <a:t>2</a:t>
                      </a:r>
                      <a:r>
                        <a:rPr lang="id-ID" baseline="0" dirty="0" smtClean="0"/>
                        <a:t>) = c</a:t>
                      </a:r>
                      <a:r>
                        <a:rPr lang="id-ID" baseline="-25000" dirty="0" smtClean="0"/>
                        <a:t>s,x2</a:t>
                      </a:r>
                      <a:r>
                        <a:rPr lang="id-ID" baseline="0" dirty="0" smtClean="0"/>
                        <a:t>+f</a:t>
                      </a:r>
                      <a:r>
                        <a:rPr lang="id-ID" baseline="-25000" dirty="0" smtClean="0"/>
                        <a:t>3</a:t>
                      </a:r>
                      <a:r>
                        <a:rPr lang="id-ID" baseline="0" dirty="0" smtClean="0"/>
                        <a:t>*(x</a:t>
                      </a:r>
                      <a:r>
                        <a:rPr lang="id-ID" baseline="-25000" dirty="0" smtClean="0"/>
                        <a:t>2</a:t>
                      </a:r>
                      <a:r>
                        <a:rPr lang="id-ID" baseline="0" dirty="0" smtClean="0"/>
                        <a:t>)</a:t>
                      </a:r>
                      <a:endParaRPr lang="id-ID" dirty="0"/>
                    </a:p>
                  </a:txBody>
                  <a:tcPr marL="121920" marR="121920"/>
                </a:tc>
                <a:tc hMerge="1">
                  <a:txBody>
                    <a:bodyPr/>
                    <a:lstStyle/>
                    <a:p>
                      <a:endParaRPr lang="id-ID" dirty="0"/>
                    </a:p>
                  </a:txBody>
                  <a:tcPr/>
                </a:tc>
                <a:tc hMerge="1">
                  <a:txBody>
                    <a:bodyPr/>
                    <a:lstStyle/>
                    <a:p>
                      <a:endParaRPr lang="id-ID" dirty="0"/>
                    </a:p>
                  </a:txBody>
                  <a:tcPr/>
                </a:tc>
                <a:tc rowSpan="2">
                  <a:txBody>
                    <a:bodyPr/>
                    <a:lstStyle/>
                    <a:p>
                      <a:pPr algn="ctr"/>
                      <a:r>
                        <a:rPr lang="id-ID" dirty="0" smtClean="0"/>
                        <a:t>F</a:t>
                      </a:r>
                      <a:r>
                        <a:rPr lang="id-ID" baseline="-25000" dirty="0" smtClean="0"/>
                        <a:t>2</a:t>
                      </a:r>
                      <a:r>
                        <a:rPr lang="id-ID" baseline="0" dirty="0" smtClean="0"/>
                        <a:t>*(s)</a:t>
                      </a:r>
                      <a:endParaRPr lang="id-ID" dirty="0"/>
                    </a:p>
                  </a:txBody>
                  <a:tcPr marL="121920" marR="121920" anchor="ctr"/>
                </a:tc>
                <a:tc rowSpan="2">
                  <a:txBody>
                    <a:bodyPr/>
                    <a:lstStyle/>
                    <a:p>
                      <a:pPr algn="ctr"/>
                      <a:r>
                        <a:rPr lang="id-ID" dirty="0" smtClean="0"/>
                        <a:t>X</a:t>
                      </a:r>
                      <a:r>
                        <a:rPr lang="id-ID" baseline="-25000" dirty="0" smtClean="0"/>
                        <a:t>2</a:t>
                      </a:r>
                      <a:r>
                        <a:rPr lang="id-ID" baseline="0" dirty="0" smtClean="0"/>
                        <a:t>*</a:t>
                      </a:r>
                      <a:endParaRPr lang="id-ID" dirty="0"/>
                    </a:p>
                  </a:txBody>
                  <a:tcPr marL="121920" marR="121920" anchor="ctr"/>
                </a:tc>
              </a:tr>
              <a:tr h="370840">
                <a:tc>
                  <a:txBody>
                    <a:bodyPr/>
                    <a:lstStyle/>
                    <a:p>
                      <a:r>
                        <a:rPr lang="id-ID" dirty="0" smtClean="0"/>
                        <a:t>S</a:t>
                      </a:r>
                      <a:endParaRPr lang="id-ID" dirty="0"/>
                    </a:p>
                  </a:txBody>
                  <a:tcPr marL="121920" marR="121920">
                    <a:solidFill>
                      <a:schemeClr val="accent1"/>
                    </a:solidFill>
                  </a:tcPr>
                </a:tc>
                <a:tc>
                  <a:txBody>
                    <a:bodyPr/>
                    <a:lstStyle/>
                    <a:p>
                      <a:pPr algn="ctr"/>
                      <a:r>
                        <a:rPr lang="id-ID" dirty="0" smtClean="0"/>
                        <a:t>5</a:t>
                      </a:r>
                      <a:endParaRPr lang="id-ID" dirty="0"/>
                    </a:p>
                  </a:txBody>
                  <a:tcPr marL="121920" marR="121920">
                    <a:solidFill>
                      <a:schemeClr val="accent1"/>
                    </a:solidFill>
                  </a:tcPr>
                </a:tc>
                <a:tc>
                  <a:txBody>
                    <a:bodyPr/>
                    <a:lstStyle/>
                    <a:p>
                      <a:pPr algn="ctr"/>
                      <a:r>
                        <a:rPr lang="id-ID" dirty="0" smtClean="0"/>
                        <a:t>6</a:t>
                      </a:r>
                      <a:endParaRPr lang="id-ID" dirty="0"/>
                    </a:p>
                  </a:txBody>
                  <a:tcPr marL="121920" marR="121920">
                    <a:solidFill>
                      <a:schemeClr val="accent1"/>
                    </a:solidFill>
                  </a:tcPr>
                </a:tc>
                <a:tc>
                  <a:txBody>
                    <a:bodyPr/>
                    <a:lstStyle/>
                    <a:p>
                      <a:pPr algn="ctr"/>
                      <a:r>
                        <a:rPr lang="id-ID" dirty="0" smtClean="0"/>
                        <a:t>7</a:t>
                      </a:r>
                      <a:endParaRPr lang="id-ID" dirty="0"/>
                    </a:p>
                  </a:txBody>
                  <a:tcPr marL="121920" marR="121920">
                    <a:solidFill>
                      <a:schemeClr val="accent1"/>
                    </a:solidFill>
                  </a:tcPr>
                </a:tc>
                <a:tc vMerge="1">
                  <a:txBody>
                    <a:bodyPr/>
                    <a:lstStyle/>
                    <a:p>
                      <a:endParaRPr lang="id-ID" dirty="0"/>
                    </a:p>
                  </a:txBody>
                  <a:tcPr/>
                </a:tc>
                <a:tc vMerge="1">
                  <a:txBody>
                    <a:bodyPr/>
                    <a:lstStyle/>
                    <a:p>
                      <a:endParaRPr lang="id-ID" dirty="0"/>
                    </a:p>
                  </a:txBody>
                  <a:tcPr/>
                </a:tc>
              </a:tr>
              <a:tr h="370840">
                <a:tc>
                  <a:txBody>
                    <a:bodyPr/>
                    <a:lstStyle/>
                    <a:p>
                      <a:r>
                        <a:rPr lang="id-ID" dirty="0" smtClean="0"/>
                        <a:t>2</a:t>
                      </a:r>
                      <a:endParaRPr lang="id-ID" dirty="0"/>
                    </a:p>
                  </a:txBody>
                  <a:tcPr marL="121920" marR="121920"/>
                </a:tc>
                <a:tc>
                  <a:txBody>
                    <a:bodyPr/>
                    <a:lstStyle/>
                    <a:p>
                      <a:r>
                        <a:rPr lang="id-ID" dirty="0" smtClean="0"/>
                        <a:t>11 (=7+4)</a:t>
                      </a:r>
                      <a:endParaRPr lang="id-ID" dirty="0"/>
                    </a:p>
                  </a:txBody>
                  <a:tcPr marL="121920" marR="121920"/>
                </a:tc>
                <a:tc>
                  <a:txBody>
                    <a:bodyPr/>
                    <a:lstStyle/>
                    <a:p>
                      <a:r>
                        <a:rPr lang="id-ID" dirty="0" smtClean="0"/>
                        <a:t>11 (=4+7)</a:t>
                      </a:r>
                      <a:endParaRPr lang="id-ID" dirty="0"/>
                    </a:p>
                  </a:txBody>
                  <a:tcPr marL="121920" marR="121920"/>
                </a:tc>
                <a:tc>
                  <a:txBody>
                    <a:bodyPr/>
                    <a:lstStyle/>
                    <a:p>
                      <a:r>
                        <a:rPr lang="id-ID" dirty="0" smtClean="0"/>
                        <a:t>12 (=6+6)</a:t>
                      </a:r>
                      <a:endParaRPr lang="id-ID" dirty="0"/>
                    </a:p>
                  </a:txBody>
                  <a:tcPr marL="121920" marR="121920"/>
                </a:tc>
                <a:tc>
                  <a:txBody>
                    <a:bodyPr/>
                    <a:lstStyle/>
                    <a:p>
                      <a:r>
                        <a:rPr lang="id-ID" dirty="0" smtClean="0"/>
                        <a:t>11</a:t>
                      </a:r>
                      <a:endParaRPr lang="id-ID" dirty="0"/>
                    </a:p>
                  </a:txBody>
                  <a:tcPr marL="121920" marR="121920"/>
                </a:tc>
                <a:tc>
                  <a:txBody>
                    <a:bodyPr/>
                    <a:lstStyle/>
                    <a:p>
                      <a:r>
                        <a:rPr lang="id-ID" dirty="0" smtClean="0"/>
                        <a:t>5 atau 6</a:t>
                      </a:r>
                      <a:endParaRPr lang="id-ID" dirty="0"/>
                    </a:p>
                  </a:txBody>
                  <a:tcPr marL="121920" marR="121920"/>
                </a:tc>
              </a:tr>
              <a:tr h="370840">
                <a:tc>
                  <a:txBody>
                    <a:bodyPr/>
                    <a:lstStyle/>
                    <a:p>
                      <a:r>
                        <a:rPr lang="id-ID" dirty="0" smtClean="0"/>
                        <a:t>3</a:t>
                      </a:r>
                      <a:endParaRPr lang="id-ID" dirty="0"/>
                    </a:p>
                  </a:txBody>
                  <a:tcPr marL="121920" marR="121920"/>
                </a:tc>
                <a:tc>
                  <a:txBody>
                    <a:bodyPr/>
                    <a:lstStyle/>
                    <a:p>
                      <a:r>
                        <a:rPr lang="id-ID" dirty="0" smtClean="0"/>
                        <a:t>7 (=3+4)</a:t>
                      </a:r>
                      <a:endParaRPr lang="id-ID" dirty="0"/>
                    </a:p>
                  </a:txBody>
                  <a:tcPr marL="121920" marR="121920"/>
                </a:tc>
                <a:tc>
                  <a:txBody>
                    <a:bodyPr/>
                    <a:lstStyle/>
                    <a:p>
                      <a:r>
                        <a:rPr lang="id-ID" dirty="0" smtClean="0"/>
                        <a:t>9 (=2+7)</a:t>
                      </a:r>
                      <a:endParaRPr lang="id-ID" dirty="0"/>
                    </a:p>
                  </a:txBody>
                  <a:tcPr marL="121920" marR="121920"/>
                </a:tc>
                <a:tc>
                  <a:txBody>
                    <a:bodyPr/>
                    <a:lstStyle/>
                    <a:p>
                      <a:r>
                        <a:rPr lang="id-ID" dirty="0" smtClean="0"/>
                        <a:t>10 (=4+6)</a:t>
                      </a:r>
                      <a:endParaRPr lang="id-ID" dirty="0"/>
                    </a:p>
                  </a:txBody>
                  <a:tcPr marL="121920" marR="121920"/>
                </a:tc>
                <a:tc>
                  <a:txBody>
                    <a:bodyPr/>
                    <a:lstStyle/>
                    <a:p>
                      <a:r>
                        <a:rPr lang="id-ID" dirty="0" smtClean="0"/>
                        <a:t>7</a:t>
                      </a:r>
                      <a:endParaRPr lang="id-ID" dirty="0"/>
                    </a:p>
                  </a:txBody>
                  <a:tcPr marL="121920" marR="121920"/>
                </a:tc>
                <a:tc>
                  <a:txBody>
                    <a:bodyPr/>
                    <a:lstStyle/>
                    <a:p>
                      <a:r>
                        <a:rPr lang="id-ID" dirty="0" smtClean="0"/>
                        <a:t>5</a:t>
                      </a:r>
                      <a:endParaRPr lang="id-ID" dirty="0"/>
                    </a:p>
                  </a:txBody>
                  <a:tcPr marL="121920" marR="121920"/>
                </a:tc>
              </a:tr>
              <a:tr h="370840">
                <a:tc>
                  <a:txBody>
                    <a:bodyPr/>
                    <a:lstStyle/>
                    <a:p>
                      <a:r>
                        <a:rPr lang="id-ID" dirty="0" smtClean="0"/>
                        <a:t>4</a:t>
                      </a:r>
                      <a:endParaRPr lang="id-ID" dirty="0"/>
                    </a:p>
                  </a:txBody>
                  <a:tcPr marL="121920" marR="121920"/>
                </a:tc>
                <a:tc>
                  <a:txBody>
                    <a:bodyPr/>
                    <a:lstStyle/>
                    <a:p>
                      <a:r>
                        <a:rPr lang="id-ID" dirty="0" smtClean="0"/>
                        <a:t>8 (=4+4)</a:t>
                      </a:r>
                      <a:endParaRPr lang="id-ID" dirty="0"/>
                    </a:p>
                  </a:txBody>
                  <a:tcPr marL="121920" marR="121920"/>
                </a:tc>
                <a:tc>
                  <a:txBody>
                    <a:bodyPr/>
                    <a:lstStyle/>
                    <a:p>
                      <a:r>
                        <a:rPr lang="id-ID" dirty="0" smtClean="0"/>
                        <a:t>8 (=1+7)</a:t>
                      </a:r>
                      <a:endParaRPr lang="id-ID" dirty="0"/>
                    </a:p>
                  </a:txBody>
                  <a:tcPr marL="121920" marR="121920"/>
                </a:tc>
                <a:tc>
                  <a:txBody>
                    <a:bodyPr/>
                    <a:lstStyle/>
                    <a:p>
                      <a:r>
                        <a:rPr lang="id-ID" dirty="0" smtClean="0"/>
                        <a:t>11 (=5+6)</a:t>
                      </a:r>
                      <a:endParaRPr lang="id-ID" dirty="0"/>
                    </a:p>
                  </a:txBody>
                  <a:tcPr marL="121920" marR="121920"/>
                </a:tc>
                <a:tc>
                  <a:txBody>
                    <a:bodyPr/>
                    <a:lstStyle/>
                    <a:p>
                      <a:r>
                        <a:rPr lang="id-ID" dirty="0" smtClean="0"/>
                        <a:t>8</a:t>
                      </a:r>
                      <a:endParaRPr lang="id-ID" dirty="0"/>
                    </a:p>
                  </a:txBody>
                  <a:tcPr marL="121920" marR="121920"/>
                </a:tc>
                <a:tc>
                  <a:txBody>
                    <a:bodyPr/>
                    <a:lstStyle/>
                    <a:p>
                      <a:r>
                        <a:rPr lang="id-ID" dirty="0" smtClean="0"/>
                        <a:t>5 atau 6</a:t>
                      </a:r>
                      <a:endParaRPr lang="id-ID" dirty="0"/>
                    </a:p>
                  </a:txBody>
                  <a:tcPr marL="121920" marR="121920"/>
                </a:tc>
              </a:tr>
              <a:tr h="370840">
                <a:tc>
                  <a:txBody>
                    <a:bodyPr/>
                    <a:lstStyle/>
                    <a:p>
                      <a:endParaRPr lang="id-ID" dirty="0"/>
                    </a:p>
                  </a:txBody>
                  <a:tcPr marL="121920" marR="121920">
                    <a:solidFill>
                      <a:schemeClr val="bg1"/>
                    </a:solidFill>
                  </a:tcPr>
                </a:tc>
                <a:tc>
                  <a:txBody>
                    <a:bodyPr/>
                    <a:lstStyle/>
                    <a:p>
                      <a:endParaRPr lang="id-ID" dirty="0"/>
                    </a:p>
                  </a:txBody>
                  <a:tcPr marL="121920" marR="121920">
                    <a:solidFill>
                      <a:schemeClr val="bg1"/>
                    </a:solidFill>
                  </a:tcPr>
                </a:tc>
                <a:tc>
                  <a:txBody>
                    <a:bodyPr/>
                    <a:lstStyle/>
                    <a:p>
                      <a:endParaRPr lang="id-ID" dirty="0"/>
                    </a:p>
                  </a:txBody>
                  <a:tcPr marL="121920" marR="121920">
                    <a:solidFill>
                      <a:schemeClr val="bg1"/>
                    </a:solidFill>
                  </a:tcPr>
                </a:tc>
                <a:tc>
                  <a:txBody>
                    <a:bodyPr/>
                    <a:lstStyle/>
                    <a:p>
                      <a:endParaRPr lang="id-ID" dirty="0"/>
                    </a:p>
                  </a:txBody>
                  <a:tcPr marL="121920" marR="121920">
                    <a:solidFill>
                      <a:schemeClr val="bg1"/>
                    </a:solidFill>
                  </a:tcPr>
                </a:tc>
                <a:tc>
                  <a:txBody>
                    <a:bodyPr/>
                    <a:lstStyle/>
                    <a:p>
                      <a:endParaRPr lang="id-ID" dirty="0"/>
                    </a:p>
                  </a:txBody>
                  <a:tcPr marL="121920" marR="121920">
                    <a:solidFill>
                      <a:schemeClr val="bg1"/>
                    </a:solidFill>
                  </a:tcPr>
                </a:tc>
                <a:tc>
                  <a:txBody>
                    <a:bodyPr/>
                    <a:lstStyle/>
                    <a:p>
                      <a:endParaRPr lang="id-ID" dirty="0"/>
                    </a:p>
                  </a:txBody>
                  <a:tcPr marL="121920" marR="121920">
                    <a:solidFill>
                      <a:schemeClr val="bg1"/>
                    </a:solidFill>
                  </a:tcPr>
                </a:tc>
              </a:tr>
              <a:tr h="370840">
                <a:tc>
                  <a:txBody>
                    <a:bodyPr/>
                    <a:lstStyle/>
                    <a:p>
                      <a:pPr algn="r"/>
                      <a:r>
                        <a:rPr lang="id-ID" dirty="0" smtClean="0"/>
                        <a:t>X</a:t>
                      </a:r>
                      <a:r>
                        <a:rPr lang="id-ID" baseline="-25000" dirty="0" smtClean="0"/>
                        <a:t>1</a:t>
                      </a:r>
                      <a:endParaRPr lang="id-ID" dirty="0"/>
                    </a:p>
                  </a:txBody>
                  <a:tcPr marL="121920" marR="121920">
                    <a:solidFill>
                      <a:schemeClr val="accent1"/>
                    </a:solidFill>
                  </a:tcPr>
                </a:tc>
                <a:tc gridSpan="3">
                  <a:txBody>
                    <a:bodyPr/>
                    <a:lstStyle/>
                    <a:p>
                      <a:pPr algn="ctr"/>
                      <a:r>
                        <a:rPr lang="id-ID" dirty="0" smtClean="0"/>
                        <a:t>F</a:t>
                      </a:r>
                      <a:r>
                        <a:rPr lang="id-ID" baseline="-25000" dirty="0" smtClean="0"/>
                        <a:t>2</a:t>
                      </a:r>
                      <a:r>
                        <a:rPr lang="id-ID" baseline="0" dirty="0" smtClean="0"/>
                        <a:t>(s,x</a:t>
                      </a:r>
                      <a:r>
                        <a:rPr lang="id-ID" baseline="-25000" dirty="0" smtClean="0"/>
                        <a:t>1</a:t>
                      </a:r>
                      <a:r>
                        <a:rPr lang="id-ID" baseline="0" dirty="0" smtClean="0"/>
                        <a:t>) = c</a:t>
                      </a:r>
                      <a:r>
                        <a:rPr lang="id-ID" baseline="-25000" dirty="0" smtClean="0"/>
                        <a:t>s,x1</a:t>
                      </a:r>
                      <a:r>
                        <a:rPr lang="id-ID" baseline="0" dirty="0" smtClean="0"/>
                        <a:t>+f</a:t>
                      </a:r>
                      <a:r>
                        <a:rPr lang="id-ID" baseline="-25000" dirty="0" smtClean="0"/>
                        <a:t>2</a:t>
                      </a:r>
                      <a:r>
                        <a:rPr lang="id-ID" baseline="0" dirty="0" smtClean="0"/>
                        <a:t>*(x</a:t>
                      </a:r>
                      <a:r>
                        <a:rPr lang="id-ID" baseline="-25000" dirty="0" smtClean="0"/>
                        <a:t>1</a:t>
                      </a:r>
                      <a:r>
                        <a:rPr lang="id-ID" baseline="0" dirty="0" smtClean="0"/>
                        <a:t>)</a:t>
                      </a:r>
                      <a:endParaRPr lang="id-ID" dirty="0"/>
                    </a:p>
                  </a:txBody>
                  <a:tcPr marL="121920" marR="121920">
                    <a:solidFill>
                      <a:schemeClr val="accent1"/>
                    </a:solidFill>
                  </a:tcPr>
                </a:tc>
                <a:tc hMerge="1">
                  <a:txBody>
                    <a:bodyPr/>
                    <a:lstStyle/>
                    <a:p>
                      <a:endParaRPr lang="id-ID" dirty="0"/>
                    </a:p>
                  </a:txBody>
                  <a:tcPr>
                    <a:solidFill>
                      <a:schemeClr val="accent1"/>
                    </a:solidFill>
                  </a:tcPr>
                </a:tc>
                <a:tc hMerge="1">
                  <a:txBody>
                    <a:bodyPr/>
                    <a:lstStyle/>
                    <a:p>
                      <a:endParaRPr lang="id-ID" dirty="0"/>
                    </a:p>
                  </a:txBody>
                  <a:tcPr>
                    <a:solidFill>
                      <a:schemeClr val="accent1"/>
                    </a:solidFill>
                  </a:tcPr>
                </a:tc>
                <a:tc rowSpan="2">
                  <a:txBody>
                    <a:bodyPr/>
                    <a:lstStyle/>
                    <a:p>
                      <a:pPr algn="ctr"/>
                      <a:r>
                        <a:rPr lang="id-ID" dirty="0" smtClean="0"/>
                        <a:t>F</a:t>
                      </a:r>
                      <a:r>
                        <a:rPr lang="id-ID" baseline="-25000" dirty="0" smtClean="0"/>
                        <a:t>1</a:t>
                      </a:r>
                      <a:r>
                        <a:rPr lang="id-ID" baseline="0" dirty="0" smtClean="0"/>
                        <a:t>*(s)</a:t>
                      </a:r>
                      <a:endParaRPr lang="id-ID" dirty="0"/>
                    </a:p>
                  </a:txBody>
                  <a:tcPr marL="121920" marR="121920" anchor="ctr">
                    <a:solidFill>
                      <a:schemeClr val="accent1"/>
                    </a:solidFill>
                  </a:tcPr>
                </a:tc>
                <a:tc rowSpan="2">
                  <a:txBody>
                    <a:bodyPr/>
                    <a:lstStyle/>
                    <a:p>
                      <a:pPr algn="ctr"/>
                      <a:r>
                        <a:rPr lang="id-ID" dirty="0" smtClean="0"/>
                        <a:t>X</a:t>
                      </a:r>
                      <a:r>
                        <a:rPr lang="id-ID" baseline="-25000" dirty="0" smtClean="0"/>
                        <a:t>1</a:t>
                      </a:r>
                      <a:r>
                        <a:rPr lang="id-ID" baseline="0" dirty="0" smtClean="0"/>
                        <a:t>*</a:t>
                      </a:r>
                      <a:endParaRPr lang="id-ID" dirty="0"/>
                    </a:p>
                  </a:txBody>
                  <a:tcPr marL="121920" marR="121920" anchor="ctr">
                    <a:solidFill>
                      <a:schemeClr val="accent1"/>
                    </a:solidFill>
                  </a:tcPr>
                </a:tc>
              </a:tr>
              <a:tr h="370840">
                <a:tc>
                  <a:txBody>
                    <a:bodyPr/>
                    <a:lstStyle/>
                    <a:p>
                      <a:r>
                        <a:rPr lang="id-ID" dirty="0" smtClean="0"/>
                        <a:t>S</a:t>
                      </a:r>
                      <a:endParaRPr lang="id-ID" dirty="0"/>
                    </a:p>
                  </a:txBody>
                  <a:tcPr marL="121920" marR="121920">
                    <a:solidFill>
                      <a:schemeClr val="accent1"/>
                    </a:solidFill>
                  </a:tcPr>
                </a:tc>
                <a:tc>
                  <a:txBody>
                    <a:bodyPr/>
                    <a:lstStyle/>
                    <a:p>
                      <a:pPr algn="ctr"/>
                      <a:r>
                        <a:rPr lang="id-ID" dirty="0" smtClean="0"/>
                        <a:t>2</a:t>
                      </a:r>
                      <a:endParaRPr lang="id-ID" dirty="0"/>
                    </a:p>
                  </a:txBody>
                  <a:tcPr marL="121920" marR="121920">
                    <a:solidFill>
                      <a:schemeClr val="accent1"/>
                    </a:solidFill>
                  </a:tcPr>
                </a:tc>
                <a:tc>
                  <a:txBody>
                    <a:bodyPr/>
                    <a:lstStyle/>
                    <a:p>
                      <a:pPr algn="ctr"/>
                      <a:r>
                        <a:rPr lang="id-ID" dirty="0" smtClean="0"/>
                        <a:t>3</a:t>
                      </a:r>
                      <a:endParaRPr lang="id-ID" dirty="0"/>
                    </a:p>
                  </a:txBody>
                  <a:tcPr marL="121920" marR="121920">
                    <a:solidFill>
                      <a:schemeClr val="accent1"/>
                    </a:solidFill>
                  </a:tcPr>
                </a:tc>
                <a:tc>
                  <a:txBody>
                    <a:bodyPr/>
                    <a:lstStyle/>
                    <a:p>
                      <a:pPr algn="ctr"/>
                      <a:r>
                        <a:rPr lang="id-ID" dirty="0" smtClean="0"/>
                        <a:t>4</a:t>
                      </a:r>
                      <a:endParaRPr lang="id-ID" dirty="0"/>
                    </a:p>
                  </a:txBody>
                  <a:tcPr marL="121920" marR="121920">
                    <a:solidFill>
                      <a:schemeClr val="accent1"/>
                    </a:solidFill>
                  </a:tcPr>
                </a:tc>
                <a:tc vMerge="1">
                  <a:txBody>
                    <a:bodyPr/>
                    <a:lstStyle/>
                    <a:p>
                      <a:endParaRPr lang="id-ID" dirty="0"/>
                    </a:p>
                  </a:txBody>
                  <a:tcPr>
                    <a:solidFill>
                      <a:schemeClr val="accent1"/>
                    </a:solidFill>
                  </a:tcPr>
                </a:tc>
                <a:tc vMerge="1">
                  <a:txBody>
                    <a:bodyPr/>
                    <a:lstStyle/>
                    <a:p>
                      <a:endParaRPr lang="id-ID" dirty="0"/>
                    </a:p>
                  </a:txBody>
                  <a:tcPr>
                    <a:solidFill>
                      <a:schemeClr val="accent1"/>
                    </a:solidFill>
                  </a:tcPr>
                </a:tc>
              </a:tr>
              <a:tr h="370840">
                <a:tc>
                  <a:txBody>
                    <a:bodyPr/>
                    <a:lstStyle/>
                    <a:p>
                      <a:r>
                        <a:rPr lang="id-ID" dirty="0" smtClean="0"/>
                        <a:t>1</a:t>
                      </a:r>
                      <a:endParaRPr lang="id-ID" dirty="0"/>
                    </a:p>
                  </a:txBody>
                  <a:tcPr marL="121920" marR="121920"/>
                </a:tc>
                <a:tc>
                  <a:txBody>
                    <a:bodyPr/>
                    <a:lstStyle/>
                    <a:p>
                      <a:r>
                        <a:rPr lang="id-ID" dirty="0" smtClean="0"/>
                        <a:t>13 (=2+11)</a:t>
                      </a:r>
                      <a:endParaRPr lang="id-ID" dirty="0"/>
                    </a:p>
                  </a:txBody>
                  <a:tcPr marL="121920" marR="121920"/>
                </a:tc>
                <a:tc>
                  <a:txBody>
                    <a:bodyPr/>
                    <a:lstStyle/>
                    <a:p>
                      <a:r>
                        <a:rPr lang="id-ID" dirty="0" smtClean="0"/>
                        <a:t>11 (=4+7)</a:t>
                      </a:r>
                      <a:endParaRPr lang="id-ID" dirty="0"/>
                    </a:p>
                  </a:txBody>
                  <a:tcPr marL="121920" marR="121920"/>
                </a:tc>
                <a:tc>
                  <a:txBody>
                    <a:bodyPr/>
                    <a:lstStyle/>
                    <a:p>
                      <a:r>
                        <a:rPr lang="id-ID" dirty="0" smtClean="0"/>
                        <a:t>11 (=3+8)</a:t>
                      </a:r>
                      <a:endParaRPr lang="id-ID" dirty="0"/>
                    </a:p>
                  </a:txBody>
                  <a:tcPr marL="121920" marR="121920"/>
                </a:tc>
                <a:tc>
                  <a:txBody>
                    <a:bodyPr/>
                    <a:lstStyle/>
                    <a:p>
                      <a:r>
                        <a:rPr lang="id-ID" dirty="0" smtClean="0"/>
                        <a:t>11</a:t>
                      </a:r>
                      <a:endParaRPr lang="id-ID" dirty="0"/>
                    </a:p>
                  </a:txBody>
                  <a:tcPr marL="121920" marR="121920"/>
                </a:tc>
                <a:tc>
                  <a:txBody>
                    <a:bodyPr/>
                    <a:lstStyle/>
                    <a:p>
                      <a:r>
                        <a:rPr lang="id-ID" dirty="0" smtClean="0"/>
                        <a:t>3 atau 4</a:t>
                      </a:r>
                      <a:endParaRPr lang="id-ID" dirty="0"/>
                    </a:p>
                  </a:txBody>
                  <a:tcPr marL="121920" marR="121920"/>
                </a:tc>
              </a:tr>
            </a:tbl>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Rute optimal:</a:t>
            </a:r>
          </a:p>
          <a:p>
            <a:pPr lvl="1"/>
            <a:r>
              <a:rPr lang="id-ID" dirty="0" smtClean="0"/>
              <a:t>1-3-5-8-10</a:t>
            </a:r>
          </a:p>
          <a:p>
            <a:pPr lvl="1"/>
            <a:r>
              <a:rPr lang="id-ID" dirty="0" smtClean="0"/>
              <a:t>1-4-5-8-10</a:t>
            </a:r>
          </a:p>
          <a:p>
            <a:pPr lvl="1"/>
            <a:r>
              <a:rPr lang="id-ID" dirty="0" smtClean="0"/>
              <a:t>1-4-6-9-10</a:t>
            </a:r>
          </a:p>
          <a:p>
            <a:r>
              <a:rPr lang="id-ID" dirty="0" smtClean="0"/>
              <a:t>Ongkos total f</a:t>
            </a:r>
            <a:r>
              <a:rPr lang="id-ID" baseline="-25000" dirty="0" smtClean="0"/>
              <a:t>1</a:t>
            </a:r>
            <a:r>
              <a:rPr lang="id-ID" dirty="0" smtClean="0"/>
              <a:t>*(1) = 11</a:t>
            </a:r>
            <a:endParaRPr lang="id-ID" dirty="0"/>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lstStyle/>
          <a:p>
            <a:r>
              <a:rPr lang="en-US" dirty="0" smtClean="0"/>
              <a:t>CONTOH : 4</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dirty="0" err="1" smtClean="0"/>
              <a:t>Sebuah</a:t>
            </a:r>
            <a:r>
              <a:rPr lang="en-US" dirty="0" smtClean="0"/>
              <a:t> </a:t>
            </a:r>
            <a:r>
              <a:rPr lang="en-US" dirty="0" err="1" smtClean="0"/>
              <a:t>perusahaan</a:t>
            </a:r>
            <a:r>
              <a:rPr lang="en-US" dirty="0" smtClean="0"/>
              <a:t> yang </a:t>
            </a:r>
            <a:r>
              <a:rPr lang="en-US" dirty="0" err="1" smtClean="0"/>
              <a:t>dihadapkan</a:t>
            </a:r>
            <a:r>
              <a:rPr lang="en-US" dirty="0" smtClean="0"/>
              <a:t> </a:t>
            </a:r>
            <a:r>
              <a:rPr lang="en-US" dirty="0" err="1" smtClean="0"/>
              <a:t>pada</a:t>
            </a:r>
            <a:r>
              <a:rPr lang="en-US" dirty="0" smtClean="0"/>
              <a:t> </a:t>
            </a:r>
            <a:r>
              <a:rPr lang="en-US" dirty="0" err="1" smtClean="0"/>
              <a:t>keputusan</a:t>
            </a:r>
            <a:r>
              <a:rPr lang="en-US" dirty="0" smtClean="0"/>
              <a:t> </a:t>
            </a:r>
            <a:r>
              <a:rPr lang="en-US" dirty="0" err="1" smtClean="0"/>
              <a:t>tentang</a:t>
            </a:r>
            <a:r>
              <a:rPr lang="en-US" dirty="0" smtClean="0"/>
              <a:t> </a:t>
            </a:r>
            <a:r>
              <a:rPr lang="en-US" dirty="0" err="1" smtClean="0"/>
              <a:t>membeli</a:t>
            </a:r>
            <a:r>
              <a:rPr lang="en-US" dirty="0" smtClean="0"/>
              <a:t> </a:t>
            </a:r>
            <a:r>
              <a:rPr lang="en-US" dirty="0" err="1" smtClean="0"/>
              <a:t>atau</a:t>
            </a:r>
            <a:r>
              <a:rPr lang="en-US" dirty="0" smtClean="0"/>
              <a:t> </a:t>
            </a:r>
            <a:r>
              <a:rPr lang="en-US" dirty="0" err="1" smtClean="0"/>
              <a:t>menyewa</a:t>
            </a:r>
            <a:r>
              <a:rPr lang="en-US" dirty="0" smtClean="0"/>
              <a:t> (lease) </a:t>
            </a:r>
            <a:r>
              <a:rPr lang="en-US" dirty="0" err="1" smtClean="0"/>
              <a:t>peralatan</a:t>
            </a:r>
            <a:r>
              <a:rPr lang="en-US" dirty="0" smtClean="0"/>
              <a:t>. </a:t>
            </a:r>
            <a:r>
              <a:rPr lang="en-US" dirty="0" err="1" smtClean="0"/>
              <a:t>Biaya</a:t>
            </a:r>
            <a:r>
              <a:rPr lang="en-US" dirty="0" smtClean="0"/>
              <a:t> </a:t>
            </a:r>
            <a:r>
              <a:rPr lang="en-US" dirty="0" err="1" smtClean="0"/>
              <a:t>untuk</a:t>
            </a:r>
            <a:r>
              <a:rPr lang="en-US" dirty="0" smtClean="0"/>
              <a:t> </a:t>
            </a:r>
            <a:r>
              <a:rPr lang="en-US" dirty="0" err="1" smtClean="0"/>
              <a:t>membeli</a:t>
            </a:r>
            <a:r>
              <a:rPr lang="en-US" dirty="0" smtClean="0"/>
              <a:t> </a:t>
            </a:r>
            <a:r>
              <a:rPr lang="en-US" dirty="0" err="1" smtClean="0"/>
              <a:t>peralatan</a:t>
            </a:r>
            <a:r>
              <a:rPr lang="en-US" dirty="0" smtClean="0"/>
              <a:t> </a:t>
            </a:r>
            <a:r>
              <a:rPr lang="en-US" dirty="0" err="1" smtClean="0"/>
              <a:t>Rp</a:t>
            </a:r>
            <a:r>
              <a:rPr lang="en-US" dirty="0" smtClean="0"/>
              <a:t>. 10 </a:t>
            </a:r>
            <a:r>
              <a:rPr lang="en-US" dirty="0" err="1" smtClean="0"/>
              <a:t>Juta</a:t>
            </a:r>
            <a:r>
              <a:rPr lang="en-US" dirty="0" smtClean="0"/>
              <a:t>, </a:t>
            </a:r>
            <a:r>
              <a:rPr lang="en-US" dirty="0" err="1" smtClean="0"/>
              <a:t>tetapi</a:t>
            </a:r>
            <a:r>
              <a:rPr lang="en-US" dirty="0" smtClean="0"/>
              <a:t> </a:t>
            </a:r>
            <a:r>
              <a:rPr lang="en-US" dirty="0" err="1" smtClean="0"/>
              <a:t>perusahaan</a:t>
            </a:r>
            <a:r>
              <a:rPr lang="en-US" dirty="0" smtClean="0"/>
              <a:t> </a:t>
            </a:r>
            <a:r>
              <a:rPr lang="en-US" dirty="0" err="1" smtClean="0"/>
              <a:t>dapat</a:t>
            </a:r>
            <a:r>
              <a:rPr lang="en-US" dirty="0" smtClean="0"/>
              <a:t> </a:t>
            </a:r>
            <a:r>
              <a:rPr lang="en-US" dirty="0" err="1" smtClean="0"/>
              <a:t>menyewanya</a:t>
            </a:r>
            <a:r>
              <a:rPr lang="en-US" dirty="0" smtClean="0"/>
              <a:t> </a:t>
            </a:r>
            <a:r>
              <a:rPr lang="en-US" dirty="0" err="1" smtClean="0"/>
              <a:t>pada</a:t>
            </a:r>
            <a:r>
              <a:rPr lang="en-US" dirty="0" smtClean="0"/>
              <a:t> </a:t>
            </a:r>
            <a:r>
              <a:rPr lang="en-US" dirty="0" err="1" smtClean="0"/>
              <a:t>biaya</a:t>
            </a:r>
            <a:r>
              <a:rPr lang="en-US" dirty="0" smtClean="0"/>
              <a:t> </a:t>
            </a:r>
            <a:r>
              <a:rPr lang="en-US" dirty="0" err="1" smtClean="0"/>
              <a:t>Rp</a:t>
            </a:r>
            <a:r>
              <a:rPr lang="en-US" dirty="0" smtClean="0"/>
              <a:t>. 3 </a:t>
            </a:r>
            <a:r>
              <a:rPr lang="en-US" dirty="0" err="1" smtClean="0"/>
              <a:t>Juta</a:t>
            </a:r>
            <a:r>
              <a:rPr lang="en-US" dirty="0" smtClean="0"/>
              <a:t>. </a:t>
            </a:r>
            <a:r>
              <a:rPr lang="en-US" dirty="0" err="1" smtClean="0"/>
              <a:t>Manajemen</a:t>
            </a:r>
            <a:r>
              <a:rPr lang="en-US" dirty="0" smtClean="0"/>
              <a:t> </a:t>
            </a:r>
            <a:r>
              <a:rPr lang="en-US" dirty="0" err="1" smtClean="0"/>
              <a:t>memperkirakan</a:t>
            </a:r>
            <a:r>
              <a:rPr lang="en-US" dirty="0" smtClean="0"/>
              <a:t> </a:t>
            </a:r>
            <a:r>
              <a:rPr lang="en-US" dirty="0" err="1" smtClean="0"/>
              <a:t>bahwa</a:t>
            </a:r>
            <a:r>
              <a:rPr lang="en-US" dirty="0" smtClean="0"/>
              <a:t> </a:t>
            </a:r>
            <a:r>
              <a:rPr lang="en-US" dirty="0" err="1" smtClean="0"/>
              <a:t>ada</a:t>
            </a:r>
            <a:r>
              <a:rPr lang="en-US" dirty="0" smtClean="0"/>
              <a:t> </a:t>
            </a:r>
            <a:r>
              <a:rPr lang="en-US" dirty="0" err="1" smtClean="0"/>
              <a:t>kemunduran</a:t>
            </a:r>
            <a:r>
              <a:rPr lang="en-US" dirty="0" smtClean="0"/>
              <a:t> </a:t>
            </a:r>
            <a:r>
              <a:rPr lang="en-US" dirty="0" err="1" smtClean="0"/>
              <a:t>kemakmuran</a:t>
            </a:r>
            <a:r>
              <a:rPr lang="en-US" dirty="0" smtClean="0"/>
              <a:t> </a:t>
            </a:r>
            <a:r>
              <a:rPr lang="en-US" dirty="0" err="1" smtClean="0"/>
              <a:t>ekonomi</a:t>
            </a:r>
            <a:r>
              <a:rPr lang="en-US" dirty="0" smtClean="0"/>
              <a:t> </a:t>
            </a:r>
            <a:r>
              <a:rPr lang="en-US" dirty="0" err="1" smtClean="0"/>
              <a:t>sebesar</a:t>
            </a:r>
            <a:r>
              <a:rPr lang="en-US" dirty="0" smtClean="0"/>
              <a:t> 40% </a:t>
            </a:r>
            <a:r>
              <a:rPr lang="en-US" dirty="0" err="1" smtClean="0"/>
              <a:t>dibanding</a:t>
            </a:r>
            <a:r>
              <a:rPr lang="en-US" dirty="0" smtClean="0"/>
              <a:t> 60% </a:t>
            </a:r>
            <a:r>
              <a:rPr lang="en-US" dirty="0" err="1" smtClean="0"/>
              <a:t>kemungkinan</a:t>
            </a:r>
            <a:r>
              <a:rPr lang="en-US" dirty="0" smtClean="0"/>
              <a:t> </a:t>
            </a:r>
            <a:r>
              <a:rPr lang="en-US" dirty="0" err="1" smtClean="0"/>
              <a:t>ada</a:t>
            </a:r>
            <a:r>
              <a:rPr lang="en-US" dirty="0" smtClean="0"/>
              <a:t> </a:t>
            </a:r>
            <a:r>
              <a:rPr lang="en-US" dirty="0" err="1" smtClean="0"/>
              <a:t>stabilitas</a:t>
            </a:r>
            <a:r>
              <a:rPr lang="en-US" dirty="0" smtClean="0"/>
              <a:t> </a:t>
            </a:r>
            <a:r>
              <a:rPr lang="en-US" dirty="0" err="1" smtClean="0"/>
              <a:t>ekonomi</a:t>
            </a:r>
            <a:r>
              <a:rPr lang="en-US" dirty="0" smtClean="0"/>
              <a:t> </a:t>
            </a:r>
            <a:r>
              <a:rPr lang="en-US" dirty="0" err="1" smtClean="0"/>
              <a:t>selama</a:t>
            </a:r>
            <a:r>
              <a:rPr lang="en-US" dirty="0" smtClean="0"/>
              <a:t> </a:t>
            </a:r>
            <a:r>
              <a:rPr lang="en-US" dirty="0" err="1" smtClean="0"/>
              <a:t>ekonomi</a:t>
            </a:r>
            <a:r>
              <a:rPr lang="en-US" dirty="0" smtClean="0"/>
              <a:t> </a:t>
            </a:r>
            <a:r>
              <a:rPr lang="en-US" dirty="0" err="1" smtClean="0"/>
              <a:t>periode</a:t>
            </a:r>
            <a:r>
              <a:rPr lang="en-US" dirty="0" smtClean="0"/>
              <a:t> </a:t>
            </a:r>
            <a:r>
              <a:rPr lang="en-US" dirty="0" err="1" smtClean="0"/>
              <a:t>keputusan</a:t>
            </a:r>
            <a:r>
              <a:rPr lang="en-US" dirty="0" smtClean="0"/>
              <a:t>. </a:t>
            </a:r>
            <a:r>
              <a:rPr lang="en-US" dirty="0" err="1" smtClean="0"/>
              <a:t>Akuntan</a:t>
            </a:r>
            <a:r>
              <a:rPr lang="en-US" dirty="0" smtClean="0"/>
              <a:t> </a:t>
            </a:r>
            <a:r>
              <a:rPr lang="en-US" dirty="0" err="1" smtClean="0"/>
              <a:t>perusahaan</a:t>
            </a:r>
            <a:r>
              <a:rPr lang="en-US" dirty="0" smtClean="0"/>
              <a:t> </a:t>
            </a:r>
            <a:r>
              <a:rPr lang="en-US" dirty="0" err="1" smtClean="0"/>
              <a:t>telah</a:t>
            </a:r>
            <a:r>
              <a:rPr lang="en-US" dirty="0" smtClean="0"/>
              <a:t> </a:t>
            </a:r>
            <a:r>
              <a:rPr lang="en-US" dirty="0" err="1" smtClean="0"/>
              <a:t>menyiapkan</a:t>
            </a:r>
            <a:r>
              <a:rPr lang="en-US" dirty="0" smtClean="0"/>
              <a:t> </a:t>
            </a:r>
            <a:r>
              <a:rPr lang="en-US" dirty="0" err="1" smtClean="0"/>
              <a:t>tabel</a:t>
            </a:r>
            <a:r>
              <a:rPr lang="en-US" dirty="0" smtClean="0"/>
              <a:t> revenue </a:t>
            </a:r>
            <a:r>
              <a:rPr lang="en-US" dirty="0" err="1" smtClean="0"/>
              <a:t>bersyarat</a:t>
            </a:r>
            <a:r>
              <a:rPr lang="en-US" dirty="0" smtClean="0"/>
              <a:t> </a:t>
            </a:r>
            <a:r>
              <a:rPr lang="en-US" dirty="0" err="1" smtClean="0"/>
              <a:t>seperti</a:t>
            </a:r>
            <a:r>
              <a:rPr lang="en-US" dirty="0" smtClean="0"/>
              <a:t> </a:t>
            </a:r>
            <a:r>
              <a:rPr lang="en-US" dirty="0" err="1" smtClean="0"/>
              <a:t>dibawah</a:t>
            </a:r>
            <a:r>
              <a:rPr lang="en-US" dirty="0" smtClean="0"/>
              <a:t> </a:t>
            </a:r>
            <a:r>
              <a:rPr lang="en-US" dirty="0" err="1" smtClean="0"/>
              <a:t>ini</a:t>
            </a:r>
            <a:r>
              <a:rPr lang="en-US" dirty="0" smtClean="0"/>
              <a:t>.  </a:t>
            </a:r>
            <a:r>
              <a:rPr lang="en-US" dirty="0" err="1" smtClean="0"/>
              <a:t>Apa</a:t>
            </a:r>
            <a:r>
              <a:rPr lang="en-US" dirty="0" smtClean="0"/>
              <a:t> yang </a:t>
            </a:r>
            <a:r>
              <a:rPr lang="en-US" dirty="0" err="1" smtClean="0"/>
              <a:t>harus</a:t>
            </a:r>
            <a:r>
              <a:rPr lang="en-US" dirty="0" smtClean="0"/>
              <a:t> </a:t>
            </a:r>
            <a:r>
              <a:rPr lang="en-US" dirty="0" err="1" smtClean="0"/>
              <a:t>dilakukan</a:t>
            </a:r>
            <a:r>
              <a:rPr lang="en-US" dirty="0" smtClean="0"/>
              <a:t> </a:t>
            </a:r>
            <a:r>
              <a:rPr lang="en-US" dirty="0" err="1" smtClean="0"/>
              <a:t>oleh</a:t>
            </a:r>
            <a:r>
              <a:rPr lang="en-US" dirty="0" smtClean="0"/>
              <a:t> </a:t>
            </a:r>
            <a:r>
              <a:rPr lang="en-US" dirty="0" err="1" smtClean="0"/>
              <a:t>perusahaan</a:t>
            </a:r>
            <a:r>
              <a:rPr lang="en-US" dirty="0" smtClean="0"/>
              <a:t> </a:t>
            </a:r>
            <a:r>
              <a:rPr lang="en-US" dirty="0" err="1" smtClean="0"/>
              <a:t>membeli</a:t>
            </a:r>
            <a:r>
              <a:rPr lang="en-US" dirty="0" smtClean="0"/>
              <a:t> </a:t>
            </a:r>
            <a:r>
              <a:rPr lang="en-US" dirty="0" err="1" smtClean="0"/>
              <a:t>atau</a:t>
            </a:r>
            <a:r>
              <a:rPr lang="en-US" dirty="0" smtClean="0"/>
              <a:t> </a:t>
            </a:r>
            <a:r>
              <a:rPr lang="en-US" dirty="0" err="1" smtClean="0"/>
              <a:t>menyewa</a:t>
            </a:r>
            <a:r>
              <a:rPr lang="en-US" dirty="0" smtClean="0"/>
              <a:t> ?</a:t>
            </a:r>
            <a:endParaRPr lang="en-US" dirty="0"/>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71461" y="1000108"/>
          <a:ext cx="10972800" cy="1483360"/>
        </p:xfrm>
        <a:graphic>
          <a:graphicData uri="http://schemas.openxmlformats.org/drawingml/2006/table">
            <a:tbl>
              <a:tblPr firstRow="1" bandRow="1">
                <a:tableStyleId>{5C22544A-7EE6-4342-B048-85BDC9FD1C3A}</a:tableStyleId>
              </a:tblPr>
              <a:tblGrid>
                <a:gridCol w="2743200"/>
                <a:gridCol w="2743200"/>
                <a:gridCol w="2743200"/>
                <a:gridCol w="2743200"/>
              </a:tblGrid>
              <a:tr h="370840">
                <a:tc rowSpan="2">
                  <a:txBody>
                    <a:bodyPr/>
                    <a:lstStyle/>
                    <a:p>
                      <a:pPr algn="ctr"/>
                      <a:r>
                        <a:rPr lang="en-US" dirty="0" err="1" smtClean="0"/>
                        <a:t>Kejadian</a:t>
                      </a:r>
                      <a:endParaRPr lang="en-US" dirty="0"/>
                    </a:p>
                  </a:txBody>
                  <a:tcPr marL="121920" marR="121920"/>
                </a:tc>
                <a:tc rowSpan="2">
                  <a:txBody>
                    <a:bodyPr/>
                    <a:lstStyle/>
                    <a:p>
                      <a:r>
                        <a:rPr lang="en-US" dirty="0" err="1" smtClean="0"/>
                        <a:t>Probabilitas</a:t>
                      </a:r>
                      <a:endParaRPr lang="en-US" dirty="0"/>
                    </a:p>
                  </a:txBody>
                  <a:tcPr marL="121920" marR="121920"/>
                </a:tc>
                <a:tc gridSpan="2">
                  <a:txBody>
                    <a:bodyPr/>
                    <a:lstStyle/>
                    <a:p>
                      <a:pPr algn="ctr"/>
                      <a:r>
                        <a:rPr lang="en-US" dirty="0" err="1" smtClean="0"/>
                        <a:t>Keputusan</a:t>
                      </a:r>
                      <a:endParaRPr lang="en-US" dirty="0"/>
                    </a:p>
                  </a:txBody>
                  <a:tcPr marL="121920" marR="121920"/>
                </a:tc>
                <a:tc hMerge="1">
                  <a:txBody>
                    <a:bodyPr/>
                    <a:lstStyle/>
                    <a:p>
                      <a:endParaRPr lang="en-US" dirty="0"/>
                    </a:p>
                  </a:txBody>
                  <a:tcPr/>
                </a:tc>
              </a:tr>
              <a:tr h="370840">
                <a:tc vMerge="1">
                  <a:txBody>
                    <a:bodyPr/>
                    <a:lstStyle/>
                    <a:p>
                      <a:pPr algn="ctr"/>
                      <a:endParaRPr lang="en-US" dirty="0"/>
                    </a:p>
                  </a:txBody>
                  <a:tcPr/>
                </a:tc>
                <a:tc vMerge="1">
                  <a:txBody>
                    <a:bodyPr/>
                    <a:lstStyle/>
                    <a:p>
                      <a:endParaRPr lang="en-US" dirty="0"/>
                    </a:p>
                  </a:txBody>
                  <a:tcPr/>
                </a:tc>
                <a:tc>
                  <a:txBody>
                    <a:bodyPr/>
                    <a:lstStyle/>
                    <a:p>
                      <a:r>
                        <a:rPr lang="en-US" dirty="0" err="1" smtClean="0"/>
                        <a:t>Membeli</a:t>
                      </a:r>
                      <a:endParaRPr lang="en-US" dirty="0"/>
                    </a:p>
                  </a:txBody>
                  <a:tcPr marL="121920" marR="121920">
                    <a:solidFill>
                      <a:schemeClr val="accent1"/>
                    </a:solidFill>
                  </a:tcPr>
                </a:tc>
                <a:tc>
                  <a:txBody>
                    <a:bodyPr/>
                    <a:lstStyle/>
                    <a:p>
                      <a:r>
                        <a:rPr lang="en-US" dirty="0" err="1" smtClean="0"/>
                        <a:t>Menyewa</a:t>
                      </a:r>
                      <a:endParaRPr lang="en-US" dirty="0"/>
                    </a:p>
                  </a:txBody>
                  <a:tcPr marL="121920" marR="121920">
                    <a:solidFill>
                      <a:schemeClr val="accent1"/>
                    </a:solidFill>
                  </a:tcPr>
                </a:tc>
              </a:tr>
              <a:tr h="370840">
                <a:tc>
                  <a:txBody>
                    <a:bodyPr/>
                    <a:lstStyle/>
                    <a:p>
                      <a:r>
                        <a:rPr lang="en-US" dirty="0" err="1" smtClean="0"/>
                        <a:t>Kemunduran</a:t>
                      </a:r>
                      <a:endParaRPr lang="en-US" dirty="0"/>
                    </a:p>
                  </a:txBody>
                  <a:tcPr marL="121920" marR="121920"/>
                </a:tc>
                <a:tc>
                  <a:txBody>
                    <a:bodyPr/>
                    <a:lstStyle/>
                    <a:p>
                      <a:r>
                        <a:rPr lang="en-US" dirty="0" smtClean="0"/>
                        <a:t>0,4</a:t>
                      </a:r>
                      <a:endParaRPr lang="en-US" dirty="0"/>
                    </a:p>
                  </a:txBody>
                  <a:tcPr marL="121920" marR="121920"/>
                </a:tc>
                <a:tc>
                  <a:txBody>
                    <a:bodyPr/>
                    <a:lstStyle/>
                    <a:p>
                      <a:r>
                        <a:rPr lang="en-US" dirty="0" err="1" smtClean="0"/>
                        <a:t>Rp</a:t>
                      </a:r>
                      <a:r>
                        <a:rPr lang="en-US" dirty="0" smtClean="0"/>
                        <a:t>. 30 </a:t>
                      </a:r>
                      <a:r>
                        <a:rPr lang="en-US" dirty="0" err="1" smtClean="0"/>
                        <a:t>Juta</a:t>
                      </a:r>
                      <a:endParaRPr lang="en-US" dirty="0"/>
                    </a:p>
                  </a:txBody>
                  <a:tcPr marL="121920" marR="121920"/>
                </a:tc>
                <a:tc>
                  <a:txBody>
                    <a:bodyPr/>
                    <a:lstStyle/>
                    <a:p>
                      <a:r>
                        <a:rPr lang="en-US" dirty="0" err="1" smtClean="0"/>
                        <a:t>Rp</a:t>
                      </a:r>
                      <a:r>
                        <a:rPr lang="en-US" dirty="0" smtClean="0"/>
                        <a:t>. 25 </a:t>
                      </a:r>
                      <a:r>
                        <a:rPr lang="en-US" dirty="0" err="1" smtClean="0"/>
                        <a:t>Juta</a:t>
                      </a:r>
                      <a:endParaRPr lang="en-US" dirty="0"/>
                    </a:p>
                  </a:txBody>
                  <a:tcPr marL="121920" marR="121920"/>
                </a:tc>
              </a:tr>
              <a:tr h="370840">
                <a:tc>
                  <a:txBody>
                    <a:bodyPr/>
                    <a:lstStyle/>
                    <a:p>
                      <a:r>
                        <a:rPr lang="en-US" dirty="0" err="1" smtClean="0"/>
                        <a:t>Stabilitas</a:t>
                      </a:r>
                      <a:endParaRPr lang="en-US" dirty="0"/>
                    </a:p>
                  </a:txBody>
                  <a:tcPr marL="121920" marR="121920"/>
                </a:tc>
                <a:tc>
                  <a:txBody>
                    <a:bodyPr/>
                    <a:lstStyle/>
                    <a:p>
                      <a:r>
                        <a:rPr lang="en-US" dirty="0" smtClean="0"/>
                        <a:t>0,6</a:t>
                      </a:r>
                    </a:p>
                  </a:txBody>
                  <a:tcPr marL="121920" marR="121920"/>
                </a:tc>
                <a:tc>
                  <a:txBody>
                    <a:bodyPr/>
                    <a:lstStyle/>
                    <a:p>
                      <a:r>
                        <a:rPr lang="en-US" dirty="0" err="1" smtClean="0"/>
                        <a:t>Rp</a:t>
                      </a:r>
                      <a:r>
                        <a:rPr lang="en-US" dirty="0" smtClean="0"/>
                        <a:t>. 18 </a:t>
                      </a:r>
                      <a:r>
                        <a:rPr lang="en-US" dirty="0" err="1" smtClean="0"/>
                        <a:t>Juta</a:t>
                      </a:r>
                      <a:endParaRPr lang="en-US" dirty="0"/>
                    </a:p>
                  </a:txBody>
                  <a:tcPr marL="121920" marR="121920"/>
                </a:tc>
                <a:tc>
                  <a:txBody>
                    <a:bodyPr/>
                    <a:lstStyle/>
                    <a:p>
                      <a:r>
                        <a:rPr lang="en-US" dirty="0" err="1" smtClean="0"/>
                        <a:t>Rp</a:t>
                      </a:r>
                      <a:r>
                        <a:rPr lang="en-US" dirty="0" smtClean="0"/>
                        <a:t>. 10 </a:t>
                      </a:r>
                      <a:r>
                        <a:rPr lang="en-US" dirty="0" err="1" smtClean="0"/>
                        <a:t>JUta</a:t>
                      </a:r>
                      <a:endParaRPr lang="en-US" dirty="0"/>
                    </a:p>
                  </a:txBody>
                  <a:tcPr marL="121920" marR="121920"/>
                </a:tc>
              </a:tr>
            </a:tbl>
          </a:graphicData>
        </a:graphic>
      </p:graphicFrame>
      <p:sp>
        <p:nvSpPr>
          <p:cNvPr id="5" name="Title 1"/>
          <p:cNvSpPr>
            <a:spLocks noGrp="1"/>
          </p:cNvSpPr>
          <p:nvPr>
            <p:ph type="title"/>
          </p:nvPr>
        </p:nvSpPr>
        <p:spPr>
          <a:xfrm>
            <a:off x="476211" y="2786058"/>
            <a:ext cx="10972800" cy="1643074"/>
          </a:xfrm>
          <a:solidFill>
            <a:schemeClr val="bg2"/>
          </a:solidFill>
        </p:spPr>
        <p:txBody>
          <a:bodyPr>
            <a:noAutofit/>
          </a:bodyPr>
          <a:lstStyle/>
          <a:p>
            <a:pPr algn="l"/>
            <a:r>
              <a:rPr lang="en-US" sz="3200" dirty="0" err="1" smtClean="0"/>
              <a:t>Jika</a:t>
            </a:r>
            <a:r>
              <a:rPr lang="en-US" sz="3200" dirty="0" smtClean="0"/>
              <a:t> </a:t>
            </a:r>
            <a:r>
              <a:rPr lang="en-US" sz="3200" dirty="0" err="1" smtClean="0"/>
              <a:t>dilihat</a:t>
            </a:r>
            <a:r>
              <a:rPr lang="en-US" sz="3200" dirty="0" smtClean="0"/>
              <a:t> </a:t>
            </a:r>
            <a:r>
              <a:rPr lang="en-US" sz="3200" dirty="0" err="1" smtClean="0"/>
              <a:t>dari</a:t>
            </a:r>
            <a:r>
              <a:rPr lang="en-US" sz="3200" dirty="0" smtClean="0"/>
              <a:t> </a:t>
            </a:r>
            <a:r>
              <a:rPr lang="en-US" sz="3200" i="1" dirty="0" smtClean="0"/>
              <a:t>expected value-</a:t>
            </a:r>
            <a:r>
              <a:rPr lang="en-US" sz="3200" dirty="0" err="1" smtClean="0"/>
              <a:t>nya</a:t>
            </a:r>
            <a:r>
              <a:rPr lang="en-US" sz="3200" dirty="0" smtClean="0"/>
              <a:t>, </a:t>
            </a:r>
            <a:r>
              <a:rPr lang="en-US" sz="3200" dirty="0" err="1" smtClean="0"/>
              <a:t>keputusan</a:t>
            </a:r>
            <a:r>
              <a:rPr lang="en-US" sz="3200" dirty="0" smtClean="0"/>
              <a:t> </a:t>
            </a:r>
            <a:r>
              <a:rPr lang="en-US" sz="3200" dirty="0" err="1" smtClean="0"/>
              <a:t>apa</a:t>
            </a:r>
            <a:r>
              <a:rPr lang="en-US" sz="3200" dirty="0" smtClean="0"/>
              <a:t> yang </a:t>
            </a:r>
            <a:r>
              <a:rPr lang="en-US" sz="3200" dirty="0" err="1" smtClean="0"/>
              <a:t>harus</a:t>
            </a:r>
            <a:r>
              <a:rPr lang="en-US" sz="3200" dirty="0" smtClean="0"/>
              <a:t> </a:t>
            </a:r>
            <a:r>
              <a:rPr lang="en-US" sz="3200" dirty="0" err="1" smtClean="0"/>
              <a:t>diambil</a:t>
            </a:r>
            <a:r>
              <a:rPr lang="en-US" sz="3200" dirty="0" smtClean="0"/>
              <a:t> </a:t>
            </a:r>
            <a:r>
              <a:rPr lang="en-US" sz="3200" dirty="0" err="1" smtClean="0"/>
              <a:t>oleh</a:t>
            </a:r>
            <a:r>
              <a:rPr lang="en-US" sz="3200" dirty="0" smtClean="0"/>
              <a:t> </a:t>
            </a:r>
            <a:r>
              <a:rPr lang="en-US" sz="3200" dirty="0" err="1" smtClean="0"/>
              <a:t>perusahaan</a:t>
            </a:r>
            <a:r>
              <a:rPr lang="en-US" sz="3200" dirty="0" smtClean="0"/>
              <a:t> </a:t>
            </a:r>
            <a:r>
              <a:rPr lang="en-US" sz="3200" dirty="0" err="1" smtClean="0"/>
              <a:t>membeli</a:t>
            </a:r>
            <a:r>
              <a:rPr lang="en-US" sz="3200" dirty="0" smtClean="0"/>
              <a:t> </a:t>
            </a:r>
            <a:r>
              <a:rPr lang="en-US" sz="3200" dirty="0" err="1" smtClean="0"/>
              <a:t>atau</a:t>
            </a:r>
            <a:r>
              <a:rPr lang="en-US" sz="3200" dirty="0" smtClean="0"/>
              <a:t> </a:t>
            </a:r>
            <a:r>
              <a:rPr lang="en-US" sz="3200" dirty="0" err="1" smtClean="0"/>
              <a:t>menyewa</a:t>
            </a:r>
            <a:r>
              <a:rPr lang="en-US" sz="3200" dirty="0" smtClean="0"/>
              <a:t> </a:t>
            </a:r>
            <a:r>
              <a:rPr lang="en-US" sz="3200" dirty="0" err="1" smtClean="0"/>
              <a:t>peralatan</a:t>
            </a:r>
            <a:r>
              <a:rPr lang="en-US" sz="3200" dirty="0" smtClean="0"/>
              <a:t> !</a:t>
            </a:r>
            <a:endParaRPr lang="en-US" sz="3200"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a:buNone/>
            </a:pPr>
            <a:r>
              <a:rPr lang="id-ID" dirty="0" smtClean="0"/>
              <a:t>Pada penyelesaian persoalan dengan metode ini:</a:t>
            </a:r>
          </a:p>
          <a:p>
            <a:r>
              <a:rPr lang="id-ID" dirty="0" smtClean="0"/>
              <a:t>Terdapat sejumlah berhingga pilihan yang mungkin</a:t>
            </a:r>
          </a:p>
          <a:p>
            <a:r>
              <a:rPr lang="id-ID" dirty="0" smtClean="0"/>
              <a:t>Solusi pada setiap tahap dibangun dari hasil solusi tahap sebelumnya</a:t>
            </a:r>
          </a:p>
          <a:p>
            <a:r>
              <a:rPr lang="id-ID" dirty="0" smtClean="0"/>
              <a:t>Kita menggunakan persyaratan optimasi dan kendala untuk membatasi sejumlah pilihan yang harus dipertimbangkan pada suatu tahap</a:t>
            </a:r>
            <a:endParaRPr lang="id-ID" dirty="0"/>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Jawab</a:t>
            </a:r>
            <a:endParaRPr lang="en-US" dirty="0"/>
          </a:p>
        </p:txBody>
      </p:sp>
      <p:sp>
        <p:nvSpPr>
          <p:cNvPr id="3" name="Content Placeholder 2"/>
          <p:cNvSpPr>
            <a:spLocks noGrp="1"/>
          </p:cNvSpPr>
          <p:nvPr>
            <p:ph idx="1"/>
          </p:nvPr>
        </p:nvSpPr>
        <p:spPr/>
        <p:txBody>
          <a:bodyPr/>
          <a:lstStyle/>
          <a:p>
            <a:pPr>
              <a:buNone/>
            </a:pPr>
            <a:r>
              <a:rPr lang="en-US" dirty="0" smtClean="0"/>
              <a:t>Expected Value </a:t>
            </a:r>
            <a:r>
              <a:rPr lang="en-US" dirty="0" err="1" smtClean="0"/>
              <a:t>keputusan</a:t>
            </a:r>
            <a:r>
              <a:rPr lang="en-US" dirty="0" smtClean="0"/>
              <a:t> </a:t>
            </a:r>
            <a:r>
              <a:rPr lang="en-US" dirty="0" err="1" smtClean="0"/>
              <a:t>untuk</a:t>
            </a:r>
            <a:r>
              <a:rPr lang="en-US" dirty="0" smtClean="0"/>
              <a:t> </a:t>
            </a:r>
            <a:r>
              <a:rPr lang="en-US" dirty="0" err="1" smtClean="0"/>
              <a:t>membeli</a:t>
            </a:r>
            <a:r>
              <a:rPr lang="en-US" dirty="0" smtClean="0"/>
              <a:t> </a:t>
            </a:r>
            <a:r>
              <a:rPr lang="en-US" dirty="0" err="1" smtClean="0"/>
              <a:t>adalah</a:t>
            </a:r>
            <a:r>
              <a:rPr lang="en-US" dirty="0" smtClean="0"/>
              <a:t> :</a:t>
            </a:r>
          </a:p>
          <a:p>
            <a:pPr>
              <a:buNone/>
            </a:pPr>
            <a:r>
              <a:rPr lang="en-US" dirty="0" smtClean="0"/>
              <a:t>[0,4 (30 </a:t>
            </a:r>
            <a:r>
              <a:rPr lang="en-US" dirty="0" err="1" smtClean="0"/>
              <a:t>Juta</a:t>
            </a:r>
            <a:r>
              <a:rPr lang="en-US" dirty="0" smtClean="0"/>
              <a:t>) + 0,6(18 </a:t>
            </a:r>
            <a:r>
              <a:rPr lang="en-US" dirty="0" err="1" smtClean="0"/>
              <a:t>Juta</a:t>
            </a:r>
            <a:r>
              <a:rPr lang="en-US" dirty="0" smtClean="0"/>
              <a:t>] – 10 </a:t>
            </a:r>
            <a:r>
              <a:rPr lang="en-US" dirty="0" err="1" smtClean="0"/>
              <a:t>Juta</a:t>
            </a:r>
            <a:r>
              <a:rPr lang="en-US" dirty="0" smtClean="0"/>
              <a:t> =  12,8 </a:t>
            </a:r>
            <a:r>
              <a:rPr lang="en-US" dirty="0" err="1" smtClean="0"/>
              <a:t>Juta</a:t>
            </a:r>
            <a:endParaRPr lang="en-US" dirty="0" smtClean="0"/>
          </a:p>
          <a:p>
            <a:pPr>
              <a:buNone/>
            </a:pPr>
            <a:r>
              <a:rPr lang="en-US" dirty="0" err="1" smtClean="0"/>
              <a:t>Expecterd</a:t>
            </a:r>
            <a:r>
              <a:rPr lang="en-US" dirty="0" smtClean="0"/>
              <a:t> value </a:t>
            </a:r>
            <a:r>
              <a:rPr lang="en-US" dirty="0" err="1" smtClean="0"/>
              <a:t>keputusan</a:t>
            </a:r>
            <a:r>
              <a:rPr lang="en-US" dirty="0" smtClean="0"/>
              <a:t> </a:t>
            </a:r>
            <a:r>
              <a:rPr lang="en-US" dirty="0" err="1" smtClean="0"/>
              <a:t>untuk</a:t>
            </a:r>
            <a:r>
              <a:rPr lang="en-US" dirty="0" smtClean="0"/>
              <a:t> </a:t>
            </a:r>
            <a:r>
              <a:rPr lang="en-US" dirty="0" err="1" smtClean="0"/>
              <a:t>menyewa</a:t>
            </a:r>
            <a:r>
              <a:rPr lang="en-US" dirty="0" smtClean="0"/>
              <a:t> </a:t>
            </a:r>
            <a:r>
              <a:rPr lang="en-US" dirty="0" err="1" smtClean="0"/>
              <a:t>adalah</a:t>
            </a:r>
            <a:r>
              <a:rPr lang="en-US" dirty="0" smtClean="0"/>
              <a:t>:</a:t>
            </a:r>
          </a:p>
          <a:p>
            <a:pPr>
              <a:buNone/>
            </a:pPr>
            <a:r>
              <a:rPr lang="en-US" dirty="0" smtClean="0"/>
              <a:t>[0,4(25 </a:t>
            </a:r>
            <a:r>
              <a:rPr lang="en-US" dirty="0" err="1" smtClean="0"/>
              <a:t>Juta</a:t>
            </a:r>
            <a:r>
              <a:rPr lang="en-US" dirty="0" smtClean="0"/>
              <a:t>) + 0,6(10 </a:t>
            </a:r>
            <a:r>
              <a:rPr lang="en-US" dirty="0" err="1" smtClean="0"/>
              <a:t>Juta</a:t>
            </a:r>
            <a:r>
              <a:rPr lang="en-US" dirty="0" smtClean="0"/>
              <a:t>) – 3 </a:t>
            </a:r>
            <a:r>
              <a:rPr lang="en-US" dirty="0" err="1" smtClean="0"/>
              <a:t>Juta</a:t>
            </a:r>
            <a:r>
              <a:rPr lang="en-US" dirty="0" smtClean="0"/>
              <a:t> = Rp.13 </a:t>
            </a:r>
            <a:r>
              <a:rPr lang="en-US" dirty="0" err="1" smtClean="0"/>
              <a:t>Juta</a:t>
            </a:r>
            <a:endParaRPr lang="en-US" dirty="0"/>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a:xfrm>
            <a:off x="571461" y="1285860"/>
            <a:ext cx="10972800" cy="1357322"/>
          </a:xfrm>
        </p:spPr>
        <p:txBody>
          <a:bodyPr>
            <a:normAutofit/>
          </a:bodyPr>
          <a:lstStyle/>
          <a:p>
            <a:pPr>
              <a:buNone/>
            </a:pPr>
            <a:r>
              <a:rPr lang="en-US" sz="2400" dirty="0" err="1" smtClean="0"/>
              <a:t>Seseorang</a:t>
            </a:r>
            <a:r>
              <a:rPr lang="en-US" sz="2400" dirty="0" smtClean="0"/>
              <a:t> </a:t>
            </a:r>
            <a:r>
              <a:rPr lang="en-US" sz="2400" dirty="0" err="1" smtClean="0"/>
              <a:t>ingin</a:t>
            </a:r>
            <a:r>
              <a:rPr lang="en-US" sz="2400" dirty="0" smtClean="0"/>
              <a:t> </a:t>
            </a:r>
            <a:r>
              <a:rPr lang="en-US" sz="2400" dirty="0" err="1" smtClean="0"/>
              <a:t>menentukan</a:t>
            </a:r>
            <a:r>
              <a:rPr lang="en-US" sz="2400" dirty="0" smtClean="0"/>
              <a:t> </a:t>
            </a:r>
            <a:r>
              <a:rPr lang="en-US" sz="2400" dirty="0" err="1" smtClean="0"/>
              <a:t>waktu</a:t>
            </a:r>
            <a:r>
              <a:rPr lang="en-US" sz="2400" dirty="0" smtClean="0"/>
              <a:t> </a:t>
            </a:r>
            <a:r>
              <a:rPr lang="en-US" sz="2400" dirty="0" err="1" smtClean="0"/>
              <a:t>tercepat</a:t>
            </a:r>
            <a:r>
              <a:rPr lang="en-US" sz="2400" dirty="0" smtClean="0"/>
              <a:t> </a:t>
            </a:r>
            <a:r>
              <a:rPr lang="en-US" sz="2400" dirty="0" err="1" smtClean="0"/>
              <a:t>dari</a:t>
            </a:r>
            <a:r>
              <a:rPr lang="en-US" sz="2400" dirty="0" smtClean="0"/>
              <a:t> </a:t>
            </a:r>
            <a:r>
              <a:rPr lang="en-US" sz="2400" dirty="0" smtClean="0">
                <a:solidFill>
                  <a:srgbClr val="FF0000"/>
                </a:solidFill>
              </a:rPr>
              <a:t>Jakarta</a:t>
            </a:r>
            <a:r>
              <a:rPr lang="en-US" sz="2400" dirty="0" smtClean="0"/>
              <a:t> </a:t>
            </a:r>
            <a:r>
              <a:rPr lang="en-US" sz="2400" dirty="0" err="1" smtClean="0"/>
              <a:t>menuju</a:t>
            </a:r>
            <a:r>
              <a:rPr lang="en-US" sz="2400" dirty="0" smtClean="0"/>
              <a:t> </a:t>
            </a:r>
            <a:r>
              <a:rPr lang="en-US" sz="2400" dirty="0" smtClean="0">
                <a:solidFill>
                  <a:srgbClr val="FF0000"/>
                </a:solidFill>
              </a:rPr>
              <a:t>Malang</a:t>
            </a:r>
            <a:r>
              <a:rPr lang="en-US" sz="2400" dirty="0" smtClean="0"/>
              <a:t> . </a:t>
            </a:r>
            <a:r>
              <a:rPr lang="en-US" sz="2400" dirty="0" err="1" smtClean="0"/>
              <a:t>Jalur</a:t>
            </a:r>
            <a:r>
              <a:rPr lang="en-US" sz="2400" dirty="0" smtClean="0"/>
              <a:t> </a:t>
            </a:r>
            <a:r>
              <a:rPr lang="en-US" sz="2400" dirty="0" err="1" smtClean="0"/>
              <a:t>dan</a:t>
            </a:r>
            <a:r>
              <a:rPr lang="en-US" sz="2400" dirty="0" smtClean="0"/>
              <a:t> </a:t>
            </a:r>
            <a:r>
              <a:rPr lang="en-US" sz="2400" dirty="0" err="1" smtClean="0"/>
              <a:t>waktu</a:t>
            </a:r>
            <a:r>
              <a:rPr lang="en-US" sz="2400" dirty="0" smtClean="0"/>
              <a:t> </a:t>
            </a:r>
            <a:r>
              <a:rPr lang="en-US" sz="2400" dirty="0" err="1" smtClean="0"/>
              <a:t>perjalanan</a:t>
            </a:r>
            <a:r>
              <a:rPr lang="en-US" sz="2400" dirty="0" smtClean="0"/>
              <a:t> (</a:t>
            </a:r>
            <a:r>
              <a:rPr lang="en-US" sz="2400" dirty="0" err="1" smtClean="0"/>
              <a:t>menit</a:t>
            </a:r>
            <a:r>
              <a:rPr lang="en-US" sz="2400" dirty="0" smtClean="0"/>
              <a:t>) </a:t>
            </a:r>
            <a:r>
              <a:rPr lang="en-US" sz="2400" dirty="0" err="1" smtClean="0"/>
              <a:t>ditunjukkan</a:t>
            </a:r>
            <a:r>
              <a:rPr lang="en-US" sz="2400" dirty="0" smtClean="0"/>
              <a:t> </a:t>
            </a:r>
            <a:r>
              <a:rPr lang="en-US" sz="2400" dirty="0" err="1" smtClean="0"/>
              <a:t>pada</a:t>
            </a:r>
            <a:r>
              <a:rPr lang="en-US" sz="2400" dirty="0" smtClean="0"/>
              <a:t> </a:t>
            </a:r>
            <a:r>
              <a:rPr lang="en-US" sz="2400" dirty="0" err="1" smtClean="0"/>
              <a:t>gambar</a:t>
            </a:r>
            <a:r>
              <a:rPr lang="en-US" sz="2400" dirty="0" smtClean="0"/>
              <a:t> </a:t>
            </a:r>
            <a:r>
              <a:rPr lang="en-US" sz="2400" dirty="0" err="1" smtClean="0"/>
              <a:t>berikut</a:t>
            </a:r>
            <a:r>
              <a:rPr lang="en-US" sz="2400" dirty="0" smtClean="0"/>
              <a:t> :</a:t>
            </a:r>
            <a:endParaRPr lang="en-US" sz="2400" dirty="0"/>
          </a:p>
        </p:txBody>
      </p:sp>
      <p:sp>
        <p:nvSpPr>
          <p:cNvPr id="4" name="Oval 3"/>
          <p:cNvSpPr/>
          <p:nvPr/>
        </p:nvSpPr>
        <p:spPr>
          <a:xfrm>
            <a:off x="1142965" y="3786190"/>
            <a:ext cx="1047757"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5" name="Oval 4"/>
          <p:cNvSpPr/>
          <p:nvPr/>
        </p:nvSpPr>
        <p:spPr>
          <a:xfrm>
            <a:off x="3619483" y="5214950"/>
            <a:ext cx="1047757"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6" name="Oval 5"/>
          <p:cNvSpPr/>
          <p:nvPr/>
        </p:nvSpPr>
        <p:spPr>
          <a:xfrm>
            <a:off x="3524232" y="3786190"/>
            <a:ext cx="1047757"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7" name="Oval 6"/>
          <p:cNvSpPr/>
          <p:nvPr/>
        </p:nvSpPr>
        <p:spPr>
          <a:xfrm>
            <a:off x="3524232" y="2714620"/>
            <a:ext cx="1047757"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8" name="Oval 7"/>
          <p:cNvSpPr/>
          <p:nvPr/>
        </p:nvSpPr>
        <p:spPr>
          <a:xfrm>
            <a:off x="6762755" y="4786322"/>
            <a:ext cx="1047757"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9" name="Oval 8"/>
          <p:cNvSpPr/>
          <p:nvPr/>
        </p:nvSpPr>
        <p:spPr>
          <a:xfrm>
            <a:off x="6667504" y="3214686"/>
            <a:ext cx="1047757"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0" name="Oval 9"/>
          <p:cNvSpPr/>
          <p:nvPr/>
        </p:nvSpPr>
        <p:spPr>
          <a:xfrm>
            <a:off x="8953520" y="3857628"/>
            <a:ext cx="1047757"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cxnSp>
        <p:nvCxnSpPr>
          <p:cNvPr id="12" name="Straight Connector 11"/>
          <p:cNvCxnSpPr>
            <a:stCxn id="4" idx="7"/>
            <a:endCxn id="7" idx="3"/>
          </p:cNvCxnSpPr>
          <p:nvPr/>
        </p:nvCxnSpPr>
        <p:spPr>
          <a:xfrm rot="5400000" flipH="1" flipV="1">
            <a:off x="2574264" y="2787401"/>
            <a:ext cx="566426" cy="1640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4"/>
            <a:endCxn id="5" idx="2"/>
          </p:cNvCxnSpPr>
          <p:nvPr/>
        </p:nvCxnSpPr>
        <p:spPr>
          <a:xfrm rot="16200000" flipH="1">
            <a:off x="2107378" y="4060036"/>
            <a:ext cx="1071570" cy="1952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6"/>
            <a:endCxn id="6" idx="2"/>
          </p:cNvCxnSpPr>
          <p:nvPr/>
        </p:nvCxnSpPr>
        <p:spPr>
          <a:xfrm>
            <a:off x="2190723" y="4143380"/>
            <a:ext cx="1333509"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7"/>
            <a:endCxn id="9" idx="2"/>
          </p:cNvCxnSpPr>
          <p:nvPr/>
        </p:nvCxnSpPr>
        <p:spPr>
          <a:xfrm rot="5400000" flipH="1" flipV="1">
            <a:off x="4716806" y="3368870"/>
            <a:ext cx="1747692" cy="2153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7"/>
            <a:endCxn id="8" idx="2"/>
          </p:cNvCxnSpPr>
          <p:nvPr/>
        </p:nvCxnSpPr>
        <p:spPr>
          <a:xfrm rot="5400000" flipH="1" flipV="1">
            <a:off x="5550249" y="4107063"/>
            <a:ext cx="176056" cy="2248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6"/>
            <a:endCxn id="10" idx="1"/>
          </p:cNvCxnSpPr>
          <p:nvPr/>
        </p:nvCxnSpPr>
        <p:spPr>
          <a:xfrm>
            <a:off x="7715261" y="3571876"/>
            <a:ext cx="1391699" cy="390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6"/>
            <a:endCxn id="10" idx="1"/>
          </p:cNvCxnSpPr>
          <p:nvPr/>
        </p:nvCxnSpPr>
        <p:spPr>
          <a:xfrm flipV="1">
            <a:off x="7810512" y="3962246"/>
            <a:ext cx="1296448" cy="1181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6"/>
            <a:endCxn id="8" idx="2"/>
          </p:cNvCxnSpPr>
          <p:nvPr/>
        </p:nvCxnSpPr>
        <p:spPr>
          <a:xfrm>
            <a:off x="4571990" y="3071810"/>
            <a:ext cx="2190765"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 idx="6"/>
            <a:endCxn id="9" idx="2"/>
          </p:cNvCxnSpPr>
          <p:nvPr/>
        </p:nvCxnSpPr>
        <p:spPr>
          <a:xfrm flipV="1">
            <a:off x="4571989" y="3571876"/>
            <a:ext cx="2095515"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 idx="6"/>
            <a:endCxn id="8" idx="2"/>
          </p:cNvCxnSpPr>
          <p:nvPr/>
        </p:nvCxnSpPr>
        <p:spPr>
          <a:xfrm>
            <a:off x="4571990" y="4143380"/>
            <a:ext cx="2190765" cy="1000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7" idx="6"/>
            <a:endCxn id="9" idx="2"/>
          </p:cNvCxnSpPr>
          <p:nvPr/>
        </p:nvCxnSpPr>
        <p:spPr>
          <a:xfrm>
            <a:off x="4571989" y="3071810"/>
            <a:ext cx="2095515" cy="500066"/>
          </a:xfrm>
          <a:prstGeom prst="line">
            <a:avLst/>
          </a:prstGeom>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nvSpPr>
        <p:spPr>
          <a:xfrm>
            <a:off x="4667240" y="4714884"/>
            <a:ext cx="2247877"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200</a:t>
            </a:r>
            <a:endParaRPr lang="en-US" dirty="0"/>
          </a:p>
        </p:txBody>
      </p:sp>
      <p:sp>
        <p:nvSpPr>
          <p:cNvPr id="35" name="Title 1"/>
          <p:cNvSpPr>
            <a:spLocks noGrp="1"/>
          </p:cNvSpPr>
          <p:nvPr/>
        </p:nvSpPr>
        <p:spPr>
          <a:xfrm>
            <a:off x="2952728" y="2428868"/>
            <a:ext cx="2247877"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Cirebon</a:t>
            </a:r>
            <a:endParaRPr lang="en-US" dirty="0"/>
          </a:p>
        </p:txBody>
      </p:sp>
      <p:sp>
        <p:nvSpPr>
          <p:cNvPr id="36" name="Title 1"/>
          <p:cNvSpPr>
            <a:spLocks noGrp="1"/>
          </p:cNvSpPr>
          <p:nvPr/>
        </p:nvSpPr>
        <p:spPr>
          <a:xfrm>
            <a:off x="6191251" y="2857496"/>
            <a:ext cx="2247877"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Semarang</a:t>
            </a:r>
            <a:endParaRPr lang="en-US" dirty="0"/>
          </a:p>
        </p:txBody>
      </p:sp>
      <p:sp>
        <p:nvSpPr>
          <p:cNvPr id="37" name="Title 1"/>
          <p:cNvSpPr>
            <a:spLocks noGrp="1"/>
          </p:cNvSpPr>
          <p:nvPr/>
        </p:nvSpPr>
        <p:spPr>
          <a:xfrm>
            <a:off x="3047979" y="3571876"/>
            <a:ext cx="2247877"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t>Purwokerto</a:t>
            </a:r>
            <a:endParaRPr lang="en-US" dirty="0"/>
          </a:p>
        </p:txBody>
      </p:sp>
      <p:sp>
        <p:nvSpPr>
          <p:cNvPr id="38" name="Title 1"/>
          <p:cNvSpPr>
            <a:spLocks noGrp="1"/>
          </p:cNvSpPr>
          <p:nvPr/>
        </p:nvSpPr>
        <p:spPr>
          <a:xfrm>
            <a:off x="3047979" y="4929198"/>
            <a:ext cx="2247877"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Bandung</a:t>
            </a:r>
            <a:endParaRPr lang="en-US" dirty="0"/>
          </a:p>
        </p:txBody>
      </p:sp>
      <p:sp>
        <p:nvSpPr>
          <p:cNvPr id="39" name="Title 1"/>
          <p:cNvSpPr>
            <a:spLocks noGrp="1"/>
          </p:cNvSpPr>
          <p:nvPr/>
        </p:nvSpPr>
        <p:spPr>
          <a:xfrm>
            <a:off x="6096000" y="4500570"/>
            <a:ext cx="2247877"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t>Yogya</a:t>
            </a:r>
            <a:endParaRPr lang="en-US" dirty="0"/>
          </a:p>
        </p:txBody>
      </p:sp>
      <p:sp>
        <p:nvSpPr>
          <p:cNvPr id="40" name="Title 1"/>
          <p:cNvSpPr>
            <a:spLocks noGrp="1"/>
          </p:cNvSpPr>
          <p:nvPr/>
        </p:nvSpPr>
        <p:spPr>
          <a:xfrm>
            <a:off x="8382016" y="3571876"/>
            <a:ext cx="2247877"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Malang</a:t>
            </a:r>
            <a:endParaRPr lang="en-US" dirty="0"/>
          </a:p>
        </p:txBody>
      </p:sp>
      <p:sp>
        <p:nvSpPr>
          <p:cNvPr id="41" name="Title 1"/>
          <p:cNvSpPr>
            <a:spLocks noGrp="1"/>
          </p:cNvSpPr>
          <p:nvPr/>
        </p:nvSpPr>
        <p:spPr>
          <a:xfrm rot="19450186">
            <a:off x="1708538" y="3323910"/>
            <a:ext cx="2247877"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240</a:t>
            </a:r>
            <a:endParaRPr lang="en-US" dirty="0"/>
          </a:p>
        </p:txBody>
      </p:sp>
      <p:sp>
        <p:nvSpPr>
          <p:cNvPr id="42" name="Title 1"/>
          <p:cNvSpPr>
            <a:spLocks noGrp="1"/>
          </p:cNvSpPr>
          <p:nvPr/>
        </p:nvSpPr>
        <p:spPr>
          <a:xfrm>
            <a:off x="1809720" y="3929066"/>
            <a:ext cx="2247877"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360</a:t>
            </a:r>
            <a:endParaRPr lang="en-US" dirty="0"/>
          </a:p>
        </p:txBody>
      </p:sp>
      <p:sp>
        <p:nvSpPr>
          <p:cNvPr id="43" name="Title 1"/>
          <p:cNvSpPr>
            <a:spLocks noGrp="1"/>
          </p:cNvSpPr>
          <p:nvPr/>
        </p:nvSpPr>
        <p:spPr>
          <a:xfrm>
            <a:off x="952464" y="4857760"/>
            <a:ext cx="2247877"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180</a:t>
            </a:r>
            <a:endParaRPr lang="en-US" dirty="0"/>
          </a:p>
        </p:txBody>
      </p:sp>
      <p:sp>
        <p:nvSpPr>
          <p:cNvPr id="44" name="Title 1"/>
          <p:cNvSpPr>
            <a:spLocks noGrp="1"/>
          </p:cNvSpPr>
          <p:nvPr/>
        </p:nvSpPr>
        <p:spPr>
          <a:xfrm>
            <a:off x="4571990" y="5286388"/>
            <a:ext cx="2247877"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540</a:t>
            </a:r>
            <a:endParaRPr lang="en-US" dirty="0"/>
          </a:p>
        </p:txBody>
      </p:sp>
      <p:sp>
        <p:nvSpPr>
          <p:cNvPr id="45" name="Title 1"/>
          <p:cNvSpPr>
            <a:spLocks noGrp="1"/>
          </p:cNvSpPr>
          <p:nvPr/>
        </p:nvSpPr>
        <p:spPr>
          <a:xfrm>
            <a:off x="5238744" y="3857628"/>
            <a:ext cx="2247877"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440</a:t>
            </a:r>
            <a:endParaRPr lang="en-US" dirty="0"/>
          </a:p>
        </p:txBody>
      </p:sp>
      <p:sp>
        <p:nvSpPr>
          <p:cNvPr id="46" name="Title 1"/>
          <p:cNvSpPr>
            <a:spLocks noGrp="1"/>
          </p:cNvSpPr>
          <p:nvPr/>
        </p:nvSpPr>
        <p:spPr>
          <a:xfrm>
            <a:off x="5333995" y="4429132"/>
            <a:ext cx="2247877"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300</a:t>
            </a:r>
            <a:endParaRPr lang="en-US" dirty="0"/>
          </a:p>
        </p:txBody>
      </p:sp>
      <p:sp>
        <p:nvSpPr>
          <p:cNvPr id="47" name="Title 1"/>
          <p:cNvSpPr>
            <a:spLocks noGrp="1"/>
          </p:cNvSpPr>
          <p:nvPr/>
        </p:nvSpPr>
        <p:spPr>
          <a:xfrm>
            <a:off x="4667240" y="3071810"/>
            <a:ext cx="2247877"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320</a:t>
            </a:r>
            <a:endParaRPr lang="en-US" dirty="0"/>
          </a:p>
        </p:txBody>
      </p:sp>
      <p:sp>
        <p:nvSpPr>
          <p:cNvPr id="48" name="Title 1"/>
          <p:cNvSpPr>
            <a:spLocks noGrp="1"/>
          </p:cNvSpPr>
          <p:nvPr/>
        </p:nvSpPr>
        <p:spPr>
          <a:xfrm>
            <a:off x="4667240" y="3500438"/>
            <a:ext cx="2247877"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220</a:t>
            </a:r>
            <a:endParaRPr lang="en-US" dirty="0"/>
          </a:p>
        </p:txBody>
      </p:sp>
      <p:sp>
        <p:nvSpPr>
          <p:cNvPr id="49" name="Title 1"/>
          <p:cNvSpPr>
            <a:spLocks noGrp="1"/>
          </p:cNvSpPr>
          <p:nvPr/>
        </p:nvSpPr>
        <p:spPr>
          <a:xfrm>
            <a:off x="7524760" y="4500570"/>
            <a:ext cx="2247877"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300</a:t>
            </a:r>
            <a:endParaRPr lang="en-US" dirty="0"/>
          </a:p>
        </p:txBody>
      </p:sp>
      <p:sp>
        <p:nvSpPr>
          <p:cNvPr id="50" name="Title 1"/>
          <p:cNvSpPr>
            <a:spLocks noGrp="1"/>
          </p:cNvSpPr>
          <p:nvPr/>
        </p:nvSpPr>
        <p:spPr>
          <a:xfrm>
            <a:off x="476211" y="3500438"/>
            <a:ext cx="2247877"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Jakarta</a:t>
            </a:r>
            <a:endParaRPr lang="en-US" dirty="0"/>
          </a:p>
        </p:txBody>
      </p:sp>
      <p:sp>
        <p:nvSpPr>
          <p:cNvPr id="51" name="Title 1"/>
          <p:cNvSpPr>
            <a:spLocks noGrp="1"/>
          </p:cNvSpPr>
          <p:nvPr/>
        </p:nvSpPr>
        <p:spPr>
          <a:xfrm>
            <a:off x="7429510" y="3500438"/>
            <a:ext cx="2247877"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380</a:t>
            </a:r>
            <a:endParaRPr lang="en-US" dirty="0"/>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12" y="428604"/>
            <a:ext cx="10972800" cy="2857520"/>
          </a:xfrm>
        </p:spPr>
        <p:txBody>
          <a:bodyPr>
            <a:normAutofit fontScale="90000"/>
          </a:bodyPr>
          <a:lstStyle/>
          <a:p>
            <a:pPr algn="l"/>
            <a:r>
              <a:rPr lang="en-US" sz="2400" dirty="0" err="1" smtClean="0"/>
              <a:t>Gambar</a:t>
            </a:r>
            <a:r>
              <a:rPr lang="en-US" sz="2400" dirty="0" smtClean="0"/>
              <a:t> </a:t>
            </a:r>
            <a:r>
              <a:rPr lang="en-US" sz="2400" dirty="0" err="1" smtClean="0"/>
              <a:t>diatas</a:t>
            </a:r>
            <a:r>
              <a:rPr lang="en-US" sz="2400" dirty="0" smtClean="0"/>
              <a:t> </a:t>
            </a:r>
            <a:r>
              <a:rPr lang="en-US" sz="2400" dirty="0" err="1" smtClean="0"/>
              <a:t>menunjukkan</a:t>
            </a:r>
            <a:r>
              <a:rPr lang="en-US" sz="2400" dirty="0" smtClean="0"/>
              <a:t> </a:t>
            </a:r>
            <a:r>
              <a:rPr lang="en-US" sz="2400" dirty="0" err="1" smtClean="0"/>
              <a:t>bahwa</a:t>
            </a:r>
            <a:r>
              <a:rPr lang="en-US" sz="2400" dirty="0" smtClean="0"/>
              <a:t> paling </a:t>
            </a:r>
            <a:r>
              <a:rPr lang="en-US" sz="2400" dirty="0" err="1" smtClean="0"/>
              <a:t>banyak</a:t>
            </a:r>
            <a:r>
              <a:rPr lang="en-US" sz="2400" dirty="0" smtClean="0"/>
              <a:t> </a:t>
            </a:r>
            <a:r>
              <a:rPr lang="en-US" sz="2400" dirty="0" err="1" smtClean="0"/>
              <a:t>ada</a:t>
            </a:r>
            <a:r>
              <a:rPr lang="en-US" sz="2400" dirty="0" smtClean="0"/>
              <a:t> 3 </a:t>
            </a:r>
            <a:r>
              <a:rPr lang="en-US" sz="2400" dirty="0" err="1" smtClean="0"/>
              <a:t>rantai</a:t>
            </a:r>
            <a:r>
              <a:rPr lang="en-US" sz="2400" dirty="0" smtClean="0"/>
              <a:t> </a:t>
            </a:r>
            <a:r>
              <a:rPr lang="en-US" sz="2400" dirty="0" err="1" smtClean="0"/>
              <a:t>untuk</a:t>
            </a:r>
            <a:r>
              <a:rPr lang="en-US" sz="2400" dirty="0" smtClean="0"/>
              <a:t> </a:t>
            </a:r>
            <a:r>
              <a:rPr lang="en-US" sz="2400" dirty="0" err="1" smtClean="0"/>
              <a:t>tiap</a:t>
            </a:r>
            <a:r>
              <a:rPr lang="en-US" sz="2400" dirty="0" smtClean="0"/>
              <a:t> </a:t>
            </a:r>
            <a:r>
              <a:rPr lang="en-US" sz="2400" dirty="0" err="1" smtClean="0"/>
              <a:t>kemungkinan</a:t>
            </a:r>
            <a:r>
              <a:rPr lang="en-US" sz="2400" dirty="0" smtClean="0"/>
              <a:t> </a:t>
            </a:r>
            <a:r>
              <a:rPr lang="en-US" sz="2400" dirty="0" err="1" smtClean="0"/>
              <a:t>alternatif</a:t>
            </a:r>
            <a:r>
              <a:rPr lang="en-US" sz="2400" dirty="0" smtClean="0"/>
              <a:t> </a:t>
            </a:r>
            <a:r>
              <a:rPr lang="en-US" sz="2400" dirty="0" err="1" smtClean="0"/>
              <a:t>jalur</a:t>
            </a:r>
            <a:r>
              <a:rPr lang="en-US" sz="2400" dirty="0" smtClean="0"/>
              <a:t> </a:t>
            </a:r>
            <a:r>
              <a:rPr lang="en-US" sz="2400" dirty="0" err="1" smtClean="0"/>
              <a:t>dari</a:t>
            </a:r>
            <a:r>
              <a:rPr lang="en-US" sz="2400" dirty="0" smtClean="0"/>
              <a:t> Jakarta </a:t>
            </a:r>
            <a:r>
              <a:rPr lang="en-US" sz="2400" dirty="0" err="1" smtClean="0"/>
              <a:t>ke</a:t>
            </a:r>
            <a:r>
              <a:rPr lang="en-US" sz="2400" dirty="0" smtClean="0"/>
              <a:t> Malang. </a:t>
            </a:r>
            <a:r>
              <a:rPr lang="en-US" sz="2400" dirty="0" err="1" smtClean="0"/>
              <a:t>Karena</a:t>
            </a:r>
            <a:r>
              <a:rPr lang="en-US" sz="2400" dirty="0" smtClean="0"/>
              <a:t> </a:t>
            </a:r>
            <a:r>
              <a:rPr lang="en-US" sz="2400" dirty="0" err="1" smtClean="0"/>
              <a:t>itu</a:t>
            </a:r>
            <a:r>
              <a:rPr lang="en-US" sz="2400" dirty="0" smtClean="0"/>
              <a:t> </a:t>
            </a:r>
            <a:r>
              <a:rPr lang="en-US" sz="2400" dirty="0" err="1" smtClean="0"/>
              <a:t>masalah</a:t>
            </a:r>
            <a:r>
              <a:rPr lang="en-US" sz="2400" dirty="0" smtClean="0"/>
              <a:t> STAGECOACH </a:t>
            </a:r>
            <a:r>
              <a:rPr lang="en-US" sz="2400" dirty="0" err="1" smtClean="0"/>
              <a:t>ini</a:t>
            </a:r>
            <a:r>
              <a:rPr lang="en-US" sz="2400" dirty="0" smtClean="0"/>
              <a:t> </a:t>
            </a:r>
            <a:r>
              <a:rPr lang="en-US" sz="2400" dirty="0" err="1" smtClean="0"/>
              <a:t>dipecah</a:t>
            </a:r>
            <a:r>
              <a:rPr lang="en-US" sz="2400" dirty="0" smtClean="0"/>
              <a:t> </a:t>
            </a:r>
            <a:r>
              <a:rPr lang="en-US" sz="2400" dirty="0" err="1" smtClean="0"/>
              <a:t>dalam</a:t>
            </a:r>
            <a:r>
              <a:rPr lang="en-US" sz="2400" dirty="0" smtClean="0"/>
              <a:t> 3 </a:t>
            </a:r>
            <a:r>
              <a:rPr lang="en-US" sz="2400" dirty="0" err="1" smtClean="0"/>
              <a:t>tahap</a:t>
            </a:r>
            <a:r>
              <a:rPr lang="en-US" sz="2400" dirty="0" smtClean="0"/>
              <a:t> yang </a:t>
            </a:r>
            <a:r>
              <a:rPr lang="en-US" sz="2400" dirty="0" err="1" smtClean="0"/>
              <a:t>mewakili</a:t>
            </a:r>
            <a:r>
              <a:rPr lang="en-US" sz="2400" dirty="0" smtClean="0"/>
              <a:t> </a:t>
            </a:r>
            <a:r>
              <a:rPr lang="en-US" sz="2400" dirty="0" err="1" smtClean="0"/>
              <a:t>masing-masing</a:t>
            </a:r>
            <a:r>
              <a:rPr lang="en-US" sz="2400" dirty="0" smtClean="0"/>
              <a:t> </a:t>
            </a:r>
            <a:r>
              <a:rPr lang="en-US" sz="2400" dirty="0" err="1" smtClean="0"/>
              <a:t>rantai</a:t>
            </a:r>
            <a:r>
              <a:rPr lang="en-US" sz="2400" dirty="0" smtClean="0"/>
              <a:t>. </a:t>
            </a:r>
            <a:r>
              <a:rPr lang="en-US" sz="2400" dirty="0" err="1" smtClean="0"/>
              <a:t>Variabel</a:t>
            </a:r>
            <a:r>
              <a:rPr lang="en-US" sz="2400" dirty="0" smtClean="0"/>
              <a:t> </a:t>
            </a:r>
            <a:r>
              <a:rPr lang="en-US" sz="2400" dirty="0" err="1" smtClean="0"/>
              <a:t>Keputusannya</a:t>
            </a:r>
            <a:r>
              <a:rPr lang="en-US" sz="2400" dirty="0" smtClean="0"/>
              <a:t> </a:t>
            </a:r>
            <a:r>
              <a:rPr lang="en-US" sz="2400" dirty="0" err="1" smtClean="0"/>
              <a:t>adalah</a:t>
            </a:r>
            <a:r>
              <a:rPr lang="en-US" sz="2400" dirty="0" smtClean="0"/>
              <a:t> </a:t>
            </a:r>
            <a:r>
              <a:rPr lang="en-US" sz="2400" dirty="0" err="1" smtClean="0"/>
              <a:t>jalur</a:t>
            </a:r>
            <a:r>
              <a:rPr lang="en-US" sz="2400" dirty="0" smtClean="0"/>
              <a:t> </a:t>
            </a:r>
            <a:r>
              <a:rPr lang="en-US" sz="2400" dirty="0" err="1" smtClean="0"/>
              <a:t>atau</a:t>
            </a:r>
            <a:r>
              <a:rPr lang="en-US" sz="2400" dirty="0" smtClean="0"/>
              <a:t> </a:t>
            </a:r>
            <a:r>
              <a:rPr lang="en-US" sz="2400" dirty="0" err="1" smtClean="0"/>
              <a:t>rute</a:t>
            </a:r>
            <a:r>
              <a:rPr lang="en-US" sz="2400" dirty="0" smtClean="0"/>
              <a:t> yang </a:t>
            </a:r>
            <a:r>
              <a:rPr lang="en-US" sz="2400" dirty="0" err="1" smtClean="0"/>
              <a:t>dipilih</a:t>
            </a:r>
            <a:r>
              <a:rPr lang="en-US" sz="2400" dirty="0" smtClean="0"/>
              <a:t> </a:t>
            </a:r>
            <a:r>
              <a:rPr lang="en-US" sz="2400" dirty="0" err="1" smtClean="0"/>
              <a:t>sedangkan</a:t>
            </a:r>
            <a:r>
              <a:rPr lang="en-US" sz="2400" dirty="0" smtClean="0"/>
              <a:t> </a:t>
            </a:r>
            <a:r>
              <a:rPr lang="en-US" sz="2400" dirty="0" err="1" smtClean="0"/>
              <a:t>statusnya</a:t>
            </a:r>
            <a:r>
              <a:rPr lang="en-US" sz="2400" dirty="0" smtClean="0"/>
              <a:t> </a:t>
            </a:r>
            <a:r>
              <a:rPr lang="en-US" sz="2400" dirty="0" err="1" smtClean="0"/>
              <a:t>adalah</a:t>
            </a:r>
            <a:r>
              <a:rPr lang="en-US" sz="2400" dirty="0" smtClean="0"/>
              <a:t> </a:t>
            </a:r>
            <a:r>
              <a:rPr lang="en-US" sz="2400" dirty="0" err="1" smtClean="0"/>
              <a:t>kota</a:t>
            </a:r>
            <a:r>
              <a:rPr lang="en-US" sz="2400" dirty="0" smtClean="0"/>
              <a:t> </a:t>
            </a:r>
            <a:r>
              <a:rPr lang="en-US" sz="2400" dirty="0" err="1" smtClean="0"/>
              <a:t>asal</a:t>
            </a:r>
            <a:r>
              <a:rPr lang="en-US" sz="2400" dirty="0" smtClean="0"/>
              <a:t> </a:t>
            </a:r>
            <a:r>
              <a:rPr lang="en-US" sz="2400" dirty="0" err="1" smtClean="0"/>
              <a:t>pada</a:t>
            </a:r>
            <a:r>
              <a:rPr lang="en-US" sz="2400" dirty="0" smtClean="0"/>
              <a:t> </a:t>
            </a:r>
            <a:r>
              <a:rPr lang="en-US" sz="2400" dirty="0" err="1" smtClean="0"/>
              <a:t>setiap</a:t>
            </a:r>
            <a:r>
              <a:rPr lang="en-US" sz="2400" dirty="0" smtClean="0"/>
              <a:t> </a:t>
            </a:r>
            <a:r>
              <a:rPr lang="en-US" sz="2400" dirty="0" err="1" smtClean="0"/>
              <a:t>tahap</a:t>
            </a:r>
            <a:r>
              <a:rPr lang="en-US" sz="2400" dirty="0" smtClean="0"/>
              <a:t>.</a:t>
            </a:r>
            <a:br>
              <a:rPr lang="en-US" sz="2400" dirty="0" smtClean="0"/>
            </a:br>
            <a:r>
              <a:rPr lang="en-US" sz="2400" dirty="0" err="1" smtClean="0"/>
              <a:t>Tentukan</a:t>
            </a:r>
            <a:r>
              <a:rPr lang="en-US" sz="2400" dirty="0" smtClean="0"/>
              <a:t> </a:t>
            </a:r>
            <a:r>
              <a:rPr lang="en-US" sz="2400" dirty="0" err="1" smtClean="0"/>
              <a:t>rute</a:t>
            </a:r>
            <a:r>
              <a:rPr lang="en-US" sz="2400" dirty="0" smtClean="0"/>
              <a:t> </a:t>
            </a:r>
            <a:r>
              <a:rPr lang="en-US" sz="2400" dirty="0" err="1" smtClean="0"/>
              <a:t>perjalanan</a:t>
            </a:r>
            <a:r>
              <a:rPr lang="en-US" sz="2400" dirty="0" smtClean="0"/>
              <a:t> </a:t>
            </a:r>
            <a:r>
              <a:rPr lang="en-US" sz="2400" dirty="0" err="1" smtClean="0"/>
              <a:t>mana</a:t>
            </a:r>
            <a:r>
              <a:rPr lang="en-US" sz="2400" dirty="0" smtClean="0"/>
              <a:t> yang </a:t>
            </a:r>
            <a:r>
              <a:rPr lang="en-US" sz="2400" dirty="0" err="1" smtClean="0"/>
              <a:t>harus</a:t>
            </a:r>
            <a:r>
              <a:rPr lang="en-US" sz="2400" dirty="0" smtClean="0"/>
              <a:t> </a:t>
            </a:r>
            <a:r>
              <a:rPr lang="en-US" sz="2400" dirty="0" err="1" smtClean="0"/>
              <a:t>dipilih</a:t>
            </a:r>
            <a:r>
              <a:rPr lang="en-US" sz="2400" dirty="0" smtClean="0"/>
              <a:t> agar </a:t>
            </a:r>
            <a:r>
              <a:rPr lang="en-US" sz="2400" dirty="0" err="1" smtClean="0"/>
              <a:t>biaya</a:t>
            </a:r>
            <a:r>
              <a:rPr lang="en-US" sz="2400" dirty="0" smtClean="0"/>
              <a:t>, </a:t>
            </a:r>
            <a:r>
              <a:rPr lang="en-US" sz="2400" dirty="0" err="1" smtClean="0"/>
              <a:t>jarak</a:t>
            </a:r>
            <a:r>
              <a:rPr lang="en-US" sz="2400" dirty="0" smtClean="0"/>
              <a:t>, </a:t>
            </a:r>
            <a:r>
              <a:rPr lang="en-US" sz="2400" dirty="0" err="1" smtClean="0"/>
              <a:t>dan</a:t>
            </a:r>
            <a:r>
              <a:rPr lang="en-US" sz="2400" dirty="0" smtClean="0"/>
              <a:t> </a:t>
            </a:r>
            <a:r>
              <a:rPr lang="en-US" sz="2400" dirty="0" err="1" smtClean="0"/>
              <a:t>waktu</a:t>
            </a:r>
            <a:r>
              <a:rPr lang="en-US" sz="2400" dirty="0" smtClean="0"/>
              <a:t> </a:t>
            </a:r>
            <a:r>
              <a:rPr lang="en-US" sz="2400" dirty="0" err="1" smtClean="0"/>
              <a:t>perjalanan</a:t>
            </a:r>
            <a:r>
              <a:rPr lang="en-US" sz="2400" dirty="0" smtClean="0"/>
              <a:t> paling </a:t>
            </a:r>
            <a:r>
              <a:rPr lang="en-US" sz="2400" dirty="0" err="1" smtClean="0"/>
              <a:t>efisien</a:t>
            </a:r>
            <a:r>
              <a:rPr lang="en-US" sz="2400" dirty="0" smtClean="0"/>
              <a:t> !</a:t>
            </a:r>
            <a:br>
              <a:rPr lang="en-US" sz="2400" dirty="0" smtClean="0"/>
            </a:br>
            <a:endParaRPr lang="en-US" sz="2400" dirty="0"/>
          </a:p>
        </p:txBody>
      </p:sp>
      <p:pic>
        <p:nvPicPr>
          <p:cNvPr id="1026" name="Picture 2" descr="D:\etobicoke-mompreneur-showcase1.jpg"/>
          <p:cNvPicPr>
            <a:picLocks noGrp="1" noChangeAspect="1" noChangeArrowheads="1"/>
          </p:cNvPicPr>
          <p:nvPr>
            <p:ph idx="1"/>
          </p:nvPr>
        </p:nvPicPr>
        <p:blipFill>
          <a:blip r:embed="rId2"/>
          <a:srcRect/>
          <a:stretch>
            <a:fillRect/>
          </a:stretch>
        </p:blipFill>
        <p:spPr bwMode="auto">
          <a:xfrm>
            <a:off x="4571990" y="3214687"/>
            <a:ext cx="3500967" cy="2625725"/>
          </a:xfrm>
          <a:prstGeom prst="rect">
            <a:avLst/>
          </a:prstGeom>
          <a:noFill/>
        </p:spPr>
      </p:pic>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142965" y="3786190"/>
            <a:ext cx="1047757"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5" name="Oval 4"/>
          <p:cNvSpPr/>
          <p:nvPr/>
        </p:nvSpPr>
        <p:spPr>
          <a:xfrm>
            <a:off x="3619483" y="5214950"/>
            <a:ext cx="1047757"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6" name="Oval 5"/>
          <p:cNvSpPr/>
          <p:nvPr/>
        </p:nvSpPr>
        <p:spPr>
          <a:xfrm>
            <a:off x="3524232" y="3857628"/>
            <a:ext cx="1047757"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7" name="Oval 6"/>
          <p:cNvSpPr/>
          <p:nvPr/>
        </p:nvSpPr>
        <p:spPr>
          <a:xfrm>
            <a:off x="3524232" y="2571744"/>
            <a:ext cx="1047757"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8" name="Oval 7"/>
          <p:cNvSpPr/>
          <p:nvPr/>
        </p:nvSpPr>
        <p:spPr>
          <a:xfrm>
            <a:off x="6667504" y="3857628"/>
            <a:ext cx="1047757"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9" name="Oval 8"/>
          <p:cNvSpPr/>
          <p:nvPr/>
        </p:nvSpPr>
        <p:spPr>
          <a:xfrm>
            <a:off x="6572254" y="2571744"/>
            <a:ext cx="1047757"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n-US" dirty="0"/>
          </a:p>
        </p:txBody>
      </p:sp>
      <p:sp>
        <p:nvSpPr>
          <p:cNvPr id="10" name="Oval 9"/>
          <p:cNvSpPr/>
          <p:nvPr/>
        </p:nvSpPr>
        <p:spPr>
          <a:xfrm>
            <a:off x="8953520" y="3857628"/>
            <a:ext cx="1047757"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endParaRPr lang="en-US" dirty="0"/>
          </a:p>
        </p:txBody>
      </p:sp>
      <p:cxnSp>
        <p:nvCxnSpPr>
          <p:cNvPr id="12" name="Straight Connector 11"/>
          <p:cNvCxnSpPr>
            <a:stCxn id="4" idx="6"/>
            <a:endCxn id="7" idx="3"/>
          </p:cNvCxnSpPr>
          <p:nvPr/>
        </p:nvCxnSpPr>
        <p:spPr>
          <a:xfrm flipV="1">
            <a:off x="2190723" y="3181506"/>
            <a:ext cx="1486949" cy="961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6"/>
            <a:endCxn id="5" idx="2"/>
          </p:cNvCxnSpPr>
          <p:nvPr/>
        </p:nvCxnSpPr>
        <p:spPr>
          <a:xfrm>
            <a:off x="2190723" y="4143380"/>
            <a:ext cx="1428760" cy="1428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6"/>
            <a:endCxn id="6" idx="2"/>
          </p:cNvCxnSpPr>
          <p:nvPr/>
        </p:nvCxnSpPr>
        <p:spPr>
          <a:xfrm>
            <a:off x="2190723" y="4143380"/>
            <a:ext cx="1333509"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7"/>
            <a:endCxn id="9" idx="2"/>
          </p:cNvCxnSpPr>
          <p:nvPr/>
        </p:nvCxnSpPr>
        <p:spPr>
          <a:xfrm rot="5400000" flipH="1" flipV="1">
            <a:off x="4347710" y="3095025"/>
            <a:ext cx="2390634" cy="2058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7"/>
            <a:endCxn id="8" idx="2"/>
          </p:cNvCxnSpPr>
          <p:nvPr/>
        </p:nvCxnSpPr>
        <p:spPr>
          <a:xfrm rot="5400000" flipH="1" flipV="1">
            <a:off x="5038277" y="3690341"/>
            <a:ext cx="1104750" cy="2153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6"/>
            <a:endCxn id="10" idx="2"/>
          </p:cNvCxnSpPr>
          <p:nvPr/>
        </p:nvCxnSpPr>
        <p:spPr>
          <a:xfrm>
            <a:off x="7620011" y="2928934"/>
            <a:ext cx="1333509" cy="1285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6"/>
            <a:endCxn id="10" idx="2"/>
          </p:cNvCxnSpPr>
          <p:nvPr/>
        </p:nvCxnSpPr>
        <p:spPr>
          <a:xfrm>
            <a:off x="7715261" y="4214818"/>
            <a:ext cx="1238259"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6"/>
            <a:endCxn id="8" idx="2"/>
          </p:cNvCxnSpPr>
          <p:nvPr/>
        </p:nvCxnSpPr>
        <p:spPr>
          <a:xfrm>
            <a:off x="4571989" y="2928934"/>
            <a:ext cx="2095515" cy="1285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 idx="6"/>
            <a:endCxn id="9" idx="2"/>
          </p:cNvCxnSpPr>
          <p:nvPr/>
        </p:nvCxnSpPr>
        <p:spPr>
          <a:xfrm flipV="1">
            <a:off x="4571989" y="2928934"/>
            <a:ext cx="2000264" cy="1285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 idx="6"/>
            <a:endCxn id="8" idx="2"/>
          </p:cNvCxnSpPr>
          <p:nvPr/>
        </p:nvCxnSpPr>
        <p:spPr>
          <a:xfrm>
            <a:off x="4571989" y="4214818"/>
            <a:ext cx="209551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7" idx="6"/>
            <a:endCxn id="9" idx="2"/>
          </p:cNvCxnSpPr>
          <p:nvPr/>
        </p:nvCxnSpPr>
        <p:spPr>
          <a:xfrm>
            <a:off x="4571989" y="2928934"/>
            <a:ext cx="2000264" cy="1588"/>
          </a:xfrm>
          <a:prstGeom prst="line">
            <a:avLst/>
          </a:prstGeom>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nvSpPr>
        <p:spPr>
          <a:xfrm>
            <a:off x="5714997" y="4429132"/>
            <a:ext cx="1143008"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5</a:t>
            </a:r>
            <a:endParaRPr lang="en-US" dirty="0"/>
          </a:p>
        </p:txBody>
      </p:sp>
      <p:sp>
        <p:nvSpPr>
          <p:cNvPr id="41" name="Title 1"/>
          <p:cNvSpPr>
            <a:spLocks noGrp="1"/>
          </p:cNvSpPr>
          <p:nvPr/>
        </p:nvSpPr>
        <p:spPr>
          <a:xfrm rot="19450186">
            <a:off x="1994290" y="3109596"/>
            <a:ext cx="2247877"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3</a:t>
            </a:r>
            <a:endParaRPr lang="en-US" dirty="0"/>
          </a:p>
        </p:txBody>
      </p:sp>
      <p:sp>
        <p:nvSpPr>
          <p:cNvPr id="42" name="Title 1"/>
          <p:cNvSpPr>
            <a:spLocks noGrp="1"/>
          </p:cNvSpPr>
          <p:nvPr/>
        </p:nvSpPr>
        <p:spPr>
          <a:xfrm>
            <a:off x="2095472" y="3929066"/>
            <a:ext cx="1714512"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2</a:t>
            </a:r>
            <a:endParaRPr lang="en-US" dirty="0"/>
          </a:p>
        </p:txBody>
      </p:sp>
      <p:sp>
        <p:nvSpPr>
          <p:cNvPr id="43" name="Title 1"/>
          <p:cNvSpPr>
            <a:spLocks noGrp="1"/>
          </p:cNvSpPr>
          <p:nvPr/>
        </p:nvSpPr>
        <p:spPr>
          <a:xfrm>
            <a:off x="2571725" y="5214950"/>
            <a:ext cx="1238259"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4</a:t>
            </a:r>
            <a:endParaRPr lang="en-US" dirty="0"/>
          </a:p>
        </p:txBody>
      </p:sp>
      <p:sp>
        <p:nvSpPr>
          <p:cNvPr id="44" name="Title 1"/>
          <p:cNvSpPr>
            <a:spLocks noGrp="1"/>
          </p:cNvSpPr>
          <p:nvPr/>
        </p:nvSpPr>
        <p:spPr>
          <a:xfrm>
            <a:off x="5143493" y="5286388"/>
            <a:ext cx="1524011"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3</a:t>
            </a:r>
            <a:endParaRPr lang="en-US" dirty="0"/>
          </a:p>
        </p:txBody>
      </p:sp>
      <p:sp>
        <p:nvSpPr>
          <p:cNvPr id="45" name="Title 1"/>
          <p:cNvSpPr>
            <a:spLocks noGrp="1"/>
          </p:cNvSpPr>
          <p:nvPr/>
        </p:nvSpPr>
        <p:spPr>
          <a:xfrm>
            <a:off x="5619747" y="4214818"/>
            <a:ext cx="1143008"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5</a:t>
            </a:r>
            <a:endParaRPr lang="en-US" dirty="0"/>
          </a:p>
        </p:txBody>
      </p:sp>
      <p:sp>
        <p:nvSpPr>
          <p:cNvPr id="47" name="Title 1"/>
          <p:cNvSpPr>
            <a:spLocks noGrp="1"/>
          </p:cNvSpPr>
          <p:nvPr/>
        </p:nvSpPr>
        <p:spPr>
          <a:xfrm>
            <a:off x="5810248" y="3786190"/>
            <a:ext cx="1238259"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4</a:t>
            </a:r>
            <a:endParaRPr lang="en-US" dirty="0"/>
          </a:p>
        </p:txBody>
      </p:sp>
      <p:sp>
        <p:nvSpPr>
          <p:cNvPr id="48" name="Title 1"/>
          <p:cNvSpPr>
            <a:spLocks noGrp="1"/>
          </p:cNvSpPr>
          <p:nvPr/>
        </p:nvSpPr>
        <p:spPr>
          <a:xfrm>
            <a:off x="5333995" y="3071810"/>
            <a:ext cx="1333509"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4</a:t>
            </a:r>
            <a:endParaRPr lang="en-US" dirty="0"/>
          </a:p>
        </p:txBody>
      </p:sp>
      <p:sp>
        <p:nvSpPr>
          <p:cNvPr id="49" name="Title 1"/>
          <p:cNvSpPr>
            <a:spLocks noGrp="1"/>
          </p:cNvSpPr>
          <p:nvPr/>
        </p:nvSpPr>
        <p:spPr>
          <a:xfrm>
            <a:off x="7905763" y="4572008"/>
            <a:ext cx="1619261"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4</a:t>
            </a:r>
            <a:endParaRPr lang="en-US" dirty="0"/>
          </a:p>
        </p:txBody>
      </p:sp>
      <p:sp>
        <p:nvSpPr>
          <p:cNvPr id="63" name="Oval 62"/>
          <p:cNvSpPr/>
          <p:nvPr/>
        </p:nvSpPr>
        <p:spPr>
          <a:xfrm>
            <a:off x="6762755" y="5286388"/>
            <a:ext cx="1047757"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cxnSp>
        <p:nvCxnSpPr>
          <p:cNvPr id="91" name="Straight Connector 90"/>
          <p:cNvCxnSpPr>
            <a:stCxn id="5" idx="7"/>
            <a:endCxn id="63" idx="2"/>
          </p:cNvCxnSpPr>
          <p:nvPr/>
        </p:nvCxnSpPr>
        <p:spPr>
          <a:xfrm rot="16200000" flipH="1">
            <a:off x="5476272" y="4357096"/>
            <a:ext cx="324010" cy="2248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63" idx="6"/>
            <a:endCxn id="10" idx="2"/>
          </p:cNvCxnSpPr>
          <p:nvPr/>
        </p:nvCxnSpPr>
        <p:spPr>
          <a:xfrm flipV="1">
            <a:off x="7810512" y="4214818"/>
            <a:ext cx="1143008" cy="1428760"/>
          </a:xfrm>
          <a:prstGeom prst="line">
            <a:avLst/>
          </a:prstGeom>
        </p:spPr>
        <p:style>
          <a:lnRef idx="1">
            <a:schemeClr val="accent1"/>
          </a:lnRef>
          <a:fillRef idx="0">
            <a:schemeClr val="accent1"/>
          </a:fillRef>
          <a:effectRef idx="0">
            <a:schemeClr val="accent1"/>
          </a:effectRef>
          <a:fontRef idx="minor">
            <a:schemeClr val="tx1"/>
          </a:fontRef>
        </p:style>
      </p:cxnSp>
      <p:sp>
        <p:nvSpPr>
          <p:cNvPr id="99" name="Title 1"/>
          <p:cNvSpPr>
            <a:spLocks noGrp="1"/>
          </p:cNvSpPr>
          <p:nvPr/>
        </p:nvSpPr>
        <p:spPr>
          <a:xfrm>
            <a:off x="5619746" y="2714620"/>
            <a:ext cx="1295371"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5</a:t>
            </a:r>
            <a:endParaRPr lang="en-US" dirty="0"/>
          </a:p>
        </p:txBody>
      </p:sp>
      <p:sp>
        <p:nvSpPr>
          <p:cNvPr id="101" name="Title 1"/>
          <p:cNvSpPr>
            <a:spLocks noGrp="1"/>
          </p:cNvSpPr>
          <p:nvPr/>
        </p:nvSpPr>
        <p:spPr>
          <a:xfrm>
            <a:off x="5714998" y="3214686"/>
            <a:ext cx="1333509"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6</a:t>
            </a:r>
            <a:endParaRPr lang="en-US" dirty="0"/>
          </a:p>
        </p:txBody>
      </p:sp>
      <p:sp>
        <p:nvSpPr>
          <p:cNvPr id="102" name="Title 1"/>
          <p:cNvSpPr>
            <a:spLocks noGrp="1"/>
          </p:cNvSpPr>
          <p:nvPr/>
        </p:nvSpPr>
        <p:spPr>
          <a:xfrm>
            <a:off x="8096264" y="3571876"/>
            <a:ext cx="1238259"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6</a:t>
            </a:r>
            <a:endParaRPr lang="en-US" dirty="0"/>
          </a:p>
        </p:txBody>
      </p:sp>
      <p:sp>
        <p:nvSpPr>
          <p:cNvPr id="103" name="Title 1"/>
          <p:cNvSpPr>
            <a:spLocks noGrp="1"/>
          </p:cNvSpPr>
          <p:nvPr/>
        </p:nvSpPr>
        <p:spPr>
          <a:xfrm>
            <a:off x="7620011" y="4000504"/>
            <a:ext cx="1428760"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2</a:t>
            </a:r>
            <a:endParaRPr lang="en-US" dirty="0"/>
          </a:p>
        </p:txBody>
      </p:sp>
      <p:cxnSp>
        <p:nvCxnSpPr>
          <p:cNvPr id="106" name="Straight Connector 105"/>
          <p:cNvCxnSpPr>
            <a:stCxn id="7" idx="6"/>
            <a:endCxn id="63" idx="2"/>
          </p:cNvCxnSpPr>
          <p:nvPr/>
        </p:nvCxnSpPr>
        <p:spPr>
          <a:xfrm>
            <a:off x="4571990" y="2928934"/>
            <a:ext cx="2190765" cy="2714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a:endCxn id="63" idx="2"/>
          </p:cNvCxnSpPr>
          <p:nvPr/>
        </p:nvCxnSpPr>
        <p:spPr>
          <a:xfrm>
            <a:off x="4571990" y="4214818"/>
            <a:ext cx="2190765" cy="142876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Title 1"/>
          <p:cNvSpPr>
            <a:spLocks noGrp="1"/>
          </p:cNvSpPr>
          <p:nvPr/>
        </p:nvSpPr>
        <p:spPr>
          <a:xfrm>
            <a:off x="5905499" y="5000636"/>
            <a:ext cx="1295371"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7</a:t>
            </a:r>
            <a:endParaRPr lang="en-US" dirty="0"/>
          </a:p>
        </p:txBody>
      </p:sp>
      <p:sp>
        <p:nvSpPr>
          <p:cNvPr id="110" name="Title 1"/>
          <p:cNvSpPr>
            <a:spLocks noGrp="1"/>
          </p:cNvSpPr>
          <p:nvPr/>
        </p:nvSpPr>
        <p:spPr>
          <a:xfrm>
            <a:off x="5238744" y="4857760"/>
            <a:ext cx="1295371" cy="28575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6</a:t>
            </a:r>
            <a:endParaRPr lang="en-US" dirty="0"/>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Prinsip Optimalitas</a:t>
            </a:r>
            <a:endParaRPr lang="id-ID" dirty="0"/>
          </a:p>
        </p:txBody>
      </p:sp>
      <p:sp>
        <p:nvSpPr>
          <p:cNvPr id="3" name="Content Placeholder 2"/>
          <p:cNvSpPr>
            <a:spLocks noGrp="1"/>
          </p:cNvSpPr>
          <p:nvPr>
            <p:ph idx="1"/>
          </p:nvPr>
        </p:nvSpPr>
        <p:spPr/>
        <p:txBody>
          <a:bodyPr/>
          <a:lstStyle/>
          <a:p>
            <a:r>
              <a:rPr lang="id-ID" dirty="0" smtClean="0"/>
              <a:t>Pada program dinamis, rangkaian keputusan yang optimal dibuat dengan menggunakan </a:t>
            </a:r>
            <a:r>
              <a:rPr lang="id-ID" b="1" dirty="0" smtClean="0"/>
              <a:t>Prinsip Optimalitas</a:t>
            </a:r>
          </a:p>
          <a:p>
            <a:r>
              <a:rPr lang="id-ID" dirty="0" smtClean="0"/>
              <a:t>Prinsip Optimalitas: jika solusi total optimal, maka bagian solusi sampai tahap ke-k juga optimal</a:t>
            </a:r>
          </a:p>
          <a:p>
            <a:pPr>
              <a:buNone/>
            </a:pPr>
            <a:endParaRPr lang="id-ID"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Prinsip optimalitas berarti bahwa jika kita bekerja dari tahap k ke tahap k+1, kita dapat menggunakan hasil optimal dari tahap k tanpa harus kembali ke tahap awal.</a:t>
            </a:r>
          </a:p>
          <a:p>
            <a:r>
              <a:rPr lang="id-ID" dirty="0" smtClean="0"/>
              <a:t>Ongkos pada tahap k+1 = (ongkos yang dihasilkan pada tahap k) + (ongkos dari tahap k ke tahap k+1)</a:t>
            </a:r>
          </a:p>
          <a:p>
            <a:pPr>
              <a:buNone/>
            </a:pPr>
            <a:endParaRPr lang="id-ID"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60" y="214290"/>
            <a:ext cx="10972800" cy="571504"/>
          </a:xfrm>
        </p:spPr>
        <p:txBody>
          <a:bodyPr>
            <a:normAutofit fontScale="90000"/>
          </a:bodyPr>
          <a:lstStyle/>
          <a:p>
            <a:r>
              <a:rPr lang="en-US" dirty="0" smtClean="0"/>
              <a:t>Dynamic Programming</a:t>
            </a:r>
            <a:endParaRPr lang="en-US" dirty="0"/>
          </a:p>
        </p:txBody>
      </p:sp>
      <p:graphicFrame>
        <p:nvGraphicFramePr>
          <p:cNvPr id="4" name="Table 3"/>
          <p:cNvGraphicFramePr>
            <a:graphicFrameLocks noGrp="1"/>
          </p:cNvGraphicFramePr>
          <p:nvPr/>
        </p:nvGraphicFramePr>
        <p:xfrm>
          <a:off x="761963" y="1071546"/>
          <a:ext cx="10763326" cy="4394200"/>
        </p:xfrm>
        <a:graphic>
          <a:graphicData uri="http://schemas.openxmlformats.org/drawingml/2006/table">
            <a:tbl>
              <a:tblPr firstRow="1" bandRow="1">
                <a:tableStyleId>{E8034E78-7F5D-4C2E-B375-FC64B27BC917}</a:tableStyleId>
              </a:tblPr>
              <a:tblGrid>
                <a:gridCol w="5381663"/>
                <a:gridCol w="5381663"/>
              </a:tblGrid>
              <a:tr h="370840">
                <a:tc>
                  <a:txBody>
                    <a:bodyPr/>
                    <a:lstStyle/>
                    <a:p>
                      <a:r>
                        <a:rPr lang="en-US" sz="1600" dirty="0" err="1" smtClean="0"/>
                        <a:t>Kelebihan</a:t>
                      </a:r>
                      <a:endParaRPr lang="en-US" sz="1600" dirty="0"/>
                    </a:p>
                  </a:txBody>
                  <a:tcPr marL="121920" marR="121920"/>
                </a:tc>
                <a:tc>
                  <a:txBody>
                    <a:bodyPr/>
                    <a:lstStyle/>
                    <a:p>
                      <a:r>
                        <a:rPr lang="en-US" sz="1600" dirty="0" err="1" smtClean="0"/>
                        <a:t>Kekurangan</a:t>
                      </a:r>
                      <a:endParaRPr lang="en-US" sz="1600" dirty="0"/>
                    </a:p>
                  </a:txBody>
                  <a:tcPr marL="121920" marR="121920"/>
                </a:tc>
              </a:tr>
              <a:tr h="370840">
                <a:tc>
                  <a:txBody>
                    <a:bodyPr/>
                    <a:lstStyle/>
                    <a:p>
                      <a:pPr>
                        <a:buFont typeface="Arial" pitchFamily="34" charset="0"/>
                        <a:buChar char="•"/>
                      </a:pPr>
                      <a:r>
                        <a:rPr lang="en-US" sz="1600" dirty="0" smtClean="0">
                          <a:solidFill>
                            <a:schemeClr val="accent2">
                              <a:lumMod val="75000"/>
                            </a:schemeClr>
                          </a:solidFill>
                        </a:rPr>
                        <a:t> </a:t>
                      </a:r>
                      <a:r>
                        <a:rPr lang="en-US" sz="1600" dirty="0" err="1" smtClean="0">
                          <a:solidFill>
                            <a:schemeClr val="accent2">
                              <a:lumMod val="75000"/>
                            </a:schemeClr>
                          </a:solidFill>
                        </a:rPr>
                        <a:t>Proses</a:t>
                      </a:r>
                      <a:r>
                        <a:rPr lang="en-US" sz="1600" dirty="0" smtClean="0">
                          <a:solidFill>
                            <a:schemeClr val="accent2">
                              <a:lumMod val="75000"/>
                            </a:schemeClr>
                          </a:solidFill>
                        </a:rPr>
                        <a:t> </a:t>
                      </a:r>
                      <a:r>
                        <a:rPr lang="en-US" sz="1600" dirty="0" err="1" smtClean="0">
                          <a:solidFill>
                            <a:schemeClr val="accent2">
                              <a:lumMod val="75000"/>
                            </a:schemeClr>
                          </a:solidFill>
                        </a:rPr>
                        <a:t>pemecahan</a:t>
                      </a:r>
                      <a:r>
                        <a:rPr lang="en-US" sz="1600" dirty="0" smtClean="0">
                          <a:solidFill>
                            <a:schemeClr val="accent2">
                              <a:lumMod val="75000"/>
                            </a:schemeClr>
                          </a:solidFill>
                        </a:rPr>
                        <a:t> </a:t>
                      </a:r>
                      <a:r>
                        <a:rPr lang="en-US" sz="1600" dirty="0" err="1" smtClean="0">
                          <a:solidFill>
                            <a:schemeClr val="accent2">
                              <a:lumMod val="75000"/>
                            </a:schemeClr>
                          </a:solidFill>
                        </a:rPr>
                        <a:t>masalah</a:t>
                      </a:r>
                      <a:r>
                        <a:rPr lang="en-US" sz="1600" dirty="0" smtClean="0">
                          <a:solidFill>
                            <a:schemeClr val="accent2">
                              <a:lumMod val="75000"/>
                            </a:schemeClr>
                          </a:solidFill>
                        </a:rPr>
                        <a:t> </a:t>
                      </a:r>
                      <a:r>
                        <a:rPr lang="en-US" sz="1600" dirty="0" err="1" smtClean="0">
                          <a:solidFill>
                            <a:schemeClr val="accent2">
                              <a:lumMod val="75000"/>
                            </a:schemeClr>
                          </a:solidFill>
                        </a:rPr>
                        <a:t>kompleks</a:t>
                      </a:r>
                      <a:r>
                        <a:rPr lang="en-US" sz="1600" dirty="0" smtClean="0">
                          <a:solidFill>
                            <a:schemeClr val="accent2">
                              <a:lumMod val="75000"/>
                            </a:schemeClr>
                          </a:solidFill>
                        </a:rPr>
                        <a:t> </a:t>
                      </a:r>
                      <a:r>
                        <a:rPr lang="en-US" sz="1600" dirty="0" err="1" smtClean="0">
                          <a:solidFill>
                            <a:schemeClr val="accent2">
                              <a:lumMod val="75000"/>
                            </a:schemeClr>
                          </a:solidFill>
                        </a:rPr>
                        <a:t>dibagi</a:t>
                      </a:r>
                      <a:r>
                        <a:rPr lang="en-US" sz="1600" dirty="0" smtClean="0">
                          <a:solidFill>
                            <a:schemeClr val="accent2">
                              <a:lumMod val="75000"/>
                            </a:schemeClr>
                          </a:solidFill>
                        </a:rPr>
                        <a:t> </a:t>
                      </a:r>
                      <a:r>
                        <a:rPr lang="en-US" sz="1600" dirty="0" err="1" smtClean="0">
                          <a:solidFill>
                            <a:schemeClr val="accent2">
                              <a:lumMod val="75000"/>
                            </a:schemeClr>
                          </a:solidFill>
                        </a:rPr>
                        <a:t>menjadi</a:t>
                      </a:r>
                      <a:r>
                        <a:rPr lang="en-US" sz="1600" dirty="0" smtClean="0">
                          <a:solidFill>
                            <a:schemeClr val="accent2">
                              <a:lumMod val="75000"/>
                            </a:schemeClr>
                          </a:solidFill>
                        </a:rPr>
                        <a:t> sub-sub </a:t>
                      </a:r>
                      <a:r>
                        <a:rPr lang="en-US" sz="1600" dirty="0" err="1" smtClean="0">
                          <a:solidFill>
                            <a:schemeClr val="accent2">
                              <a:lumMod val="75000"/>
                            </a:schemeClr>
                          </a:solidFill>
                        </a:rPr>
                        <a:t>kecil</a:t>
                      </a:r>
                      <a:r>
                        <a:rPr lang="en-US" sz="1600" dirty="0" smtClean="0">
                          <a:solidFill>
                            <a:schemeClr val="accent2">
                              <a:lumMod val="75000"/>
                            </a:schemeClr>
                          </a:solidFill>
                        </a:rPr>
                        <a:t> </a:t>
                      </a:r>
                      <a:r>
                        <a:rPr lang="en-US" sz="1600" dirty="0" err="1" smtClean="0">
                          <a:solidFill>
                            <a:schemeClr val="accent2">
                              <a:lumMod val="75000"/>
                            </a:schemeClr>
                          </a:solidFill>
                        </a:rPr>
                        <a:t>sehingga</a:t>
                      </a:r>
                      <a:r>
                        <a:rPr lang="en-US" sz="1600" dirty="0" smtClean="0">
                          <a:solidFill>
                            <a:schemeClr val="accent2">
                              <a:lumMod val="75000"/>
                            </a:schemeClr>
                          </a:solidFill>
                        </a:rPr>
                        <a:t> </a:t>
                      </a:r>
                      <a:r>
                        <a:rPr lang="en-US" sz="1600" dirty="0" err="1" smtClean="0">
                          <a:solidFill>
                            <a:schemeClr val="accent2">
                              <a:lumMod val="75000"/>
                            </a:schemeClr>
                          </a:solidFill>
                        </a:rPr>
                        <a:t>rangkaian</a:t>
                      </a:r>
                      <a:r>
                        <a:rPr lang="en-US" sz="1600" dirty="0" smtClean="0">
                          <a:solidFill>
                            <a:schemeClr val="accent2">
                              <a:lumMod val="75000"/>
                            </a:schemeClr>
                          </a:solidFill>
                        </a:rPr>
                        <a:t> </a:t>
                      </a:r>
                      <a:r>
                        <a:rPr lang="en-US" sz="1600" dirty="0" err="1" smtClean="0">
                          <a:solidFill>
                            <a:schemeClr val="accent2">
                              <a:lumMod val="75000"/>
                            </a:schemeClr>
                          </a:solidFill>
                        </a:rPr>
                        <a:t>masalah</a:t>
                      </a:r>
                      <a:r>
                        <a:rPr lang="en-US" sz="1600" dirty="0" smtClean="0">
                          <a:solidFill>
                            <a:schemeClr val="accent2">
                              <a:lumMod val="75000"/>
                            </a:schemeClr>
                          </a:solidFill>
                        </a:rPr>
                        <a:t> </a:t>
                      </a:r>
                      <a:r>
                        <a:rPr lang="en-US" sz="1600" dirty="0" err="1" smtClean="0">
                          <a:solidFill>
                            <a:schemeClr val="accent2">
                              <a:lumMod val="75000"/>
                            </a:schemeClr>
                          </a:solidFill>
                        </a:rPr>
                        <a:t>jadi</a:t>
                      </a:r>
                      <a:r>
                        <a:rPr lang="en-US" sz="1600" baseline="0" dirty="0" smtClean="0">
                          <a:solidFill>
                            <a:schemeClr val="accent2">
                              <a:lumMod val="75000"/>
                            </a:schemeClr>
                          </a:solidFill>
                        </a:rPr>
                        <a:t> </a:t>
                      </a:r>
                      <a:r>
                        <a:rPr lang="en-US" sz="1600" baseline="0" dirty="0" err="1" smtClean="0">
                          <a:solidFill>
                            <a:schemeClr val="accent2">
                              <a:lumMod val="75000"/>
                            </a:schemeClr>
                          </a:solidFill>
                        </a:rPr>
                        <a:t>lebih</a:t>
                      </a:r>
                      <a:r>
                        <a:rPr lang="en-US" sz="1600" baseline="0" dirty="0" smtClean="0">
                          <a:solidFill>
                            <a:schemeClr val="accent2">
                              <a:lumMod val="75000"/>
                            </a:schemeClr>
                          </a:solidFill>
                        </a:rPr>
                        <a:t> </a:t>
                      </a:r>
                      <a:r>
                        <a:rPr lang="en-US" sz="1600" baseline="0" dirty="0" err="1" smtClean="0">
                          <a:solidFill>
                            <a:schemeClr val="accent2">
                              <a:lumMod val="75000"/>
                            </a:schemeClr>
                          </a:solidFill>
                        </a:rPr>
                        <a:t>jelas</a:t>
                      </a:r>
                      <a:r>
                        <a:rPr lang="en-US" sz="1600" baseline="0" dirty="0" smtClean="0">
                          <a:solidFill>
                            <a:schemeClr val="accent2">
                              <a:lumMod val="75000"/>
                            </a:schemeClr>
                          </a:solidFill>
                        </a:rPr>
                        <a:t> </a:t>
                      </a:r>
                      <a:r>
                        <a:rPr lang="en-US" sz="1600" baseline="0" dirty="0" err="1" smtClean="0">
                          <a:solidFill>
                            <a:schemeClr val="accent2">
                              <a:lumMod val="75000"/>
                            </a:schemeClr>
                          </a:solidFill>
                        </a:rPr>
                        <a:t>untuk</a:t>
                      </a:r>
                      <a:r>
                        <a:rPr lang="en-US" sz="1600" baseline="0" dirty="0" smtClean="0">
                          <a:solidFill>
                            <a:schemeClr val="accent2">
                              <a:lumMod val="75000"/>
                            </a:schemeClr>
                          </a:solidFill>
                        </a:rPr>
                        <a:t> </a:t>
                      </a:r>
                      <a:r>
                        <a:rPr lang="en-US" sz="1600" baseline="0" dirty="0" err="1" smtClean="0">
                          <a:solidFill>
                            <a:schemeClr val="accent2">
                              <a:lumMod val="75000"/>
                            </a:schemeClr>
                          </a:solidFill>
                        </a:rPr>
                        <a:t>diketahui</a:t>
                      </a:r>
                      <a:r>
                        <a:rPr lang="en-US" sz="1600" baseline="0" dirty="0" smtClean="0">
                          <a:solidFill>
                            <a:schemeClr val="accent2">
                              <a:lumMod val="75000"/>
                            </a:schemeClr>
                          </a:solidFill>
                        </a:rPr>
                        <a:t>.</a:t>
                      </a:r>
                    </a:p>
                  </a:txBody>
                  <a:tcPr marL="121920" marR="121920"/>
                </a:tc>
                <a:tc>
                  <a:txBody>
                    <a:bodyPr/>
                    <a:lstStyle/>
                    <a:p>
                      <a:pPr>
                        <a:buFont typeface="Arial" pitchFamily="34" charset="0"/>
                        <a:buChar char="•"/>
                      </a:pPr>
                      <a:r>
                        <a:rPr lang="en-US" sz="1600" dirty="0" smtClean="0">
                          <a:solidFill>
                            <a:schemeClr val="accent2">
                              <a:lumMod val="75000"/>
                            </a:schemeClr>
                          </a:solidFill>
                        </a:rPr>
                        <a:t> </a:t>
                      </a:r>
                      <a:r>
                        <a:rPr lang="en-US" sz="1600" dirty="0" err="1" smtClean="0">
                          <a:solidFill>
                            <a:schemeClr val="accent2">
                              <a:lumMod val="75000"/>
                            </a:schemeClr>
                          </a:solidFill>
                        </a:rPr>
                        <a:t>Penggunaan</a:t>
                      </a:r>
                      <a:r>
                        <a:rPr lang="en-US" sz="1600" dirty="0" smtClean="0">
                          <a:solidFill>
                            <a:schemeClr val="accent2">
                              <a:lumMod val="75000"/>
                            </a:schemeClr>
                          </a:solidFill>
                        </a:rPr>
                        <a:t> DP</a:t>
                      </a:r>
                      <a:r>
                        <a:rPr lang="en-US" sz="1600" baseline="0" dirty="0" smtClean="0">
                          <a:solidFill>
                            <a:schemeClr val="accent2">
                              <a:lumMod val="75000"/>
                            </a:schemeClr>
                          </a:solidFill>
                        </a:rPr>
                        <a:t> </a:t>
                      </a:r>
                      <a:r>
                        <a:rPr lang="en-US" sz="1600" baseline="0" dirty="0" err="1" smtClean="0">
                          <a:solidFill>
                            <a:schemeClr val="accent2">
                              <a:lumMod val="75000"/>
                            </a:schemeClr>
                          </a:solidFill>
                        </a:rPr>
                        <a:t>jika</a:t>
                      </a:r>
                      <a:r>
                        <a:rPr lang="en-US" sz="1600" baseline="0" dirty="0" smtClean="0">
                          <a:solidFill>
                            <a:schemeClr val="accent2">
                              <a:lumMod val="75000"/>
                            </a:schemeClr>
                          </a:solidFill>
                        </a:rPr>
                        <a:t> </a:t>
                      </a:r>
                      <a:r>
                        <a:rPr lang="en-US" sz="1600" baseline="0" dirty="0" err="1" smtClean="0">
                          <a:solidFill>
                            <a:schemeClr val="accent2">
                              <a:lumMod val="75000"/>
                            </a:schemeClr>
                          </a:solidFill>
                        </a:rPr>
                        <a:t>tidak</a:t>
                      </a:r>
                      <a:r>
                        <a:rPr lang="en-US" sz="1600" baseline="0" dirty="0" smtClean="0">
                          <a:solidFill>
                            <a:schemeClr val="accent2">
                              <a:lumMod val="75000"/>
                            </a:schemeClr>
                          </a:solidFill>
                        </a:rPr>
                        <a:t> </a:t>
                      </a:r>
                      <a:r>
                        <a:rPr lang="en-US" sz="1600" baseline="0" dirty="0" err="1" smtClean="0">
                          <a:solidFill>
                            <a:schemeClr val="accent2">
                              <a:lumMod val="75000"/>
                            </a:schemeClr>
                          </a:solidFill>
                        </a:rPr>
                        <a:t>dilakukan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dengan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tepat</a:t>
                      </a:r>
                      <a:r>
                        <a:rPr lang="en-US" sz="1600" baseline="0" dirty="0" smtClean="0">
                          <a:solidFill>
                            <a:schemeClr val="accent2">
                              <a:lumMod val="75000"/>
                            </a:schemeClr>
                          </a:solidFill>
                        </a:rPr>
                        <a:t> </a:t>
                      </a:r>
                      <a:r>
                        <a:rPr lang="en-US" sz="1600" baseline="0" dirty="0" err="1" smtClean="0">
                          <a:solidFill>
                            <a:schemeClr val="accent2">
                              <a:lumMod val="75000"/>
                            </a:schemeClr>
                          </a:solidFill>
                        </a:rPr>
                        <a:t>akan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mengakibatkan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ketidakefisienan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biaya</a:t>
                      </a:r>
                      <a:r>
                        <a:rPr lang="en-US" sz="1600" baseline="0" dirty="0" smtClean="0">
                          <a:solidFill>
                            <a:schemeClr val="accent2">
                              <a:lumMod val="75000"/>
                            </a:schemeClr>
                          </a:solidFill>
                        </a:rPr>
                        <a:t> </a:t>
                      </a:r>
                      <a:r>
                        <a:rPr lang="en-US" sz="1600" baseline="0" dirty="0" err="1" smtClean="0">
                          <a:solidFill>
                            <a:schemeClr val="accent2">
                              <a:lumMod val="75000"/>
                            </a:schemeClr>
                          </a:solidFill>
                        </a:rPr>
                        <a:t>dan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waktu</a:t>
                      </a:r>
                      <a:r>
                        <a:rPr lang="en-US" sz="1600" baseline="0" dirty="0" smtClean="0">
                          <a:solidFill>
                            <a:schemeClr val="accent2">
                              <a:lumMod val="75000"/>
                            </a:schemeClr>
                          </a:solidFill>
                        </a:rPr>
                        <a:t>.  </a:t>
                      </a:r>
                      <a:r>
                        <a:rPr lang="en-US" sz="1600" baseline="0" dirty="0" err="1" smtClean="0">
                          <a:solidFill>
                            <a:schemeClr val="accent2">
                              <a:lumMod val="75000"/>
                            </a:schemeClr>
                          </a:solidFill>
                        </a:rPr>
                        <a:t>Karena</a:t>
                      </a:r>
                      <a:r>
                        <a:rPr lang="en-US" sz="1600" baseline="0" dirty="0" smtClean="0">
                          <a:solidFill>
                            <a:schemeClr val="accent2">
                              <a:lumMod val="75000"/>
                            </a:schemeClr>
                          </a:solidFill>
                        </a:rPr>
                        <a:t> </a:t>
                      </a:r>
                      <a:r>
                        <a:rPr lang="en-US" sz="1600" baseline="0" dirty="0" err="1" smtClean="0">
                          <a:solidFill>
                            <a:schemeClr val="accent2">
                              <a:lumMod val="75000"/>
                            </a:schemeClr>
                          </a:solidFill>
                        </a:rPr>
                        <a:t>dalam</a:t>
                      </a:r>
                      <a:r>
                        <a:rPr lang="en-US" sz="1600" baseline="0" dirty="0" smtClean="0">
                          <a:solidFill>
                            <a:schemeClr val="accent2">
                              <a:lumMod val="75000"/>
                            </a:schemeClr>
                          </a:solidFill>
                        </a:rPr>
                        <a:t> </a:t>
                      </a:r>
                      <a:r>
                        <a:rPr lang="en-US" sz="1600" baseline="0" dirty="0" err="1" smtClean="0">
                          <a:solidFill>
                            <a:schemeClr val="accent2">
                              <a:lumMod val="75000"/>
                            </a:schemeClr>
                          </a:solidFill>
                        </a:rPr>
                        <a:t>menggunakan</a:t>
                      </a:r>
                      <a:r>
                        <a:rPr lang="en-US" sz="1600" baseline="0" dirty="0" smtClean="0">
                          <a:solidFill>
                            <a:schemeClr val="accent2">
                              <a:lumMod val="75000"/>
                            </a:schemeClr>
                          </a:solidFill>
                        </a:rPr>
                        <a:t> DP </a:t>
                      </a:r>
                      <a:r>
                        <a:rPr lang="en-US" sz="1600" baseline="0" dirty="0" err="1" smtClean="0">
                          <a:solidFill>
                            <a:schemeClr val="accent2">
                              <a:lumMod val="75000"/>
                            </a:schemeClr>
                          </a:solidFill>
                        </a:rPr>
                        <a:t>diperlukan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keahlian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pengetahuan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dan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seni</a:t>
                      </a:r>
                      <a:r>
                        <a:rPr lang="en-US" sz="1600" baseline="0" dirty="0" smtClean="0">
                          <a:solidFill>
                            <a:schemeClr val="accent2">
                              <a:lumMod val="75000"/>
                            </a:schemeClr>
                          </a:solidFill>
                        </a:rPr>
                        <a:t> </a:t>
                      </a:r>
                      <a:r>
                        <a:rPr lang="en-US" sz="1600" baseline="0" dirty="0" err="1" smtClean="0">
                          <a:solidFill>
                            <a:schemeClr val="accent2">
                              <a:lumMod val="75000"/>
                            </a:schemeClr>
                          </a:solidFill>
                        </a:rPr>
                        <a:t>untuk</a:t>
                      </a:r>
                      <a:r>
                        <a:rPr lang="en-US" sz="1600" baseline="0" dirty="0" smtClean="0">
                          <a:solidFill>
                            <a:schemeClr val="accent2">
                              <a:lumMod val="75000"/>
                            </a:schemeClr>
                          </a:solidFill>
                        </a:rPr>
                        <a:t> </a:t>
                      </a:r>
                      <a:r>
                        <a:rPr lang="en-US" sz="1600" baseline="0" dirty="0" err="1" smtClean="0">
                          <a:solidFill>
                            <a:schemeClr val="accent2">
                              <a:lumMod val="75000"/>
                            </a:schemeClr>
                          </a:solidFill>
                        </a:rPr>
                        <a:t>merumuskan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suatu</a:t>
                      </a:r>
                      <a:r>
                        <a:rPr lang="en-US" sz="1600" baseline="0" dirty="0" smtClean="0">
                          <a:solidFill>
                            <a:schemeClr val="accent2">
                              <a:lumMod val="75000"/>
                            </a:schemeClr>
                          </a:solidFill>
                        </a:rPr>
                        <a:t> </a:t>
                      </a:r>
                      <a:r>
                        <a:rPr lang="en-US" sz="1600" baseline="0" dirty="0" err="1" smtClean="0">
                          <a:solidFill>
                            <a:schemeClr val="accent2">
                              <a:lumMod val="75000"/>
                            </a:schemeClr>
                          </a:solidFill>
                        </a:rPr>
                        <a:t>masalah</a:t>
                      </a:r>
                      <a:r>
                        <a:rPr lang="en-US" sz="1600" baseline="0" dirty="0" smtClean="0">
                          <a:solidFill>
                            <a:schemeClr val="accent2">
                              <a:lumMod val="75000"/>
                            </a:schemeClr>
                          </a:solidFill>
                        </a:rPr>
                        <a:t> yang </a:t>
                      </a:r>
                      <a:r>
                        <a:rPr lang="en-US" sz="1600" baseline="0" dirty="0" err="1" smtClean="0">
                          <a:solidFill>
                            <a:schemeClr val="accent2">
                              <a:lumMod val="75000"/>
                            </a:schemeClr>
                          </a:solidFill>
                        </a:rPr>
                        <a:t>kompleks</a:t>
                      </a:r>
                      <a:r>
                        <a:rPr lang="en-US" sz="1600" baseline="0" dirty="0" smtClean="0">
                          <a:solidFill>
                            <a:schemeClr val="accent2">
                              <a:lumMod val="75000"/>
                            </a:schemeClr>
                          </a:solidFill>
                        </a:rPr>
                        <a:t>.</a:t>
                      </a:r>
                      <a:endParaRPr lang="en-US" sz="1600" dirty="0">
                        <a:solidFill>
                          <a:schemeClr val="accent2">
                            <a:lumMod val="75000"/>
                          </a:schemeClr>
                        </a:solidFill>
                      </a:endParaRPr>
                    </a:p>
                  </a:txBody>
                  <a:tcPr marL="121920" marR="121920"/>
                </a:tc>
              </a:tr>
              <a:tr h="370840">
                <a:tc>
                  <a:txBody>
                    <a:bodyPr/>
                    <a:lstStyle/>
                    <a:p>
                      <a:pPr>
                        <a:buFont typeface="Arial" pitchFamily="34" charset="0"/>
                        <a:buChar char="•"/>
                      </a:pPr>
                      <a:r>
                        <a:rPr lang="en-US" sz="1600" dirty="0" smtClean="0">
                          <a:solidFill>
                            <a:schemeClr val="accent2">
                              <a:lumMod val="75000"/>
                            </a:schemeClr>
                          </a:solidFill>
                        </a:rPr>
                        <a:t> </a:t>
                      </a:r>
                      <a:r>
                        <a:rPr lang="en-US" sz="1600" dirty="0" err="1" smtClean="0">
                          <a:solidFill>
                            <a:schemeClr val="accent2">
                              <a:lumMod val="75000"/>
                            </a:schemeClr>
                          </a:solidFill>
                        </a:rPr>
                        <a:t>Dapat</a:t>
                      </a:r>
                      <a:r>
                        <a:rPr lang="en-US" sz="1600" dirty="0" smtClean="0">
                          <a:solidFill>
                            <a:schemeClr val="accent2">
                              <a:lumMod val="75000"/>
                            </a:schemeClr>
                          </a:solidFill>
                        </a:rPr>
                        <a:t> </a:t>
                      </a:r>
                      <a:r>
                        <a:rPr lang="en-US" sz="1600" dirty="0" err="1" smtClean="0">
                          <a:solidFill>
                            <a:schemeClr val="accent2">
                              <a:lumMod val="75000"/>
                            </a:schemeClr>
                          </a:solidFill>
                        </a:rPr>
                        <a:t>diaplikasikan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untuk</a:t>
                      </a:r>
                      <a:r>
                        <a:rPr lang="en-US" sz="1600" baseline="0" dirty="0" smtClean="0">
                          <a:solidFill>
                            <a:schemeClr val="accent2">
                              <a:lumMod val="75000"/>
                            </a:schemeClr>
                          </a:solidFill>
                        </a:rPr>
                        <a:t> </a:t>
                      </a:r>
                      <a:r>
                        <a:rPr lang="en-US" sz="1600" baseline="0" dirty="0" err="1" smtClean="0">
                          <a:solidFill>
                            <a:schemeClr val="accent2">
                              <a:lumMod val="75000"/>
                            </a:schemeClr>
                          </a:solidFill>
                        </a:rPr>
                        <a:t>berbagai</a:t>
                      </a:r>
                      <a:r>
                        <a:rPr lang="en-US" sz="1600" baseline="0" dirty="0" smtClean="0">
                          <a:solidFill>
                            <a:schemeClr val="accent2">
                              <a:lumMod val="75000"/>
                            </a:schemeClr>
                          </a:solidFill>
                        </a:rPr>
                        <a:t> </a:t>
                      </a:r>
                      <a:r>
                        <a:rPr lang="en-US" sz="1600" baseline="0" dirty="0" err="1" smtClean="0">
                          <a:solidFill>
                            <a:schemeClr val="accent2">
                              <a:lumMod val="75000"/>
                            </a:schemeClr>
                          </a:solidFill>
                        </a:rPr>
                        <a:t>macam</a:t>
                      </a:r>
                      <a:r>
                        <a:rPr lang="en-US" sz="1600" baseline="0" dirty="0" smtClean="0">
                          <a:solidFill>
                            <a:schemeClr val="accent2">
                              <a:lumMod val="75000"/>
                            </a:schemeClr>
                          </a:solidFill>
                        </a:rPr>
                        <a:t> </a:t>
                      </a:r>
                      <a:r>
                        <a:rPr lang="en-US" sz="1600" baseline="0" dirty="0" err="1" smtClean="0">
                          <a:solidFill>
                            <a:schemeClr val="accent2">
                              <a:lumMod val="75000"/>
                            </a:schemeClr>
                          </a:solidFill>
                        </a:rPr>
                        <a:t>masalah</a:t>
                      </a:r>
                      <a:r>
                        <a:rPr lang="en-US" sz="1600" baseline="0" dirty="0" smtClean="0">
                          <a:solidFill>
                            <a:schemeClr val="accent2">
                              <a:lumMod val="75000"/>
                            </a:schemeClr>
                          </a:solidFill>
                        </a:rPr>
                        <a:t> </a:t>
                      </a:r>
                      <a:r>
                        <a:rPr lang="en-US" sz="1600" baseline="0" dirty="0" err="1" smtClean="0">
                          <a:solidFill>
                            <a:schemeClr val="accent2">
                              <a:lumMod val="75000"/>
                            </a:schemeClr>
                          </a:solidFill>
                        </a:rPr>
                        <a:t>pemrograman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matematik</a:t>
                      </a:r>
                      <a:r>
                        <a:rPr lang="en-US" sz="1600" baseline="0" dirty="0" smtClean="0">
                          <a:solidFill>
                            <a:schemeClr val="accent2">
                              <a:lumMod val="75000"/>
                            </a:schemeClr>
                          </a:solidFill>
                        </a:rPr>
                        <a:t> </a:t>
                      </a:r>
                      <a:r>
                        <a:rPr lang="en-US" sz="1600" baseline="0" dirty="0" err="1" smtClean="0">
                          <a:solidFill>
                            <a:schemeClr val="accent2">
                              <a:lumMod val="75000"/>
                            </a:schemeClr>
                          </a:solidFill>
                        </a:rPr>
                        <a:t>karena</a:t>
                      </a:r>
                      <a:r>
                        <a:rPr lang="en-US" sz="1600" baseline="0" dirty="0" smtClean="0">
                          <a:solidFill>
                            <a:schemeClr val="accent2">
                              <a:lumMod val="75000"/>
                            </a:schemeClr>
                          </a:solidFill>
                        </a:rPr>
                        <a:t> </a:t>
                      </a:r>
                      <a:r>
                        <a:rPr lang="en-US" sz="1600" baseline="0" dirty="0" err="1" smtClean="0">
                          <a:solidFill>
                            <a:schemeClr val="accent2">
                              <a:lumMod val="75000"/>
                            </a:schemeClr>
                          </a:solidFill>
                        </a:rPr>
                        <a:t>lebih</a:t>
                      </a:r>
                      <a:r>
                        <a:rPr lang="en-US" sz="1600" baseline="0" dirty="0" smtClean="0">
                          <a:solidFill>
                            <a:schemeClr val="accent2">
                              <a:lumMod val="75000"/>
                            </a:schemeClr>
                          </a:solidFill>
                        </a:rPr>
                        <a:t> </a:t>
                      </a:r>
                      <a:r>
                        <a:rPr lang="en-US" sz="1600" baseline="0" dirty="0" err="1" smtClean="0">
                          <a:solidFill>
                            <a:schemeClr val="accent2">
                              <a:lumMod val="75000"/>
                            </a:schemeClr>
                          </a:solidFill>
                        </a:rPr>
                        <a:t>fleksibel</a:t>
                      </a:r>
                      <a:r>
                        <a:rPr lang="en-US" sz="1600" baseline="0" dirty="0" smtClean="0">
                          <a:solidFill>
                            <a:schemeClr val="accent2">
                              <a:lumMod val="75000"/>
                            </a:schemeClr>
                          </a:solidFill>
                        </a:rPr>
                        <a:t> </a:t>
                      </a:r>
                      <a:r>
                        <a:rPr lang="en-US" sz="1600" baseline="0" dirty="0" err="1" smtClean="0">
                          <a:solidFill>
                            <a:schemeClr val="accent2">
                              <a:lumMod val="75000"/>
                            </a:schemeClr>
                          </a:solidFill>
                        </a:rPr>
                        <a:t>dibanding</a:t>
                      </a:r>
                      <a:r>
                        <a:rPr lang="en-US" sz="1600" baseline="0" dirty="0" smtClean="0">
                          <a:solidFill>
                            <a:schemeClr val="accent2">
                              <a:lumMod val="75000"/>
                            </a:schemeClr>
                          </a:solidFill>
                        </a:rPr>
                        <a:t>  </a:t>
                      </a:r>
                      <a:r>
                        <a:rPr lang="en-US" sz="1600" baseline="0" dirty="0" err="1" smtClean="0">
                          <a:solidFill>
                            <a:schemeClr val="accent2">
                              <a:lumMod val="75000"/>
                            </a:schemeClr>
                          </a:solidFill>
                        </a:rPr>
                        <a:t>teknik</a:t>
                      </a:r>
                      <a:r>
                        <a:rPr lang="en-US" sz="1600" baseline="0" dirty="0" smtClean="0">
                          <a:solidFill>
                            <a:schemeClr val="accent2">
                              <a:lumMod val="75000"/>
                            </a:schemeClr>
                          </a:solidFill>
                        </a:rPr>
                        <a:t> </a:t>
                      </a:r>
                      <a:r>
                        <a:rPr lang="en-US" sz="1600" baseline="0" dirty="0" err="1" smtClean="0">
                          <a:solidFill>
                            <a:schemeClr val="accent2">
                              <a:lumMod val="75000"/>
                            </a:schemeClr>
                          </a:solidFill>
                        </a:rPr>
                        <a:t>optimasi</a:t>
                      </a:r>
                      <a:r>
                        <a:rPr lang="en-US" sz="1600" baseline="0" dirty="0" smtClean="0">
                          <a:solidFill>
                            <a:schemeClr val="accent2">
                              <a:lumMod val="75000"/>
                            </a:schemeClr>
                          </a:solidFill>
                        </a:rPr>
                        <a:t> lain.</a:t>
                      </a:r>
                      <a:endParaRPr lang="en-US" sz="1600" dirty="0">
                        <a:solidFill>
                          <a:schemeClr val="accent2">
                            <a:lumMod val="75000"/>
                          </a:schemeClr>
                        </a:solidFill>
                      </a:endParaRPr>
                    </a:p>
                  </a:txBody>
                  <a:tcPr marL="121920" marR="121920"/>
                </a:tc>
                <a:tc>
                  <a:txBody>
                    <a:bodyPr/>
                    <a:lstStyle/>
                    <a:p>
                      <a:pPr>
                        <a:buFont typeface="Arial" pitchFamily="34" charset="0"/>
                        <a:buChar char="•"/>
                      </a:pPr>
                      <a:r>
                        <a:rPr lang="en-US" sz="1600" baseline="0" dirty="0" smtClean="0">
                          <a:solidFill>
                            <a:schemeClr val="accent2">
                              <a:lumMod val="75000"/>
                            </a:schemeClr>
                          </a:solidFill>
                        </a:rPr>
                        <a:t> DP </a:t>
                      </a:r>
                      <a:r>
                        <a:rPr lang="en-US" sz="1600" baseline="0" dirty="0" err="1" smtClean="0">
                          <a:solidFill>
                            <a:schemeClr val="accent2">
                              <a:lumMod val="75000"/>
                            </a:schemeClr>
                          </a:solidFill>
                        </a:rPr>
                        <a:t>tidak</a:t>
                      </a:r>
                      <a:r>
                        <a:rPr lang="en-US" sz="1600" baseline="0" dirty="0" smtClean="0">
                          <a:solidFill>
                            <a:schemeClr val="accent2">
                              <a:lumMod val="75000"/>
                            </a:schemeClr>
                          </a:solidFill>
                        </a:rPr>
                        <a:t> </a:t>
                      </a:r>
                      <a:r>
                        <a:rPr lang="en-US" sz="1600" baseline="0" dirty="0" err="1" smtClean="0">
                          <a:solidFill>
                            <a:schemeClr val="accent2">
                              <a:lumMod val="75000"/>
                            </a:schemeClr>
                          </a:solidFill>
                        </a:rPr>
                        <a:t>memiliki</a:t>
                      </a:r>
                      <a:r>
                        <a:rPr lang="en-US" sz="1600" baseline="0" dirty="0" smtClean="0">
                          <a:solidFill>
                            <a:schemeClr val="accent2">
                              <a:lumMod val="75000"/>
                            </a:schemeClr>
                          </a:solidFill>
                        </a:rPr>
                        <a:t> </a:t>
                      </a:r>
                      <a:r>
                        <a:rPr lang="en-US" sz="1600" baseline="0" dirty="0" err="1" smtClean="0">
                          <a:solidFill>
                            <a:schemeClr val="accent2">
                              <a:lumMod val="75000"/>
                            </a:schemeClr>
                          </a:solidFill>
                        </a:rPr>
                        <a:t>suatu</a:t>
                      </a:r>
                      <a:r>
                        <a:rPr lang="en-US" sz="1600" baseline="0" dirty="0" smtClean="0">
                          <a:solidFill>
                            <a:schemeClr val="accent2">
                              <a:lumMod val="75000"/>
                            </a:schemeClr>
                          </a:solidFill>
                        </a:rPr>
                        <a:t> </a:t>
                      </a:r>
                      <a:r>
                        <a:rPr lang="en-US" sz="1600" baseline="0" dirty="0" err="1" smtClean="0">
                          <a:solidFill>
                            <a:schemeClr val="accent2">
                              <a:lumMod val="75000"/>
                            </a:schemeClr>
                          </a:solidFill>
                        </a:rPr>
                        <a:t>bentuk</a:t>
                      </a:r>
                      <a:r>
                        <a:rPr lang="en-US" sz="1600" baseline="0" dirty="0" smtClean="0">
                          <a:solidFill>
                            <a:schemeClr val="accent2">
                              <a:lumMod val="75000"/>
                            </a:schemeClr>
                          </a:solidFill>
                        </a:rPr>
                        <a:t> </a:t>
                      </a:r>
                      <a:r>
                        <a:rPr lang="en-US" sz="1600" baseline="0" dirty="0" err="1" smtClean="0">
                          <a:solidFill>
                            <a:schemeClr val="accent2">
                              <a:lumMod val="75000"/>
                            </a:schemeClr>
                          </a:solidFill>
                        </a:rPr>
                        <a:t>formulasi</a:t>
                      </a:r>
                      <a:r>
                        <a:rPr lang="en-US" sz="1600" baseline="0" dirty="0" smtClean="0">
                          <a:solidFill>
                            <a:schemeClr val="accent2">
                              <a:lumMod val="75000"/>
                            </a:schemeClr>
                          </a:solidFill>
                        </a:rPr>
                        <a:t> </a:t>
                      </a:r>
                      <a:r>
                        <a:rPr lang="en-US" sz="1600" baseline="0" dirty="0" err="1" smtClean="0">
                          <a:solidFill>
                            <a:schemeClr val="accent2">
                              <a:lumMod val="75000"/>
                            </a:schemeClr>
                          </a:solidFill>
                        </a:rPr>
                        <a:t>matematis</a:t>
                      </a:r>
                      <a:r>
                        <a:rPr lang="en-US" sz="1600" baseline="0" dirty="0" smtClean="0">
                          <a:solidFill>
                            <a:schemeClr val="accent2">
                              <a:lumMod val="75000"/>
                            </a:schemeClr>
                          </a:solidFill>
                        </a:rPr>
                        <a:t> yang </a:t>
                      </a:r>
                      <a:r>
                        <a:rPr lang="en-US" sz="1600" baseline="0" dirty="0" err="1" smtClean="0">
                          <a:solidFill>
                            <a:schemeClr val="accent2">
                              <a:lumMod val="75000"/>
                            </a:schemeClr>
                          </a:solidFill>
                        </a:rPr>
                        <a:t>baku</a:t>
                      </a:r>
                      <a:r>
                        <a:rPr lang="en-US" sz="1600" baseline="0" dirty="0" smtClean="0">
                          <a:solidFill>
                            <a:schemeClr val="accent2">
                              <a:lumMod val="75000"/>
                            </a:schemeClr>
                          </a:solidFill>
                        </a:rPr>
                        <a:t>  </a:t>
                      </a:r>
                      <a:r>
                        <a:rPr lang="en-US" sz="1600" baseline="0" dirty="0" err="1" smtClean="0">
                          <a:solidFill>
                            <a:schemeClr val="accent2">
                              <a:lumMod val="75000"/>
                            </a:schemeClr>
                          </a:solidFill>
                        </a:rPr>
                        <a:t>untuk</a:t>
                      </a:r>
                      <a:r>
                        <a:rPr lang="en-US" sz="1600" baseline="0" dirty="0" smtClean="0">
                          <a:solidFill>
                            <a:schemeClr val="accent2">
                              <a:lumMod val="75000"/>
                            </a:schemeClr>
                          </a:solidFill>
                        </a:rPr>
                        <a:t> </a:t>
                      </a:r>
                      <a:r>
                        <a:rPr lang="en-US" sz="1600" baseline="0" dirty="0" err="1" smtClean="0">
                          <a:solidFill>
                            <a:schemeClr val="accent2">
                              <a:lumMod val="75000"/>
                            </a:schemeClr>
                          </a:solidFill>
                        </a:rPr>
                        <a:t>digunakan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secara</a:t>
                      </a:r>
                      <a:r>
                        <a:rPr lang="en-US" sz="1600" baseline="0" dirty="0" smtClean="0">
                          <a:solidFill>
                            <a:schemeClr val="accent2">
                              <a:lumMod val="75000"/>
                            </a:schemeClr>
                          </a:solidFill>
                        </a:rPr>
                        <a:t> </a:t>
                      </a:r>
                      <a:r>
                        <a:rPr lang="en-US" sz="1600" baseline="0" dirty="0" err="1" smtClean="0">
                          <a:solidFill>
                            <a:schemeClr val="accent2">
                              <a:lumMod val="75000"/>
                            </a:schemeClr>
                          </a:solidFill>
                        </a:rPr>
                        <a:t>konsekuen</a:t>
                      </a:r>
                      <a:r>
                        <a:rPr lang="en-US" sz="1600" baseline="0" dirty="0" smtClean="0">
                          <a:solidFill>
                            <a:schemeClr val="accent2">
                              <a:lumMod val="75000"/>
                            </a:schemeClr>
                          </a:solidFill>
                        </a:rPr>
                        <a:t> </a:t>
                      </a:r>
                      <a:r>
                        <a:rPr lang="en-US" sz="1600" baseline="0" dirty="0" err="1" smtClean="0">
                          <a:solidFill>
                            <a:schemeClr val="accent2">
                              <a:lumMod val="75000"/>
                            </a:schemeClr>
                          </a:solidFill>
                        </a:rPr>
                        <a:t>sehingga</a:t>
                      </a:r>
                      <a:r>
                        <a:rPr lang="en-US" sz="1600" baseline="0" dirty="0" smtClean="0">
                          <a:solidFill>
                            <a:schemeClr val="accent2">
                              <a:lumMod val="75000"/>
                            </a:schemeClr>
                          </a:solidFill>
                        </a:rPr>
                        <a:t> </a:t>
                      </a:r>
                      <a:r>
                        <a:rPr lang="en-US" sz="1600" baseline="0" dirty="0" err="1" smtClean="0">
                          <a:solidFill>
                            <a:schemeClr val="accent2">
                              <a:lumMod val="75000"/>
                            </a:schemeClr>
                          </a:solidFill>
                        </a:rPr>
                        <a:t>perhitungan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untuk</a:t>
                      </a:r>
                      <a:r>
                        <a:rPr lang="en-US" sz="1600" baseline="0" dirty="0" smtClean="0">
                          <a:solidFill>
                            <a:schemeClr val="accent2">
                              <a:lumMod val="75000"/>
                            </a:schemeClr>
                          </a:solidFill>
                        </a:rPr>
                        <a:t> </a:t>
                      </a:r>
                      <a:r>
                        <a:rPr lang="en-US" sz="1600" baseline="0" dirty="0" err="1" smtClean="0">
                          <a:solidFill>
                            <a:schemeClr val="accent2">
                              <a:lumMod val="75000"/>
                            </a:schemeClr>
                          </a:solidFill>
                        </a:rPr>
                        <a:t>menghasilkan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keputusan</a:t>
                      </a:r>
                      <a:r>
                        <a:rPr lang="en-US" sz="1600" baseline="0" dirty="0" smtClean="0">
                          <a:solidFill>
                            <a:schemeClr val="accent2">
                              <a:lumMod val="75000"/>
                            </a:schemeClr>
                          </a:solidFill>
                        </a:rPr>
                        <a:t> optimal yang </a:t>
                      </a:r>
                      <a:r>
                        <a:rPr lang="en-US" sz="1600" baseline="0" dirty="0" err="1" smtClean="0">
                          <a:solidFill>
                            <a:schemeClr val="accent2">
                              <a:lumMod val="75000"/>
                            </a:schemeClr>
                          </a:solidFill>
                        </a:rPr>
                        <a:t>dilakukan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terbatas</a:t>
                      </a:r>
                      <a:r>
                        <a:rPr lang="en-US" sz="1600" baseline="0" dirty="0" smtClean="0">
                          <a:solidFill>
                            <a:schemeClr val="accent2">
                              <a:lumMod val="75000"/>
                            </a:schemeClr>
                          </a:solidFill>
                        </a:rPr>
                        <a:t> </a:t>
                      </a:r>
                      <a:r>
                        <a:rPr lang="en-US" sz="1600" baseline="0" dirty="0" err="1" smtClean="0">
                          <a:solidFill>
                            <a:schemeClr val="accent2">
                              <a:lumMod val="75000"/>
                            </a:schemeClr>
                          </a:solidFill>
                        </a:rPr>
                        <a:t>pada</a:t>
                      </a:r>
                      <a:r>
                        <a:rPr lang="en-US" sz="1600" baseline="0" dirty="0" smtClean="0">
                          <a:solidFill>
                            <a:schemeClr val="accent2">
                              <a:lumMod val="75000"/>
                            </a:schemeClr>
                          </a:solidFill>
                        </a:rPr>
                        <a:t> </a:t>
                      </a:r>
                      <a:r>
                        <a:rPr lang="en-US" sz="1600" baseline="0" dirty="0" err="1" smtClean="0">
                          <a:solidFill>
                            <a:schemeClr val="accent2">
                              <a:lumMod val="75000"/>
                            </a:schemeClr>
                          </a:solidFill>
                        </a:rPr>
                        <a:t>kondisi</a:t>
                      </a:r>
                      <a:r>
                        <a:rPr lang="en-US" sz="1600" baseline="0" dirty="0" smtClean="0">
                          <a:solidFill>
                            <a:schemeClr val="accent2">
                              <a:lumMod val="75000"/>
                            </a:schemeClr>
                          </a:solidFill>
                        </a:rPr>
                        <a:t> </a:t>
                      </a:r>
                      <a:r>
                        <a:rPr lang="en-US" sz="1600" baseline="0" dirty="0" err="1" smtClean="0">
                          <a:solidFill>
                            <a:schemeClr val="accent2">
                              <a:lumMod val="75000"/>
                            </a:schemeClr>
                          </a:solidFill>
                        </a:rPr>
                        <a:t>tertentu</a:t>
                      </a:r>
                      <a:r>
                        <a:rPr lang="en-US" sz="1600" baseline="0" dirty="0" smtClean="0">
                          <a:solidFill>
                            <a:schemeClr val="accent2">
                              <a:lumMod val="75000"/>
                            </a:schemeClr>
                          </a:solidFill>
                        </a:rPr>
                        <a:t>.</a:t>
                      </a:r>
                      <a:endParaRPr lang="en-US" sz="1600" dirty="0">
                        <a:solidFill>
                          <a:schemeClr val="accent2">
                            <a:lumMod val="75000"/>
                          </a:schemeClr>
                        </a:solidFill>
                      </a:endParaRPr>
                    </a:p>
                  </a:txBody>
                  <a:tcPr marL="121920" marR="121920"/>
                </a:tc>
              </a:tr>
              <a:tr h="387678">
                <a:tc>
                  <a:txBody>
                    <a:bodyPr/>
                    <a:lstStyle/>
                    <a:p>
                      <a:pPr>
                        <a:buFont typeface="Arial" pitchFamily="34" charset="0"/>
                        <a:buChar char="•"/>
                      </a:pPr>
                      <a:r>
                        <a:rPr lang="en-US" sz="1600" baseline="0" dirty="0" smtClean="0">
                          <a:solidFill>
                            <a:schemeClr val="accent2">
                              <a:lumMod val="75000"/>
                            </a:schemeClr>
                          </a:solidFill>
                        </a:rPr>
                        <a:t>  </a:t>
                      </a:r>
                      <a:r>
                        <a:rPr lang="en-US" sz="1600" baseline="0" dirty="0" err="1" smtClean="0">
                          <a:solidFill>
                            <a:schemeClr val="accent2">
                              <a:lumMod val="75000"/>
                            </a:schemeClr>
                          </a:solidFill>
                        </a:rPr>
                        <a:t>Prosedur</a:t>
                      </a:r>
                      <a:r>
                        <a:rPr lang="en-US" sz="1600" baseline="0" dirty="0" smtClean="0">
                          <a:solidFill>
                            <a:schemeClr val="accent2">
                              <a:lumMod val="75000"/>
                            </a:schemeClr>
                          </a:solidFill>
                        </a:rPr>
                        <a:t> </a:t>
                      </a:r>
                      <a:r>
                        <a:rPr lang="en-US" sz="1600" baseline="0" dirty="0" err="1" smtClean="0">
                          <a:solidFill>
                            <a:schemeClr val="accent2">
                              <a:lumMod val="75000"/>
                            </a:schemeClr>
                          </a:solidFill>
                        </a:rPr>
                        <a:t>perhitungan</a:t>
                      </a:r>
                      <a:r>
                        <a:rPr lang="en-US" sz="1600" baseline="0" dirty="0" smtClean="0">
                          <a:solidFill>
                            <a:schemeClr val="accent2">
                              <a:lumMod val="75000"/>
                            </a:schemeClr>
                          </a:solidFill>
                        </a:rPr>
                        <a:t> dynamic </a:t>
                      </a:r>
                      <a:r>
                        <a:rPr lang="en-US" sz="1600" baseline="0" dirty="0" err="1" smtClean="0">
                          <a:solidFill>
                            <a:schemeClr val="accent2">
                              <a:lumMod val="75000"/>
                            </a:schemeClr>
                          </a:solidFill>
                        </a:rPr>
                        <a:t>programing</a:t>
                      </a:r>
                      <a:r>
                        <a:rPr lang="en-US" sz="1600" baseline="0" dirty="0" smtClean="0">
                          <a:solidFill>
                            <a:schemeClr val="accent2">
                              <a:lumMod val="75000"/>
                            </a:schemeClr>
                          </a:solidFill>
                        </a:rPr>
                        <a:t> </a:t>
                      </a:r>
                      <a:r>
                        <a:rPr lang="en-US" sz="1600" baseline="0" dirty="0" err="1" smtClean="0">
                          <a:solidFill>
                            <a:schemeClr val="accent2">
                              <a:lumMod val="75000"/>
                            </a:schemeClr>
                          </a:solidFill>
                        </a:rPr>
                        <a:t>juga</a:t>
                      </a:r>
                      <a:r>
                        <a:rPr lang="en-US" sz="1600" baseline="0" dirty="0" smtClean="0">
                          <a:solidFill>
                            <a:schemeClr val="accent2">
                              <a:lumMod val="75000"/>
                            </a:schemeClr>
                          </a:solidFill>
                        </a:rPr>
                        <a:t> </a:t>
                      </a:r>
                      <a:r>
                        <a:rPr lang="en-US" sz="1600" baseline="0" dirty="0" err="1" smtClean="0">
                          <a:solidFill>
                            <a:schemeClr val="accent2">
                              <a:lumMod val="75000"/>
                            </a:schemeClr>
                          </a:solidFill>
                        </a:rPr>
                        <a:t>memperkenankan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analisis</a:t>
                      </a:r>
                      <a:r>
                        <a:rPr lang="en-US" sz="1600" baseline="0" dirty="0" smtClean="0">
                          <a:solidFill>
                            <a:schemeClr val="accent2">
                              <a:lumMod val="75000"/>
                            </a:schemeClr>
                          </a:solidFill>
                        </a:rPr>
                        <a:t> </a:t>
                      </a:r>
                      <a:r>
                        <a:rPr lang="en-US" sz="1600" baseline="0" dirty="0" err="1" smtClean="0">
                          <a:solidFill>
                            <a:schemeClr val="accent2">
                              <a:lumMod val="75000"/>
                            </a:schemeClr>
                          </a:solidFill>
                        </a:rPr>
                        <a:t>sensitivitas</a:t>
                      </a:r>
                      <a:r>
                        <a:rPr lang="en-US" sz="1600" baseline="0" dirty="0" smtClean="0">
                          <a:solidFill>
                            <a:schemeClr val="accent2">
                              <a:lumMod val="75000"/>
                            </a:schemeClr>
                          </a:solidFill>
                        </a:rPr>
                        <a:t> </a:t>
                      </a:r>
                      <a:r>
                        <a:rPr lang="en-US" sz="1600" baseline="0" dirty="0" err="1" smtClean="0">
                          <a:solidFill>
                            <a:schemeClr val="accent2">
                              <a:lumMod val="75000"/>
                            </a:schemeClr>
                          </a:solidFill>
                        </a:rPr>
                        <a:t>terdapat</a:t>
                      </a:r>
                      <a:r>
                        <a:rPr lang="en-US" sz="1600" baseline="0" dirty="0" smtClean="0">
                          <a:solidFill>
                            <a:schemeClr val="accent2">
                              <a:lumMod val="75000"/>
                            </a:schemeClr>
                          </a:solidFill>
                        </a:rPr>
                        <a:t> </a:t>
                      </a:r>
                      <a:r>
                        <a:rPr lang="en-US" sz="1600" baseline="0" dirty="0" err="1" smtClean="0">
                          <a:solidFill>
                            <a:schemeClr val="accent2">
                              <a:lumMod val="75000"/>
                            </a:schemeClr>
                          </a:solidFill>
                        </a:rPr>
                        <a:t>pada</a:t>
                      </a:r>
                      <a:r>
                        <a:rPr lang="en-US" sz="1600" baseline="0" dirty="0" smtClean="0">
                          <a:solidFill>
                            <a:schemeClr val="accent2">
                              <a:lumMod val="75000"/>
                            </a:schemeClr>
                          </a:solidFill>
                        </a:rPr>
                        <a:t> </a:t>
                      </a:r>
                      <a:r>
                        <a:rPr lang="en-US" sz="1600" baseline="0" dirty="0" err="1" smtClean="0">
                          <a:solidFill>
                            <a:schemeClr val="accent2">
                              <a:lumMod val="75000"/>
                            </a:schemeClr>
                          </a:solidFill>
                        </a:rPr>
                        <a:t>setiap</a:t>
                      </a:r>
                      <a:r>
                        <a:rPr lang="en-US" sz="1600" baseline="0" dirty="0" smtClean="0">
                          <a:solidFill>
                            <a:schemeClr val="accent2">
                              <a:lumMod val="75000"/>
                            </a:schemeClr>
                          </a:solidFill>
                        </a:rPr>
                        <a:t> </a:t>
                      </a:r>
                      <a:r>
                        <a:rPr lang="en-US" sz="1600" baseline="0" dirty="0" err="1" smtClean="0">
                          <a:solidFill>
                            <a:schemeClr val="accent2">
                              <a:lumMod val="75000"/>
                            </a:schemeClr>
                          </a:solidFill>
                        </a:rPr>
                        <a:t>variabel</a:t>
                      </a:r>
                      <a:r>
                        <a:rPr lang="en-US" sz="1600" baseline="0" dirty="0" smtClean="0">
                          <a:solidFill>
                            <a:schemeClr val="accent2">
                              <a:lumMod val="75000"/>
                            </a:schemeClr>
                          </a:solidFill>
                        </a:rPr>
                        <a:t> status </a:t>
                      </a:r>
                      <a:r>
                        <a:rPr lang="en-US" sz="1600" baseline="0" dirty="0" err="1" smtClean="0">
                          <a:solidFill>
                            <a:schemeClr val="accent2">
                              <a:lumMod val="75000"/>
                            </a:schemeClr>
                          </a:solidFill>
                        </a:rPr>
                        <a:t>maupun</a:t>
                      </a:r>
                      <a:r>
                        <a:rPr lang="en-US" sz="1600" baseline="0" dirty="0" smtClean="0">
                          <a:solidFill>
                            <a:schemeClr val="accent2">
                              <a:lumMod val="75000"/>
                            </a:schemeClr>
                          </a:solidFill>
                        </a:rPr>
                        <a:t> </a:t>
                      </a:r>
                      <a:r>
                        <a:rPr lang="en-US" sz="1600" baseline="0" dirty="0" err="1" smtClean="0">
                          <a:solidFill>
                            <a:schemeClr val="accent2">
                              <a:lumMod val="75000"/>
                            </a:schemeClr>
                          </a:solidFill>
                        </a:rPr>
                        <a:t>pada</a:t>
                      </a:r>
                      <a:r>
                        <a:rPr lang="en-US" sz="1600" baseline="0" dirty="0" smtClean="0">
                          <a:solidFill>
                            <a:schemeClr val="accent2">
                              <a:lumMod val="75000"/>
                            </a:schemeClr>
                          </a:solidFill>
                        </a:rPr>
                        <a:t>  </a:t>
                      </a:r>
                      <a:r>
                        <a:rPr lang="en-US" sz="1600" baseline="0" dirty="0" err="1" smtClean="0">
                          <a:solidFill>
                            <a:schemeClr val="accent2">
                              <a:lumMod val="75000"/>
                            </a:schemeClr>
                          </a:solidFill>
                        </a:rPr>
                        <a:t>tahap</a:t>
                      </a:r>
                      <a:r>
                        <a:rPr lang="en-US" sz="1600" baseline="0" dirty="0" smtClean="0">
                          <a:solidFill>
                            <a:schemeClr val="accent2">
                              <a:lumMod val="75000"/>
                            </a:schemeClr>
                          </a:solidFill>
                        </a:rPr>
                        <a:t> </a:t>
                      </a:r>
                      <a:r>
                        <a:rPr lang="en-US" sz="1600" baseline="0" dirty="0" err="1" smtClean="0">
                          <a:solidFill>
                            <a:schemeClr val="accent2">
                              <a:lumMod val="75000"/>
                            </a:schemeClr>
                          </a:solidFill>
                        </a:rPr>
                        <a:t>keputusan</a:t>
                      </a:r>
                      <a:r>
                        <a:rPr lang="en-US" sz="1600" baseline="0" dirty="0" smtClean="0">
                          <a:solidFill>
                            <a:schemeClr val="accent2">
                              <a:lumMod val="75000"/>
                            </a:schemeClr>
                          </a:solidFill>
                        </a:rPr>
                        <a:t> stage.</a:t>
                      </a:r>
                      <a:endParaRPr lang="en-US" sz="1600" dirty="0">
                        <a:solidFill>
                          <a:schemeClr val="accent2">
                            <a:lumMod val="75000"/>
                          </a:schemeClr>
                        </a:solidFill>
                      </a:endParaRPr>
                    </a:p>
                  </a:txBody>
                  <a:tcPr marL="121920" marR="121920"/>
                </a:tc>
                <a:tc>
                  <a:txBody>
                    <a:bodyPr/>
                    <a:lstStyle/>
                    <a:p>
                      <a:pPr>
                        <a:buFont typeface="Arial" pitchFamily="34" charset="0"/>
                        <a:buChar char="•"/>
                      </a:pPr>
                      <a:r>
                        <a:rPr lang="en-US" sz="1600" dirty="0" smtClean="0">
                          <a:solidFill>
                            <a:schemeClr val="accent2">
                              <a:lumMod val="75000"/>
                            </a:schemeClr>
                          </a:solidFill>
                        </a:rPr>
                        <a:t> </a:t>
                      </a:r>
                      <a:r>
                        <a:rPr lang="en-US" sz="1600" dirty="0" err="1" smtClean="0">
                          <a:solidFill>
                            <a:schemeClr val="accent2">
                              <a:lumMod val="75000"/>
                            </a:schemeClr>
                          </a:solidFill>
                        </a:rPr>
                        <a:t>Peningkatan</a:t>
                      </a:r>
                      <a:r>
                        <a:rPr lang="en-US" sz="1600" dirty="0" smtClean="0">
                          <a:solidFill>
                            <a:schemeClr val="accent2">
                              <a:lumMod val="75000"/>
                            </a:schemeClr>
                          </a:solidFill>
                        </a:rPr>
                        <a:t> </a:t>
                      </a:r>
                      <a:r>
                        <a:rPr lang="en-US" sz="1600" dirty="0" err="1" smtClean="0">
                          <a:solidFill>
                            <a:schemeClr val="accent2">
                              <a:lumMod val="75000"/>
                            </a:schemeClr>
                          </a:solidFill>
                        </a:rPr>
                        <a:t>variabel</a:t>
                      </a:r>
                      <a:r>
                        <a:rPr lang="en-US" sz="1600" dirty="0" smtClean="0">
                          <a:solidFill>
                            <a:schemeClr val="accent2">
                              <a:lumMod val="75000"/>
                            </a:schemeClr>
                          </a:solidFill>
                        </a:rPr>
                        <a:t> </a:t>
                      </a:r>
                      <a:r>
                        <a:rPr lang="en-US" sz="1600" dirty="0" err="1" smtClean="0">
                          <a:solidFill>
                            <a:schemeClr val="accent2">
                              <a:lumMod val="75000"/>
                            </a:schemeClr>
                          </a:solidFill>
                        </a:rPr>
                        <a:t>keadaan</a:t>
                      </a:r>
                      <a:r>
                        <a:rPr lang="en-US" sz="1600" dirty="0" smtClean="0">
                          <a:solidFill>
                            <a:schemeClr val="accent2">
                              <a:lumMod val="75000"/>
                            </a:schemeClr>
                          </a:solidFill>
                        </a:rPr>
                        <a:t> yang </a:t>
                      </a:r>
                      <a:r>
                        <a:rPr lang="en-US" sz="1600" dirty="0" err="1" smtClean="0">
                          <a:solidFill>
                            <a:schemeClr val="accent2">
                              <a:lumMod val="75000"/>
                            </a:schemeClr>
                          </a:solidFill>
                        </a:rPr>
                        <a:t>digunakan</a:t>
                      </a:r>
                      <a:r>
                        <a:rPr lang="en-US" sz="1600" dirty="0" smtClean="0">
                          <a:solidFill>
                            <a:schemeClr val="accent2">
                              <a:lumMod val="75000"/>
                            </a:schemeClr>
                          </a:solidFill>
                        </a:rPr>
                        <a:t> </a:t>
                      </a:r>
                      <a:r>
                        <a:rPr lang="en-US" sz="1600" dirty="0" err="1" smtClean="0">
                          <a:solidFill>
                            <a:schemeClr val="accent2">
                              <a:lumMod val="75000"/>
                            </a:schemeClr>
                          </a:solidFill>
                        </a:rPr>
                        <a:t>dalam</a:t>
                      </a:r>
                      <a:r>
                        <a:rPr lang="en-US" sz="1600" dirty="0" smtClean="0">
                          <a:solidFill>
                            <a:schemeClr val="accent2">
                              <a:lumMod val="75000"/>
                            </a:schemeClr>
                          </a:solidFill>
                        </a:rPr>
                        <a:t> </a:t>
                      </a:r>
                      <a:r>
                        <a:rPr lang="en-US" sz="1600" dirty="0" err="1" smtClean="0">
                          <a:solidFill>
                            <a:schemeClr val="accent2">
                              <a:lumMod val="75000"/>
                            </a:schemeClr>
                          </a:solidFill>
                        </a:rPr>
                        <a:t>perhitungan</a:t>
                      </a:r>
                      <a:r>
                        <a:rPr lang="en-US" sz="1600" dirty="0" smtClean="0">
                          <a:solidFill>
                            <a:schemeClr val="accent2">
                              <a:lumMod val="75000"/>
                            </a:schemeClr>
                          </a:solidFill>
                        </a:rPr>
                        <a:t> DP</a:t>
                      </a:r>
                      <a:r>
                        <a:rPr lang="en-US" sz="1600" baseline="0" dirty="0" smtClean="0">
                          <a:solidFill>
                            <a:schemeClr val="accent2">
                              <a:lumMod val="75000"/>
                            </a:schemeClr>
                          </a:solidFill>
                        </a:rPr>
                        <a:t> </a:t>
                      </a:r>
                      <a:r>
                        <a:rPr lang="en-US" sz="1600" baseline="0" dirty="0" err="1" smtClean="0">
                          <a:solidFill>
                            <a:schemeClr val="accent2">
                              <a:lumMod val="75000"/>
                            </a:schemeClr>
                          </a:solidFill>
                        </a:rPr>
                        <a:t>akan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menambah</a:t>
                      </a:r>
                      <a:r>
                        <a:rPr lang="en-US" sz="1600" baseline="0" dirty="0" smtClean="0">
                          <a:solidFill>
                            <a:schemeClr val="accent2">
                              <a:lumMod val="75000"/>
                            </a:schemeClr>
                          </a:solidFill>
                        </a:rPr>
                        <a:t> </a:t>
                      </a:r>
                      <a:r>
                        <a:rPr lang="en-US" sz="1600" baseline="0" dirty="0" err="1" smtClean="0">
                          <a:solidFill>
                            <a:schemeClr val="accent2">
                              <a:lumMod val="75000"/>
                            </a:schemeClr>
                          </a:solidFill>
                        </a:rPr>
                        <a:t>beban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komputer</a:t>
                      </a:r>
                      <a:r>
                        <a:rPr lang="en-US" sz="1600" baseline="0" dirty="0" smtClean="0">
                          <a:solidFill>
                            <a:schemeClr val="accent2">
                              <a:lumMod val="75000"/>
                            </a:schemeClr>
                          </a:solidFill>
                        </a:rPr>
                        <a:t> </a:t>
                      </a:r>
                      <a:r>
                        <a:rPr lang="en-US" sz="1600" baseline="0" dirty="0" err="1" smtClean="0">
                          <a:solidFill>
                            <a:schemeClr val="accent2">
                              <a:lumMod val="75000"/>
                            </a:schemeClr>
                          </a:solidFill>
                        </a:rPr>
                        <a:t>serta</a:t>
                      </a:r>
                      <a:r>
                        <a:rPr lang="en-US" sz="1600" baseline="0" dirty="0" smtClean="0">
                          <a:solidFill>
                            <a:schemeClr val="accent2">
                              <a:lumMod val="75000"/>
                            </a:schemeClr>
                          </a:solidFill>
                        </a:rPr>
                        <a:t> </a:t>
                      </a:r>
                      <a:r>
                        <a:rPr lang="en-US" sz="1600" baseline="0" dirty="0" err="1" smtClean="0">
                          <a:solidFill>
                            <a:schemeClr val="accent2">
                              <a:lumMod val="75000"/>
                            </a:schemeClr>
                          </a:solidFill>
                        </a:rPr>
                        <a:t>menambah</a:t>
                      </a:r>
                      <a:r>
                        <a:rPr lang="en-US" sz="1600" baseline="0" dirty="0" smtClean="0">
                          <a:solidFill>
                            <a:schemeClr val="accent2">
                              <a:lumMod val="75000"/>
                            </a:schemeClr>
                          </a:solidFill>
                        </a:rPr>
                        <a:t> lama </a:t>
                      </a:r>
                      <a:r>
                        <a:rPr lang="en-US" sz="1600" baseline="0" dirty="0" err="1" smtClean="0">
                          <a:solidFill>
                            <a:schemeClr val="accent2">
                              <a:lumMod val="75000"/>
                            </a:schemeClr>
                          </a:solidFill>
                        </a:rPr>
                        <a:t>waktu</a:t>
                      </a:r>
                      <a:r>
                        <a:rPr lang="en-US" sz="1600" baseline="0" dirty="0" smtClean="0">
                          <a:solidFill>
                            <a:schemeClr val="accent2">
                              <a:lumMod val="75000"/>
                            </a:schemeClr>
                          </a:solidFill>
                        </a:rPr>
                        <a:t> </a:t>
                      </a:r>
                      <a:r>
                        <a:rPr lang="en-US" sz="1600" baseline="0" dirty="0" err="1" smtClean="0">
                          <a:solidFill>
                            <a:schemeClr val="accent2">
                              <a:lumMod val="75000"/>
                            </a:schemeClr>
                          </a:solidFill>
                        </a:rPr>
                        <a:t>perhitungan</a:t>
                      </a:r>
                      <a:r>
                        <a:rPr lang="en-US" sz="1600" baseline="0" dirty="0" smtClean="0">
                          <a:solidFill>
                            <a:schemeClr val="accent2">
                              <a:lumMod val="75000"/>
                            </a:schemeClr>
                          </a:solidFill>
                        </a:rPr>
                        <a:t>.</a:t>
                      </a:r>
                      <a:endParaRPr lang="en-US" sz="1600" dirty="0">
                        <a:solidFill>
                          <a:schemeClr val="accent2">
                            <a:lumMod val="75000"/>
                          </a:schemeClr>
                        </a:solidFill>
                      </a:endParaRPr>
                    </a:p>
                  </a:txBody>
                  <a:tcPr marL="121920" marR="121920"/>
                </a:tc>
              </a:tr>
              <a:tr h="370840">
                <a:tc>
                  <a:txBody>
                    <a:bodyPr/>
                    <a:lstStyle/>
                    <a:p>
                      <a:pPr>
                        <a:buFont typeface="Arial" pitchFamily="34" charset="0"/>
                        <a:buChar char="•"/>
                      </a:pPr>
                      <a:r>
                        <a:rPr lang="en-US" sz="1600" dirty="0" err="1" smtClean="0">
                          <a:solidFill>
                            <a:schemeClr val="accent2">
                              <a:lumMod val="75000"/>
                            </a:schemeClr>
                          </a:solidFill>
                        </a:rPr>
                        <a:t>Dapat</a:t>
                      </a:r>
                      <a:r>
                        <a:rPr lang="en-US" sz="1600" dirty="0" smtClean="0">
                          <a:solidFill>
                            <a:schemeClr val="accent2">
                              <a:lumMod val="75000"/>
                            </a:schemeClr>
                          </a:solidFill>
                        </a:rPr>
                        <a:t> </a:t>
                      </a:r>
                      <a:r>
                        <a:rPr lang="en-US" sz="1600" dirty="0" err="1" smtClean="0">
                          <a:solidFill>
                            <a:schemeClr val="accent2">
                              <a:lumMod val="75000"/>
                            </a:schemeClr>
                          </a:solidFill>
                        </a:rPr>
                        <a:t>menyesuaikan</a:t>
                      </a:r>
                      <a:r>
                        <a:rPr lang="en-US" sz="1600" dirty="0" smtClean="0">
                          <a:solidFill>
                            <a:schemeClr val="accent2">
                              <a:lumMod val="75000"/>
                            </a:schemeClr>
                          </a:solidFill>
                        </a:rPr>
                        <a:t> </a:t>
                      </a:r>
                      <a:r>
                        <a:rPr lang="en-US" sz="1600" dirty="0" err="1" smtClean="0">
                          <a:solidFill>
                            <a:schemeClr val="accent2">
                              <a:lumMod val="75000"/>
                            </a:schemeClr>
                          </a:solidFill>
                        </a:rPr>
                        <a:t>sistematika</a:t>
                      </a:r>
                      <a:r>
                        <a:rPr lang="en-US" sz="1600" baseline="0" dirty="0" smtClean="0">
                          <a:solidFill>
                            <a:schemeClr val="accent2">
                              <a:lumMod val="75000"/>
                            </a:schemeClr>
                          </a:solidFill>
                        </a:rPr>
                        <a:t> </a:t>
                      </a:r>
                      <a:r>
                        <a:rPr lang="en-US" sz="1600" baseline="0" dirty="0" err="1" smtClean="0">
                          <a:solidFill>
                            <a:schemeClr val="accent2">
                              <a:lumMod val="75000"/>
                            </a:schemeClr>
                          </a:solidFill>
                        </a:rPr>
                        <a:t>perhitungannya</a:t>
                      </a:r>
                      <a:r>
                        <a:rPr lang="en-US" sz="1600" baseline="0" dirty="0" smtClean="0">
                          <a:solidFill>
                            <a:schemeClr val="accent2">
                              <a:lumMod val="75000"/>
                            </a:schemeClr>
                          </a:solidFill>
                        </a:rPr>
                        <a:t> </a:t>
                      </a:r>
                      <a:r>
                        <a:rPr lang="en-US" sz="1600" baseline="0" dirty="0" err="1" smtClean="0">
                          <a:solidFill>
                            <a:schemeClr val="accent2">
                              <a:lumMod val="75000"/>
                            </a:schemeClr>
                          </a:solidFill>
                        </a:rPr>
                        <a:t>menurut</a:t>
                      </a:r>
                      <a:r>
                        <a:rPr lang="en-US" sz="1600" baseline="0" dirty="0" smtClean="0">
                          <a:solidFill>
                            <a:schemeClr val="accent2">
                              <a:lumMod val="75000"/>
                            </a:schemeClr>
                          </a:solidFill>
                        </a:rPr>
                        <a:t> </a:t>
                      </a:r>
                      <a:r>
                        <a:rPr lang="en-US" sz="1600" baseline="0" dirty="0" err="1" smtClean="0">
                          <a:solidFill>
                            <a:schemeClr val="accent2">
                              <a:lumMod val="75000"/>
                            </a:schemeClr>
                          </a:solidFill>
                        </a:rPr>
                        <a:t>ukuran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masalah</a:t>
                      </a:r>
                      <a:r>
                        <a:rPr lang="en-US" sz="1600" baseline="0" dirty="0" smtClean="0">
                          <a:solidFill>
                            <a:schemeClr val="accent2">
                              <a:lumMod val="75000"/>
                            </a:schemeClr>
                          </a:solidFill>
                        </a:rPr>
                        <a:t> yang </a:t>
                      </a:r>
                      <a:r>
                        <a:rPr lang="en-US" sz="1600" baseline="0" dirty="0" err="1" smtClean="0">
                          <a:solidFill>
                            <a:schemeClr val="accent2">
                              <a:lumMod val="75000"/>
                            </a:schemeClr>
                          </a:solidFill>
                        </a:rPr>
                        <a:t>tidak</a:t>
                      </a:r>
                      <a:r>
                        <a:rPr lang="en-US" sz="1600" baseline="0" dirty="0" smtClean="0">
                          <a:solidFill>
                            <a:schemeClr val="accent2">
                              <a:lumMod val="75000"/>
                            </a:schemeClr>
                          </a:solidFill>
                        </a:rPr>
                        <a:t> </a:t>
                      </a:r>
                      <a:r>
                        <a:rPr lang="en-US" sz="1600" baseline="0" dirty="0" err="1" smtClean="0">
                          <a:solidFill>
                            <a:schemeClr val="accent2">
                              <a:lumMod val="75000"/>
                            </a:schemeClr>
                          </a:solidFill>
                        </a:rPr>
                        <a:t>selalu</a:t>
                      </a:r>
                      <a:r>
                        <a:rPr lang="en-US" sz="1600" baseline="0" dirty="0" smtClean="0">
                          <a:solidFill>
                            <a:schemeClr val="accent2">
                              <a:lumMod val="75000"/>
                            </a:schemeClr>
                          </a:solidFill>
                        </a:rPr>
                        <a:t> </a:t>
                      </a:r>
                      <a:r>
                        <a:rPr lang="en-US" sz="1600" baseline="0" dirty="0" err="1" smtClean="0">
                          <a:solidFill>
                            <a:schemeClr val="accent2">
                              <a:lumMod val="75000"/>
                            </a:schemeClr>
                          </a:solidFill>
                        </a:rPr>
                        <a:t>tetap</a:t>
                      </a:r>
                      <a:r>
                        <a:rPr lang="en-US" sz="1600" baseline="0" dirty="0" smtClean="0">
                          <a:solidFill>
                            <a:schemeClr val="accent2">
                              <a:lumMod val="75000"/>
                            </a:schemeClr>
                          </a:solidFill>
                        </a:rPr>
                        <a:t> </a:t>
                      </a:r>
                      <a:r>
                        <a:rPr lang="en-US" sz="1600" baseline="0" dirty="0" err="1" smtClean="0">
                          <a:solidFill>
                            <a:schemeClr val="accent2">
                              <a:lumMod val="75000"/>
                            </a:schemeClr>
                          </a:solidFill>
                        </a:rPr>
                        <a:t>dengan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tetap</a:t>
                      </a:r>
                      <a:r>
                        <a:rPr lang="en-US" sz="1600" baseline="0" dirty="0" smtClean="0">
                          <a:solidFill>
                            <a:schemeClr val="accent2">
                              <a:lumMod val="75000"/>
                            </a:schemeClr>
                          </a:solidFill>
                        </a:rPr>
                        <a:t> </a:t>
                      </a:r>
                      <a:r>
                        <a:rPr lang="en-US" sz="1600" baseline="0" dirty="0" err="1" smtClean="0">
                          <a:solidFill>
                            <a:schemeClr val="accent2">
                              <a:lumMod val="75000"/>
                            </a:schemeClr>
                          </a:solidFill>
                        </a:rPr>
                        <a:t>melakukan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perhitungan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satu</a:t>
                      </a:r>
                      <a:r>
                        <a:rPr lang="en-US" sz="1600" baseline="0" dirty="0" smtClean="0">
                          <a:solidFill>
                            <a:schemeClr val="accent2">
                              <a:lumMod val="75000"/>
                            </a:schemeClr>
                          </a:solidFill>
                        </a:rPr>
                        <a:t> per </a:t>
                      </a:r>
                      <a:r>
                        <a:rPr lang="en-US" sz="1600" baseline="0" dirty="0" err="1" smtClean="0">
                          <a:solidFill>
                            <a:schemeClr val="accent2">
                              <a:lumMod val="75000"/>
                            </a:schemeClr>
                          </a:solidFill>
                        </a:rPr>
                        <a:t>satu</a:t>
                      </a:r>
                      <a:r>
                        <a:rPr lang="en-US" sz="1600" baseline="0" dirty="0" smtClean="0">
                          <a:solidFill>
                            <a:schemeClr val="accent2">
                              <a:lumMod val="75000"/>
                            </a:schemeClr>
                          </a:solidFill>
                        </a:rPr>
                        <a:t> </a:t>
                      </a:r>
                      <a:r>
                        <a:rPr lang="en-US" sz="1600" baseline="0" dirty="0" err="1" smtClean="0">
                          <a:solidFill>
                            <a:schemeClr val="accent2">
                              <a:lumMod val="75000"/>
                            </a:schemeClr>
                          </a:solidFill>
                        </a:rPr>
                        <a:t>secara</a:t>
                      </a:r>
                      <a:r>
                        <a:rPr lang="en-US" sz="1600" baseline="0" dirty="0" smtClean="0">
                          <a:solidFill>
                            <a:schemeClr val="accent2">
                              <a:lumMod val="75000"/>
                            </a:schemeClr>
                          </a:solidFill>
                        </a:rPr>
                        <a:t> </a:t>
                      </a:r>
                      <a:r>
                        <a:rPr lang="en-US" sz="1600" baseline="0" dirty="0" err="1" smtClean="0">
                          <a:solidFill>
                            <a:schemeClr val="accent2">
                              <a:lumMod val="75000"/>
                            </a:schemeClr>
                          </a:solidFill>
                        </a:rPr>
                        <a:t>lengkap</a:t>
                      </a:r>
                      <a:r>
                        <a:rPr lang="en-US" sz="1600" baseline="0" dirty="0" smtClean="0">
                          <a:solidFill>
                            <a:schemeClr val="accent2">
                              <a:lumMod val="75000"/>
                            </a:schemeClr>
                          </a:solidFill>
                        </a:rPr>
                        <a:t> </a:t>
                      </a:r>
                      <a:r>
                        <a:rPr lang="en-US" sz="1600" baseline="0" dirty="0" err="1" smtClean="0">
                          <a:solidFill>
                            <a:schemeClr val="accent2">
                              <a:lumMod val="75000"/>
                            </a:schemeClr>
                          </a:solidFill>
                        </a:rPr>
                        <a:t>dan</a:t>
                      </a:r>
                      <a:r>
                        <a:rPr lang="en-US" sz="1600" baseline="0" dirty="0" smtClean="0">
                          <a:solidFill>
                            <a:schemeClr val="accent2">
                              <a:lumMod val="75000"/>
                            </a:schemeClr>
                          </a:solidFill>
                        </a:rPr>
                        <a:t> </a:t>
                      </a:r>
                      <a:r>
                        <a:rPr lang="en-US" sz="1600" baseline="0" dirty="0" err="1" smtClean="0">
                          <a:solidFill>
                            <a:schemeClr val="accent2">
                              <a:lumMod val="75000"/>
                            </a:schemeClr>
                          </a:solidFill>
                        </a:rPr>
                        <a:t>menyeluruh</a:t>
                      </a:r>
                      <a:r>
                        <a:rPr lang="en-US" sz="1600" baseline="0" dirty="0" smtClean="0">
                          <a:solidFill>
                            <a:schemeClr val="accent2">
                              <a:lumMod val="75000"/>
                            </a:schemeClr>
                          </a:solidFill>
                        </a:rPr>
                        <a:t>. </a:t>
                      </a:r>
                      <a:endParaRPr lang="en-US" sz="1600" dirty="0">
                        <a:solidFill>
                          <a:schemeClr val="accent2">
                            <a:lumMod val="75000"/>
                          </a:schemeClr>
                        </a:solidFill>
                      </a:endParaRPr>
                    </a:p>
                  </a:txBody>
                  <a:tcPr marL="121920" marR="121920"/>
                </a:tc>
                <a:tc>
                  <a:txBody>
                    <a:bodyPr/>
                    <a:lstStyle/>
                    <a:p>
                      <a:endParaRPr lang="en-US" dirty="0">
                        <a:solidFill>
                          <a:schemeClr val="accent2">
                            <a:lumMod val="75000"/>
                          </a:schemeClr>
                        </a:solidFill>
                      </a:endParaRPr>
                    </a:p>
                  </a:txBody>
                  <a:tcPr marL="121920" marR="121920"/>
                </a:tc>
              </a:tr>
            </a:tbl>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err="1" smtClean="0"/>
              <a:t>Aplikasi</a:t>
            </a:r>
            <a:endParaRPr lang="en-US" dirty="0"/>
          </a:p>
        </p:txBody>
      </p:sp>
      <p:sp>
        <p:nvSpPr>
          <p:cNvPr id="3" name="Content Placeholder 2"/>
          <p:cNvSpPr>
            <a:spLocks noGrp="1"/>
          </p:cNvSpPr>
          <p:nvPr>
            <p:ph idx="1"/>
          </p:nvPr>
        </p:nvSpPr>
        <p:spPr/>
        <p:txBody>
          <a:bodyPr/>
          <a:lstStyle/>
          <a:p>
            <a:r>
              <a:rPr lang="en-US" dirty="0" err="1" smtClean="0"/>
              <a:t>Programa</a:t>
            </a:r>
            <a:r>
              <a:rPr lang="en-US" dirty="0" smtClean="0"/>
              <a:t> </a:t>
            </a:r>
            <a:r>
              <a:rPr lang="en-US" dirty="0" err="1" smtClean="0"/>
              <a:t>dinamis</a:t>
            </a:r>
            <a:r>
              <a:rPr lang="en-US" dirty="0" smtClean="0"/>
              <a:t> </a:t>
            </a:r>
            <a:r>
              <a:rPr lang="en-US" dirty="0" err="1" smtClean="0"/>
              <a:t>banyak</a:t>
            </a:r>
            <a:r>
              <a:rPr lang="en-US" dirty="0" smtClean="0"/>
              <a:t> </a:t>
            </a:r>
            <a:r>
              <a:rPr lang="en-US" dirty="0" err="1" smtClean="0"/>
              <a:t>diterapkan</a:t>
            </a:r>
            <a:r>
              <a:rPr lang="en-US" dirty="0" smtClean="0"/>
              <a:t> </a:t>
            </a:r>
            <a:r>
              <a:rPr lang="en-US" dirty="0" err="1" smtClean="0"/>
              <a:t>pada</a:t>
            </a:r>
            <a:r>
              <a:rPr lang="en-US" dirty="0" smtClean="0"/>
              <a:t> </a:t>
            </a:r>
            <a:r>
              <a:rPr lang="en-US" dirty="0" err="1" smtClean="0"/>
              <a:t>bidang–bidang</a:t>
            </a:r>
            <a:r>
              <a:rPr lang="en-US" dirty="0" smtClean="0"/>
              <a:t> yang </a:t>
            </a:r>
            <a:r>
              <a:rPr lang="en-US" dirty="0" err="1" smtClean="0"/>
              <a:t>bermacam</a:t>
            </a:r>
            <a:r>
              <a:rPr lang="en-US" dirty="0" smtClean="0"/>
              <a:t> – </a:t>
            </a:r>
            <a:r>
              <a:rPr lang="en-US" dirty="0" err="1" smtClean="0"/>
              <a:t>macam</a:t>
            </a:r>
            <a:r>
              <a:rPr lang="en-US" dirty="0" smtClean="0"/>
              <a:t> </a:t>
            </a:r>
            <a:r>
              <a:rPr lang="en-US" dirty="0" err="1" smtClean="0"/>
              <a:t>seperti</a:t>
            </a:r>
            <a:r>
              <a:rPr lang="en-US" dirty="0" smtClean="0"/>
              <a:t> : </a:t>
            </a:r>
            <a:r>
              <a:rPr lang="en-US" dirty="0" err="1" smtClean="0"/>
              <a:t>masalah</a:t>
            </a:r>
            <a:r>
              <a:rPr lang="en-US" dirty="0" smtClean="0"/>
              <a:t> capital budgeting, </a:t>
            </a:r>
            <a:r>
              <a:rPr lang="en-US" dirty="0" err="1" smtClean="0"/>
              <a:t>pengendalian</a:t>
            </a:r>
            <a:r>
              <a:rPr lang="en-US" dirty="0" smtClean="0"/>
              <a:t> </a:t>
            </a:r>
            <a:r>
              <a:rPr lang="en-US" dirty="0" err="1" smtClean="0"/>
              <a:t>persediaan</a:t>
            </a:r>
            <a:r>
              <a:rPr lang="en-US" dirty="0" smtClean="0"/>
              <a:t>, </a:t>
            </a:r>
            <a:r>
              <a:rPr lang="en-US" dirty="0" err="1" smtClean="0"/>
              <a:t>pengendalian</a:t>
            </a:r>
            <a:r>
              <a:rPr lang="en-US" dirty="0" smtClean="0"/>
              <a:t> </a:t>
            </a:r>
            <a:r>
              <a:rPr lang="en-US" dirty="0" err="1" smtClean="0"/>
              <a:t>kualitas</a:t>
            </a:r>
            <a:r>
              <a:rPr lang="en-US" dirty="0" smtClean="0"/>
              <a:t>, forecasting </a:t>
            </a:r>
            <a:r>
              <a:rPr lang="en-US" dirty="0" err="1" smtClean="0"/>
              <a:t>penjualan</a:t>
            </a:r>
            <a:r>
              <a:rPr lang="en-US" dirty="0" smtClean="0"/>
              <a:t> </a:t>
            </a:r>
            <a:r>
              <a:rPr lang="en-US" dirty="0" err="1" smtClean="0"/>
              <a:t>dan</a:t>
            </a:r>
            <a:r>
              <a:rPr lang="en-US" dirty="0" smtClean="0"/>
              <a:t> </a:t>
            </a:r>
            <a:r>
              <a:rPr lang="en-US" dirty="0" err="1" smtClean="0"/>
              <a:t>sebagainya</a:t>
            </a:r>
            <a:r>
              <a:rPr lang="en-US" dirty="0" smtClean="0"/>
              <a:t>.</a:t>
            </a:r>
            <a:endParaRPr lang="en-US" dirty="0"/>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r>
              <a:rPr lang="en-US" dirty="0" err="1" smtClean="0"/>
              <a:t>Struktur</a:t>
            </a:r>
            <a:r>
              <a:rPr lang="en-US" dirty="0" smtClean="0"/>
              <a:t> </a:t>
            </a:r>
            <a:r>
              <a:rPr lang="en-US" dirty="0" err="1" smtClean="0"/>
              <a:t>dan</a:t>
            </a:r>
            <a:r>
              <a:rPr lang="en-US" dirty="0" smtClean="0"/>
              <a:t> </a:t>
            </a:r>
            <a:r>
              <a:rPr lang="en-US" dirty="0" err="1" smtClean="0"/>
              <a:t>Sistem</a:t>
            </a:r>
            <a:r>
              <a:rPr lang="en-US" dirty="0" smtClean="0"/>
              <a:t> </a:t>
            </a:r>
            <a:r>
              <a:rPr lang="en-US" dirty="0" err="1" smtClean="0"/>
              <a:t>Notasi</a:t>
            </a:r>
            <a:r>
              <a:rPr lang="en-US" dirty="0" smtClean="0"/>
              <a:t> </a:t>
            </a:r>
            <a:br>
              <a:rPr lang="en-US" dirty="0" smtClean="0"/>
            </a:br>
            <a:r>
              <a:rPr lang="en-US" dirty="0" smtClean="0"/>
              <a:t>Dynamic </a:t>
            </a:r>
            <a:r>
              <a:rPr lang="en-US" dirty="0" err="1" smtClean="0"/>
              <a:t>Progamming</a:t>
            </a:r>
            <a:endParaRPr lang="en-US" dirty="0"/>
          </a:p>
        </p:txBody>
      </p:sp>
      <p:sp>
        <p:nvSpPr>
          <p:cNvPr id="3" name="Content Placeholder 2"/>
          <p:cNvSpPr>
            <a:spLocks noGrp="1"/>
          </p:cNvSpPr>
          <p:nvPr>
            <p:ph idx="1"/>
          </p:nvPr>
        </p:nvSpPr>
        <p:spPr>
          <a:xfrm>
            <a:off x="4000486" y="1643051"/>
            <a:ext cx="7677165" cy="4525963"/>
          </a:xfrm>
        </p:spPr>
        <p:txBody>
          <a:bodyPr>
            <a:normAutofit/>
          </a:bodyPr>
          <a:lstStyle/>
          <a:p>
            <a:pPr>
              <a:buNone/>
            </a:pPr>
            <a:r>
              <a:rPr lang="en-US" dirty="0" err="1" smtClean="0"/>
              <a:t>Ada</a:t>
            </a:r>
            <a:r>
              <a:rPr lang="en-US" dirty="0" smtClean="0"/>
              <a:t> </a:t>
            </a:r>
            <a:r>
              <a:rPr lang="en-US" dirty="0" err="1" smtClean="0"/>
              <a:t>tiga</a:t>
            </a:r>
            <a:r>
              <a:rPr lang="en-US" dirty="0" smtClean="0"/>
              <a:t> </a:t>
            </a:r>
            <a:r>
              <a:rPr lang="en-US" dirty="0" err="1" smtClean="0"/>
              <a:t>hal</a:t>
            </a:r>
            <a:r>
              <a:rPr lang="en-US" dirty="0" smtClean="0"/>
              <a:t> yang </a:t>
            </a:r>
            <a:r>
              <a:rPr lang="en-US" dirty="0" err="1" smtClean="0"/>
              <a:t>penting</a:t>
            </a:r>
            <a:r>
              <a:rPr lang="en-US" dirty="0" smtClean="0"/>
              <a:t> </a:t>
            </a:r>
            <a:r>
              <a:rPr lang="en-US" dirty="0" err="1" smtClean="0"/>
              <a:t>diketahui</a:t>
            </a:r>
            <a:r>
              <a:rPr lang="en-US" dirty="0" smtClean="0"/>
              <a:t> </a:t>
            </a:r>
            <a:r>
              <a:rPr lang="en-US" dirty="0" err="1" smtClean="0"/>
              <a:t>tentang</a:t>
            </a:r>
            <a:r>
              <a:rPr lang="en-US" dirty="0" smtClean="0"/>
              <a:t> </a:t>
            </a:r>
            <a:r>
              <a:rPr lang="en-US" dirty="0" err="1" smtClean="0"/>
              <a:t>programa</a:t>
            </a:r>
            <a:r>
              <a:rPr lang="en-US" dirty="0" smtClean="0"/>
              <a:t> </a:t>
            </a:r>
            <a:r>
              <a:rPr lang="en-US" dirty="0" err="1" smtClean="0"/>
              <a:t>dinamis</a:t>
            </a:r>
            <a:r>
              <a:rPr lang="en-US" dirty="0" smtClean="0"/>
              <a:t> :</a:t>
            </a:r>
          </a:p>
          <a:p>
            <a:r>
              <a:rPr lang="en-US" dirty="0" smtClean="0"/>
              <a:t>STAGE :  (</a:t>
            </a:r>
            <a:r>
              <a:rPr lang="en-US" dirty="0" err="1" smtClean="0"/>
              <a:t>Tahapan</a:t>
            </a:r>
            <a:r>
              <a:rPr lang="en-US" dirty="0" smtClean="0"/>
              <a:t>) </a:t>
            </a:r>
            <a:r>
              <a:rPr lang="en-US" dirty="0" err="1" smtClean="0"/>
              <a:t>dari</a:t>
            </a:r>
            <a:r>
              <a:rPr lang="en-US" dirty="0" smtClean="0"/>
              <a:t> </a:t>
            </a:r>
            <a:r>
              <a:rPr lang="en-US" dirty="0" err="1" smtClean="0"/>
              <a:t>persoalan</a:t>
            </a:r>
            <a:r>
              <a:rPr lang="en-US" dirty="0" smtClean="0"/>
              <a:t> yang </a:t>
            </a:r>
            <a:r>
              <a:rPr lang="en-US" dirty="0" err="1" smtClean="0"/>
              <a:t>dihadapi</a:t>
            </a:r>
            <a:r>
              <a:rPr lang="en-US" dirty="0" smtClean="0"/>
              <a:t> </a:t>
            </a:r>
            <a:r>
              <a:rPr lang="en-US" dirty="0" err="1" smtClean="0"/>
              <a:t>dan</a:t>
            </a:r>
            <a:r>
              <a:rPr lang="en-US" dirty="0" smtClean="0"/>
              <a:t> </a:t>
            </a:r>
            <a:r>
              <a:rPr lang="en-US" dirty="0" err="1" smtClean="0"/>
              <a:t>ingin</a:t>
            </a:r>
            <a:r>
              <a:rPr lang="en-US" dirty="0" smtClean="0"/>
              <a:t> </a:t>
            </a:r>
            <a:r>
              <a:rPr lang="en-US" dirty="0" err="1" smtClean="0"/>
              <a:t>dicari</a:t>
            </a:r>
            <a:r>
              <a:rPr lang="en-US" dirty="0" smtClean="0"/>
              <a:t> </a:t>
            </a:r>
            <a:r>
              <a:rPr lang="en-US" dirty="0" err="1" smtClean="0"/>
              <a:t>solusinya</a:t>
            </a:r>
            <a:endParaRPr lang="en-US" dirty="0" smtClean="0"/>
          </a:p>
          <a:p>
            <a:r>
              <a:rPr lang="en-US" dirty="0" smtClean="0"/>
              <a:t>STATE : (</a:t>
            </a:r>
            <a:r>
              <a:rPr lang="en-US" dirty="0" err="1" smtClean="0"/>
              <a:t>Kondisi</a:t>
            </a:r>
            <a:r>
              <a:rPr lang="en-US" dirty="0" smtClean="0"/>
              <a:t>) yang </a:t>
            </a:r>
            <a:r>
              <a:rPr lang="en-US" dirty="0" err="1" smtClean="0"/>
              <a:t>menjadi</a:t>
            </a:r>
            <a:r>
              <a:rPr lang="en-US" dirty="0" smtClean="0"/>
              <a:t> </a:t>
            </a:r>
            <a:r>
              <a:rPr lang="en-US" dirty="0" err="1" smtClean="0"/>
              <a:t>faktor</a:t>
            </a:r>
            <a:r>
              <a:rPr lang="en-US" dirty="0" smtClean="0"/>
              <a:t> </a:t>
            </a:r>
            <a:r>
              <a:rPr lang="en-US" dirty="0" err="1" smtClean="0"/>
              <a:t>penentu</a:t>
            </a:r>
            <a:r>
              <a:rPr lang="en-US" dirty="0" smtClean="0"/>
              <a:t> </a:t>
            </a:r>
            <a:r>
              <a:rPr lang="en-US" dirty="0" err="1" smtClean="0"/>
              <a:t>keputusan</a:t>
            </a:r>
            <a:r>
              <a:rPr lang="en-US" dirty="0" smtClean="0"/>
              <a:t> </a:t>
            </a:r>
            <a:r>
              <a:rPr lang="en-US" dirty="0" err="1" smtClean="0"/>
              <a:t>dari</a:t>
            </a:r>
            <a:r>
              <a:rPr lang="en-US" dirty="0" smtClean="0"/>
              <a:t> </a:t>
            </a:r>
            <a:r>
              <a:rPr lang="en-US" dirty="0" err="1" smtClean="0"/>
              <a:t>tiap</a:t>
            </a:r>
            <a:r>
              <a:rPr lang="en-US" dirty="0" smtClean="0"/>
              <a:t> </a:t>
            </a:r>
            <a:r>
              <a:rPr lang="en-US" dirty="0" err="1" smtClean="0"/>
              <a:t>tahapan</a:t>
            </a:r>
            <a:endParaRPr lang="en-US" dirty="0" smtClean="0"/>
          </a:p>
          <a:p>
            <a:r>
              <a:rPr lang="en-US" dirty="0" smtClean="0"/>
              <a:t>DECISION: (</a:t>
            </a:r>
            <a:r>
              <a:rPr lang="en-US" dirty="0" err="1" smtClean="0"/>
              <a:t>Keputusan</a:t>
            </a:r>
            <a:r>
              <a:rPr lang="en-US" dirty="0" smtClean="0"/>
              <a:t>) yang </a:t>
            </a:r>
            <a:r>
              <a:rPr lang="en-US" dirty="0" err="1" smtClean="0"/>
              <a:t>harus</a:t>
            </a:r>
            <a:r>
              <a:rPr lang="en-US" dirty="0" smtClean="0"/>
              <a:t> </a:t>
            </a:r>
            <a:r>
              <a:rPr lang="en-US" dirty="0" err="1" smtClean="0"/>
              <a:t>diambil</a:t>
            </a:r>
            <a:r>
              <a:rPr lang="en-US" dirty="0" smtClean="0"/>
              <a:t> </a:t>
            </a:r>
            <a:r>
              <a:rPr lang="en-US" dirty="0" err="1" smtClean="0"/>
              <a:t>dari</a:t>
            </a:r>
            <a:r>
              <a:rPr lang="en-US" dirty="0" smtClean="0"/>
              <a:t> </a:t>
            </a:r>
            <a:r>
              <a:rPr lang="en-US" dirty="0" err="1" smtClean="0"/>
              <a:t>tiap</a:t>
            </a:r>
            <a:r>
              <a:rPr lang="en-US" dirty="0" smtClean="0"/>
              <a:t> </a:t>
            </a:r>
            <a:r>
              <a:rPr lang="en-US" dirty="0" err="1" smtClean="0"/>
              <a:t>tahap</a:t>
            </a:r>
            <a:r>
              <a:rPr lang="en-US" dirty="0" smtClean="0"/>
              <a:t> </a:t>
            </a:r>
            <a:r>
              <a:rPr lang="en-US" dirty="0" err="1" smtClean="0"/>
              <a:t>untuk</a:t>
            </a:r>
            <a:r>
              <a:rPr lang="en-US" dirty="0" smtClean="0"/>
              <a:t> </a:t>
            </a:r>
            <a:r>
              <a:rPr lang="en-US" dirty="0" err="1" smtClean="0"/>
              <a:t>sampai</a:t>
            </a:r>
            <a:r>
              <a:rPr lang="en-US" dirty="0" smtClean="0"/>
              <a:t> </a:t>
            </a:r>
            <a:r>
              <a:rPr lang="en-US" dirty="0" err="1" smtClean="0"/>
              <a:t>kepada</a:t>
            </a:r>
            <a:r>
              <a:rPr lang="en-US" dirty="0" smtClean="0"/>
              <a:t> </a:t>
            </a:r>
            <a:r>
              <a:rPr lang="en-US" dirty="0" err="1" smtClean="0"/>
              <a:t>solusi</a:t>
            </a:r>
            <a:r>
              <a:rPr lang="en-US" dirty="0" smtClean="0"/>
              <a:t> </a:t>
            </a:r>
            <a:r>
              <a:rPr lang="en-US" dirty="0" err="1" smtClean="0"/>
              <a:t>keseluruhan</a:t>
            </a:r>
            <a:r>
              <a:rPr lang="en-US" dirty="0" smtClean="0"/>
              <a:t/>
            </a:r>
            <a:br>
              <a:rPr lang="en-US" dirty="0" smtClean="0"/>
            </a:br>
            <a:endParaRPr lang="en-US" dirty="0"/>
          </a:p>
        </p:txBody>
      </p:sp>
      <p:sp>
        <p:nvSpPr>
          <p:cNvPr id="19458" name="AutoShape 2" descr="http://us.123rf.com/400wm/400/400/soleg/soleg0809/soleg080900014/3539504-cargo-loading.jpg"/>
          <p:cNvSpPr>
            <a:spLocks noChangeAspect="1" noChangeArrowheads="1"/>
          </p:cNvSpPr>
          <p:nvPr/>
        </p:nvSpPr>
        <p:spPr bwMode="auto">
          <a:xfrm>
            <a:off x="84667" y="-136524"/>
            <a:ext cx="8597900" cy="43148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http://t3.gstatic.com/images?q=tbn:ANd9GcSmu_hMhRq_p5k7g0IfyiX8oWdSKN8319O_4gXJLUKfIgWzcU4_J9UC0AE"/>
          <p:cNvSpPr>
            <a:spLocks noChangeAspect="1" noChangeArrowheads="1"/>
          </p:cNvSpPr>
          <p:nvPr/>
        </p:nvSpPr>
        <p:spPr bwMode="auto">
          <a:xfrm>
            <a:off x="84667" y="-136525"/>
            <a:ext cx="1447800" cy="1085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http://us.123rf.com/400wm/400/400/soleg/soleg0809/soleg080900014/3539504-cargo-loading.jpg"/>
          <p:cNvSpPr>
            <a:spLocks noChangeAspect="1" noChangeArrowheads="1"/>
          </p:cNvSpPr>
          <p:nvPr/>
        </p:nvSpPr>
        <p:spPr bwMode="auto">
          <a:xfrm>
            <a:off x="84667" y="-136524"/>
            <a:ext cx="8597900" cy="43148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4" name="Picture 8" descr="http://t3.gstatic.com/images?q=tbn:ANd9GcSmu_hMhRq_p5k7g0IfyiX8oWdSKN8319O_4gXJLUKfIgWzcU4_J9UC0AE"/>
          <p:cNvPicPr>
            <a:picLocks noChangeAspect="1" noChangeArrowheads="1"/>
          </p:cNvPicPr>
          <p:nvPr/>
        </p:nvPicPr>
        <p:blipFill>
          <a:blip r:embed="rId2"/>
          <a:srcRect/>
          <a:stretch>
            <a:fillRect/>
          </a:stretch>
        </p:blipFill>
        <p:spPr bwMode="auto">
          <a:xfrm>
            <a:off x="666712" y="2428868"/>
            <a:ext cx="3162312" cy="2371734"/>
          </a:xfrm>
          <a:prstGeom prst="rect">
            <a:avLst/>
          </a:prstGeom>
          <a:noFill/>
        </p:spPr>
      </p:pic>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815</TotalTime>
  <Words>1329</Words>
  <Application>Microsoft Office PowerPoint</Application>
  <PresentationFormat>Custom</PresentationFormat>
  <Paragraphs>268</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Celestial</vt:lpstr>
      <vt:lpstr>Equation</vt:lpstr>
      <vt:lpstr>Dynamic Programming (Program Dinamis)</vt:lpstr>
      <vt:lpstr>Definisi</vt:lpstr>
      <vt:lpstr>Definisi</vt:lpstr>
      <vt:lpstr>Slide 4</vt:lpstr>
      <vt:lpstr>Prinsip Optimalitas</vt:lpstr>
      <vt:lpstr>Slide 6</vt:lpstr>
      <vt:lpstr>Dynamic Programming</vt:lpstr>
      <vt:lpstr>Aplikasi</vt:lpstr>
      <vt:lpstr>Struktur dan Sistem Notasi  Dynamic Progamming</vt:lpstr>
      <vt:lpstr>Slide 10</vt:lpstr>
      <vt:lpstr>Karakteristik Persoalan  Programa Dinamis</vt:lpstr>
      <vt:lpstr>Slide 12</vt:lpstr>
      <vt:lpstr>Slide 13</vt:lpstr>
      <vt:lpstr>Slide 14</vt:lpstr>
      <vt:lpstr>Contoh I : STAGE COACH </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CONTOH 3 : Salesman Problem</vt:lpstr>
      <vt:lpstr>   </vt:lpstr>
      <vt:lpstr>Slide 32</vt:lpstr>
      <vt:lpstr>Notasi Lain</vt:lpstr>
      <vt:lpstr>Slide 34</vt:lpstr>
      <vt:lpstr>Slide 35</vt:lpstr>
      <vt:lpstr>Slide 36</vt:lpstr>
      <vt:lpstr>Slide 37</vt:lpstr>
      <vt:lpstr>CONTOH : 4</vt:lpstr>
      <vt:lpstr>Jika dilihat dari expected value-nya, keputusan apa yang harus diambil oleh perusahaan membeli atau menyewa peralatan !</vt:lpstr>
      <vt:lpstr>Jawab</vt:lpstr>
      <vt:lpstr>Homework</vt:lpstr>
      <vt:lpstr>Gambar diatas menunjukkan bahwa paling banyak ada 3 rantai untuk tiap kemungkinan alternatif jalur dari Jakarta ke Malang. Karena itu masalah STAGECOACH ini dipecah dalam 3 tahap yang mewakili masing-masing rantai. Variabel Keputusannya adalah jalur atau rute yang dipilih sedangkan statusnya adalah kota asal pada setiap tahap. Tentukan rute perjalanan mana yang harus dipilih agar biaya, jarak, dan waktu perjalanan paling efisien ! </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Membangun Kemitraan dalam Bidang Akademik dan Riset guna Terciptanya Lulusan Program Studi TE Udinus yang Unggul dan Kompetitif</dc:title>
  <dc:creator>Hasan Mastrisiswadi;Amalia</dc:creator>
  <cp:lastModifiedBy>talitha</cp:lastModifiedBy>
  <cp:revision>62</cp:revision>
  <dcterms:created xsi:type="dcterms:W3CDTF">2016-07-14T06:29:27Z</dcterms:created>
  <dcterms:modified xsi:type="dcterms:W3CDTF">2017-04-11T01:54:16Z</dcterms:modified>
</cp:coreProperties>
</file>