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notesMasterIdLst>
    <p:notesMasterId r:id="rId23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40" autoAdjust="0"/>
    <p:restoredTop sz="94660" autoAdjust="0"/>
  </p:normalViewPr>
  <p:slideViewPr>
    <p:cSldViewPr>
      <p:cViewPr varScale="1">
        <p:scale>
          <a:sx n="65" d="100"/>
          <a:sy n="65" d="100"/>
        </p:scale>
        <p:origin x="-144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402B62-A17C-45EF-8E4A-1323749B3859}" type="datetimeFigureOut">
              <a:rPr lang="en-US" smtClean="0"/>
              <a:pPr/>
              <a:t>3/31/2015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CF6696-B9C7-4029-95FE-84B74CA5D9A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D6C24BB-962E-4BC3-BCDD-2A5997DE3AEF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D5E5173-F1C7-44AE-BC54-618486EDE94D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9BB1F2E-06A0-4B41-9DC2-196508622502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819693D-3FD2-46CF-8A55-1EE1751AFCAD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299BB8A-871E-4FBF-BD65-693D86F1E651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F54E00D-DC49-4F7A-BC12-CDCA81A843E9}" type="slidenum">
              <a:rPr lang="en-US" smtClean="0"/>
              <a:pPr/>
              <a:t>19</a:t>
            </a:fld>
            <a:endParaRPr lang="en-US" smtClean="0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E69C697-B870-4EE9-B94F-671CC367FCAC}" type="slidenum">
              <a:rPr lang="en-US" smtClean="0"/>
              <a:pPr/>
              <a:t>20</a:t>
            </a:fld>
            <a:endParaRPr lang="en-US" smtClean="0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CC2E9E8-A44A-4C85-9CF6-1564A9E8F1EF}" type="slidenum">
              <a:rPr lang="en-US" smtClean="0"/>
              <a:pPr/>
              <a:t>21</a:t>
            </a:fld>
            <a:endParaRPr lang="en-US" smtClean="0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F9D03B9-C644-4002-A95B-8946FA02289A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76FC4BB-6982-4753-BC7B-0C5AF7B1CEFC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4642073-8CAD-4582-99E0-EFDD685CB6F0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19AABE5-87DC-4B17-845F-A85D66188AA8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8822DC9-86D9-4159-807F-E27DB2CED117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8787448-BAB7-4488-9251-98DD7A21E23D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087D867-656E-4209-8F8C-C3ECC7FD5C03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60C4D9C-58A2-436D-B9E6-B47E2D371A50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133600" y="1371600"/>
            <a:ext cx="6477000" cy="1752600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33600" y="3733800"/>
            <a:ext cx="6477000" cy="19812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7086600" y="6248400"/>
            <a:ext cx="1524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8100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2209800" y="6248400"/>
            <a:ext cx="1219200" cy="457200"/>
          </a:xfrm>
        </p:spPr>
        <p:txBody>
          <a:bodyPr/>
          <a:lstStyle>
            <a:lvl1pPr>
              <a:defRPr/>
            </a:lvl1pPr>
          </a:lstStyle>
          <a:p>
            <a:fld id="{41D5ABD2-6CF0-4CA1-800B-DBCCBF01695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3319" name="Line 7"/>
          <p:cNvSpPr>
            <a:spLocks noChangeShapeType="1"/>
          </p:cNvSpPr>
          <p:nvPr/>
        </p:nvSpPr>
        <p:spPr bwMode="auto">
          <a:xfrm>
            <a:off x="1905000" y="1219200"/>
            <a:ext cx="0" cy="2057400"/>
          </a:xfrm>
          <a:prstGeom prst="line">
            <a:avLst/>
          </a:prstGeom>
          <a:noFill/>
          <a:ln w="34925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320" name="Oval 8"/>
          <p:cNvSpPr>
            <a:spLocks noChangeArrowheads="1"/>
          </p:cNvSpPr>
          <p:nvPr/>
        </p:nvSpPr>
        <p:spPr bwMode="auto">
          <a:xfrm>
            <a:off x="163513" y="2103438"/>
            <a:ext cx="347662" cy="347662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sz="2400">
              <a:latin typeface="Times New Roman" pitchFamily="18" charset="0"/>
            </a:endParaRPr>
          </a:p>
        </p:txBody>
      </p:sp>
      <p:sp>
        <p:nvSpPr>
          <p:cNvPr id="13321" name="Oval 9"/>
          <p:cNvSpPr>
            <a:spLocks noChangeArrowheads="1"/>
          </p:cNvSpPr>
          <p:nvPr/>
        </p:nvSpPr>
        <p:spPr bwMode="auto">
          <a:xfrm>
            <a:off x="739775" y="2105025"/>
            <a:ext cx="349250" cy="347663"/>
          </a:xfrm>
          <a:prstGeom prst="ellipse">
            <a:avLst/>
          </a:prstGeom>
          <a:solidFill>
            <a:schemeClr val="accent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sz="2400">
              <a:latin typeface="Times New Roman" pitchFamily="18" charset="0"/>
            </a:endParaRPr>
          </a:p>
        </p:txBody>
      </p:sp>
      <p:sp>
        <p:nvSpPr>
          <p:cNvPr id="13322" name="Oval 10"/>
          <p:cNvSpPr>
            <a:spLocks noChangeArrowheads="1"/>
          </p:cNvSpPr>
          <p:nvPr/>
        </p:nvSpPr>
        <p:spPr bwMode="auto">
          <a:xfrm>
            <a:off x="1317625" y="2105025"/>
            <a:ext cx="347663" cy="347663"/>
          </a:xfrm>
          <a:prstGeom prst="ellipse">
            <a:avLst/>
          </a:prstGeom>
          <a:solidFill>
            <a:schemeClr val="accent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sz="2400">
              <a:latin typeface="Times New Roman" pitchFamily="18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87F65A-E244-42F2-AC0A-19A7FC3F297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90500"/>
            <a:ext cx="1752600" cy="5829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0" y="190500"/>
            <a:ext cx="5105400" cy="5829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E26E1F-D8F5-40A2-8B1F-B48A74378D1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5CFCC6-7FAA-49E1-84BA-C8E00B25E73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36EA1D-100A-4825-B92F-A966E7DC47C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0" y="1905000"/>
            <a:ext cx="3429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5400" y="1905000"/>
            <a:ext cx="3429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7C5844-CD51-4B19-84BD-160125E997D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3ABAD7-45DA-4641-9955-00211465FAE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DE2498-95CC-40E4-AC28-AFC1060FCA2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0E0000-E715-4DA4-BBF9-C7096D87CF9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B6BE3F-78B5-4B89-B59A-E0BC033D495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7BF8B4-6272-4075-815C-B4835945A04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0" y="190500"/>
            <a:ext cx="7010400" cy="152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0" y="1905000"/>
            <a:ext cx="7010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629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endParaRPr lang="en-US"/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/>
            </a:lvl1pPr>
          </a:lstStyle>
          <a:p>
            <a:endParaRPr lang="en-US"/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524000" y="6248400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fld id="{DF205AF9-FD0C-4AB6-8460-F8096D90795D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2295" name="Line 7"/>
          <p:cNvSpPr>
            <a:spLocks noChangeShapeType="1"/>
          </p:cNvSpPr>
          <p:nvPr/>
        </p:nvSpPr>
        <p:spPr bwMode="auto">
          <a:xfrm flipV="1">
            <a:off x="1371600" y="304800"/>
            <a:ext cx="0" cy="12954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296" name="Oval 8"/>
          <p:cNvSpPr>
            <a:spLocks noChangeArrowheads="1"/>
          </p:cNvSpPr>
          <p:nvPr/>
        </p:nvSpPr>
        <p:spPr bwMode="auto">
          <a:xfrm>
            <a:off x="152400" y="838200"/>
            <a:ext cx="228600" cy="228600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sz="2400">
              <a:latin typeface="Times New Roman" pitchFamily="18" charset="0"/>
            </a:endParaRPr>
          </a:p>
        </p:txBody>
      </p:sp>
      <p:sp>
        <p:nvSpPr>
          <p:cNvPr id="12297" name="Oval 9"/>
          <p:cNvSpPr>
            <a:spLocks noChangeArrowheads="1"/>
          </p:cNvSpPr>
          <p:nvPr/>
        </p:nvSpPr>
        <p:spPr bwMode="auto">
          <a:xfrm>
            <a:off x="539750" y="838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sz="2400">
              <a:latin typeface="Times New Roman" pitchFamily="18" charset="0"/>
            </a:endParaRPr>
          </a:p>
        </p:txBody>
      </p:sp>
      <p:sp>
        <p:nvSpPr>
          <p:cNvPr id="12298" name="Oval 10"/>
          <p:cNvSpPr>
            <a:spLocks noChangeArrowheads="1"/>
          </p:cNvSpPr>
          <p:nvPr/>
        </p:nvSpPr>
        <p:spPr bwMode="auto">
          <a:xfrm>
            <a:off x="927100" y="838200"/>
            <a:ext cx="228600" cy="228600"/>
          </a:xfrm>
          <a:prstGeom prst="ellipse">
            <a:avLst/>
          </a:prstGeom>
          <a:solidFill>
            <a:schemeClr val="accent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sz="2400">
              <a:latin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0000"/>
        <a:buFont typeface="Wingdings" pitchFamily="2" charset="2"/>
        <a:buChar char="¢"/>
        <a:defRPr sz="30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l"/>
        <a:defRPr sz="2800">
          <a:solidFill>
            <a:schemeClr val="tx2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2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2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KOMUNIKASI  PERSONAL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endParaRPr lang="id-ID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5"/>
          <p:cNvSpPr txBox="1">
            <a:spLocks noChangeArrowheads="1"/>
          </p:cNvSpPr>
          <p:nvPr/>
        </p:nvSpPr>
        <p:spPr bwMode="auto">
          <a:xfrm>
            <a:off x="685800" y="304800"/>
            <a:ext cx="74676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3200">
                <a:latin typeface="Cooper Black" pitchFamily="18" charset="0"/>
              </a:rPr>
              <a:t>JOE LUFT &amp; HARRY INGHAM ; 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sz="3200">
                <a:latin typeface="Cooper Black" pitchFamily="18" charset="0"/>
              </a:rPr>
              <a:t>JOHARI WINDOW</a:t>
            </a:r>
          </a:p>
        </p:txBody>
      </p:sp>
      <p:sp>
        <p:nvSpPr>
          <p:cNvPr id="17411" name="Rectangle 6"/>
          <p:cNvSpPr>
            <a:spLocks noChangeArrowheads="1"/>
          </p:cNvSpPr>
          <p:nvPr/>
        </p:nvSpPr>
        <p:spPr bwMode="auto">
          <a:xfrm>
            <a:off x="2819400" y="2971800"/>
            <a:ext cx="5029200" cy="3200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17412" name="Line 7"/>
          <p:cNvSpPr>
            <a:spLocks noChangeShapeType="1"/>
          </p:cNvSpPr>
          <p:nvPr/>
        </p:nvSpPr>
        <p:spPr bwMode="auto">
          <a:xfrm>
            <a:off x="5334000" y="2971800"/>
            <a:ext cx="0" cy="3200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13" name="Line 8"/>
          <p:cNvSpPr>
            <a:spLocks noChangeShapeType="1"/>
          </p:cNvSpPr>
          <p:nvPr/>
        </p:nvSpPr>
        <p:spPr bwMode="auto">
          <a:xfrm>
            <a:off x="2819400" y="4572000"/>
            <a:ext cx="502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14" name="Text Box 9"/>
          <p:cNvSpPr txBox="1">
            <a:spLocks noChangeArrowheads="1"/>
          </p:cNvSpPr>
          <p:nvPr/>
        </p:nvSpPr>
        <p:spPr bwMode="auto">
          <a:xfrm>
            <a:off x="1828800" y="3352800"/>
            <a:ext cx="838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b="1">
                <a:latin typeface="Arial" charset="0"/>
              </a:rPr>
              <a:t>TAHU</a:t>
            </a:r>
          </a:p>
        </p:txBody>
      </p:sp>
      <p:sp>
        <p:nvSpPr>
          <p:cNvPr id="17415" name="Text Box 10"/>
          <p:cNvSpPr txBox="1">
            <a:spLocks noChangeArrowheads="1"/>
          </p:cNvSpPr>
          <p:nvPr/>
        </p:nvSpPr>
        <p:spPr bwMode="auto">
          <a:xfrm>
            <a:off x="228600" y="4191000"/>
            <a:ext cx="1143000" cy="779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b="1" u="sng">
                <a:latin typeface="Comic Sans MS" pitchFamily="66" charset="0"/>
              </a:rPr>
              <a:t>ORANG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b="1" u="sng">
                <a:latin typeface="Comic Sans MS" pitchFamily="66" charset="0"/>
              </a:rPr>
              <a:t>LAIN</a:t>
            </a:r>
          </a:p>
        </p:txBody>
      </p:sp>
      <p:sp>
        <p:nvSpPr>
          <p:cNvPr id="17416" name="Text Box 11"/>
          <p:cNvSpPr txBox="1">
            <a:spLocks noChangeArrowheads="1"/>
          </p:cNvSpPr>
          <p:nvPr/>
        </p:nvSpPr>
        <p:spPr bwMode="auto">
          <a:xfrm>
            <a:off x="1676400" y="5105400"/>
            <a:ext cx="990600" cy="779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b="1">
                <a:latin typeface="Arial" charset="0"/>
              </a:rPr>
              <a:t>TIDAK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b="1">
                <a:latin typeface="Arial" charset="0"/>
              </a:rPr>
              <a:t>TAHU</a:t>
            </a:r>
          </a:p>
        </p:txBody>
      </p:sp>
      <p:sp>
        <p:nvSpPr>
          <p:cNvPr id="17417" name="Text Box 12"/>
          <p:cNvSpPr txBox="1">
            <a:spLocks noChangeArrowheads="1"/>
          </p:cNvSpPr>
          <p:nvPr/>
        </p:nvSpPr>
        <p:spPr bwMode="auto">
          <a:xfrm>
            <a:off x="3581400" y="2438400"/>
            <a:ext cx="838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b="1">
                <a:latin typeface="Arial" charset="0"/>
              </a:rPr>
              <a:t>TAHU</a:t>
            </a:r>
          </a:p>
        </p:txBody>
      </p:sp>
      <p:sp>
        <p:nvSpPr>
          <p:cNvPr id="17418" name="Text Box 13"/>
          <p:cNvSpPr txBox="1">
            <a:spLocks noChangeArrowheads="1"/>
          </p:cNvSpPr>
          <p:nvPr/>
        </p:nvSpPr>
        <p:spPr bwMode="auto">
          <a:xfrm>
            <a:off x="5791200" y="2438400"/>
            <a:ext cx="1752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b="1">
                <a:latin typeface="Arial" charset="0"/>
              </a:rPr>
              <a:t>TIDAK TAHU</a:t>
            </a:r>
          </a:p>
        </p:txBody>
      </p:sp>
      <p:sp>
        <p:nvSpPr>
          <p:cNvPr id="17419" name="Text Box 14"/>
          <p:cNvSpPr txBox="1">
            <a:spLocks noChangeArrowheads="1"/>
          </p:cNvSpPr>
          <p:nvPr/>
        </p:nvSpPr>
        <p:spPr bwMode="auto">
          <a:xfrm>
            <a:off x="4267200" y="1981200"/>
            <a:ext cx="1981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b="1" u="sng">
                <a:latin typeface="Comic Sans MS" pitchFamily="66" charset="0"/>
              </a:rPr>
              <a:t>DIRI SENDIRI</a:t>
            </a:r>
          </a:p>
        </p:txBody>
      </p:sp>
      <p:sp>
        <p:nvSpPr>
          <p:cNvPr id="17420" name="Text Box 15"/>
          <p:cNvSpPr txBox="1">
            <a:spLocks noChangeArrowheads="1"/>
          </p:cNvSpPr>
          <p:nvPr/>
        </p:nvSpPr>
        <p:spPr bwMode="auto">
          <a:xfrm>
            <a:off x="3200400" y="3276600"/>
            <a:ext cx="1905000" cy="779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>
                <a:latin typeface="Arial" charset="0"/>
              </a:rPr>
              <a:t>1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>
                <a:latin typeface="Arial" charset="0"/>
              </a:rPr>
              <a:t>Daerah Terbuka</a:t>
            </a:r>
          </a:p>
        </p:txBody>
      </p:sp>
      <p:sp>
        <p:nvSpPr>
          <p:cNvPr id="17421" name="Text Box 16"/>
          <p:cNvSpPr txBox="1">
            <a:spLocks noChangeArrowheads="1"/>
          </p:cNvSpPr>
          <p:nvPr/>
        </p:nvSpPr>
        <p:spPr bwMode="auto">
          <a:xfrm>
            <a:off x="5638800" y="3276600"/>
            <a:ext cx="1905000" cy="779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>
                <a:latin typeface="Arial" charset="0"/>
              </a:rPr>
              <a:t>2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>
                <a:latin typeface="Arial" charset="0"/>
              </a:rPr>
              <a:t>Daerah Buta</a:t>
            </a:r>
          </a:p>
        </p:txBody>
      </p:sp>
      <p:sp>
        <p:nvSpPr>
          <p:cNvPr id="17422" name="Text Box 17"/>
          <p:cNvSpPr txBox="1">
            <a:spLocks noChangeArrowheads="1"/>
          </p:cNvSpPr>
          <p:nvPr/>
        </p:nvSpPr>
        <p:spPr bwMode="auto">
          <a:xfrm>
            <a:off x="3200400" y="4800600"/>
            <a:ext cx="1905000" cy="105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>
                <a:latin typeface="Arial" charset="0"/>
              </a:rPr>
              <a:t>3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>
                <a:latin typeface="Arial" charset="0"/>
              </a:rPr>
              <a:t>Daerah Tersembunyi</a:t>
            </a:r>
          </a:p>
        </p:txBody>
      </p:sp>
      <p:sp>
        <p:nvSpPr>
          <p:cNvPr id="17423" name="Text Box 18"/>
          <p:cNvSpPr txBox="1">
            <a:spLocks noChangeArrowheads="1"/>
          </p:cNvSpPr>
          <p:nvPr/>
        </p:nvSpPr>
        <p:spPr bwMode="auto">
          <a:xfrm>
            <a:off x="5638800" y="4724400"/>
            <a:ext cx="1905000" cy="1192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>
                <a:latin typeface="Arial" charset="0"/>
              </a:rPr>
              <a:t>4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>
                <a:latin typeface="Arial" charset="0"/>
              </a:rPr>
              <a:t>Daerah 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>
                <a:latin typeface="Arial" charset="0"/>
              </a:rPr>
              <a:t>Tak Sadar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533400"/>
            <a:ext cx="8229600" cy="5592763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Daerah Terbuka  : hal-hal yang kita ketahui dan diketahui oleh orang lain</a:t>
            </a:r>
          </a:p>
          <a:p>
            <a:pPr eaLnBrk="1" hangingPunct="1">
              <a:defRPr/>
            </a:pPr>
            <a:r>
              <a:rPr lang="en-US" smtClean="0"/>
              <a:t>Daerah Buta : hal-hal yang tidak kita ketahui tetapi diketahui oleh orang lain</a:t>
            </a:r>
          </a:p>
          <a:p>
            <a:pPr eaLnBrk="1" hangingPunct="1">
              <a:defRPr/>
            </a:pPr>
            <a:r>
              <a:rPr lang="en-US" smtClean="0"/>
              <a:t>Daerah Tersembunyi : hal-hal yang kita ketahui tetapi tidak diketahui orang lain</a:t>
            </a:r>
          </a:p>
          <a:p>
            <a:pPr eaLnBrk="1" hangingPunct="1">
              <a:defRPr/>
            </a:pPr>
            <a:r>
              <a:rPr lang="en-US" smtClean="0"/>
              <a:t>Daerah Tak Sadar : hal-hal yang tidak diketahui baik oleh diri sendiri maupun orang lain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JOHARI  WINDOWS </a:t>
            </a:r>
          </a:p>
        </p:txBody>
      </p:sp>
      <p:sp>
        <p:nvSpPr>
          <p:cNvPr id="19459" name="Rectangle 4"/>
          <p:cNvSpPr>
            <a:spLocks noChangeArrowheads="1"/>
          </p:cNvSpPr>
          <p:nvPr/>
        </p:nvSpPr>
        <p:spPr bwMode="auto">
          <a:xfrm>
            <a:off x="533400" y="2133600"/>
            <a:ext cx="3886200" cy="3124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19460" name="Rectangle 5"/>
          <p:cNvSpPr>
            <a:spLocks noChangeArrowheads="1"/>
          </p:cNvSpPr>
          <p:nvPr/>
        </p:nvSpPr>
        <p:spPr bwMode="auto">
          <a:xfrm>
            <a:off x="4876800" y="2133600"/>
            <a:ext cx="3886200" cy="3124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19461" name="Line 6"/>
          <p:cNvSpPr>
            <a:spLocks noChangeShapeType="1"/>
          </p:cNvSpPr>
          <p:nvPr/>
        </p:nvSpPr>
        <p:spPr bwMode="auto">
          <a:xfrm>
            <a:off x="533400" y="2971800"/>
            <a:ext cx="3886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62" name="Line 7"/>
          <p:cNvSpPr>
            <a:spLocks noChangeShapeType="1"/>
          </p:cNvSpPr>
          <p:nvPr/>
        </p:nvSpPr>
        <p:spPr bwMode="auto">
          <a:xfrm>
            <a:off x="1447800" y="21336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63" name="Line 8"/>
          <p:cNvSpPr>
            <a:spLocks noChangeShapeType="1"/>
          </p:cNvSpPr>
          <p:nvPr/>
        </p:nvSpPr>
        <p:spPr bwMode="auto">
          <a:xfrm>
            <a:off x="4876800" y="4419600"/>
            <a:ext cx="3886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64" name="Line 9"/>
          <p:cNvSpPr>
            <a:spLocks noChangeShapeType="1"/>
          </p:cNvSpPr>
          <p:nvPr/>
        </p:nvSpPr>
        <p:spPr bwMode="auto">
          <a:xfrm>
            <a:off x="7848600" y="21336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65" name="Text Box 10"/>
          <p:cNvSpPr txBox="1">
            <a:spLocks noChangeArrowheads="1"/>
          </p:cNvSpPr>
          <p:nvPr/>
        </p:nvSpPr>
        <p:spPr bwMode="auto">
          <a:xfrm>
            <a:off x="762000" y="2362200"/>
            <a:ext cx="45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>
                <a:latin typeface="Arial" charset="0"/>
              </a:rPr>
              <a:t>1</a:t>
            </a:r>
          </a:p>
        </p:txBody>
      </p:sp>
      <p:sp>
        <p:nvSpPr>
          <p:cNvPr id="19466" name="Text Box 11"/>
          <p:cNvSpPr txBox="1">
            <a:spLocks noChangeArrowheads="1"/>
          </p:cNvSpPr>
          <p:nvPr/>
        </p:nvSpPr>
        <p:spPr bwMode="auto">
          <a:xfrm>
            <a:off x="6096000" y="3124200"/>
            <a:ext cx="45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>
                <a:latin typeface="Arial" charset="0"/>
              </a:rPr>
              <a:t>1</a:t>
            </a:r>
          </a:p>
        </p:txBody>
      </p:sp>
      <p:sp>
        <p:nvSpPr>
          <p:cNvPr id="19467" name="Text Box 12"/>
          <p:cNvSpPr txBox="1">
            <a:spLocks noChangeArrowheads="1"/>
          </p:cNvSpPr>
          <p:nvPr/>
        </p:nvSpPr>
        <p:spPr bwMode="auto">
          <a:xfrm>
            <a:off x="2590800" y="2362200"/>
            <a:ext cx="45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>
                <a:latin typeface="Arial" charset="0"/>
              </a:rPr>
              <a:t>2</a:t>
            </a:r>
          </a:p>
        </p:txBody>
      </p:sp>
      <p:sp>
        <p:nvSpPr>
          <p:cNvPr id="19468" name="Text Box 13"/>
          <p:cNvSpPr txBox="1">
            <a:spLocks noChangeArrowheads="1"/>
          </p:cNvSpPr>
          <p:nvPr/>
        </p:nvSpPr>
        <p:spPr bwMode="auto">
          <a:xfrm>
            <a:off x="8153400" y="3124200"/>
            <a:ext cx="45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>
                <a:latin typeface="Arial" charset="0"/>
              </a:rPr>
              <a:t>2</a:t>
            </a:r>
          </a:p>
        </p:txBody>
      </p:sp>
      <p:sp>
        <p:nvSpPr>
          <p:cNvPr id="19469" name="Text Box 14"/>
          <p:cNvSpPr txBox="1">
            <a:spLocks noChangeArrowheads="1"/>
          </p:cNvSpPr>
          <p:nvPr/>
        </p:nvSpPr>
        <p:spPr bwMode="auto">
          <a:xfrm>
            <a:off x="762000" y="3810000"/>
            <a:ext cx="45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>
                <a:latin typeface="Arial" charset="0"/>
              </a:rPr>
              <a:t>3</a:t>
            </a:r>
          </a:p>
        </p:txBody>
      </p:sp>
      <p:sp>
        <p:nvSpPr>
          <p:cNvPr id="19470" name="Text Box 15"/>
          <p:cNvSpPr txBox="1">
            <a:spLocks noChangeArrowheads="1"/>
          </p:cNvSpPr>
          <p:nvPr/>
        </p:nvSpPr>
        <p:spPr bwMode="auto">
          <a:xfrm>
            <a:off x="6172200" y="4648200"/>
            <a:ext cx="45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>
                <a:latin typeface="Arial" charset="0"/>
              </a:rPr>
              <a:t>3</a:t>
            </a:r>
          </a:p>
        </p:txBody>
      </p:sp>
      <p:sp>
        <p:nvSpPr>
          <p:cNvPr id="19471" name="Text Box 16"/>
          <p:cNvSpPr txBox="1">
            <a:spLocks noChangeArrowheads="1"/>
          </p:cNvSpPr>
          <p:nvPr/>
        </p:nvSpPr>
        <p:spPr bwMode="auto">
          <a:xfrm>
            <a:off x="2667000" y="3886200"/>
            <a:ext cx="45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>
                <a:latin typeface="Arial" charset="0"/>
              </a:rPr>
              <a:t>4</a:t>
            </a:r>
          </a:p>
        </p:txBody>
      </p:sp>
      <p:sp>
        <p:nvSpPr>
          <p:cNvPr id="19472" name="Text Box 17"/>
          <p:cNvSpPr txBox="1">
            <a:spLocks noChangeArrowheads="1"/>
          </p:cNvSpPr>
          <p:nvPr/>
        </p:nvSpPr>
        <p:spPr bwMode="auto">
          <a:xfrm>
            <a:off x="8153400" y="4572000"/>
            <a:ext cx="45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>
                <a:latin typeface="Arial" charset="0"/>
              </a:rPr>
              <a:t>4</a:t>
            </a:r>
          </a:p>
        </p:txBody>
      </p:sp>
      <p:sp>
        <p:nvSpPr>
          <p:cNvPr id="19473" name="Text Box 18"/>
          <p:cNvSpPr txBox="1">
            <a:spLocks noChangeArrowheads="1"/>
          </p:cNvSpPr>
          <p:nvPr/>
        </p:nvSpPr>
        <p:spPr bwMode="auto">
          <a:xfrm>
            <a:off x="533400" y="5562600"/>
            <a:ext cx="3810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>
                <a:latin typeface="Arial" charset="0"/>
              </a:rPr>
              <a:t>PADA AWAL HUBUNGAN</a:t>
            </a:r>
          </a:p>
        </p:txBody>
      </p:sp>
      <p:sp>
        <p:nvSpPr>
          <p:cNvPr id="19474" name="Text Box 19"/>
          <p:cNvSpPr txBox="1">
            <a:spLocks noChangeArrowheads="1"/>
          </p:cNvSpPr>
          <p:nvPr/>
        </p:nvSpPr>
        <p:spPr bwMode="auto">
          <a:xfrm>
            <a:off x="4953000" y="5486400"/>
            <a:ext cx="3810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>
                <a:latin typeface="Arial" charset="0"/>
              </a:rPr>
              <a:t>SESUDAH HUBUNGAN BERKEMBANG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smtClean="0"/>
              <a:t>Johnson (1981) ; Manfaat dan Dampak Pembukaan Diri 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AutoNum type="arabicPeriod"/>
              <a:defRPr/>
            </a:pPr>
            <a:r>
              <a:rPr lang="en-US" smtClean="0"/>
              <a:t>Merupakan dasar bagi hubungan yg sehat antar pribadi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  <a:defRPr/>
            </a:pPr>
            <a:r>
              <a:rPr lang="en-US" smtClean="0"/>
              <a:t>Semakin kita terbuka, makin ia menyukai, ia makin membuka diri pd kita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  <a:defRPr/>
            </a:pPr>
            <a:r>
              <a:rPr lang="en-US" smtClean="0"/>
              <a:t>Orang yg terbuka, terbukti memiliki sifat; kompeten, fleksibel, adaptif (ciri org yg bahagia)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  <a:defRPr/>
            </a:pPr>
            <a:r>
              <a:rPr lang="en-US" smtClean="0"/>
              <a:t>Dasar relasi yg memungkinkan komunikasi intim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  <a:defRPr/>
            </a:pPr>
            <a:r>
              <a:rPr lang="en-US" smtClean="0"/>
              <a:t>Bersikap realistik </a:t>
            </a:r>
            <a:r>
              <a:rPr lang="en-US" smtClean="0">
                <a:sym typeface="Wingdings" pitchFamily="2" charset="2"/>
              </a:rPr>
              <a:t> jujur, tulus, autentik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>
              <a:defRPr/>
            </a:pPr>
            <a:r>
              <a:rPr lang="en-US" sz="4000" dirty="0" smtClean="0"/>
              <a:t>Johnson ; </a:t>
            </a:r>
            <a:br>
              <a:rPr lang="en-US" sz="4000" dirty="0" smtClean="0"/>
            </a:br>
            <a:r>
              <a:rPr lang="en-US" sz="4000" dirty="0" err="1" smtClean="0"/>
              <a:t>Kiat</a:t>
            </a:r>
            <a:r>
              <a:rPr lang="en-US" sz="4000" dirty="0" smtClean="0"/>
              <a:t> </a:t>
            </a:r>
            <a:r>
              <a:rPr lang="en-US" sz="4000" dirty="0" err="1" smtClean="0"/>
              <a:t>memberikan</a:t>
            </a:r>
            <a:r>
              <a:rPr lang="en-US" sz="4000" dirty="0" smtClean="0"/>
              <a:t> </a:t>
            </a:r>
            <a:r>
              <a:rPr lang="en-US" sz="4000" dirty="0" err="1" smtClean="0"/>
              <a:t>umpan</a:t>
            </a:r>
            <a:r>
              <a:rPr lang="en-US" sz="4000" dirty="0" smtClean="0"/>
              <a:t> </a:t>
            </a:r>
            <a:r>
              <a:rPr lang="en-US" sz="4000" dirty="0" err="1" smtClean="0"/>
              <a:t>balik</a:t>
            </a:r>
            <a:endParaRPr lang="en-US" sz="4000" dirty="0" smtClean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Tx/>
              <a:buAutoNum type="arabicPeriod"/>
              <a:defRPr/>
            </a:pPr>
            <a:r>
              <a:rPr lang="en-US" smtClean="0"/>
              <a:t>Diarahkan pada perilaku, bukan pribadi pelaku</a:t>
            </a:r>
          </a:p>
          <a:p>
            <a:pPr marL="609600" indent="-609600" eaLnBrk="1" hangingPunct="1">
              <a:buFontTx/>
              <a:buAutoNum type="arabicPeriod"/>
              <a:defRPr/>
            </a:pPr>
            <a:r>
              <a:rPr lang="en-US" smtClean="0"/>
              <a:t>Disampaikan dalam bentuk deskripsi, bukan penilaian</a:t>
            </a:r>
          </a:p>
          <a:p>
            <a:pPr marL="609600" indent="-609600" eaLnBrk="1" hangingPunct="1">
              <a:buFontTx/>
              <a:buAutoNum type="arabicPeriod"/>
              <a:defRPr/>
            </a:pPr>
            <a:r>
              <a:rPr lang="en-US" smtClean="0"/>
              <a:t>Pusatkan pada perilaku dalam situasi spesifik tertentu, bukan perilaku abstrak</a:t>
            </a:r>
          </a:p>
          <a:p>
            <a:pPr marL="609600" indent="-609600" eaLnBrk="1" hangingPunct="1">
              <a:buFontTx/>
              <a:buAutoNum type="arabicPeriod"/>
              <a:defRPr/>
            </a:pPr>
            <a:r>
              <a:rPr lang="en-US" smtClean="0"/>
              <a:t>Diberikan segera, jangan tunda</a:t>
            </a:r>
          </a:p>
          <a:p>
            <a:pPr marL="609600" indent="-609600" eaLnBrk="1" hangingPunct="1">
              <a:buFontTx/>
              <a:buAutoNum type="arabicPeriod"/>
              <a:defRPr/>
            </a:pPr>
            <a:r>
              <a:rPr lang="en-US" smtClean="0"/>
              <a:t>Dalam bentuk berbagi, bukan petuah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981200"/>
            <a:ext cx="8229600" cy="4572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dirty="0" smtClean="0"/>
              <a:t>6.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memaksakan</a:t>
            </a:r>
            <a:r>
              <a:rPr lang="en-US" dirty="0" smtClean="0"/>
              <a:t> </a:t>
            </a:r>
            <a:r>
              <a:rPr lang="en-US" dirty="0" err="1" smtClean="0"/>
              <a:t>umpan</a:t>
            </a:r>
            <a:r>
              <a:rPr lang="en-US" dirty="0" smtClean="0"/>
              <a:t> </a:t>
            </a:r>
            <a:r>
              <a:rPr lang="en-US" dirty="0" err="1" smtClean="0"/>
              <a:t>balik</a:t>
            </a:r>
            <a:endParaRPr lang="en-US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dirty="0" smtClean="0"/>
              <a:t>7. </a:t>
            </a:r>
            <a:r>
              <a:rPr lang="en-US" dirty="0" err="1" smtClean="0"/>
              <a:t>Jangan</a:t>
            </a:r>
            <a:r>
              <a:rPr lang="en-US" dirty="0" smtClean="0"/>
              <a:t>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umpan</a:t>
            </a:r>
            <a:r>
              <a:rPr lang="en-US" dirty="0" smtClean="0"/>
              <a:t> </a:t>
            </a:r>
            <a:r>
              <a:rPr lang="en-US" dirty="0" err="1" smtClean="0"/>
              <a:t>balik</a:t>
            </a:r>
            <a:r>
              <a:rPr lang="en-US" dirty="0" smtClean="0"/>
              <a:t>  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dirty="0" smtClean="0"/>
              <a:t>	 </a:t>
            </a:r>
            <a:r>
              <a:rPr lang="en-US" dirty="0" err="1" smtClean="0"/>
              <a:t>beruntun</a:t>
            </a:r>
            <a:r>
              <a:rPr lang="en-US" dirty="0" smtClean="0"/>
              <a:t> </a:t>
            </a:r>
            <a:r>
              <a:rPr lang="en-US" dirty="0" err="1" smtClean="0"/>
              <a:t>melebihi</a:t>
            </a:r>
            <a:r>
              <a:rPr lang="en-US" dirty="0" smtClean="0"/>
              <a:t> </a:t>
            </a:r>
            <a:r>
              <a:rPr lang="en-US" dirty="0" err="1" smtClean="0"/>
              <a:t>batas</a:t>
            </a:r>
            <a:r>
              <a:rPr lang="en-US" dirty="0" smtClean="0"/>
              <a:t> </a:t>
            </a:r>
            <a:r>
              <a:rPr lang="en-US" dirty="0" err="1" smtClean="0"/>
              <a:t>kemampuan</a:t>
            </a:r>
            <a:r>
              <a:rPr lang="en-US" dirty="0" smtClean="0"/>
              <a:t>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dirty="0" smtClean="0"/>
              <a:t>	 </a:t>
            </a:r>
            <a:r>
              <a:rPr lang="en-US" dirty="0" err="1" smtClean="0"/>
              <a:t>penerima</a:t>
            </a:r>
            <a:endParaRPr lang="en-US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dirty="0" smtClean="0"/>
              <a:t>8. </a:t>
            </a:r>
            <a:r>
              <a:rPr lang="en-US" dirty="0" err="1" smtClean="0"/>
              <a:t>Diarahkan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tindak</a:t>
            </a:r>
            <a:r>
              <a:rPr lang="en-US" dirty="0" smtClean="0"/>
              <a:t> </a:t>
            </a:r>
            <a:r>
              <a:rPr lang="en-US" dirty="0" err="1" smtClean="0"/>
              <a:t>perbuatan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dirubah</a:t>
            </a:r>
            <a:r>
              <a:rPr lang="en-US" dirty="0" smtClean="0"/>
              <a:t>, </a:t>
            </a:r>
            <a:r>
              <a:rPr lang="en-US" dirty="0" err="1" smtClean="0"/>
              <a:t>bukan</a:t>
            </a:r>
            <a:r>
              <a:rPr lang="en-US" dirty="0" smtClean="0"/>
              <a:t> </a:t>
            </a:r>
            <a:r>
              <a:rPr lang="en-US" dirty="0" err="1" smtClean="0"/>
              <a:t>ciri-sifat</a:t>
            </a:r>
            <a:endParaRPr lang="en-US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dirty="0" smtClean="0"/>
              <a:t>9. </a:t>
            </a:r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keberanian</a:t>
            </a:r>
            <a:r>
              <a:rPr lang="en-US" dirty="0" smtClean="0"/>
              <a:t>, </a:t>
            </a:r>
            <a:r>
              <a:rPr lang="en-US" dirty="0" err="1" smtClean="0"/>
              <a:t>ketrampilan</a:t>
            </a:r>
            <a:r>
              <a:rPr lang="en-US" dirty="0" smtClean="0"/>
              <a:t>, </a:t>
            </a:r>
            <a:r>
              <a:rPr lang="en-US" dirty="0" err="1" smtClean="0"/>
              <a:t>empati</a:t>
            </a:r>
            <a:endParaRPr lang="en-US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dirty="0" smtClean="0"/>
              <a:t>	</a:t>
            </a: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umpan</a:t>
            </a:r>
            <a:r>
              <a:rPr lang="en-US" dirty="0" smtClean="0"/>
              <a:t> </a:t>
            </a:r>
            <a:r>
              <a:rPr lang="en-US" dirty="0" err="1" smtClean="0"/>
              <a:t>balik</a:t>
            </a:r>
            <a:r>
              <a:rPr lang="en-US" dirty="0" smtClean="0"/>
              <a:t>; </a:t>
            </a:r>
            <a:r>
              <a:rPr lang="en-US" dirty="0" err="1" smtClean="0"/>
              <a:t>meningkatkan</a:t>
            </a:r>
            <a:r>
              <a:rPr lang="en-US" dirty="0" smtClean="0"/>
              <a:t> </a:t>
            </a:r>
            <a:r>
              <a:rPr lang="en-US" dirty="0" err="1" smtClean="0"/>
              <a:t>pemahaman</a:t>
            </a:r>
            <a:r>
              <a:rPr lang="en-US" dirty="0" smtClean="0"/>
              <a:t> </a:t>
            </a:r>
            <a:r>
              <a:rPr lang="en-US" dirty="0" err="1" smtClean="0"/>
              <a:t>thd</a:t>
            </a:r>
            <a:r>
              <a:rPr lang="en-US" dirty="0" smtClean="0"/>
              <a:t> org lain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>
                <a:sym typeface="Wingdings" pitchFamily="2" charset="2"/>
              </a:rPr>
              <a:t>bahwa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dirinya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mampu</a:t>
            </a:r>
            <a:r>
              <a:rPr lang="en-US" dirty="0" smtClean="0">
                <a:sym typeface="Wingdings" pitchFamily="2" charset="2"/>
              </a:rPr>
              <a:t>, </a:t>
            </a:r>
            <a:r>
              <a:rPr lang="en-US" dirty="0" err="1" smtClean="0">
                <a:sym typeface="Wingdings" pitchFamily="2" charset="2"/>
              </a:rPr>
              <a:t>dicintai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dihargai</a:t>
            </a:r>
            <a:r>
              <a:rPr lang="en-US" dirty="0" smtClean="0">
                <a:sym typeface="Wingdings" pitchFamily="2" charset="2"/>
              </a:rPr>
              <a:t>.</a:t>
            </a:r>
            <a:endParaRPr lang="en-US" dirty="0" smtClean="0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190500"/>
            <a:ext cx="7010400" cy="1527175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sz="4000" dirty="0" smtClean="0"/>
              <a:t>Johnson ; </a:t>
            </a:r>
            <a:br>
              <a:rPr lang="en-US" sz="4000" dirty="0" smtClean="0"/>
            </a:br>
            <a:r>
              <a:rPr lang="en-US" sz="4000" dirty="0" err="1" smtClean="0"/>
              <a:t>Kiat</a:t>
            </a:r>
            <a:r>
              <a:rPr lang="en-US" sz="4000" dirty="0" smtClean="0"/>
              <a:t> </a:t>
            </a:r>
            <a:r>
              <a:rPr lang="en-US" sz="4000" dirty="0" err="1" smtClean="0"/>
              <a:t>memberikan</a:t>
            </a:r>
            <a:r>
              <a:rPr lang="en-US" sz="4000" dirty="0" smtClean="0"/>
              <a:t> </a:t>
            </a:r>
            <a:r>
              <a:rPr lang="en-US" sz="4000" dirty="0" err="1" smtClean="0"/>
              <a:t>umpan</a:t>
            </a:r>
            <a:r>
              <a:rPr lang="en-US" sz="4000" dirty="0" smtClean="0"/>
              <a:t> </a:t>
            </a:r>
            <a:r>
              <a:rPr lang="en-US" sz="4000" dirty="0" err="1" smtClean="0"/>
              <a:t>balik</a:t>
            </a:r>
            <a:endParaRPr lang="en-US" sz="4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KEPRIBADIAN &amp; PERSEPSI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dirty="0" err="1" smtClean="0">
                <a:effectLst/>
                <a:latin typeface="Comic Sans MS" pitchFamily="66" charset="0"/>
              </a:rPr>
              <a:t>Tiap</a:t>
            </a:r>
            <a:r>
              <a:rPr lang="en-US" dirty="0" smtClean="0">
                <a:effectLst/>
                <a:latin typeface="Comic Sans MS" pitchFamily="66" charset="0"/>
              </a:rPr>
              <a:t> </a:t>
            </a:r>
            <a:r>
              <a:rPr lang="en-US" dirty="0" err="1" smtClean="0">
                <a:effectLst/>
                <a:latin typeface="Comic Sans MS" pitchFamily="66" charset="0"/>
              </a:rPr>
              <a:t>individu</a:t>
            </a:r>
            <a:r>
              <a:rPr lang="en-US" dirty="0" smtClean="0">
                <a:effectLst/>
                <a:latin typeface="Comic Sans MS" pitchFamily="66" charset="0"/>
              </a:rPr>
              <a:t> </a:t>
            </a:r>
            <a:r>
              <a:rPr lang="en-US" dirty="0" err="1" smtClean="0">
                <a:effectLst/>
                <a:latin typeface="Comic Sans MS" pitchFamily="66" charset="0"/>
              </a:rPr>
              <a:t>adalah</a:t>
            </a:r>
            <a:r>
              <a:rPr lang="en-US" dirty="0" smtClean="0">
                <a:effectLst/>
                <a:latin typeface="Comic Sans MS" pitchFamily="66" charset="0"/>
              </a:rPr>
              <a:t> </a:t>
            </a:r>
            <a:r>
              <a:rPr lang="en-US" dirty="0" err="1" smtClean="0">
                <a:effectLst/>
                <a:latin typeface="Comic Sans MS" pitchFamily="66" charset="0"/>
              </a:rPr>
              <a:t>unik</a:t>
            </a:r>
            <a:r>
              <a:rPr lang="en-US" dirty="0" smtClean="0">
                <a:effectLst/>
                <a:latin typeface="Comic Sans MS" pitchFamily="66" charset="0"/>
              </a:rPr>
              <a:t> </a:t>
            </a:r>
            <a:r>
              <a:rPr lang="en-US" dirty="0" smtClean="0">
                <a:effectLst/>
                <a:latin typeface="Comic Sans MS" pitchFamily="66" charset="0"/>
                <a:sym typeface="Wingdings" pitchFamily="2" charset="2"/>
              </a:rPr>
              <a:t> </a:t>
            </a:r>
            <a:r>
              <a:rPr lang="en-US" dirty="0" err="1" smtClean="0">
                <a:effectLst/>
                <a:latin typeface="Comic Sans MS" pitchFamily="66" charset="0"/>
                <a:sym typeface="Wingdings" pitchFamily="2" charset="2"/>
              </a:rPr>
              <a:t>kerangka</a:t>
            </a:r>
            <a:r>
              <a:rPr lang="en-US" dirty="0" smtClean="0">
                <a:effectLst/>
                <a:latin typeface="Comic Sans MS" pitchFamily="66" charset="0"/>
                <a:sym typeface="Wingdings" pitchFamily="2" charset="2"/>
              </a:rPr>
              <a:t> </a:t>
            </a:r>
            <a:r>
              <a:rPr lang="en-US" dirty="0" err="1" smtClean="0">
                <a:effectLst/>
                <a:latin typeface="Comic Sans MS" pitchFamily="66" charset="0"/>
                <a:sym typeface="Wingdings" pitchFamily="2" charset="2"/>
              </a:rPr>
              <a:t>referensi</a:t>
            </a:r>
            <a:r>
              <a:rPr lang="en-US" dirty="0" smtClean="0">
                <a:effectLst/>
                <a:latin typeface="Comic Sans MS" pitchFamily="66" charset="0"/>
                <a:sym typeface="Wingdings" pitchFamily="2" charset="2"/>
              </a:rPr>
              <a:t> &amp; </a:t>
            </a:r>
            <a:r>
              <a:rPr lang="en-US" dirty="0" err="1" smtClean="0">
                <a:effectLst/>
                <a:latin typeface="Comic Sans MS" pitchFamily="66" charset="0"/>
                <a:sym typeface="Wingdings" pitchFamily="2" charset="2"/>
              </a:rPr>
              <a:t>pengalaman</a:t>
            </a:r>
            <a:r>
              <a:rPr lang="en-US" dirty="0" smtClean="0">
                <a:effectLst/>
                <a:latin typeface="Comic Sans MS" pitchFamily="66" charset="0"/>
                <a:sym typeface="Wingdings" pitchFamily="2" charset="2"/>
              </a:rPr>
              <a:t> </a:t>
            </a:r>
            <a:r>
              <a:rPr lang="en-US" dirty="0" err="1" smtClean="0">
                <a:effectLst/>
                <a:latin typeface="Comic Sans MS" pitchFamily="66" charset="0"/>
                <a:sym typeface="Wingdings" pitchFamily="2" charset="2"/>
              </a:rPr>
              <a:t>pribadi</a:t>
            </a:r>
            <a:r>
              <a:rPr lang="en-US" dirty="0" smtClean="0">
                <a:effectLst/>
                <a:latin typeface="Comic Sans MS" pitchFamily="66" charset="0"/>
                <a:sym typeface="Wingdings" pitchFamily="2" charset="2"/>
              </a:rPr>
              <a:t> </a:t>
            </a:r>
            <a:r>
              <a:rPr lang="en-US" dirty="0" err="1" smtClean="0">
                <a:effectLst/>
                <a:latin typeface="Comic Sans MS" pitchFamily="66" charset="0"/>
                <a:sym typeface="Wingdings" pitchFamily="2" charset="2"/>
              </a:rPr>
              <a:t>yg</a:t>
            </a:r>
            <a:r>
              <a:rPr lang="en-US" dirty="0" smtClean="0">
                <a:effectLst/>
                <a:latin typeface="Comic Sans MS" pitchFamily="66" charset="0"/>
                <a:sym typeface="Wingdings" pitchFamily="2" charset="2"/>
              </a:rPr>
              <a:t> </a:t>
            </a:r>
            <a:r>
              <a:rPr lang="en-US" dirty="0" err="1" smtClean="0">
                <a:effectLst/>
                <a:latin typeface="Comic Sans MS" pitchFamily="66" charset="0"/>
                <a:sym typeface="Wingdings" pitchFamily="2" charset="2"/>
              </a:rPr>
              <a:t>berbeda</a:t>
            </a:r>
            <a:r>
              <a:rPr lang="en-US" dirty="0" smtClean="0">
                <a:effectLst/>
                <a:latin typeface="Comic Sans MS" pitchFamily="66" charset="0"/>
                <a:sym typeface="Wingdings" pitchFamily="2" charset="2"/>
              </a:rPr>
              <a:t> </a:t>
            </a:r>
            <a:r>
              <a:rPr lang="en-US" dirty="0" err="1" smtClean="0">
                <a:effectLst/>
                <a:latin typeface="Comic Sans MS" pitchFamily="66" charset="0"/>
                <a:sym typeface="Wingdings" pitchFamily="2" charset="2"/>
              </a:rPr>
              <a:t>satu</a:t>
            </a:r>
            <a:r>
              <a:rPr lang="en-US" dirty="0" smtClean="0">
                <a:effectLst/>
                <a:latin typeface="Comic Sans MS" pitchFamily="66" charset="0"/>
                <a:sym typeface="Wingdings" pitchFamily="2" charset="2"/>
              </a:rPr>
              <a:t> </a:t>
            </a:r>
            <a:r>
              <a:rPr lang="en-US" dirty="0" err="1" smtClean="0">
                <a:effectLst/>
                <a:latin typeface="Comic Sans MS" pitchFamily="66" charset="0"/>
                <a:sym typeface="Wingdings" pitchFamily="2" charset="2"/>
              </a:rPr>
              <a:t>sama</a:t>
            </a:r>
            <a:r>
              <a:rPr lang="en-US" dirty="0" smtClean="0">
                <a:effectLst/>
                <a:latin typeface="Comic Sans MS" pitchFamily="66" charset="0"/>
                <a:sym typeface="Wingdings" pitchFamily="2" charset="2"/>
              </a:rPr>
              <a:t> lain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>
                <a:effectLst/>
                <a:latin typeface="Comic Sans MS" pitchFamily="66" charset="0"/>
                <a:sym typeface="Wingdings" pitchFamily="2" charset="2"/>
              </a:rPr>
              <a:t>‘Self-concept’  </a:t>
            </a:r>
            <a:r>
              <a:rPr lang="en-US" dirty="0" err="1" smtClean="0">
                <a:effectLst/>
                <a:latin typeface="Comic Sans MS" pitchFamily="66" charset="0"/>
                <a:sym typeface="Wingdings" pitchFamily="2" charset="2"/>
              </a:rPr>
              <a:t>mempengaruhi</a:t>
            </a:r>
            <a:r>
              <a:rPr lang="en-US" dirty="0" smtClean="0">
                <a:effectLst/>
                <a:latin typeface="Comic Sans MS" pitchFamily="66" charset="0"/>
                <a:sym typeface="Wingdings" pitchFamily="2" charset="2"/>
              </a:rPr>
              <a:t> </a:t>
            </a:r>
            <a:r>
              <a:rPr lang="en-US" dirty="0" err="1" smtClean="0">
                <a:effectLst/>
                <a:latin typeface="Comic Sans MS" pitchFamily="66" charset="0"/>
                <a:sym typeface="Wingdings" pitchFamily="2" charset="2"/>
              </a:rPr>
              <a:t>pola</a:t>
            </a:r>
            <a:r>
              <a:rPr lang="en-US" dirty="0" smtClean="0">
                <a:effectLst/>
                <a:latin typeface="Comic Sans MS" pitchFamily="66" charset="0"/>
                <a:sym typeface="Wingdings" pitchFamily="2" charset="2"/>
              </a:rPr>
              <a:t> </a:t>
            </a:r>
            <a:r>
              <a:rPr lang="en-US" dirty="0" err="1" smtClean="0">
                <a:effectLst/>
                <a:latin typeface="Comic Sans MS" pitchFamily="66" charset="0"/>
                <a:sym typeface="Wingdings" pitchFamily="2" charset="2"/>
              </a:rPr>
              <a:t>komunikasi</a:t>
            </a:r>
            <a:r>
              <a:rPr lang="en-US" dirty="0" smtClean="0">
                <a:effectLst/>
                <a:latin typeface="Comic Sans MS" pitchFamily="66" charset="0"/>
                <a:sym typeface="Wingdings" pitchFamily="2" charset="2"/>
              </a:rPr>
              <a:t> </a:t>
            </a:r>
            <a:r>
              <a:rPr lang="en-US" dirty="0" err="1" smtClean="0">
                <a:effectLst/>
                <a:latin typeface="Comic Sans MS" pitchFamily="66" charset="0"/>
                <a:sym typeface="Wingdings" pitchFamily="2" charset="2"/>
              </a:rPr>
              <a:t>dengan</a:t>
            </a:r>
            <a:r>
              <a:rPr lang="en-US" dirty="0" smtClean="0">
                <a:effectLst/>
                <a:latin typeface="Comic Sans MS" pitchFamily="66" charset="0"/>
                <a:sym typeface="Wingdings" pitchFamily="2" charset="2"/>
              </a:rPr>
              <a:t> </a:t>
            </a:r>
            <a:r>
              <a:rPr lang="en-US" dirty="0" err="1" smtClean="0">
                <a:effectLst/>
                <a:latin typeface="Comic Sans MS" pitchFamily="66" charset="0"/>
                <a:sym typeface="Wingdings" pitchFamily="2" charset="2"/>
              </a:rPr>
              <a:t>orang</a:t>
            </a:r>
            <a:r>
              <a:rPr lang="en-US" dirty="0" smtClean="0">
                <a:effectLst/>
                <a:latin typeface="Comic Sans MS" pitchFamily="66" charset="0"/>
                <a:sym typeface="Wingdings" pitchFamily="2" charset="2"/>
              </a:rPr>
              <a:t> lain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>
                <a:effectLst/>
                <a:latin typeface="Comic Sans MS" pitchFamily="66" charset="0"/>
                <a:sym typeface="Wingdings" pitchFamily="2" charset="2"/>
              </a:rPr>
              <a:t>Agar </a:t>
            </a:r>
            <a:r>
              <a:rPr lang="en-US" dirty="0" err="1" smtClean="0">
                <a:effectLst/>
                <a:latin typeface="Comic Sans MS" pitchFamily="66" charset="0"/>
                <a:sym typeface="Wingdings" pitchFamily="2" charset="2"/>
              </a:rPr>
              <a:t>komunikasi</a:t>
            </a:r>
            <a:r>
              <a:rPr lang="en-US" dirty="0" smtClean="0">
                <a:effectLst/>
                <a:latin typeface="Comic Sans MS" pitchFamily="66" charset="0"/>
                <a:sym typeface="Wingdings" pitchFamily="2" charset="2"/>
              </a:rPr>
              <a:t> </a:t>
            </a:r>
            <a:r>
              <a:rPr lang="en-US" dirty="0" err="1" smtClean="0">
                <a:effectLst/>
                <a:latin typeface="Comic Sans MS" pitchFamily="66" charset="0"/>
                <a:sym typeface="Wingdings" pitchFamily="2" charset="2"/>
              </a:rPr>
              <a:t>efektif</a:t>
            </a:r>
            <a:r>
              <a:rPr lang="en-US" dirty="0" smtClean="0">
                <a:effectLst/>
                <a:latin typeface="Comic Sans MS" pitchFamily="66" charset="0"/>
                <a:sym typeface="Wingdings" pitchFamily="2" charset="2"/>
              </a:rPr>
              <a:t>  </a:t>
            </a:r>
            <a:r>
              <a:rPr lang="en-US" dirty="0" err="1" smtClean="0">
                <a:effectLst/>
                <a:latin typeface="Comic Sans MS" pitchFamily="66" charset="0"/>
                <a:sym typeface="Wingdings" pitchFamily="2" charset="2"/>
              </a:rPr>
              <a:t>perlu</a:t>
            </a:r>
            <a:r>
              <a:rPr lang="en-US" dirty="0" smtClean="0">
                <a:effectLst/>
                <a:latin typeface="Comic Sans MS" pitchFamily="66" charset="0"/>
                <a:sym typeface="Wingdings" pitchFamily="2" charset="2"/>
              </a:rPr>
              <a:t> </a:t>
            </a:r>
            <a:r>
              <a:rPr lang="en-US" dirty="0" err="1" smtClean="0">
                <a:effectLst/>
                <a:latin typeface="Comic Sans MS" pitchFamily="66" charset="0"/>
                <a:sym typeface="Wingdings" pitchFamily="2" charset="2"/>
              </a:rPr>
              <a:t>kerjasama</a:t>
            </a:r>
            <a:r>
              <a:rPr lang="en-US" dirty="0" smtClean="0">
                <a:effectLst/>
                <a:latin typeface="Comic Sans MS" pitchFamily="66" charset="0"/>
                <a:sym typeface="Wingdings" pitchFamily="2" charset="2"/>
              </a:rPr>
              <a:t> </a:t>
            </a:r>
            <a:r>
              <a:rPr lang="en-US" dirty="0" err="1" smtClean="0">
                <a:effectLst/>
                <a:latin typeface="Comic Sans MS" pitchFamily="66" charset="0"/>
                <a:sym typeface="Wingdings" pitchFamily="2" charset="2"/>
              </a:rPr>
              <a:t>memperluas</a:t>
            </a:r>
            <a:r>
              <a:rPr lang="en-US" dirty="0" smtClean="0">
                <a:effectLst/>
                <a:latin typeface="Comic Sans MS" pitchFamily="66" charset="0"/>
                <a:sym typeface="Wingdings" pitchFamily="2" charset="2"/>
              </a:rPr>
              <a:t> </a:t>
            </a:r>
            <a:r>
              <a:rPr lang="en-US" dirty="0" err="1" smtClean="0">
                <a:effectLst/>
                <a:latin typeface="Comic Sans MS" pitchFamily="66" charset="0"/>
                <a:sym typeface="Wingdings" pitchFamily="2" charset="2"/>
              </a:rPr>
              <a:t>bidang</a:t>
            </a:r>
            <a:r>
              <a:rPr lang="en-US" dirty="0" smtClean="0">
                <a:effectLst/>
                <a:latin typeface="Comic Sans MS" pitchFamily="66" charset="0"/>
                <a:sym typeface="Wingdings" pitchFamily="2" charset="2"/>
              </a:rPr>
              <a:t> </a:t>
            </a:r>
            <a:r>
              <a:rPr lang="en-US" dirty="0" err="1" smtClean="0">
                <a:effectLst/>
                <a:latin typeface="Comic Sans MS" pitchFamily="66" charset="0"/>
                <a:sym typeface="Wingdings" pitchFamily="2" charset="2"/>
              </a:rPr>
              <a:t>terbuka</a:t>
            </a:r>
            <a:r>
              <a:rPr lang="en-US" dirty="0" smtClean="0">
                <a:effectLst/>
                <a:latin typeface="Comic Sans MS" pitchFamily="66" charset="0"/>
                <a:sym typeface="Wingdings" pitchFamily="2" charset="2"/>
              </a:rPr>
              <a:t>, </a:t>
            </a:r>
            <a:r>
              <a:rPr lang="en-US" dirty="0" err="1" smtClean="0">
                <a:effectLst/>
                <a:latin typeface="Comic Sans MS" pitchFamily="66" charset="0"/>
                <a:sym typeface="Wingdings" pitchFamily="2" charset="2"/>
              </a:rPr>
              <a:t>dan</a:t>
            </a:r>
            <a:r>
              <a:rPr lang="en-US" dirty="0" smtClean="0">
                <a:effectLst/>
                <a:latin typeface="Comic Sans MS" pitchFamily="66" charset="0"/>
                <a:sym typeface="Wingdings" pitchFamily="2" charset="2"/>
              </a:rPr>
              <a:t> </a:t>
            </a:r>
            <a:r>
              <a:rPr lang="en-US" dirty="0" err="1" smtClean="0">
                <a:effectLst/>
                <a:latin typeface="Comic Sans MS" pitchFamily="66" charset="0"/>
                <a:sym typeface="Wingdings" pitchFamily="2" charset="2"/>
              </a:rPr>
              <a:t>memperkecil</a:t>
            </a:r>
            <a:r>
              <a:rPr lang="en-US" dirty="0" smtClean="0">
                <a:effectLst/>
                <a:latin typeface="Comic Sans MS" pitchFamily="66" charset="0"/>
                <a:sym typeface="Wingdings" pitchFamily="2" charset="2"/>
              </a:rPr>
              <a:t> </a:t>
            </a:r>
            <a:r>
              <a:rPr lang="en-US" dirty="0" err="1" smtClean="0">
                <a:effectLst/>
                <a:latin typeface="Comic Sans MS" pitchFamily="66" charset="0"/>
                <a:sym typeface="Wingdings" pitchFamily="2" charset="2"/>
              </a:rPr>
              <a:t>bidang</a:t>
            </a:r>
            <a:r>
              <a:rPr lang="en-US" dirty="0" smtClean="0">
                <a:effectLst/>
                <a:latin typeface="Comic Sans MS" pitchFamily="66" charset="0"/>
                <a:sym typeface="Wingdings" pitchFamily="2" charset="2"/>
              </a:rPr>
              <a:t> </a:t>
            </a:r>
            <a:r>
              <a:rPr lang="en-US" dirty="0" err="1" smtClean="0">
                <a:effectLst/>
                <a:latin typeface="Comic Sans MS" pitchFamily="66" charset="0"/>
                <a:sym typeface="Wingdings" pitchFamily="2" charset="2"/>
              </a:rPr>
              <a:t>tersembunyi</a:t>
            </a:r>
            <a:r>
              <a:rPr lang="en-US" dirty="0" smtClean="0">
                <a:effectLst/>
                <a:latin typeface="Comic Sans MS" pitchFamily="66" charset="0"/>
                <a:sym typeface="Wingdings" pitchFamily="2" charset="2"/>
              </a:rPr>
              <a:t> </a:t>
            </a:r>
            <a:r>
              <a:rPr lang="en-US" dirty="0" err="1" smtClean="0">
                <a:effectLst/>
                <a:latin typeface="Comic Sans MS" pitchFamily="66" charset="0"/>
                <a:sym typeface="Wingdings" pitchFamily="2" charset="2"/>
              </a:rPr>
              <a:t>dan</a:t>
            </a:r>
            <a:r>
              <a:rPr lang="en-US" dirty="0" smtClean="0">
                <a:effectLst/>
                <a:latin typeface="Comic Sans MS" pitchFamily="66" charset="0"/>
                <a:sym typeface="Wingdings" pitchFamily="2" charset="2"/>
              </a:rPr>
              <a:t> </a:t>
            </a:r>
            <a:r>
              <a:rPr lang="en-US" dirty="0" err="1" smtClean="0">
                <a:effectLst/>
                <a:latin typeface="Comic Sans MS" pitchFamily="66" charset="0"/>
                <a:sym typeface="Wingdings" pitchFamily="2" charset="2"/>
              </a:rPr>
              <a:t>tak</a:t>
            </a:r>
            <a:r>
              <a:rPr lang="en-US" dirty="0" smtClean="0">
                <a:effectLst/>
                <a:latin typeface="Comic Sans MS" pitchFamily="66" charset="0"/>
                <a:sym typeface="Wingdings" pitchFamily="2" charset="2"/>
              </a:rPr>
              <a:t> </a:t>
            </a:r>
            <a:r>
              <a:rPr lang="en-US" dirty="0" err="1" smtClean="0">
                <a:effectLst/>
                <a:latin typeface="Comic Sans MS" pitchFamily="66" charset="0"/>
                <a:sym typeface="Wingdings" pitchFamily="2" charset="2"/>
              </a:rPr>
              <a:t>sadar</a:t>
            </a:r>
            <a:endParaRPr lang="en-US" dirty="0" smtClean="0">
              <a:effectLst/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1676400" y="533400"/>
            <a:ext cx="7467600" cy="1143000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sz="4000" dirty="0" smtClean="0"/>
              <a:t>4 </a:t>
            </a:r>
            <a:r>
              <a:rPr lang="en-US" sz="4000" dirty="0" err="1" smtClean="0"/>
              <a:t>Tipe</a:t>
            </a:r>
            <a:r>
              <a:rPr lang="en-US" sz="4000" dirty="0" smtClean="0"/>
              <a:t> </a:t>
            </a:r>
            <a:r>
              <a:rPr lang="en-US" sz="4000" dirty="0" err="1" smtClean="0"/>
              <a:t>Manusia</a:t>
            </a:r>
            <a:r>
              <a:rPr lang="en-US" sz="4000" dirty="0" smtClean="0"/>
              <a:t> </a:t>
            </a:r>
            <a:r>
              <a:rPr lang="en-US" sz="4000" dirty="0" err="1" smtClean="0"/>
              <a:t>dalam</a:t>
            </a:r>
            <a:r>
              <a:rPr lang="en-US" sz="4000" dirty="0" smtClean="0"/>
              <a:t> ‘self-disclosure’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905000"/>
            <a:ext cx="7924800" cy="4114800"/>
          </a:xfrm>
        </p:spPr>
        <p:txBody>
          <a:bodyPr/>
          <a:lstStyle/>
          <a:p>
            <a:pPr marL="609600" indent="-609600" eaLnBrk="1" hangingPunct="1">
              <a:buFontTx/>
              <a:buAutoNum type="arabicPeriod"/>
              <a:defRPr/>
            </a:pPr>
            <a:r>
              <a:rPr lang="en-US" dirty="0" err="1" smtClean="0">
                <a:effectLst/>
                <a:latin typeface="Comic Sans MS" pitchFamily="66" charset="0"/>
              </a:rPr>
              <a:t>Orang</a:t>
            </a:r>
            <a:r>
              <a:rPr lang="en-US" dirty="0" smtClean="0">
                <a:effectLst/>
                <a:latin typeface="Comic Sans MS" pitchFamily="66" charset="0"/>
              </a:rPr>
              <a:t> yang open-minded person or of ideal window</a:t>
            </a:r>
          </a:p>
          <a:p>
            <a:pPr marL="609600" indent="-609600" eaLnBrk="1" hangingPunct="1">
              <a:buFontTx/>
              <a:buAutoNum type="arabicPeriod"/>
              <a:defRPr/>
            </a:pPr>
            <a:r>
              <a:rPr lang="en-US" dirty="0" err="1" smtClean="0">
                <a:effectLst/>
                <a:latin typeface="Comic Sans MS" pitchFamily="66" charset="0"/>
              </a:rPr>
              <a:t>Orang</a:t>
            </a:r>
            <a:r>
              <a:rPr lang="en-US" dirty="0" smtClean="0">
                <a:effectLst/>
                <a:latin typeface="Comic Sans MS" pitchFamily="66" charset="0"/>
              </a:rPr>
              <a:t> yang </a:t>
            </a:r>
            <a:r>
              <a:rPr lang="en-US" dirty="0" err="1" smtClean="0">
                <a:effectLst/>
                <a:latin typeface="Comic Sans MS" pitchFamily="66" charset="0"/>
              </a:rPr>
              <a:t>tampil</a:t>
            </a:r>
            <a:r>
              <a:rPr lang="en-US" dirty="0" smtClean="0">
                <a:effectLst/>
                <a:latin typeface="Comic Sans MS" pitchFamily="66" charset="0"/>
              </a:rPr>
              <a:t> </a:t>
            </a:r>
            <a:r>
              <a:rPr lang="en-US" dirty="0" err="1" smtClean="0">
                <a:effectLst/>
                <a:latin typeface="Comic Sans MS" pitchFamily="66" charset="0"/>
              </a:rPr>
              <a:t>ibarat</a:t>
            </a:r>
            <a:r>
              <a:rPr lang="en-US" dirty="0" smtClean="0">
                <a:effectLst/>
                <a:latin typeface="Comic Sans MS" pitchFamily="66" charset="0"/>
              </a:rPr>
              <a:t> </a:t>
            </a:r>
            <a:r>
              <a:rPr lang="en-US" dirty="0" err="1" smtClean="0">
                <a:effectLst/>
                <a:latin typeface="Comic Sans MS" pitchFamily="66" charset="0"/>
              </a:rPr>
              <a:t>banteng</a:t>
            </a:r>
            <a:r>
              <a:rPr lang="en-US" dirty="0" smtClean="0">
                <a:effectLst/>
                <a:latin typeface="Comic Sans MS" pitchFamily="66" charset="0"/>
              </a:rPr>
              <a:t> </a:t>
            </a:r>
            <a:r>
              <a:rPr lang="en-US" dirty="0" err="1" smtClean="0">
                <a:effectLst/>
                <a:latin typeface="Comic Sans MS" pitchFamily="66" charset="0"/>
              </a:rPr>
              <a:t>mabuk</a:t>
            </a:r>
            <a:r>
              <a:rPr lang="en-US" dirty="0" smtClean="0">
                <a:effectLst/>
                <a:latin typeface="Comic Sans MS" pitchFamily="66" charset="0"/>
              </a:rPr>
              <a:t>; exhibitionist or bull in China shop</a:t>
            </a:r>
          </a:p>
          <a:p>
            <a:pPr marL="609600" indent="-609600" eaLnBrk="1" hangingPunct="1">
              <a:buFontTx/>
              <a:buAutoNum type="arabicPeriod"/>
              <a:defRPr/>
            </a:pPr>
            <a:r>
              <a:rPr lang="en-US" dirty="0" err="1" smtClean="0">
                <a:effectLst/>
                <a:latin typeface="Comic Sans MS" pitchFamily="66" charset="0"/>
              </a:rPr>
              <a:t>Orang</a:t>
            </a:r>
            <a:r>
              <a:rPr lang="en-US" dirty="0" smtClean="0">
                <a:effectLst/>
                <a:latin typeface="Comic Sans MS" pitchFamily="66" charset="0"/>
              </a:rPr>
              <a:t> yang </a:t>
            </a:r>
            <a:r>
              <a:rPr lang="en-US" dirty="0" err="1" smtClean="0">
                <a:effectLst/>
                <a:latin typeface="Comic Sans MS" pitchFamily="66" charset="0"/>
              </a:rPr>
              <a:t>suka</a:t>
            </a:r>
            <a:r>
              <a:rPr lang="en-US" dirty="0" smtClean="0">
                <a:effectLst/>
                <a:latin typeface="Comic Sans MS" pitchFamily="66" charset="0"/>
              </a:rPr>
              <a:t> </a:t>
            </a:r>
            <a:r>
              <a:rPr lang="en-US" dirty="0" err="1" smtClean="0">
                <a:effectLst/>
                <a:latin typeface="Comic Sans MS" pitchFamily="66" charset="0"/>
              </a:rPr>
              <a:t>menyendiri</a:t>
            </a:r>
            <a:r>
              <a:rPr lang="en-US" dirty="0" smtClean="0">
                <a:effectLst/>
                <a:latin typeface="Comic Sans MS" pitchFamily="66" charset="0"/>
              </a:rPr>
              <a:t> </a:t>
            </a:r>
            <a:r>
              <a:rPr lang="en-US" dirty="0" err="1" smtClean="0">
                <a:effectLst/>
                <a:latin typeface="Comic Sans MS" pitchFamily="66" charset="0"/>
              </a:rPr>
              <a:t>spt</a:t>
            </a:r>
            <a:r>
              <a:rPr lang="en-US" dirty="0" smtClean="0">
                <a:effectLst/>
                <a:latin typeface="Comic Sans MS" pitchFamily="66" charset="0"/>
              </a:rPr>
              <a:t> </a:t>
            </a:r>
            <a:r>
              <a:rPr lang="en-US" dirty="0" err="1" smtClean="0">
                <a:effectLst/>
                <a:latin typeface="Comic Sans MS" pitchFamily="66" charset="0"/>
              </a:rPr>
              <a:t>penyu</a:t>
            </a:r>
            <a:r>
              <a:rPr lang="en-US" dirty="0" smtClean="0">
                <a:effectLst/>
                <a:latin typeface="Comic Sans MS" pitchFamily="66" charset="0"/>
              </a:rPr>
              <a:t>; loner and loner as turtle</a:t>
            </a:r>
          </a:p>
          <a:p>
            <a:pPr marL="609600" indent="-609600" eaLnBrk="1" hangingPunct="1">
              <a:buFontTx/>
              <a:buAutoNum type="arabicPeriod"/>
              <a:defRPr/>
            </a:pPr>
            <a:r>
              <a:rPr lang="en-US" dirty="0" err="1" smtClean="0">
                <a:effectLst/>
                <a:latin typeface="Comic Sans MS" pitchFamily="66" charset="0"/>
              </a:rPr>
              <a:t>Orang</a:t>
            </a:r>
            <a:r>
              <a:rPr lang="en-US" dirty="0" smtClean="0">
                <a:effectLst/>
                <a:latin typeface="Comic Sans MS" pitchFamily="66" charset="0"/>
              </a:rPr>
              <a:t> yang </a:t>
            </a:r>
            <a:r>
              <a:rPr lang="en-US" dirty="0" err="1" smtClean="0">
                <a:effectLst/>
                <a:latin typeface="Comic Sans MS" pitchFamily="66" charset="0"/>
              </a:rPr>
              <a:t>tipe</a:t>
            </a:r>
            <a:r>
              <a:rPr lang="en-US" dirty="0" smtClean="0">
                <a:effectLst/>
                <a:latin typeface="Comic Sans MS" pitchFamily="66" charset="0"/>
              </a:rPr>
              <a:t> interviewer</a:t>
            </a:r>
          </a:p>
          <a:p>
            <a:pPr marL="609600" indent="-609600" eaLnBrk="1" hangingPunct="1">
              <a:buFontTx/>
              <a:buNone/>
              <a:defRPr/>
            </a:pPr>
            <a:r>
              <a:rPr lang="en-US" dirty="0" smtClean="0">
                <a:effectLst/>
                <a:latin typeface="Comic Sans MS" pitchFamily="66" charset="0"/>
              </a:rPr>
              <a:t>(Hall-Jay, 1988)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4"/>
          <p:cNvSpPr>
            <a:spLocks noChangeArrowheads="1"/>
          </p:cNvSpPr>
          <p:nvPr/>
        </p:nvSpPr>
        <p:spPr bwMode="auto">
          <a:xfrm>
            <a:off x="2514600" y="2133600"/>
            <a:ext cx="3886200" cy="3124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25603" name="Line 5"/>
          <p:cNvSpPr>
            <a:spLocks noChangeShapeType="1"/>
          </p:cNvSpPr>
          <p:nvPr/>
        </p:nvSpPr>
        <p:spPr bwMode="auto">
          <a:xfrm>
            <a:off x="5105400" y="21336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604" name="Line 6"/>
          <p:cNvSpPr>
            <a:spLocks noChangeShapeType="1"/>
          </p:cNvSpPr>
          <p:nvPr/>
        </p:nvSpPr>
        <p:spPr bwMode="auto">
          <a:xfrm>
            <a:off x="2514600" y="4495800"/>
            <a:ext cx="3886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605" name="Text Box 7"/>
          <p:cNvSpPr txBox="1">
            <a:spLocks noChangeArrowheads="1"/>
          </p:cNvSpPr>
          <p:nvPr/>
        </p:nvSpPr>
        <p:spPr bwMode="auto">
          <a:xfrm>
            <a:off x="914400" y="914400"/>
            <a:ext cx="784860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>
                <a:latin typeface="Arial" charset="0"/>
              </a:rPr>
              <a:t>Jika bidang 1 diperbesar, kita akan menemukan seorang pribadi (komunikator) yang ideal, orang yang selalu terbuka dengan orang lain (open minded person or of ideal window)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5"/>
          <p:cNvSpPr>
            <a:spLocks noChangeArrowheads="1"/>
          </p:cNvSpPr>
          <p:nvPr/>
        </p:nvSpPr>
        <p:spPr bwMode="auto">
          <a:xfrm>
            <a:off x="2590800" y="2514600"/>
            <a:ext cx="3886200" cy="3124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26627" name="Line 6"/>
          <p:cNvSpPr>
            <a:spLocks noChangeShapeType="1"/>
          </p:cNvSpPr>
          <p:nvPr/>
        </p:nvSpPr>
        <p:spPr bwMode="auto">
          <a:xfrm>
            <a:off x="3657600" y="25146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628" name="Line 7"/>
          <p:cNvSpPr>
            <a:spLocks noChangeShapeType="1"/>
          </p:cNvSpPr>
          <p:nvPr/>
        </p:nvSpPr>
        <p:spPr bwMode="auto">
          <a:xfrm>
            <a:off x="2590800" y="5029200"/>
            <a:ext cx="3886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629" name="Text Box 8"/>
          <p:cNvSpPr txBox="1">
            <a:spLocks noChangeArrowheads="1"/>
          </p:cNvSpPr>
          <p:nvPr/>
        </p:nvSpPr>
        <p:spPr bwMode="auto">
          <a:xfrm>
            <a:off x="838200" y="762000"/>
            <a:ext cx="7848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>
                <a:latin typeface="Arial" charset="0"/>
              </a:rPr>
              <a:t>Jika bidang 2 diperbesar, kita akan menemukan seorang pribadi yang terlalu menonjolkan diri namun buta terhadap dirinya sendiri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KOMUNIKASI PERSONAL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INTRAPERSONAL COMMUNICATION</a:t>
            </a:r>
          </a:p>
          <a:p>
            <a:pPr eaLnBrk="1" hangingPunct="1">
              <a:defRPr/>
            </a:pPr>
            <a:r>
              <a:rPr lang="en-US" smtClean="0"/>
              <a:t>INTERPERSONAL COMMUNICATION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4"/>
          <p:cNvSpPr>
            <a:spLocks noChangeArrowheads="1"/>
          </p:cNvSpPr>
          <p:nvPr/>
        </p:nvSpPr>
        <p:spPr bwMode="auto">
          <a:xfrm>
            <a:off x="2590800" y="2286000"/>
            <a:ext cx="3886200" cy="3124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27651" name="Line 5"/>
          <p:cNvSpPr>
            <a:spLocks noChangeShapeType="1"/>
          </p:cNvSpPr>
          <p:nvPr/>
        </p:nvSpPr>
        <p:spPr bwMode="auto">
          <a:xfrm>
            <a:off x="2590800" y="3276600"/>
            <a:ext cx="3886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652" name="Line 6"/>
          <p:cNvSpPr>
            <a:spLocks noChangeShapeType="1"/>
          </p:cNvSpPr>
          <p:nvPr/>
        </p:nvSpPr>
        <p:spPr bwMode="auto">
          <a:xfrm>
            <a:off x="5486400" y="22860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653" name="Text Box 7"/>
          <p:cNvSpPr txBox="1">
            <a:spLocks noChangeArrowheads="1"/>
          </p:cNvSpPr>
          <p:nvPr/>
        </p:nvSpPr>
        <p:spPr bwMode="auto">
          <a:xfrm>
            <a:off x="685800" y="990600"/>
            <a:ext cx="8229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>
                <a:latin typeface="Arial" charset="0"/>
              </a:rPr>
              <a:t>Jika bidang 3 diperbesar, kita akan menemukan seorang pribadi yang suka menyendiri, Sifat orang ini seperti penyu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4"/>
          <p:cNvSpPr>
            <a:spLocks noChangeArrowheads="1"/>
          </p:cNvSpPr>
          <p:nvPr/>
        </p:nvSpPr>
        <p:spPr bwMode="auto">
          <a:xfrm>
            <a:off x="2514600" y="2590800"/>
            <a:ext cx="3886200" cy="3124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28675" name="Text Box 5"/>
          <p:cNvSpPr txBox="1">
            <a:spLocks noChangeArrowheads="1"/>
          </p:cNvSpPr>
          <p:nvPr/>
        </p:nvSpPr>
        <p:spPr bwMode="auto">
          <a:xfrm>
            <a:off x="838200" y="990600"/>
            <a:ext cx="7772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>
                <a:latin typeface="Arial" charset="0"/>
              </a:rPr>
              <a:t>Jika bidang 4 diperbesar, kita akan menemukan seorang pribadi yang tahu banyak tentang orang lain, namun dia menutup dirinya sendiri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533400"/>
            <a:ext cx="8229600" cy="6172200"/>
          </a:xfrm>
        </p:spPr>
        <p:txBody>
          <a:bodyPr/>
          <a:lstStyle/>
          <a:p>
            <a:pPr marL="609600" indent="-609600" eaLnBrk="1" hangingPunct="1">
              <a:buFont typeface="Wingdings" pitchFamily="2" charset="2"/>
              <a:buNone/>
              <a:defRPr/>
            </a:pPr>
            <a:r>
              <a:rPr lang="en-US" b="1" smtClean="0"/>
              <a:t>Intrapersonal Communication</a:t>
            </a:r>
            <a:endParaRPr lang="nb-NO" b="1" u="sng" smtClean="0"/>
          </a:p>
          <a:p>
            <a:pPr marL="609600" indent="-609600" eaLnBrk="1" hangingPunct="1">
              <a:buFont typeface="Wingdings" pitchFamily="2" charset="2"/>
              <a:buNone/>
              <a:defRPr/>
            </a:pPr>
            <a:endParaRPr lang="nb-NO" sz="2800" b="1" u="sng" smtClean="0"/>
          </a:p>
          <a:p>
            <a:pPr marL="609600" indent="-609600" eaLnBrk="1" hangingPunct="1">
              <a:buFont typeface="Wingdings" pitchFamily="2" charset="2"/>
              <a:buNone/>
              <a:defRPr/>
            </a:pPr>
            <a:r>
              <a:rPr lang="nb-NO" sz="2800" b="1" u="sng" smtClean="0"/>
              <a:t>Ronald L. Applebaum, et al :</a:t>
            </a:r>
            <a:endParaRPr lang="nb-NO" sz="2800" smtClean="0"/>
          </a:p>
          <a:p>
            <a:pPr marL="609600" indent="-609600" eaLnBrk="1" hangingPunct="1">
              <a:buFont typeface="Wingdings" pitchFamily="2" charset="2"/>
              <a:buNone/>
              <a:defRPr/>
            </a:pPr>
            <a:r>
              <a:rPr lang="nb-NO" sz="2800" smtClean="0"/>
              <a:t>	“Komunikasi yang berlangsung di dlm diri kita, meliputi kegiatan berbicara kpd diri kita sendiri dan kegiatan2 mengambil &amp; memberi makna (intelektual &amp; emosional) kpd lingkungan kita”</a:t>
            </a:r>
            <a:endParaRPr lang="en-US" sz="2800" smtClean="0"/>
          </a:p>
          <a:p>
            <a:pPr marL="609600" indent="-609600" eaLnBrk="1" hangingPunct="1">
              <a:defRPr/>
            </a:pPr>
            <a:r>
              <a:rPr lang="en-US" sz="2800" smtClean="0"/>
              <a:t>Berlangsung dalam diri seseorang</a:t>
            </a:r>
          </a:p>
          <a:p>
            <a:pPr marL="609600" indent="-609600" eaLnBrk="1" hangingPunct="1">
              <a:defRPr/>
            </a:pPr>
            <a:r>
              <a:rPr lang="en-US" sz="2800" smtClean="0"/>
              <a:t>Orang tsb berperan sbg komunikator &amp; komunikan</a:t>
            </a:r>
          </a:p>
          <a:p>
            <a:pPr marL="609600" indent="-609600" eaLnBrk="1" hangingPunct="1">
              <a:defRPr/>
            </a:pPr>
            <a:r>
              <a:rPr lang="en-US" sz="2800" smtClean="0"/>
              <a:t>Sebelum komunikasi sosial, biasanya orang melakukan komunikasi intrapersonal dulu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200" b="1" smtClean="0"/>
              <a:t>INTRAPERSONAL COMMUNICATION</a:t>
            </a:r>
            <a:br>
              <a:rPr lang="en-US" sz="3200" b="1" smtClean="0"/>
            </a:br>
            <a:r>
              <a:rPr lang="en-US" sz="3200" b="1" smtClean="0"/>
              <a:t>G. Wiseman &amp; L. Barker</a:t>
            </a:r>
          </a:p>
        </p:txBody>
      </p:sp>
      <p:grpSp>
        <p:nvGrpSpPr>
          <p:cNvPr id="2" name="Group 40"/>
          <p:cNvGrpSpPr>
            <a:grpSpLocks/>
          </p:cNvGrpSpPr>
          <p:nvPr/>
        </p:nvGrpSpPr>
        <p:grpSpPr bwMode="auto">
          <a:xfrm>
            <a:off x="304800" y="1905000"/>
            <a:ext cx="7924800" cy="4122738"/>
            <a:chOff x="2592" y="9469"/>
            <a:chExt cx="8352" cy="4176"/>
          </a:xfrm>
        </p:grpSpPr>
        <p:sp>
          <p:nvSpPr>
            <p:cNvPr id="11268" name="Text Box 41"/>
            <p:cNvSpPr txBox="1">
              <a:spLocks noChangeArrowheads="1"/>
            </p:cNvSpPr>
            <p:nvPr/>
          </p:nvSpPr>
          <p:spPr bwMode="auto">
            <a:xfrm>
              <a:off x="2592" y="9469"/>
              <a:ext cx="1872" cy="1296"/>
            </a:xfrm>
            <a:prstGeom prst="rect">
              <a:avLst/>
            </a:prstGeom>
            <a:solidFill>
              <a:srgbClr val="CC33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2400">
                  <a:solidFill>
                    <a:srgbClr val="000000"/>
                  </a:solidFill>
                  <a:latin typeface="Arial Narrow" pitchFamily="34" charset="0"/>
                </a:rPr>
                <a:t>Rangsangan</a:t>
              </a:r>
            </a:p>
            <a:p>
              <a:pPr>
                <a:buFontTx/>
                <a:buChar char="•"/>
              </a:pPr>
              <a:r>
                <a:rPr lang="en-US" sz="2400">
                  <a:solidFill>
                    <a:srgbClr val="000000"/>
                  </a:solidFill>
                  <a:latin typeface="Arial Narrow" pitchFamily="34" charset="0"/>
                </a:rPr>
                <a:t>Internal</a:t>
              </a:r>
            </a:p>
            <a:p>
              <a:pPr>
                <a:buFontTx/>
                <a:buChar char="•"/>
              </a:pPr>
              <a:r>
                <a:rPr lang="en-US" sz="2400">
                  <a:solidFill>
                    <a:srgbClr val="000000"/>
                  </a:solidFill>
                  <a:latin typeface="Arial Narrow" pitchFamily="34" charset="0"/>
                </a:rPr>
                <a:t>Eksternal</a:t>
              </a: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11269" name="Text Box 42"/>
            <p:cNvSpPr txBox="1">
              <a:spLocks noChangeArrowheads="1"/>
            </p:cNvSpPr>
            <p:nvPr/>
          </p:nvSpPr>
          <p:spPr bwMode="auto">
            <a:xfrm>
              <a:off x="5184" y="9756"/>
              <a:ext cx="864" cy="576"/>
            </a:xfrm>
            <a:prstGeom prst="rect">
              <a:avLst/>
            </a:prstGeom>
            <a:solidFill>
              <a:srgbClr val="CC99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2400">
                  <a:solidFill>
                    <a:srgbClr val="000000"/>
                  </a:solidFill>
                  <a:latin typeface="Arial Narrow" pitchFamily="34" charset="0"/>
                </a:rPr>
                <a:t>Otak</a:t>
              </a: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11270" name="Text Box 43"/>
            <p:cNvSpPr txBox="1">
              <a:spLocks noChangeArrowheads="1"/>
            </p:cNvSpPr>
            <p:nvPr/>
          </p:nvSpPr>
          <p:spPr bwMode="auto">
            <a:xfrm>
              <a:off x="6768" y="9612"/>
              <a:ext cx="1728" cy="864"/>
            </a:xfrm>
            <a:prstGeom prst="rect">
              <a:avLst/>
            </a:prstGeom>
            <a:solidFill>
              <a:srgbClr val="00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2400">
                  <a:solidFill>
                    <a:srgbClr val="000000"/>
                  </a:solidFill>
                  <a:latin typeface="Arial Narrow" pitchFamily="34" charset="0"/>
                </a:rPr>
                <a:t>Diskriminasi</a:t>
              </a:r>
            </a:p>
            <a:p>
              <a:r>
                <a:rPr lang="en-US" sz="2400">
                  <a:solidFill>
                    <a:srgbClr val="000000"/>
                  </a:solidFill>
                  <a:latin typeface="Arial Narrow" pitchFamily="34" charset="0"/>
                  <a:sym typeface="Wingdings" pitchFamily="2" charset="2"/>
                </a:rPr>
                <a:t></a:t>
              </a:r>
              <a:r>
                <a:rPr lang="en-US" sz="2400">
                  <a:solidFill>
                    <a:srgbClr val="000000"/>
                  </a:solidFill>
                  <a:latin typeface="Arial Narrow" pitchFamily="34" charset="0"/>
                </a:rPr>
                <a:t>pilih</a:t>
              </a: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11271" name="Text Box 44"/>
            <p:cNvSpPr txBox="1">
              <a:spLocks noChangeArrowheads="1"/>
            </p:cNvSpPr>
            <p:nvPr/>
          </p:nvSpPr>
          <p:spPr bwMode="auto">
            <a:xfrm>
              <a:off x="9216" y="9612"/>
              <a:ext cx="1728" cy="864"/>
            </a:xfrm>
            <a:prstGeom prst="rect">
              <a:avLst/>
            </a:prstGeom>
            <a:solidFill>
              <a:srgbClr val="66CC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marL="114300" lvl="1">
                <a:buFont typeface="Wingdings" pitchFamily="2" charset="2"/>
                <a:buNone/>
              </a:pPr>
              <a:r>
                <a:rPr lang="en-US" sz="2400">
                  <a:solidFill>
                    <a:srgbClr val="000000"/>
                  </a:solidFill>
                  <a:latin typeface="Arial Narrow" pitchFamily="34" charset="0"/>
                </a:rPr>
                <a:t>Ditata &amp; dimaknai</a:t>
              </a: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11272" name="Text Box 45"/>
            <p:cNvSpPr txBox="1">
              <a:spLocks noChangeArrowheads="1"/>
            </p:cNvSpPr>
            <p:nvPr/>
          </p:nvSpPr>
          <p:spPr bwMode="auto">
            <a:xfrm>
              <a:off x="9360" y="11340"/>
              <a:ext cx="1440" cy="576"/>
            </a:xfrm>
            <a:prstGeom prst="rect">
              <a:avLst/>
            </a:prstGeom>
            <a:solidFill>
              <a:srgbClr val="FF9966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2400">
                  <a:solidFill>
                    <a:srgbClr val="000000"/>
                  </a:solidFill>
                  <a:latin typeface="Arial Narrow" pitchFamily="34" charset="0"/>
                </a:rPr>
                <a:t>decoding</a:t>
              </a: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11273" name="Text Box 46"/>
            <p:cNvSpPr txBox="1">
              <a:spLocks noChangeArrowheads="1"/>
            </p:cNvSpPr>
            <p:nvPr/>
          </p:nvSpPr>
          <p:spPr bwMode="auto">
            <a:xfrm>
              <a:off x="5040" y="11052"/>
              <a:ext cx="3600" cy="1296"/>
            </a:xfrm>
            <a:prstGeom prst="rect">
              <a:avLst/>
            </a:prstGeom>
            <a:solidFill>
              <a:srgbClr val="9999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2400" b="1">
                  <a:solidFill>
                    <a:srgbClr val="000000"/>
                  </a:solidFill>
                  <a:latin typeface="Arial Narrow" pitchFamily="34" charset="0"/>
                </a:rPr>
                <a:t>Ideation</a:t>
              </a:r>
            </a:p>
            <a:p>
              <a:pPr algn="ctr"/>
              <a:r>
                <a:rPr lang="en-US" sz="2400">
                  <a:solidFill>
                    <a:srgbClr val="000000"/>
                  </a:solidFill>
                  <a:latin typeface="Arial Narrow" pitchFamily="34" charset="0"/>
                </a:rPr>
                <a:t>Pemikiran, Perencanaan, pengorganisasian pikiran</a:t>
              </a: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11274" name="Text Box 47"/>
            <p:cNvSpPr txBox="1">
              <a:spLocks noChangeArrowheads="1"/>
            </p:cNvSpPr>
            <p:nvPr/>
          </p:nvSpPr>
          <p:spPr bwMode="auto">
            <a:xfrm>
              <a:off x="2592" y="11196"/>
              <a:ext cx="1440" cy="576"/>
            </a:xfrm>
            <a:prstGeom prst="rect">
              <a:avLst/>
            </a:prstGeom>
            <a:solidFill>
              <a:srgbClr val="FF99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2400">
                  <a:solidFill>
                    <a:srgbClr val="000000"/>
                  </a:solidFill>
                  <a:latin typeface="Arial Narrow" pitchFamily="34" charset="0"/>
                </a:rPr>
                <a:t>inkubasi</a:t>
              </a: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11275" name="Text Box 48"/>
            <p:cNvSpPr txBox="1">
              <a:spLocks noChangeArrowheads="1"/>
            </p:cNvSpPr>
            <p:nvPr/>
          </p:nvSpPr>
          <p:spPr bwMode="auto">
            <a:xfrm>
              <a:off x="2592" y="12637"/>
              <a:ext cx="2592" cy="1008"/>
            </a:xfrm>
            <a:prstGeom prst="rect">
              <a:avLst/>
            </a:prstGeom>
            <a:solidFill>
              <a:srgbClr val="CCFF66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2400">
                  <a:solidFill>
                    <a:srgbClr val="000000"/>
                  </a:solidFill>
                  <a:latin typeface="Arial Narrow" pitchFamily="34" charset="0"/>
                </a:rPr>
                <a:t>Siap untuk disandi (encoding)</a:t>
              </a: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11276" name="Text Box 49"/>
            <p:cNvSpPr txBox="1">
              <a:spLocks noChangeArrowheads="1"/>
            </p:cNvSpPr>
            <p:nvPr/>
          </p:nvSpPr>
          <p:spPr bwMode="auto">
            <a:xfrm>
              <a:off x="6048" y="12637"/>
              <a:ext cx="3312" cy="1008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2400">
                  <a:solidFill>
                    <a:srgbClr val="000000"/>
                  </a:solidFill>
                  <a:latin typeface="Arial Narrow" pitchFamily="34" charset="0"/>
                </a:rPr>
                <a:t>Transmission :</a:t>
              </a:r>
            </a:p>
            <a:p>
              <a:pPr algn="ctr"/>
              <a:r>
                <a:rPr lang="en-US" sz="2400">
                  <a:solidFill>
                    <a:srgbClr val="000000"/>
                  </a:solidFill>
                  <a:latin typeface="Arial Narrow" pitchFamily="34" charset="0"/>
                </a:rPr>
                <a:t>Verbal, kial, (gesture), dll</a:t>
              </a: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11277" name="AutoShape 50"/>
            <p:cNvSpPr>
              <a:spLocks noChangeArrowheads="1"/>
            </p:cNvSpPr>
            <p:nvPr/>
          </p:nvSpPr>
          <p:spPr bwMode="auto">
            <a:xfrm>
              <a:off x="4464" y="9900"/>
              <a:ext cx="720" cy="432"/>
            </a:xfrm>
            <a:prstGeom prst="rightArrow">
              <a:avLst>
                <a:gd name="adj1" fmla="val 50000"/>
                <a:gd name="adj2" fmla="val 41667"/>
              </a:avLst>
            </a:prstGeom>
            <a:solidFill>
              <a:srgbClr val="969696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11278" name="AutoShape 51"/>
            <p:cNvSpPr>
              <a:spLocks noChangeArrowheads="1"/>
            </p:cNvSpPr>
            <p:nvPr/>
          </p:nvSpPr>
          <p:spPr bwMode="auto">
            <a:xfrm>
              <a:off x="6048" y="9900"/>
              <a:ext cx="720" cy="432"/>
            </a:xfrm>
            <a:prstGeom prst="rightArrow">
              <a:avLst>
                <a:gd name="adj1" fmla="val 50000"/>
                <a:gd name="adj2" fmla="val 41667"/>
              </a:avLst>
            </a:prstGeom>
            <a:solidFill>
              <a:srgbClr val="969696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11279" name="AutoShape 52"/>
            <p:cNvSpPr>
              <a:spLocks noChangeArrowheads="1"/>
            </p:cNvSpPr>
            <p:nvPr/>
          </p:nvSpPr>
          <p:spPr bwMode="auto">
            <a:xfrm>
              <a:off x="8496" y="9900"/>
              <a:ext cx="720" cy="432"/>
            </a:xfrm>
            <a:prstGeom prst="rightArrow">
              <a:avLst>
                <a:gd name="adj1" fmla="val 50000"/>
                <a:gd name="adj2" fmla="val 41667"/>
              </a:avLst>
            </a:prstGeom>
            <a:solidFill>
              <a:srgbClr val="969696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11280" name="AutoShape 53"/>
            <p:cNvSpPr>
              <a:spLocks noChangeArrowheads="1"/>
            </p:cNvSpPr>
            <p:nvPr/>
          </p:nvSpPr>
          <p:spPr bwMode="auto">
            <a:xfrm>
              <a:off x="9936" y="10476"/>
              <a:ext cx="432" cy="864"/>
            </a:xfrm>
            <a:prstGeom prst="downArrow">
              <a:avLst>
                <a:gd name="adj1" fmla="val 50000"/>
                <a:gd name="adj2" fmla="val 50000"/>
              </a:avLst>
            </a:prstGeom>
            <a:solidFill>
              <a:srgbClr val="969696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11281" name="AutoShape 54"/>
            <p:cNvSpPr>
              <a:spLocks noChangeArrowheads="1"/>
            </p:cNvSpPr>
            <p:nvPr/>
          </p:nvSpPr>
          <p:spPr bwMode="auto">
            <a:xfrm>
              <a:off x="3168" y="11772"/>
              <a:ext cx="432" cy="864"/>
            </a:xfrm>
            <a:prstGeom prst="downArrow">
              <a:avLst>
                <a:gd name="adj1" fmla="val 50000"/>
                <a:gd name="adj2" fmla="val 50000"/>
              </a:avLst>
            </a:prstGeom>
            <a:solidFill>
              <a:srgbClr val="969696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11282" name="AutoShape 55"/>
            <p:cNvSpPr>
              <a:spLocks noChangeArrowheads="1"/>
            </p:cNvSpPr>
            <p:nvPr/>
          </p:nvSpPr>
          <p:spPr bwMode="auto">
            <a:xfrm>
              <a:off x="8640" y="11484"/>
              <a:ext cx="720" cy="432"/>
            </a:xfrm>
            <a:prstGeom prst="leftArrow">
              <a:avLst>
                <a:gd name="adj1" fmla="val 50000"/>
                <a:gd name="adj2" fmla="val 41667"/>
              </a:avLst>
            </a:prstGeom>
            <a:solidFill>
              <a:srgbClr val="969696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11283" name="AutoShape 56"/>
            <p:cNvSpPr>
              <a:spLocks noChangeArrowheads="1"/>
            </p:cNvSpPr>
            <p:nvPr/>
          </p:nvSpPr>
          <p:spPr bwMode="auto">
            <a:xfrm>
              <a:off x="4032" y="11340"/>
              <a:ext cx="1008" cy="432"/>
            </a:xfrm>
            <a:prstGeom prst="leftArrow">
              <a:avLst>
                <a:gd name="adj1" fmla="val 50000"/>
                <a:gd name="adj2" fmla="val 58333"/>
              </a:avLst>
            </a:prstGeom>
            <a:solidFill>
              <a:srgbClr val="969696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11284" name="AutoShape 57"/>
            <p:cNvSpPr>
              <a:spLocks noChangeArrowheads="1"/>
            </p:cNvSpPr>
            <p:nvPr/>
          </p:nvSpPr>
          <p:spPr bwMode="auto">
            <a:xfrm>
              <a:off x="5184" y="12925"/>
              <a:ext cx="864" cy="432"/>
            </a:xfrm>
            <a:prstGeom prst="rightArrow">
              <a:avLst>
                <a:gd name="adj1" fmla="val 50000"/>
                <a:gd name="adj2" fmla="val 50000"/>
              </a:avLst>
            </a:prstGeom>
            <a:solidFill>
              <a:srgbClr val="969696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Interpersonal Communication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err="1" smtClean="0">
                <a:effectLst/>
              </a:rPr>
              <a:t>Proses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pertukaran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informasi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diantara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seseorang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dengan</a:t>
            </a:r>
            <a:r>
              <a:rPr lang="en-US" dirty="0" smtClean="0">
                <a:effectLst/>
              </a:rPr>
              <a:t> paling </a:t>
            </a:r>
            <a:r>
              <a:rPr lang="en-US" dirty="0" err="1" smtClean="0">
                <a:effectLst/>
              </a:rPr>
              <a:t>sedikit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seorang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lainnya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atau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biasanya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diantara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dua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orang</a:t>
            </a:r>
            <a:r>
              <a:rPr lang="en-US" dirty="0" smtClean="0">
                <a:effectLst/>
              </a:rPr>
              <a:t> yang </a:t>
            </a:r>
            <a:r>
              <a:rPr lang="en-US" dirty="0" err="1" smtClean="0">
                <a:effectLst/>
              </a:rPr>
              <a:t>dapat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langsung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diketahui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balikannya</a:t>
            </a:r>
            <a:r>
              <a:rPr lang="en-US" dirty="0" smtClean="0">
                <a:effectLst/>
              </a:rPr>
              <a:t> (</a:t>
            </a:r>
            <a:r>
              <a:rPr lang="en-US" dirty="0" err="1" smtClean="0">
                <a:effectLst/>
              </a:rPr>
              <a:t>komunikasi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langsung</a:t>
            </a:r>
            <a:r>
              <a:rPr lang="en-US" dirty="0" smtClean="0">
                <a:effectLst/>
              </a:rPr>
              <a:t>) (Muhammad, 2005:159).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>
                <a:effectLst/>
              </a:rPr>
              <a:t>Karakteristik Komunikasi Interpersonal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>
              <a:effectLst/>
            </a:endParaRPr>
          </a:p>
          <a:p>
            <a:pPr eaLnBrk="1" hangingPunct="1"/>
            <a:r>
              <a:rPr lang="en-US" smtClean="0">
                <a:effectLst/>
              </a:rPr>
              <a:t>Mencakup aspek isi pesan dan hubungan;</a:t>
            </a:r>
          </a:p>
          <a:p>
            <a:pPr eaLnBrk="1" hangingPunct="1"/>
            <a:r>
              <a:rPr lang="en-US" smtClean="0">
                <a:effectLst/>
              </a:rPr>
              <a:t>Partisipasi dan saling mempengaruhi;</a:t>
            </a:r>
          </a:p>
          <a:p>
            <a:pPr eaLnBrk="1" hangingPunct="1"/>
            <a:r>
              <a:rPr lang="en-US" smtClean="0">
                <a:effectLst/>
              </a:rPr>
              <a:t>Ada hubungan saling ketergantungan;</a:t>
            </a:r>
          </a:p>
          <a:p>
            <a:pPr eaLnBrk="1" hangingPunct="1"/>
            <a:r>
              <a:rPr lang="en-US" smtClean="0">
                <a:effectLst/>
              </a:rPr>
              <a:t>Tidak dapat ditarik kembali.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>
                <a:effectLst/>
              </a:rPr>
              <a:t>Prinsip Komunikasi Interpersonal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800" smtClean="0">
                <a:effectLst/>
              </a:rPr>
              <a:t>Personalitas hubungan;</a:t>
            </a:r>
          </a:p>
          <a:p>
            <a:pPr eaLnBrk="1" hangingPunct="1">
              <a:defRPr/>
            </a:pPr>
            <a:r>
              <a:rPr lang="en-US" sz="2800" smtClean="0">
                <a:effectLst/>
              </a:rPr>
              <a:t>Empati;</a:t>
            </a:r>
          </a:p>
          <a:p>
            <a:pPr eaLnBrk="1" hangingPunct="1">
              <a:defRPr/>
            </a:pPr>
            <a:r>
              <a:rPr lang="en-US" sz="2800" smtClean="0">
                <a:effectLst/>
              </a:rPr>
              <a:t>Saling menghargai;</a:t>
            </a:r>
          </a:p>
          <a:p>
            <a:pPr eaLnBrk="1" hangingPunct="1">
              <a:defRPr/>
            </a:pPr>
            <a:r>
              <a:rPr lang="en-US" sz="2800" smtClean="0">
                <a:effectLst/>
              </a:rPr>
              <a:t>Menjaga keterbukaan dan iklim yang mendukung;</a:t>
            </a:r>
          </a:p>
          <a:p>
            <a:pPr eaLnBrk="1" hangingPunct="1">
              <a:defRPr/>
            </a:pPr>
            <a:r>
              <a:rPr lang="en-US" sz="2800" smtClean="0">
                <a:effectLst/>
              </a:rPr>
              <a:t>Memperlihatkan tingkah laku saling percaya;</a:t>
            </a:r>
          </a:p>
          <a:p>
            <a:pPr eaLnBrk="1" hangingPunct="1">
              <a:defRPr/>
            </a:pPr>
            <a:r>
              <a:rPr lang="en-US" sz="2800" smtClean="0">
                <a:effectLst/>
              </a:rPr>
              <a:t>Memperkuat rasa aman terhadap orang lain</a:t>
            </a:r>
          </a:p>
          <a:p>
            <a:pPr eaLnBrk="1" hangingPunct="1">
              <a:defRPr/>
            </a:pPr>
            <a:endParaRPr lang="en-US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85800"/>
            <a:ext cx="8229600" cy="54403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b="1" smtClean="0"/>
              <a:t>Johnson, 1981 dalam A. Supratiknya :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mtClean="0"/>
              <a:t>Pembukaan diri (</a:t>
            </a:r>
            <a:r>
              <a:rPr lang="en-US" i="1" smtClean="0"/>
              <a:t>self-disclosure</a:t>
            </a:r>
            <a:r>
              <a:rPr lang="en-US" smtClean="0"/>
              <a:t>):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mtClean="0"/>
              <a:t>	mengungkapkan reaksi atau tanggapan kita terhadap situasi yang sedang kita hadapi serta memberikan informasi ttg masa lalu yg relevan &amp; berguna untuk memahami tanggapan kita di masa kini.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mtClean="0"/>
              <a:t>Keinsyafan diri merupakan langkah pertama bersikap terbuka kepada orang lain guna menjalin hubungan yg mendalam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533400"/>
            <a:ext cx="8229600" cy="6019800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defRPr/>
            </a:pPr>
            <a:r>
              <a:rPr lang="en-US" smtClean="0"/>
              <a:t>Ada 2 cara untuk lebih memahami diri sendiri ;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lphaLcPeriod"/>
              <a:defRPr/>
            </a:pPr>
            <a:r>
              <a:rPr lang="en-US" smtClean="0"/>
              <a:t>Dengan “mendengarkan” diri sendiri agar mengenal bagaimana perasaan dan reaksi kita terhadap berbagai hal serta apa yg menyebabkan kita bereaksi spt itu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lphaLcPeriod"/>
              <a:defRPr/>
            </a:pPr>
            <a:r>
              <a:rPr lang="en-US" smtClean="0"/>
              <a:t>Meminta umpan balik dari orang lain terhadap perilaku kita.</a:t>
            </a:r>
          </a:p>
          <a:p>
            <a:pPr marL="609600" indent="-609600" eaLnBrk="1" hangingPunct="1">
              <a:lnSpc>
                <a:spcPct val="90000"/>
              </a:lnSpc>
              <a:defRPr/>
            </a:pPr>
            <a:r>
              <a:rPr lang="en-US" smtClean="0"/>
              <a:t>Dengan memahami diri </a:t>
            </a:r>
            <a:r>
              <a:rPr lang="en-US" smtClean="0">
                <a:sym typeface="Wingdings" pitchFamily="2" charset="2"/>
              </a:rPr>
              <a:t> dapat mengambil keputusan terhadap suatu perubahan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cho design template">
  <a:themeElements>
    <a:clrScheme name="Office Theme 7">
      <a:dk1>
        <a:srgbClr val="336666"/>
      </a:dk1>
      <a:lt1>
        <a:srgbClr val="FFFFFF"/>
      </a:lt1>
      <a:dk2>
        <a:srgbClr val="000000"/>
      </a:dk2>
      <a:lt2>
        <a:srgbClr val="666699"/>
      </a:lt2>
      <a:accent1>
        <a:srgbClr val="99CCCC"/>
      </a:accent1>
      <a:accent2>
        <a:srgbClr val="CCCCCC"/>
      </a:accent2>
      <a:accent3>
        <a:srgbClr val="FFFFFF"/>
      </a:accent3>
      <a:accent4>
        <a:srgbClr val="2A5656"/>
      </a:accent4>
      <a:accent5>
        <a:srgbClr val="CAE2E2"/>
      </a:accent5>
      <a:accent6>
        <a:srgbClr val="B9B9B9"/>
      </a:accent6>
      <a:hlink>
        <a:srgbClr val="006666"/>
      </a:hlink>
      <a:folHlink>
        <a:srgbClr val="B2B2B2"/>
      </a:folHlink>
    </a:clrScheme>
    <a:fontScheme name="Office Them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25252F"/>
        </a:dk1>
        <a:lt1>
          <a:srgbClr val="9999FF"/>
        </a:lt1>
        <a:dk2>
          <a:srgbClr val="000000"/>
        </a:dk2>
        <a:lt2>
          <a:srgbClr val="FFFFFF"/>
        </a:lt2>
        <a:accent1>
          <a:srgbClr val="3366FF"/>
        </a:accent1>
        <a:accent2>
          <a:srgbClr val="003399"/>
        </a:accent2>
        <a:accent3>
          <a:srgbClr val="AAAAAA"/>
        </a:accent3>
        <a:accent4>
          <a:srgbClr val="8282DA"/>
        </a:accent4>
        <a:accent5>
          <a:srgbClr val="ADB8FF"/>
        </a:accent5>
        <a:accent6>
          <a:srgbClr val="002D8A"/>
        </a:accent6>
        <a:hlink>
          <a:srgbClr val="0099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314183"/>
        </a:dk1>
        <a:lt1>
          <a:srgbClr val="FFFFFF"/>
        </a:lt1>
        <a:dk2>
          <a:srgbClr val="0B1E45"/>
        </a:dk2>
        <a:lt2>
          <a:srgbClr val="FFFFFF"/>
        </a:lt2>
        <a:accent1>
          <a:srgbClr val="6666FF"/>
        </a:accent1>
        <a:accent2>
          <a:srgbClr val="0066FF"/>
        </a:accent2>
        <a:accent3>
          <a:srgbClr val="AAABB0"/>
        </a:accent3>
        <a:accent4>
          <a:srgbClr val="DADADA"/>
        </a:accent4>
        <a:accent5>
          <a:srgbClr val="B8B8FF"/>
        </a:accent5>
        <a:accent6>
          <a:srgbClr val="005CE7"/>
        </a:accent6>
        <a:hlink>
          <a:srgbClr val="0066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194349"/>
        </a:dk1>
        <a:lt1>
          <a:srgbClr val="FFFFCC"/>
        </a:lt1>
        <a:dk2>
          <a:srgbClr val="006666"/>
        </a:dk2>
        <a:lt2>
          <a:srgbClr val="FFFFFF"/>
        </a:lt2>
        <a:accent1>
          <a:srgbClr val="99CC00"/>
        </a:accent1>
        <a:accent2>
          <a:srgbClr val="00B6B2"/>
        </a:accent2>
        <a:accent3>
          <a:srgbClr val="AAB8B8"/>
        </a:accent3>
        <a:accent4>
          <a:srgbClr val="DADAAE"/>
        </a:accent4>
        <a:accent5>
          <a:srgbClr val="CAE2AA"/>
        </a:accent5>
        <a:accent6>
          <a:srgbClr val="00A5A1"/>
        </a:accent6>
        <a:hlink>
          <a:srgbClr val="669900"/>
        </a:hlink>
        <a:folHlink>
          <a:srgbClr val="66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4">
        <a:dk1>
          <a:srgbClr val="194349"/>
        </a:dk1>
        <a:lt1>
          <a:srgbClr val="FFFFCC"/>
        </a:lt1>
        <a:dk2>
          <a:srgbClr val="0000FF"/>
        </a:dk2>
        <a:lt2>
          <a:srgbClr val="FFFFFF"/>
        </a:lt2>
        <a:accent1>
          <a:srgbClr val="0099FF"/>
        </a:accent1>
        <a:accent2>
          <a:srgbClr val="33CC33"/>
        </a:accent2>
        <a:accent3>
          <a:srgbClr val="AAAAFF"/>
        </a:accent3>
        <a:accent4>
          <a:srgbClr val="DADAAE"/>
        </a:accent4>
        <a:accent5>
          <a:srgbClr val="AACAFF"/>
        </a:accent5>
        <a:accent6>
          <a:srgbClr val="2DB92D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5">
        <a:dk1>
          <a:srgbClr val="194349"/>
        </a:dk1>
        <a:lt1>
          <a:srgbClr val="FFFFCC"/>
        </a:lt1>
        <a:dk2>
          <a:srgbClr val="72A497"/>
        </a:dk2>
        <a:lt2>
          <a:srgbClr val="000000"/>
        </a:lt2>
        <a:accent1>
          <a:srgbClr val="805D32"/>
        </a:accent1>
        <a:accent2>
          <a:srgbClr val="7D2F3C"/>
        </a:accent2>
        <a:accent3>
          <a:srgbClr val="BCCFC9"/>
        </a:accent3>
        <a:accent4>
          <a:srgbClr val="DADAAE"/>
        </a:accent4>
        <a:accent5>
          <a:srgbClr val="C0B6AD"/>
        </a:accent5>
        <a:accent6>
          <a:srgbClr val="712A35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6">
        <a:dk1>
          <a:srgbClr val="1C1C1C"/>
        </a:dk1>
        <a:lt1>
          <a:srgbClr val="FFFFFF"/>
        </a:lt1>
        <a:dk2>
          <a:srgbClr val="710F0F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BB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666699"/>
        </a:hlink>
        <a:folHlink>
          <a:srgbClr val="99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336666"/>
        </a:dk1>
        <a:lt1>
          <a:srgbClr val="FFFFFF"/>
        </a:lt1>
        <a:dk2>
          <a:srgbClr val="000000"/>
        </a:dk2>
        <a:lt2>
          <a:srgbClr val="666699"/>
        </a:lt2>
        <a:accent1>
          <a:srgbClr val="99CCCC"/>
        </a:accent1>
        <a:accent2>
          <a:srgbClr val="CCCCCC"/>
        </a:accent2>
        <a:accent3>
          <a:srgbClr val="FFFFFF"/>
        </a:accent3>
        <a:accent4>
          <a:srgbClr val="2A5656"/>
        </a:accent4>
        <a:accent5>
          <a:srgbClr val="CAE2E2"/>
        </a:accent5>
        <a:accent6>
          <a:srgbClr val="B9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336699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9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CC33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E2ADAA"/>
        </a:accent5>
        <a:accent6>
          <a:srgbClr val="B98A00"/>
        </a:accent6>
        <a:hlink>
          <a:srgbClr val="CC66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10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666699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B8CA"/>
        </a:accent5>
        <a:accent6>
          <a:srgbClr val="8A8AE7"/>
        </a:accent6>
        <a:hlink>
          <a:srgbClr val="3366FF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Echo design template</Template>
  <TotalTime>79</TotalTime>
  <Words>625</Words>
  <Application>Microsoft PowerPoint</Application>
  <PresentationFormat>On-screen Show (4:3)</PresentationFormat>
  <Paragraphs>133</Paragraphs>
  <Slides>21</Slides>
  <Notes>16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Echo design template</vt:lpstr>
      <vt:lpstr>KOMUNIKASI  PERSONAL</vt:lpstr>
      <vt:lpstr>KOMUNIKASI PERSONAL</vt:lpstr>
      <vt:lpstr>Slide 3</vt:lpstr>
      <vt:lpstr>INTRAPERSONAL COMMUNICATION G. Wiseman &amp; L. Barker</vt:lpstr>
      <vt:lpstr>Interpersonal Communication</vt:lpstr>
      <vt:lpstr>Karakteristik Komunikasi Interpersonal</vt:lpstr>
      <vt:lpstr>Prinsip Komunikasi Interpersonal</vt:lpstr>
      <vt:lpstr>Slide 8</vt:lpstr>
      <vt:lpstr>Slide 9</vt:lpstr>
      <vt:lpstr>Slide 10</vt:lpstr>
      <vt:lpstr>Slide 11</vt:lpstr>
      <vt:lpstr>JOHARI  WINDOWS </vt:lpstr>
      <vt:lpstr>Johnson (1981) ; Manfaat dan Dampak Pembukaan Diri </vt:lpstr>
      <vt:lpstr>Johnson ;  Kiat memberikan umpan balik</vt:lpstr>
      <vt:lpstr>Johnson ;  Kiat memberikan umpan balik</vt:lpstr>
      <vt:lpstr>KEPRIBADIAN &amp; PERSEPSI</vt:lpstr>
      <vt:lpstr>4 Tipe Manusia dalam ‘self-disclosure’</vt:lpstr>
      <vt:lpstr>Slide 18</vt:lpstr>
      <vt:lpstr>Slide 19</vt:lpstr>
      <vt:lpstr>Slide 20</vt:lpstr>
      <vt:lpstr>Slide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KOMUNIKASI  PERSONAL</dc:title>
  <dc:creator>user</dc:creator>
  <cp:lastModifiedBy>user</cp:lastModifiedBy>
  <cp:revision>2</cp:revision>
  <cp:lastPrinted>1601-01-01T00:00:00Z</cp:lastPrinted>
  <dcterms:created xsi:type="dcterms:W3CDTF">2015-03-24T01:26:46Z</dcterms:created>
  <dcterms:modified xsi:type="dcterms:W3CDTF">2015-03-31T02:59:27Z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TC102037691033</vt:lpwstr>
  </property>
</Properties>
</file>