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7"/>
  </p:notes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358" r:id="rId13"/>
    <p:sldId id="359" r:id="rId14"/>
    <p:sldId id="360" r:id="rId15"/>
    <p:sldId id="36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363" r:id="rId26"/>
    <p:sldId id="364" r:id="rId27"/>
    <p:sldId id="365" r:id="rId28"/>
    <p:sldId id="366" r:id="rId29"/>
    <p:sldId id="294" r:id="rId30"/>
    <p:sldId id="295" r:id="rId31"/>
    <p:sldId id="296" r:id="rId32"/>
    <p:sldId id="297" r:id="rId33"/>
    <p:sldId id="298" r:id="rId34"/>
    <p:sldId id="299" r:id="rId35"/>
    <p:sldId id="367" r:id="rId36"/>
    <p:sldId id="368" r:id="rId37"/>
    <p:sldId id="309" r:id="rId38"/>
    <p:sldId id="369" r:id="rId39"/>
    <p:sldId id="320" r:id="rId40"/>
    <p:sldId id="322" r:id="rId41"/>
    <p:sldId id="324" r:id="rId42"/>
    <p:sldId id="327" r:id="rId43"/>
    <p:sldId id="331" r:id="rId44"/>
    <p:sldId id="336" r:id="rId45"/>
    <p:sldId id="357" r:id="rId4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87621" autoAdjust="0"/>
  </p:normalViewPr>
  <p:slideViewPr>
    <p:cSldViewPr>
      <p:cViewPr varScale="1">
        <p:scale>
          <a:sx n="80" d="100"/>
          <a:sy n="80" d="100"/>
        </p:scale>
        <p:origin x="-8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9DAB4-122A-43FC-8DB4-377CD6DF6E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4A37D-EDD0-4E85-B243-81C60F31686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6/2/2017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77925" tIns="38963" rIns="77925" bIns="389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fld id="{1474B4EF-4A86-458C-B92C-9077374BB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 lIns="77925" tIns="38963" rIns="77925" bIns="38963"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fld id="{C9B1CD71-3297-44E1-B33C-2C8B53D1E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92215"/>
          </a:xfrm>
        </p:spPr>
        <p:txBody>
          <a:bodyPr lIns="77925" tIns="38963" rIns="77925" bIns="389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lIns="77925" tIns="38963" rIns="77925" bIns="38963"/>
          <a:lstStyle>
            <a:lvl1pPr>
              <a:defRPr/>
            </a:lvl1pPr>
          </a:lstStyle>
          <a:p>
            <a:pPr>
              <a:defRPr/>
            </a:pPr>
            <a:fld id="{55BA12CF-168A-478B-A8AC-5597CAA2C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6/2/2017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6/2/2017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1514484"/>
          </a:xfrm>
        </p:spPr>
        <p:txBody>
          <a:bodyPr/>
          <a:lstStyle>
            <a:extLst/>
          </a:lstStyle>
          <a:p>
            <a:r>
              <a:rPr lang="id-ID" dirty="0" smtClean="0"/>
              <a:t>Menulis berita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>
            <a:extLst/>
          </a:lstStyle>
          <a:p>
            <a:r>
              <a:rPr lang="en-US" dirty="0" smtClean="0"/>
              <a:t>Tips and tools for creating and presenting wide format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9E04D4FD-6F9F-43DC-B79A-1198A1C3B86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58" y="203598"/>
            <a:ext cx="6115050" cy="653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428741"/>
            <a:ext cx="8229600" cy="3429025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bg2"/>
              </a:buCl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Zaman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semakin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maju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masyarakat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puas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menjawaab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pertanyaan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empat</a:t>
            </a:r>
            <a:r>
              <a:rPr lang="en-US" dirty="0" smtClean="0">
                <a:solidFill>
                  <a:srgbClr val="000000"/>
                </a:solidFill>
              </a:rPr>
              <a:t> W,” </a:t>
            </a:r>
            <a:r>
              <a:rPr lang="en-US" dirty="0" err="1" smtClean="0">
                <a:solidFill>
                  <a:srgbClr val="000000"/>
                </a:solidFill>
              </a:rPr>
              <a:t>tapi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harus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menjawab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banyak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pertanyaan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id-ID" dirty="0" smtClean="0">
              <a:solidFill>
                <a:srgbClr val="000000"/>
              </a:solidFill>
            </a:endParaRPr>
          </a:p>
          <a:p>
            <a:pPr marL="519501" indent="-51950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Dari “</a:t>
            </a:r>
            <a:r>
              <a:rPr lang="en-US" sz="3200" dirty="0" err="1" smtClean="0">
                <a:solidFill>
                  <a:srgbClr val="000000"/>
                </a:solidFill>
              </a:rPr>
              <a:t>empat</a:t>
            </a:r>
            <a:r>
              <a:rPr lang="en-US" sz="3200" dirty="0" smtClean="0">
                <a:solidFill>
                  <a:srgbClr val="000000"/>
                </a:solidFill>
              </a:rPr>
              <a:t> W” </a:t>
            </a:r>
            <a:r>
              <a:rPr lang="en-US" sz="3200" dirty="0" err="1" smtClean="0">
                <a:solidFill>
                  <a:srgbClr val="000000"/>
                </a:solidFill>
              </a:rPr>
              <a:t>menjadi</a:t>
            </a:r>
            <a:r>
              <a:rPr lang="en-US" sz="3200" dirty="0" smtClean="0">
                <a:solidFill>
                  <a:srgbClr val="000000"/>
                </a:solidFill>
              </a:rPr>
              <a:t> “lima W” (</a:t>
            </a:r>
            <a:r>
              <a:rPr lang="en-US" sz="3200" b="1" i="1" dirty="0" smtClean="0">
                <a:solidFill>
                  <a:srgbClr val="000000"/>
                </a:solidFill>
              </a:rPr>
              <a:t>What, Who, Where, When, Why</a:t>
            </a:r>
            <a:r>
              <a:rPr lang="en-US" sz="3200" dirty="0" smtClean="0">
                <a:solidFill>
                  <a:srgbClr val="000000"/>
                </a:solidFill>
              </a:rPr>
              <a:t>.”)</a:t>
            </a:r>
          </a:p>
          <a:p>
            <a:pPr marL="519501" indent="-51950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000000"/>
                </a:solidFill>
              </a:rPr>
              <a:t>Kemudian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tambah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lagi</a:t>
            </a:r>
            <a:r>
              <a:rPr lang="en-US" sz="3200" dirty="0" smtClean="0">
                <a:solidFill>
                  <a:srgbClr val="000000"/>
                </a:solidFill>
              </a:rPr>
              <a:t> “</a:t>
            </a:r>
            <a:r>
              <a:rPr lang="en-US" sz="3200" dirty="0" err="1" smtClean="0">
                <a:solidFill>
                  <a:srgbClr val="000000"/>
                </a:solidFill>
              </a:rPr>
              <a:t>satu</a:t>
            </a:r>
            <a:r>
              <a:rPr lang="en-US" sz="3200" dirty="0" smtClean="0">
                <a:solidFill>
                  <a:srgbClr val="000000"/>
                </a:solidFill>
              </a:rPr>
              <a:t> H.” </a:t>
            </a:r>
            <a:r>
              <a:rPr lang="en-US" sz="3200" dirty="0" err="1" smtClean="0">
                <a:solidFill>
                  <a:srgbClr val="000000"/>
                </a:solidFill>
              </a:rPr>
              <a:t>Rumusnya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menjadi</a:t>
            </a:r>
            <a:r>
              <a:rPr lang="en-US" sz="3200" dirty="0" smtClean="0">
                <a:solidFill>
                  <a:srgbClr val="000000"/>
                </a:solidFill>
              </a:rPr>
              <a:t>: “lima W + 1 H” (5W+ 1H).</a:t>
            </a:r>
            <a:endParaRPr lang="id-ID" sz="3200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chemeClr val="bg2"/>
              </a:buClr>
              <a:buNone/>
            </a:pP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62354" y="2786063"/>
            <a:ext cx="8229600" cy="180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519501" indent="-519501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endParaRPr lang="id-ID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8F5CD4C9-3250-489D-91F6-8ADA03734C1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338" y="1428742"/>
            <a:ext cx="8424497" cy="3500462"/>
          </a:xfrm>
        </p:spPr>
        <p:txBody>
          <a:bodyPr>
            <a:normAutofit/>
          </a:bodyPr>
          <a:lstStyle/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What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 smtClean="0">
                <a:solidFill>
                  <a:srgbClr val="000000"/>
                </a:solidFill>
              </a:rPr>
              <a:t>Apa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terjadi</a:t>
            </a:r>
            <a:endParaRPr lang="en-US" b="1" i="1" dirty="0" smtClean="0">
              <a:solidFill>
                <a:srgbClr val="000000"/>
              </a:solidFill>
            </a:endParaRPr>
          </a:p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Who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 smtClean="0">
                <a:solidFill>
                  <a:srgbClr val="000000"/>
                </a:solidFill>
              </a:rPr>
              <a:t>Siapa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terlibat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id-ID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endParaRPr lang="en-US" b="1" i="1" dirty="0" smtClean="0">
              <a:solidFill>
                <a:srgbClr val="000000"/>
              </a:solidFill>
            </a:endParaRPr>
          </a:p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When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 smtClean="0">
                <a:solidFill>
                  <a:srgbClr val="000000"/>
                </a:solidFill>
              </a:rPr>
              <a:t>Kapan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berlangsung</a:t>
            </a:r>
            <a:endParaRPr lang="en-US" b="1" i="1" dirty="0" smtClean="0">
              <a:solidFill>
                <a:srgbClr val="000000"/>
              </a:solidFill>
            </a:endParaRPr>
          </a:p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Where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Di </a:t>
            </a:r>
            <a:r>
              <a:rPr lang="en-US" dirty="0" err="1" smtClean="0">
                <a:solidFill>
                  <a:srgbClr val="000000"/>
                </a:solidFill>
              </a:rPr>
              <a:t>mana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tempat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endParaRPr lang="en-US" b="1" i="1" dirty="0" smtClean="0">
              <a:solidFill>
                <a:srgbClr val="000000"/>
              </a:solidFill>
            </a:endParaRPr>
          </a:p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Why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 smtClean="0">
                <a:solidFill>
                  <a:srgbClr val="000000"/>
                </a:solidFill>
              </a:rPr>
              <a:t>Kenapa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sampai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terjadi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demikian</a:t>
            </a:r>
            <a:endParaRPr lang="en-US" b="1" i="1" dirty="0" smtClean="0">
              <a:solidFill>
                <a:srgbClr val="000000"/>
              </a:solidFill>
            </a:endParaRPr>
          </a:p>
          <a:p>
            <a:pPr marL="324688" indent="-324688">
              <a:buClr>
                <a:srgbClr val="000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</a:rPr>
              <a:t>How</a:t>
            </a:r>
            <a:r>
              <a:rPr lang="id-ID" b="1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- </a:t>
            </a:r>
            <a:r>
              <a:rPr lang="en-US" dirty="0" err="1" smtClean="0">
                <a:solidFill>
                  <a:srgbClr val="000000"/>
                </a:solidFill>
              </a:rPr>
              <a:t>Bagaimana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berlangsung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458" y="203598"/>
            <a:ext cx="6115050" cy="44529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</a:rPr>
              <a:t>Tuntutan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zaman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semakin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berkembang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kritis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</a:rPr>
              <a:t>Kini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tak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cukup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lagi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“5W+1H.” </a:t>
            </a:r>
            <a:r>
              <a:rPr lang="en-US" sz="2800" dirty="0" err="1" smtClean="0">
                <a:solidFill>
                  <a:srgbClr val="000000"/>
                </a:solidFill>
              </a:rPr>
              <a:t>Masih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perlu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diperhatikan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tiga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hal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1008650" lvl="1" indent="-533030">
              <a:spcBef>
                <a:spcPct val="20000"/>
              </a:spcBef>
              <a:buClr>
                <a:srgbClr val="000000"/>
              </a:buClr>
            </a:pPr>
            <a:r>
              <a:rPr lang="en-US" sz="2800" b="1" dirty="0" err="1" smtClean="0">
                <a:solidFill>
                  <a:srgbClr val="000000"/>
                </a:solidFill>
              </a:rPr>
              <a:t>Latar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belakang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smtClean="0">
                <a:solidFill>
                  <a:srgbClr val="000000"/>
                </a:solidFill>
              </a:rPr>
              <a:t>background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marL="1008650" lvl="1" indent="-533030">
              <a:spcBef>
                <a:spcPct val="20000"/>
              </a:spcBef>
              <a:buClr>
                <a:srgbClr val="000000"/>
              </a:buClr>
            </a:pPr>
            <a:r>
              <a:rPr lang="en-US" sz="2800" b="1" dirty="0" err="1" smtClean="0">
                <a:solidFill>
                  <a:srgbClr val="000000"/>
                </a:solidFill>
              </a:rPr>
              <a:t>Tafsiran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smtClean="0">
                <a:solidFill>
                  <a:srgbClr val="000000"/>
                </a:solidFill>
              </a:rPr>
              <a:t>interpretation</a:t>
            </a:r>
            <a:r>
              <a:rPr lang="id-ID" sz="2800" b="1" i="1" dirty="0" smtClean="0">
                <a:solidFill>
                  <a:srgbClr val="000000"/>
                </a:solidFill>
              </a:rPr>
              <a:t>)</a:t>
            </a:r>
          </a:p>
          <a:p>
            <a:pPr marL="1008650" lvl="1" indent="-533030">
              <a:spcBef>
                <a:spcPct val="20000"/>
              </a:spcBef>
              <a:buClr>
                <a:srgbClr val="000000"/>
              </a:buClr>
            </a:pPr>
            <a:r>
              <a:rPr lang="en-US" sz="2800" b="1" dirty="0" err="1" smtClean="0">
                <a:solidFill>
                  <a:srgbClr val="000000"/>
                </a:solidFill>
              </a:rPr>
              <a:t>Warna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err="1" smtClean="0">
                <a:solidFill>
                  <a:srgbClr val="000000"/>
                </a:solidFill>
              </a:rPr>
              <a:t>colour</a:t>
            </a:r>
            <a:r>
              <a:rPr lang="en-US" sz="2800" b="1" dirty="0" smtClean="0">
                <a:solidFill>
                  <a:srgbClr val="000000"/>
                </a:solidFill>
              </a:rPr>
              <a:t>, </a:t>
            </a:r>
            <a:r>
              <a:rPr lang="en-US" sz="2800" b="1" dirty="0" err="1" smtClean="0">
                <a:solidFill>
                  <a:srgbClr val="000000"/>
                </a:solidFill>
              </a:rPr>
              <a:t>suasana</a:t>
            </a:r>
            <a:r>
              <a:rPr lang="en-US" sz="2800" b="1" dirty="0" smtClean="0">
                <a:solidFill>
                  <a:srgbClr val="000000"/>
                </a:solidFill>
              </a:rPr>
              <a:t>, </a:t>
            </a:r>
            <a:r>
              <a:rPr lang="en-US" sz="2800" b="1" i="1" dirty="0" smtClean="0">
                <a:solidFill>
                  <a:srgbClr val="000000"/>
                </a:solidFill>
              </a:rPr>
              <a:t>atmosphere</a:t>
            </a:r>
            <a:r>
              <a:rPr lang="en-US" sz="2800" b="1" dirty="0" smtClean="0">
                <a:solidFill>
                  <a:srgbClr val="000000"/>
                </a:solidFill>
              </a:rPr>
              <a:t>).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marL="1008650" lvl="1" indent="-533030">
              <a:spcBef>
                <a:spcPct val="20000"/>
              </a:spcBef>
              <a:buClr>
                <a:srgbClr val="000000"/>
              </a:buClr>
            </a:pPr>
            <a:endParaRPr lang="id-ID" sz="3200" dirty="0" smtClean="0">
              <a:solidFill>
                <a:srgbClr val="000000"/>
              </a:solidFill>
            </a:endParaRPr>
          </a:p>
          <a:p>
            <a:endParaRPr lang="id-ID" sz="3200" dirty="0" smtClean="0">
              <a:solidFill>
                <a:srgbClr val="00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000000"/>
                </a:solidFill>
              </a:rPr>
              <a:t>Latar</a:t>
            </a:r>
            <a:r>
              <a:rPr lang="en-US" sz="4400" b="1" dirty="0" smtClean="0">
                <a:solidFill>
                  <a:srgbClr val="000000"/>
                </a:solidFill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</a:rPr>
              <a:t>belakang</a:t>
            </a:r>
            <a:r>
              <a:rPr lang="en-US" sz="4400" b="1" dirty="0" smtClean="0">
                <a:solidFill>
                  <a:srgbClr val="000000"/>
                </a:solidFill>
              </a:rPr>
              <a:t> (</a:t>
            </a:r>
            <a:r>
              <a:rPr lang="en-US" sz="4400" b="1" i="1" dirty="0" smtClean="0">
                <a:solidFill>
                  <a:srgbClr val="000000"/>
                </a:solidFill>
              </a:rPr>
              <a:t>background</a:t>
            </a:r>
            <a:r>
              <a:rPr lang="en-US" sz="4400" b="1" dirty="0" smtClean="0">
                <a:solidFill>
                  <a:srgbClr val="000000"/>
                </a:solidFill>
              </a:rPr>
              <a:t>):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52550"/>
            <a:ext cx="8153400" cy="3648092"/>
          </a:xfrm>
        </p:spPr>
        <p:txBody>
          <a:bodyPr/>
          <a:lstStyle/>
          <a:p>
            <a:pPr marL="687388" indent="-531813">
              <a:spcBef>
                <a:spcPct val="20000"/>
              </a:spcBef>
              <a:buClr>
                <a:srgbClr val="000000"/>
              </a:buClr>
            </a:pPr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tak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menjadi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picik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dangkal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datar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saja</a:t>
            </a:r>
            <a:r>
              <a:rPr lang="en-US" sz="2800" dirty="0" smtClean="0">
                <a:solidFill>
                  <a:srgbClr val="000000"/>
                </a:solidFill>
              </a:rPr>
              <a:t>, 	</a:t>
            </a:r>
            <a:r>
              <a:rPr lang="en-US" sz="2800" dirty="0" err="1" smtClean="0">
                <a:solidFill>
                  <a:srgbClr val="000000"/>
                </a:solidFill>
              </a:rPr>
              <a:t>tapi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berisi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ada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pendalaman</a:t>
            </a:r>
            <a:r>
              <a:rPr lang="en-US" sz="2800" dirty="0" smtClean="0">
                <a:solidFill>
                  <a:srgbClr val="000000"/>
                </a:solidFill>
              </a:rPr>
              <a:t> (</a:t>
            </a:r>
            <a:r>
              <a:rPr lang="en-US" sz="2800" i="1" dirty="0" smtClean="0">
                <a:solidFill>
                  <a:srgbClr val="000000"/>
                </a:solidFill>
              </a:rPr>
              <a:t>depth</a:t>
            </a:r>
            <a:r>
              <a:rPr lang="en-US" sz="2800" dirty="0" smtClean="0">
                <a:solidFill>
                  <a:srgbClr val="000000"/>
                </a:solidFill>
              </a:rPr>
              <a:t>). 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687388" indent="-531813">
              <a:spcBef>
                <a:spcPct val="20000"/>
              </a:spcBef>
              <a:buClr>
                <a:srgbClr val="000000"/>
              </a:buClr>
            </a:pPr>
            <a:r>
              <a:rPr lang="en-US" sz="2800" dirty="0" err="1" smtClean="0">
                <a:solidFill>
                  <a:srgbClr val="000000"/>
                </a:solidFill>
              </a:rPr>
              <a:t>Latar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belakang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ini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diambil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dari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persediaan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dimiliki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id-ID" sz="2800" dirty="0" smtClean="0">
                <a:solidFill>
                  <a:srgbClr val="000000"/>
                </a:solidFill>
              </a:rPr>
              <a:t>penulis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687388" indent="-531813">
              <a:spcBef>
                <a:spcPct val="20000"/>
              </a:spcBef>
              <a:buClr>
                <a:srgbClr val="000000"/>
              </a:buClr>
            </a:pPr>
            <a:r>
              <a:rPr lang="en-US" sz="2800" dirty="0" err="1" smtClean="0">
                <a:solidFill>
                  <a:srgbClr val="000000"/>
                </a:solidFill>
              </a:rPr>
              <a:t>Latar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belakang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ialah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keterangan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dapat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memberi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arti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kepada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itu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id-ID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000000"/>
                </a:solidFill>
              </a:rPr>
              <a:t>Tafsiran</a:t>
            </a:r>
            <a:r>
              <a:rPr lang="en-US" sz="4400" b="1" dirty="0" smtClean="0">
                <a:solidFill>
                  <a:srgbClr val="000000"/>
                </a:solidFill>
              </a:rPr>
              <a:t> (</a:t>
            </a:r>
            <a:r>
              <a:rPr lang="en-US" sz="4400" b="1" i="1" dirty="0" smtClean="0">
                <a:solidFill>
                  <a:srgbClr val="000000"/>
                </a:solidFill>
              </a:rPr>
              <a:t>interpretation</a:t>
            </a:r>
            <a:r>
              <a:rPr lang="en-US" sz="4400" b="1" dirty="0" smtClean="0">
                <a:solidFill>
                  <a:srgbClr val="000000"/>
                </a:solidFill>
              </a:rPr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52550"/>
            <a:ext cx="8153400" cy="3648092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err="1" smtClean="0">
                <a:solidFill>
                  <a:srgbClr val="000000"/>
                </a:solidFill>
              </a:rPr>
              <a:t>Batasan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antara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latar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belakang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tafsiran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sangat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tipis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id-ID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atau</a:t>
            </a:r>
            <a:r>
              <a:rPr lang="id-ID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kabur</a:t>
            </a:r>
            <a:endParaRPr lang="id-ID" sz="3200" dirty="0" smtClean="0">
              <a:solidFill>
                <a:srgbClr val="000000"/>
              </a:solidFill>
            </a:endParaRPr>
          </a:p>
          <a:p>
            <a:r>
              <a:rPr lang="en-US" sz="3200" dirty="0" err="1" smtClean="0">
                <a:solidFill>
                  <a:srgbClr val="000000"/>
                </a:solidFill>
              </a:rPr>
              <a:t>Keduanya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bertujuan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sama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untuk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lebih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melengkapi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informasi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satu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kejadian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id-ID" sz="3200" dirty="0" smtClean="0">
              <a:solidFill>
                <a:srgbClr val="000000"/>
              </a:solidFill>
            </a:endParaRPr>
          </a:p>
          <a:p>
            <a:r>
              <a:rPr lang="en-US" sz="3200" dirty="0" err="1" smtClean="0">
                <a:solidFill>
                  <a:srgbClr val="000000"/>
                </a:solidFill>
              </a:rPr>
              <a:t>Dalam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memberikan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tafsiran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berpegang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pada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fakta-fakta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bukan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tonjolkan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perasaannya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sendiri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id-ID" sz="3200" dirty="0" smtClean="0">
              <a:solidFill>
                <a:srgbClr val="000000"/>
              </a:solidFill>
            </a:endParaRPr>
          </a:p>
          <a:p>
            <a:r>
              <a:rPr lang="en-US" sz="3200" dirty="0" err="1" smtClean="0">
                <a:solidFill>
                  <a:srgbClr val="000000"/>
                </a:solidFill>
              </a:rPr>
              <a:t>Hormati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hak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untuk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menimbang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sendiri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sikap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pendapat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mereka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id-ID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Cara lain </a:t>
            </a:r>
            <a:r>
              <a:rPr lang="en-US" sz="3200" dirty="0" err="1" smtClean="0">
                <a:solidFill>
                  <a:srgbClr val="000000"/>
                </a:solidFill>
              </a:rPr>
              <a:t>yakni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meminta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keterangan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atau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pendapat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dari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para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ahlinya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atau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pihak-pihak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mengerti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tentang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kejadian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itu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>
                <a:solidFill>
                  <a:srgbClr val="000000"/>
                </a:solidFill>
              </a:rPr>
              <a:t>Warna</a:t>
            </a:r>
            <a:r>
              <a:rPr lang="en-US" sz="4400" b="1" dirty="0" smtClean="0">
                <a:solidFill>
                  <a:srgbClr val="000000"/>
                </a:solidFill>
              </a:rPr>
              <a:t> (</a:t>
            </a:r>
            <a:r>
              <a:rPr lang="en-US" sz="4400" b="1" i="1" dirty="0" err="1" smtClean="0">
                <a:solidFill>
                  <a:srgbClr val="000000"/>
                </a:solidFill>
              </a:rPr>
              <a:t>colour</a:t>
            </a:r>
            <a:r>
              <a:rPr lang="en-US" sz="4400" b="1" dirty="0" smtClean="0">
                <a:solidFill>
                  <a:srgbClr val="000000"/>
                </a:solidFill>
              </a:rPr>
              <a:t>, </a:t>
            </a:r>
            <a:r>
              <a:rPr lang="en-US" sz="4400" b="1" dirty="0" err="1" smtClean="0">
                <a:solidFill>
                  <a:srgbClr val="000000"/>
                </a:solidFill>
              </a:rPr>
              <a:t>suasana</a:t>
            </a:r>
            <a:r>
              <a:rPr lang="en-US" sz="4400" b="1" dirty="0" smtClean="0">
                <a:solidFill>
                  <a:srgbClr val="000000"/>
                </a:solidFill>
              </a:rPr>
              <a:t>, </a:t>
            </a:r>
            <a:r>
              <a:rPr lang="en-US" sz="4400" b="1" i="1" dirty="0" smtClean="0">
                <a:solidFill>
                  <a:srgbClr val="000000"/>
                </a:solidFill>
              </a:rPr>
              <a:t>atmosphere</a:t>
            </a:r>
            <a:r>
              <a:rPr lang="en-US" sz="4400" b="1" dirty="0" smtClean="0">
                <a:solidFill>
                  <a:srgbClr val="000000"/>
                </a:solidFill>
              </a:rPr>
              <a:t>).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352550"/>
            <a:ext cx="8153400" cy="3648092"/>
          </a:xfrm>
        </p:spPr>
        <p:txBody>
          <a:bodyPr>
            <a:normAutofit fontScale="77500" lnSpcReduction="20000"/>
          </a:bodyPr>
          <a:lstStyle/>
          <a:p>
            <a:pPr marL="688610" indent="-53303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0000"/>
                </a:solidFill>
              </a:rPr>
              <a:t>Memasukkan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unsur-unsur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dalaman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berita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sehingga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lebih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hidup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menarik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</a:rPr>
              <a:t>Warna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suasana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dapat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menimbulkan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gambran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hidup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terang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dalam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pikiran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pPr marL="688610" indent="-53303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0000"/>
                </a:solidFill>
              </a:rPr>
              <a:t>Pemakaian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kata-kata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mempunyai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untuk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menimbulkan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</a:rPr>
              <a:t>gambaran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lebih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jelas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kepada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pikiran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</a:p>
          <a:p>
            <a:pPr marL="688610" indent="-53303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dapat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membayangkan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suasana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tempat</a:t>
            </a:r>
            <a:r>
              <a:rPr lang="id-ID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kejadian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itu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gambaran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orang-orang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terlibat</a:t>
            </a:r>
            <a:r>
              <a:rPr lang="id-ID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dalamnya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dan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perasaan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orang-orang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tersangkut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dengan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cara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mendeskripsikannya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id-ID" sz="3200" dirty="0" smtClean="0">
              <a:solidFill>
                <a:srgbClr val="00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9F86AA1D-C87E-4655-9560-3EAE00F04D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6"/>
            <a:ext cx="8001056" cy="81081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SIFAT–SIFAT BERITA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42"/>
            <a:ext cx="8229600" cy="592931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Wingdings" pitchFamily="2" charset="2"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Sebuah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harus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memiliki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sifat-sifat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hakiki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71472" y="2071684"/>
            <a:ext cx="8242789" cy="215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marL="292219" indent="-292219">
              <a:buClr>
                <a:srgbClr val="0000FF"/>
              </a:buClr>
            </a:pP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A.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Harus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tepat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2700" i="1" dirty="0">
                <a:solidFill>
                  <a:srgbClr val="000000"/>
                </a:solidFill>
                <a:latin typeface="Tahoma" pitchFamily="34" charset="0"/>
              </a:rPr>
              <a:t>accurate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) :</a:t>
            </a:r>
          </a:p>
          <a:p>
            <a:pPr marL="681845" lvl="1" indent="-292219">
              <a:buClr>
                <a:srgbClr val="0000FF"/>
              </a:buClr>
              <a:buFont typeface="Tahoma" pitchFamily="34" charset="0"/>
              <a:buChar char="۩"/>
            </a:pP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Laporan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yang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tepat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mengenai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satu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peristiwa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marL="681845" lvl="1" indent="-292219">
              <a:buClr>
                <a:srgbClr val="0000FF"/>
              </a:buClr>
              <a:buFont typeface="Tahoma" pitchFamily="34" charset="0"/>
              <a:buChar char="۩"/>
            </a:pP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Tepat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menyebut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hari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, jam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tempat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kejadian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marL="681845" lvl="1" indent="-292219">
              <a:buClr>
                <a:srgbClr val="0000FF"/>
              </a:buClr>
              <a:buFont typeface="Tahoma" pitchFamily="34" charset="0"/>
              <a:buChar char="۩"/>
            </a:pP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Tepat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menulis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nama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jabatan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pangkat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seseorang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7102E30C-736C-49DF-B7BC-4810063CDE5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33338"/>
            <a:ext cx="4580792" cy="702469"/>
          </a:xfrm>
        </p:spPr>
        <p:txBody>
          <a:bodyPr/>
          <a:lstStyle/>
          <a:p>
            <a:pPr eaLnBrk="1" hangingPunct="1"/>
            <a:r>
              <a:rPr lang="en-US" sz="2900" b="1" dirty="0" smtClean="0">
                <a:solidFill>
                  <a:srgbClr val="000000"/>
                </a:solidFill>
              </a:rPr>
              <a:t>SIFAT–SIFAT BERITA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04"/>
            <a:ext cx="8229600" cy="3482587"/>
          </a:xfrm>
        </p:spPr>
        <p:txBody>
          <a:bodyPr>
            <a:normAutofit lnSpcReduction="10000"/>
          </a:bodyPr>
          <a:lstStyle/>
          <a:p>
            <a:pPr marL="827955" lvl="1" indent="-438329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"/>
            </a:pPr>
            <a:r>
              <a:rPr lang="en-US" sz="2700" dirty="0" err="1" smtClean="0">
                <a:solidFill>
                  <a:srgbClr val="000000"/>
                </a:solidFill>
              </a:rPr>
              <a:t>Tepat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menulis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bagian-bagian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kejadian</a:t>
            </a:r>
            <a:r>
              <a:rPr lang="en-US" sz="2700" dirty="0" smtClean="0">
                <a:solidFill>
                  <a:srgbClr val="000000"/>
                </a:solidFill>
              </a:rPr>
              <a:t>  </a:t>
            </a:r>
            <a:r>
              <a:rPr lang="en-US" sz="2700" dirty="0" err="1" smtClean="0">
                <a:solidFill>
                  <a:srgbClr val="000000"/>
                </a:solidFill>
              </a:rPr>
              <a:t>secara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rinci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tepat</a:t>
            </a:r>
            <a:r>
              <a:rPr lang="en-US" sz="2700" dirty="0" smtClean="0">
                <a:solidFill>
                  <a:srgbClr val="000000"/>
                </a:solidFill>
              </a:rPr>
              <a:t> pula </a:t>
            </a:r>
            <a:r>
              <a:rPr lang="en-US" sz="2700" dirty="0" err="1" smtClean="0">
                <a:solidFill>
                  <a:srgbClr val="000000"/>
                </a:solidFill>
              </a:rPr>
              <a:t>menempatkan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bagian-bagian</a:t>
            </a:r>
            <a:r>
              <a:rPr lang="en-US" sz="2700" dirty="0" smtClean="0">
                <a:solidFill>
                  <a:srgbClr val="000000"/>
                </a:solidFill>
              </a:rPr>
              <a:t> yang </a:t>
            </a:r>
            <a:r>
              <a:rPr lang="en-US" sz="2700" dirty="0" err="1" smtClean="0">
                <a:solidFill>
                  <a:srgbClr val="000000"/>
                </a:solidFill>
              </a:rPr>
              <a:t>perlu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ditonjolkan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bagian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mana</a:t>
            </a:r>
            <a:r>
              <a:rPr lang="en-US" sz="2700" dirty="0" smtClean="0">
                <a:solidFill>
                  <a:srgbClr val="000000"/>
                </a:solidFill>
              </a:rPr>
              <a:t> yang </a:t>
            </a:r>
            <a:r>
              <a:rPr lang="en-US" sz="2700" dirty="0" err="1" smtClean="0">
                <a:solidFill>
                  <a:srgbClr val="000000"/>
                </a:solidFill>
              </a:rPr>
              <a:t>harus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menyusul</a:t>
            </a:r>
            <a:r>
              <a:rPr lang="en-US" sz="2700" dirty="0" smtClean="0">
                <a:solidFill>
                  <a:srgbClr val="000000"/>
                </a:solidFill>
              </a:rPr>
              <a:t>.</a:t>
            </a:r>
          </a:p>
          <a:p>
            <a:pPr marL="827955" lvl="1" indent="-438329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"/>
            </a:pPr>
            <a:r>
              <a:rPr lang="en-US" sz="2700" dirty="0" err="1" smtClean="0">
                <a:solidFill>
                  <a:srgbClr val="000000"/>
                </a:solidFill>
              </a:rPr>
              <a:t>Tergambar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peristiwa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tersebut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dalam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satu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keutuhan</a:t>
            </a:r>
            <a:r>
              <a:rPr lang="en-US" sz="2700" dirty="0" smtClean="0">
                <a:solidFill>
                  <a:srgbClr val="000000"/>
                </a:solidFill>
              </a:rPr>
              <a:t>.</a:t>
            </a:r>
          </a:p>
          <a:p>
            <a:pPr marL="827955" lvl="1" indent="-438329">
              <a:lnSpc>
                <a:spcPct val="90000"/>
              </a:lnSpc>
              <a:buClr>
                <a:srgbClr val="000000"/>
              </a:buClr>
              <a:buFont typeface="Wingdings" pitchFamily="2" charset="2"/>
              <a:buChar char=""/>
            </a:pPr>
            <a:r>
              <a:rPr lang="en-US" sz="2700" dirty="0" err="1" smtClean="0">
                <a:solidFill>
                  <a:srgbClr val="000000"/>
                </a:solidFill>
              </a:rPr>
              <a:t>Ini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bukan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tugas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mudah</a:t>
            </a:r>
            <a:r>
              <a:rPr lang="en-US" sz="2700" dirty="0" smtClean="0">
                <a:solidFill>
                  <a:srgbClr val="000000"/>
                </a:solidFill>
              </a:rPr>
              <a:t>. </a:t>
            </a:r>
            <a:r>
              <a:rPr lang="en-US" sz="2700" dirty="0" err="1" smtClean="0">
                <a:solidFill>
                  <a:srgbClr val="000000"/>
                </a:solidFill>
              </a:rPr>
              <a:t>Sebab</a:t>
            </a:r>
            <a:r>
              <a:rPr lang="en-US" sz="2700" dirty="0" smtClean="0">
                <a:solidFill>
                  <a:srgbClr val="000000"/>
                </a:solidFill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</a:rPr>
              <a:t>tak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ada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peristiwa</a:t>
            </a:r>
            <a:r>
              <a:rPr lang="en-US" sz="2700" dirty="0" smtClean="0">
                <a:solidFill>
                  <a:srgbClr val="000000"/>
                </a:solidFill>
              </a:rPr>
              <a:t> yang </a:t>
            </a:r>
            <a:r>
              <a:rPr lang="en-US" sz="2700" dirty="0" err="1" smtClean="0">
                <a:solidFill>
                  <a:srgbClr val="000000"/>
                </a:solidFill>
              </a:rPr>
              <a:t>strukturnya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sederhana</a:t>
            </a:r>
            <a:r>
              <a:rPr lang="en-US" sz="2700" dirty="0" smtClean="0">
                <a:solidFill>
                  <a:srgbClr val="000000"/>
                </a:solidFill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</a:rPr>
              <a:t>tidak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terjalin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dalam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kaitan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dengan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peristiwa</a:t>
            </a:r>
            <a:r>
              <a:rPr lang="en-US" sz="2700" dirty="0" smtClean="0">
                <a:solidFill>
                  <a:srgbClr val="000000"/>
                </a:solidFill>
              </a:rPr>
              <a:t> lain </a:t>
            </a:r>
            <a:r>
              <a:rPr lang="en-US" sz="2700" dirty="0" err="1" smtClean="0">
                <a:solidFill>
                  <a:srgbClr val="000000"/>
                </a:solidFill>
              </a:rPr>
              <a:t>atau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tokoh-tokok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tertentu</a:t>
            </a:r>
            <a:r>
              <a:rPr lang="en-US" sz="2700" dirty="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C03D287A-D360-4AC4-8AB7-B924C392AA5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931" y="1357304"/>
            <a:ext cx="8434754" cy="3374240"/>
          </a:xfrm>
        </p:spPr>
        <p:txBody>
          <a:bodyPr>
            <a:normAutofit lnSpcReduction="10000"/>
          </a:bodyPr>
          <a:lstStyle/>
          <a:p>
            <a:pPr marL="519501" indent="-519501">
              <a:buClr>
                <a:schemeClr val="tx1"/>
              </a:buCl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berimbang</a:t>
            </a:r>
            <a:r>
              <a:rPr lang="en-US" b="1" dirty="0" smtClean="0"/>
              <a:t> (</a:t>
            </a:r>
            <a:r>
              <a:rPr lang="en-US" b="1" i="1" dirty="0" smtClean="0"/>
              <a:t>balanced</a:t>
            </a:r>
            <a:r>
              <a:rPr lang="en-US" b="1" dirty="0" smtClean="0"/>
              <a:t>) :</a:t>
            </a:r>
            <a:endParaRPr lang="en-US" dirty="0" smtClean="0"/>
          </a:p>
          <a:p>
            <a:pPr marL="519501" indent="-519501">
              <a:buClr>
                <a:schemeClr val="tx1"/>
              </a:buClr>
              <a:buFont typeface="Wingdings" pitchFamily="2" charset="2"/>
              <a:buChar char="@"/>
            </a:pP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seutuh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</a:p>
          <a:p>
            <a:pPr marL="519501" indent="-519501">
              <a:buClr>
                <a:schemeClr val="tx1"/>
              </a:buClr>
              <a:buFont typeface="Wingdings" pitchFamily="2" charset="2"/>
              <a:buChar char="@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dilupakan</a:t>
            </a:r>
            <a:r>
              <a:rPr lang="en-US" dirty="0" smtClean="0"/>
              <a:t>.</a:t>
            </a:r>
          </a:p>
          <a:p>
            <a:pPr marL="519501" indent="-519501">
              <a:buClr>
                <a:schemeClr val="tx1"/>
              </a:buClr>
              <a:buFont typeface="Wingdings" pitchFamily="2" charset="2"/>
              <a:buChar char="@"/>
            </a:pP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berimbang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571472" y="214296"/>
            <a:ext cx="7215238" cy="702469"/>
          </a:xfrm>
          <a:noFill/>
        </p:spPr>
        <p:txBody>
          <a:bodyPr/>
          <a:lstStyle/>
          <a:p>
            <a:pPr eaLnBrk="1" hangingPunct="1"/>
            <a:r>
              <a:rPr lang="en-US" sz="2900" b="1" dirty="0" smtClean="0"/>
              <a:t>SIFAT–SIFAT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7C113877-E7EA-4F93-BF4D-263386F28E2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046" y="1357303"/>
            <a:ext cx="8641374" cy="3536165"/>
          </a:xfrm>
        </p:spPr>
        <p:txBody>
          <a:bodyPr>
            <a:normAutofit fontScale="92500" lnSpcReduction="20000"/>
          </a:bodyPr>
          <a:lstStyle/>
          <a:p>
            <a:pPr marL="519501" indent="-51950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0000"/>
                </a:solidFill>
              </a:rPr>
              <a:t>C. </a:t>
            </a:r>
            <a:r>
              <a:rPr lang="en-US" b="1" dirty="0" err="1" smtClean="0">
                <a:solidFill>
                  <a:srgbClr val="000000"/>
                </a:solidFill>
              </a:rPr>
              <a:t>Harus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obyektif</a:t>
            </a:r>
            <a:r>
              <a:rPr lang="en-US" b="1" dirty="0" smtClean="0">
                <a:solidFill>
                  <a:srgbClr val="000000"/>
                </a:solidFill>
              </a:rPr>
              <a:t> (</a:t>
            </a:r>
            <a:r>
              <a:rPr lang="en-US" b="1" i="1" dirty="0" smtClean="0">
                <a:solidFill>
                  <a:srgbClr val="000000"/>
                </a:solidFill>
              </a:rPr>
              <a:t>objective</a:t>
            </a:r>
            <a:r>
              <a:rPr lang="en-US" b="1" dirty="0" smtClean="0">
                <a:solidFill>
                  <a:srgbClr val="000000"/>
                </a:solidFill>
              </a:rPr>
              <a:t>) :</a:t>
            </a:r>
            <a:endParaRPr lang="en-US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laporan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mengenai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peristiwa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seperti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apa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adanya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Bukan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pendapat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pandangan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wartawan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terhadap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peristiwa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Wartawan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harus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tetap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memegang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obyektivitas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sebagai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prinsip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Wartawan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harus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menyadari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bahwa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digunakan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masyarakat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sebagai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dasar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benar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menentukan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sikap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mengambil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tindakan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500034" y="285734"/>
            <a:ext cx="7929618" cy="702469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SIFAT–SIFAT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Kenapa Perlu Menulis?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Komunikasi tidak hanya lisan, tulisan juga powerfull</a:t>
            </a:r>
          </a:p>
          <a:p>
            <a:r>
              <a:rPr lang="id-ID" i="1" dirty="0" smtClean="0"/>
              <a:t>Press release </a:t>
            </a:r>
            <a:r>
              <a:rPr lang="id-ID" dirty="0" smtClean="0"/>
              <a:t>penting untuk advokasi kesehatan dan eksistensi organisasi </a:t>
            </a:r>
          </a:p>
          <a:p>
            <a:r>
              <a:rPr lang="id-ID" dirty="0" smtClean="0"/>
              <a:t>Menulis berita tidak hanya untuk masuk koran/majalah </a:t>
            </a:r>
            <a:r>
              <a:rPr lang="id-ID" dirty="0" smtClean="0">
                <a:sym typeface="Wingdings" pitchFamily="2" charset="2"/>
              </a:rPr>
              <a:t> tulisan di website dan Medsos penting untuk eksistensi </a:t>
            </a:r>
            <a:r>
              <a:rPr lang="id-ID" dirty="0" smtClean="0">
                <a:sym typeface="Wingdings" pitchFamily="2" charset="2"/>
              </a:rPr>
              <a:t>organisasi dan keberlajutan program kesehatan.</a:t>
            </a:r>
            <a:endParaRPr lang="id-ID" dirty="0" smtClean="0">
              <a:sym typeface="Wingdings" pitchFamily="2" charset="2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4BD658D9-3FD7-4FAF-86B7-D8771C36F6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849923" y="250032"/>
            <a:ext cx="3522785" cy="35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latin typeface="Tahoma" pitchFamily="34" charset="0"/>
            </a:endParaRPr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52046" y="1357304"/>
            <a:ext cx="8641374" cy="3644513"/>
          </a:xfrm>
          <a:noFill/>
        </p:spPr>
        <p:txBody>
          <a:bodyPr/>
          <a:lstStyle/>
          <a:p>
            <a:pPr marL="519501" indent="-519501">
              <a:buClr>
                <a:srgbClr val="0000FF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C. </a:t>
            </a:r>
            <a:r>
              <a:rPr lang="en-US" sz="2400" b="1" dirty="0" err="1" smtClean="0">
                <a:solidFill>
                  <a:srgbClr val="000000"/>
                </a:solidFill>
              </a:rPr>
              <a:t>Harus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obyektif</a:t>
            </a:r>
            <a:r>
              <a:rPr lang="en-US" sz="2400" b="1" dirty="0" smtClean="0">
                <a:solidFill>
                  <a:srgbClr val="000000"/>
                </a:solidFill>
              </a:rPr>
              <a:t> (</a:t>
            </a:r>
            <a:r>
              <a:rPr lang="en-US" sz="2400" b="1" i="1" dirty="0" smtClean="0">
                <a:solidFill>
                  <a:srgbClr val="000000"/>
                </a:solidFill>
              </a:rPr>
              <a:t>objective</a:t>
            </a:r>
            <a:r>
              <a:rPr lang="en-US" sz="2400" b="1" dirty="0" smtClean="0">
                <a:solidFill>
                  <a:srgbClr val="000000"/>
                </a:solidFill>
              </a:rPr>
              <a:t>) :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400" dirty="0" err="1" smtClean="0">
                <a:solidFill>
                  <a:srgbClr val="000000"/>
                </a:solidFill>
              </a:rPr>
              <a:t>Obyektivitas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prinsip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kerja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wartawan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Ia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hanya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bisa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dikalahkan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oleh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pertimbangan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kepentingan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tinggi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atau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besar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kasus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tertentu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objektivitas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saja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tak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cukup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membuat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satu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berita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baik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Masih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diperlukan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penggalian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pendalaman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atau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interpretasi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harus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dilakukan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400" dirty="0" smtClean="0">
                <a:solidFill>
                  <a:srgbClr val="000000"/>
                </a:solidFill>
              </a:rPr>
              <a:t>Dari </a:t>
            </a:r>
            <a:r>
              <a:rPr lang="en-US" sz="2400" dirty="0" err="1" smtClean="0">
                <a:solidFill>
                  <a:srgbClr val="000000"/>
                </a:solidFill>
              </a:rPr>
              <a:t>laporan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peristiwa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seperti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ilmiah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dikenal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laporan</a:t>
            </a:r>
            <a:r>
              <a:rPr lang="en-US" sz="2400" dirty="0" smtClean="0">
                <a:solidFill>
                  <a:srgbClr val="000000"/>
                </a:solidFill>
              </a:rPr>
              <a:t> “</a:t>
            </a:r>
            <a:r>
              <a:rPr lang="en-US" sz="2400" i="1" dirty="0" smtClean="0">
                <a:solidFill>
                  <a:srgbClr val="000000"/>
                </a:solidFill>
              </a:rPr>
              <a:t>depth report</a:t>
            </a:r>
            <a:r>
              <a:rPr lang="en-US" sz="2400" dirty="0" smtClean="0">
                <a:solidFill>
                  <a:srgbClr val="000000"/>
                </a:solidFill>
              </a:rPr>
              <a:t>”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“</a:t>
            </a:r>
            <a:r>
              <a:rPr lang="en-US" sz="2400" i="1" dirty="0" smtClean="0">
                <a:solidFill>
                  <a:srgbClr val="000000"/>
                </a:solidFill>
              </a:rPr>
              <a:t>interpretive report</a:t>
            </a:r>
            <a:r>
              <a:rPr lang="en-US" sz="2400" dirty="0" smtClean="0">
                <a:solidFill>
                  <a:srgbClr val="000000"/>
                </a:solidFill>
              </a:rPr>
              <a:t>”.</a:t>
            </a:r>
            <a:r>
              <a:rPr lang="en-US" sz="1700" dirty="0" smtClean="0">
                <a:solidFill>
                  <a:srgbClr val="000000"/>
                </a:solidFill>
              </a:rPr>
              <a:t> </a:t>
            </a:r>
            <a:endParaRPr lang="id-ID" sz="2400" dirty="0" smtClean="0">
              <a:solidFill>
                <a:srgbClr val="000000"/>
              </a:solidFill>
            </a:endParaRPr>
          </a:p>
        </p:txBody>
      </p:sp>
      <p:sp>
        <p:nvSpPr>
          <p:cNvPr id="23569" name="Rectangle 17"/>
          <p:cNvSpPr>
            <a:spLocks noGrp="1" noChangeArrowheads="1"/>
          </p:cNvSpPr>
          <p:nvPr>
            <p:ph type="title"/>
          </p:nvPr>
        </p:nvSpPr>
        <p:spPr>
          <a:xfrm>
            <a:off x="428596" y="285734"/>
            <a:ext cx="5111262" cy="702469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SIFAT–SIFAT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build="p"/>
      <p:bldP spid="235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277DDF13-BCB8-4D0A-8D7E-0F52525AD6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52046" y="1500180"/>
            <a:ext cx="8641374" cy="3015861"/>
          </a:xfrm>
          <a:noFill/>
        </p:spPr>
        <p:txBody>
          <a:bodyPr>
            <a:normAutofit lnSpcReduction="10000"/>
          </a:bodyPr>
          <a:lstStyle/>
          <a:p>
            <a:pPr marL="519501" indent="-519501">
              <a:buClr>
                <a:srgbClr val="000000"/>
              </a:buCl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D. </a:t>
            </a:r>
            <a:r>
              <a:rPr lang="en-US" sz="2400" b="1" dirty="0" err="1" smtClean="0">
                <a:solidFill>
                  <a:srgbClr val="000000"/>
                </a:solidFill>
              </a:rPr>
              <a:t>Harus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padat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dan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jelas</a:t>
            </a:r>
            <a:r>
              <a:rPr lang="en-US" sz="2400" b="1" dirty="0" smtClean="0">
                <a:solidFill>
                  <a:srgbClr val="000000"/>
                </a:solidFill>
              </a:rPr>
              <a:t> (</a:t>
            </a:r>
            <a:r>
              <a:rPr lang="en-US" sz="2400" b="1" i="1" dirty="0" smtClean="0">
                <a:solidFill>
                  <a:srgbClr val="000000"/>
                </a:solidFill>
              </a:rPr>
              <a:t>concise and clear)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rgbClr val="000000"/>
              </a:buClr>
              <a:buFont typeface="Wingdings" pitchFamily="2" charset="2"/>
              <a:buChar char="@"/>
            </a:pPr>
            <a:r>
              <a:rPr lang="en-US" sz="2400" dirty="0" err="1" smtClean="0">
                <a:solidFill>
                  <a:srgbClr val="000000"/>
                </a:solidFill>
              </a:rPr>
              <a:t>Berita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baik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harus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mudah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ditangkap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pembaca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jernih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jelas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buClr>
                <a:srgbClr val="000000"/>
              </a:buClr>
              <a:buFont typeface="Wingdings" pitchFamily="2" charset="2"/>
              <a:buChar char="@"/>
            </a:pPr>
            <a:r>
              <a:rPr lang="en-US" sz="2400" dirty="0" err="1" smtClean="0">
                <a:solidFill>
                  <a:srgbClr val="000000"/>
                </a:solidFill>
              </a:rPr>
              <a:t>Ia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harus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satu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kesatuan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memiliki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keterpaduan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logis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ditulis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padat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jelas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sederhana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rumit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berbelit-belit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buClr>
                <a:srgbClr val="000000"/>
              </a:buClr>
              <a:buFont typeface="Wingdings" pitchFamily="2" charset="2"/>
              <a:buChar char="@"/>
            </a:pPr>
            <a:r>
              <a:rPr lang="en-US" sz="2400" dirty="0" err="1" smtClean="0">
                <a:solidFill>
                  <a:srgbClr val="000000"/>
                </a:solidFill>
              </a:rPr>
              <a:t>Strukturnya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harus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runtun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jelas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Bahasanya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lancar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singkat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tepat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bahasa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efektif</a:t>
            </a:r>
            <a:r>
              <a:rPr lang="en-US" sz="2400" dirty="0" smtClean="0">
                <a:solidFill>
                  <a:srgbClr val="000000"/>
                </a:solidFill>
              </a:rPr>
              <a:t>). </a:t>
            </a:r>
            <a:endParaRPr lang="id-ID" sz="2400" dirty="0" smtClean="0">
              <a:solidFill>
                <a:srgbClr val="000000"/>
              </a:solidFill>
            </a:endParaRP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472" y="214296"/>
            <a:ext cx="5111262" cy="702469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SIFAT–SIFAT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build="p"/>
      <p:bldP spid="245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2CA1A2EE-70D4-4571-8E50-9256EC329E6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52046" y="1428741"/>
            <a:ext cx="8641374" cy="3356381"/>
          </a:xfrm>
          <a:noFill/>
        </p:spPr>
        <p:txBody>
          <a:bodyPr>
            <a:normAutofit fontScale="92500" lnSpcReduction="20000"/>
          </a:bodyPr>
          <a:lstStyle/>
          <a:p>
            <a:pPr marL="519501" indent="-51950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0000"/>
                </a:solidFill>
              </a:rPr>
              <a:t>E. </a:t>
            </a:r>
            <a:r>
              <a:rPr lang="en-US" b="1" dirty="0" err="1" smtClean="0">
                <a:solidFill>
                  <a:srgbClr val="000000"/>
                </a:solidFill>
              </a:rPr>
              <a:t>Harus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aktual</a:t>
            </a:r>
            <a:r>
              <a:rPr lang="en-US" b="1" dirty="0" smtClean="0">
                <a:solidFill>
                  <a:srgbClr val="000000"/>
                </a:solidFill>
              </a:rPr>
              <a:t> (</a:t>
            </a:r>
            <a:r>
              <a:rPr lang="en-US" b="1" i="1" dirty="0" smtClean="0">
                <a:solidFill>
                  <a:srgbClr val="000000"/>
                </a:solidFill>
              </a:rPr>
              <a:t>recent)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Tidak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ketinggalan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waktu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Sebab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waktu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unsur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terpenting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penulisan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Waktu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juga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merupakan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titik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persaingan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antar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surat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kabar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Karena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i="1" dirty="0" smtClean="0">
                <a:solidFill>
                  <a:srgbClr val="000000"/>
                </a:solidFill>
              </a:rPr>
              <a:t>deadline</a:t>
            </a:r>
            <a:r>
              <a:rPr lang="en-US" dirty="0" smtClean="0">
                <a:solidFill>
                  <a:srgbClr val="000000"/>
                </a:solidFill>
              </a:rPr>
              <a:t>” </a:t>
            </a:r>
            <a:r>
              <a:rPr lang="en-US" dirty="0" err="1" smtClean="0">
                <a:solidFill>
                  <a:srgbClr val="000000"/>
                </a:solidFill>
              </a:rPr>
              <a:t>menjadi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diktator</a:t>
            </a:r>
            <a:r>
              <a:rPr lang="en-US" dirty="0" smtClean="0">
                <a:solidFill>
                  <a:srgbClr val="000000"/>
                </a:solidFill>
              </a:rPr>
              <a:t>” yang </a:t>
            </a:r>
            <a:r>
              <a:rPr lang="en-US" dirty="0" err="1" smtClean="0">
                <a:solidFill>
                  <a:srgbClr val="000000"/>
                </a:solidFill>
              </a:rPr>
              <a:t>mempunyai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kekuasaan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mutlak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terhadap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kehidupan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wartawan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Tugas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berpacu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waktu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menjadi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lebih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perkembangan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teknologi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komunikasi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amat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pesat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472" y="214296"/>
            <a:ext cx="5111262" cy="702469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SIFAT–SIFAT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build="p"/>
      <p:bldP spid="256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7C9F62DE-4460-4A94-8A61-52B3FF55522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6"/>
            <a:ext cx="7358114" cy="625079"/>
          </a:xfrm>
        </p:spPr>
        <p:txBody>
          <a:bodyPr/>
          <a:lstStyle/>
          <a:p>
            <a:pPr eaLnBrk="1" hangingPunct="1"/>
            <a:r>
              <a:rPr lang="en-US" sz="2900" b="1" dirty="0" smtClean="0">
                <a:solidFill>
                  <a:srgbClr val="000000"/>
                </a:solidFill>
              </a:rPr>
              <a:t>SIFAT–SIFAT BERITA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42"/>
            <a:ext cx="8641374" cy="2322909"/>
          </a:xfrm>
          <a:noFill/>
        </p:spPr>
        <p:txBody>
          <a:bodyPr/>
          <a:lstStyle/>
          <a:p>
            <a:pPr marL="519501" indent="-51950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0000"/>
                </a:solidFill>
              </a:rPr>
              <a:t>E. </a:t>
            </a:r>
            <a:r>
              <a:rPr lang="en-US" b="1" dirty="0" err="1" smtClean="0">
                <a:solidFill>
                  <a:srgbClr val="000000"/>
                </a:solidFill>
              </a:rPr>
              <a:t>Harus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aktual</a:t>
            </a:r>
            <a:r>
              <a:rPr lang="en-US" b="1" dirty="0" smtClean="0">
                <a:solidFill>
                  <a:srgbClr val="000000"/>
                </a:solidFill>
              </a:rPr>
              <a:t> (</a:t>
            </a:r>
            <a:r>
              <a:rPr lang="en-US" b="1" i="1" dirty="0" smtClean="0">
                <a:solidFill>
                  <a:srgbClr val="000000"/>
                </a:solidFill>
              </a:rPr>
              <a:t>recent)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Untuk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mengungguli</a:t>
            </a:r>
            <a:r>
              <a:rPr lang="en-US" dirty="0" smtClean="0">
                <a:solidFill>
                  <a:srgbClr val="000000"/>
                </a:solidFill>
              </a:rPr>
              <a:t> media </a:t>
            </a:r>
            <a:r>
              <a:rPr lang="en-US" dirty="0" err="1" smtClean="0">
                <a:solidFill>
                  <a:srgbClr val="000000"/>
                </a:solidFill>
              </a:rPr>
              <a:t>elektronika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Wartawan</a:t>
            </a:r>
            <a:r>
              <a:rPr lang="en-US" dirty="0" smtClean="0">
                <a:solidFill>
                  <a:srgbClr val="000000"/>
                </a:solidFill>
              </a:rPr>
              <a:t> media </a:t>
            </a:r>
            <a:r>
              <a:rPr lang="en-US" dirty="0" err="1" smtClean="0">
                <a:solidFill>
                  <a:srgbClr val="000000"/>
                </a:solidFill>
              </a:rPr>
              <a:t>cetak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terpaksa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harus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mencari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pendalaman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informasi-informasi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peristiwa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kurang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disajikan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secara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analisis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media </a:t>
            </a:r>
            <a:r>
              <a:rPr lang="en-US" dirty="0" err="1" smtClean="0">
                <a:solidFill>
                  <a:srgbClr val="000000"/>
                </a:solidFill>
              </a:rPr>
              <a:t>elektronik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88226BC6-F79E-460B-AD20-6C3E6175A1E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34"/>
            <a:ext cx="3782158" cy="540544"/>
          </a:xfrm>
        </p:spPr>
        <p:txBody>
          <a:bodyPr/>
          <a:lstStyle/>
          <a:p>
            <a:pPr eaLnBrk="1" hangingPunct="1"/>
            <a:r>
              <a:rPr lang="en-US" sz="2900" b="1" dirty="0" smtClean="0">
                <a:solidFill>
                  <a:srgbClr val="000000"/>
                </a:solidFill>
              </a:rPr>
              <a:t>NILAI BERITA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583223" y="897732"/>
            <a:ext cx="5317881" cy="35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endParaRPr lang="id-ID">
              <a:latin typeface="Tahoma" pitchFamily="34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71472" y="1357304"/>
            <a:ext cx="817538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BERITA: “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Laporan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tentang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kejadian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yang “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menarik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”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42910" y="1857370"/>
            <a:ext cx="7910146" cy="30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Yang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dimaksud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“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menarik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”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sini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berita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itu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mampunyai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arti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nilai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.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Arti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nilai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suatu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berita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ditentukan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Tahoma" pitchFamily="34" charset="0"/>
              </a:rPr>
              <a:t>beberapa</a:t>
            </a:r>
            <a:r>
              <a:rPr lang="en-US" sz="27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Tahoma" pitchFamily="34" charset="0"/>
              </a:rPr>
              <a:t>faktor</a:t>
            </a:r>
            <a:r>
              <a:rPr lang="id-ID" sz="2700" dirty="0" smtClean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</a:rPr>
              <a:t>Waktu</a:t>
            </a:r>
            <a:r>
              <a:rPr lang="en-US" sz="2800" b="1" dirty="0" smtClean="0">
                <a:solidFill>
                  <a:srgbClr val="000000"/>
                </a:solidFill>
              </a:rPr>
              <a:t>/</a:t>
            </a:r>
            <a:r>
              <a:rPr lang="en-US" sz="2800" b="1" dirty="0" err="1" smtClean="0">
                <a:solidFill>
                  <a:srgbClr val="000000"/>
                </a:solidFill>
              </a:rPr>
              <a:t>Aktualitas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smtClean="0">
                <a:solidFill>
                  <a:srgbClr val="000000"/>
                </a:solidFill>
              </a:rPr>
              <a:t>timeliness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</a:rPr>
              <a:t>Kedekatan</a:t>
            </a:r>
            <a:r>
              <a:rPr lang="en-US" sz="2800" b="1" dirty="0" smtClean="0">
                <a:solidFill>
                  <a:srgbClr val="000000"/>
                </a:solidFill>
              </a:rPr>
              <a:t>/</a:t>
            </a:r>
            <a:r>
              <a:rPr lang="en-US" sz="2800" b="1" dirty="0" err="1" smtClean="0">
                <a:solidFill>
                  <a:srgbClr val="000000"/>
                </a:solidFill>
              </a:rPr>
              <a:t>Jarak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smtClean="0">
                <a:solidFill>
                  <a:srgbClr val="000000"/>
                </a:solidFill>
              </a:rPr>
              <a:t>proximity</a:t>
            </a:r>
            <a:r>
              <a:rPr lang="en-US" sz="2800" b="1" dirty="0" smtClean="0">
                <a:solidFill>
                  <a:srgbClr val="000000"/>
                </a:solidFill>
              </a:rPr>
              <a:t>) </a:t>
            </a:r>
            <a:r>
              <a:rPr lang="en-US" sz="2800" b="1" dirty="0" err="1" smtClean="0">
                <a:solidFill>
                  <a:srgbClr val="000000"/>
                </a:solidFill>
              </a:rPr>
              <a:t>peristiwa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</a:rPr>
              <a:t>Luas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akibatnya</a:t>
            </a:r>
            <a:r>
              <a:rPr lang="en-US" sz="2800" b="1" dirty="0" smtClean="0">
                <a:solidFill>
                  <a:srgbClr val="000000"/>
                </a:solidFill>
              </a:rPr>
              <a:t>/</a:t>
            </a:r>
            <a:r>
              <a:rPr lang="en-US" sz="2800" b="1" dirty="0" err="1" smtClean="0">
                <a:solidFill>
                  <a:srgbClr val="000000"/>
                </a:solidFill>
              </a:rPr>
              <a:t>dampak</a:t>
            </a:r>
            <a:r>
              <a:rPr lang="en-US" sz="2800" b="1" dirty="0" smtClean="0">
                <a:solidFill>
                  <a:srgbClr val="000000"/>
                </a:solidFill>
              </a:rPr>
              <a:t> (</a:t>
            </a:r>
            <a:r>
              <a:rPr lang="en-US" sz="2800" b="1" i="1" dirty="0" smtClean="0">
                <a:solidFill>
                  <a:srgbClr val="000000"/>
                </a:solidFill>
              </a:rPr>
              <a:t>Consequence</a:t>
            </a:r>
            <a:r>
              <a:rPr lang="en-US" sz="2800" b="1" dirty="0" smtClean="0">
                <a:solidFill>
                  <a:srgbClr val="000000"/>
                </a:solidFill>
              </a:rPr>
              <a:t>) </a:t>
            </a:r>
            <a:endParaRPr lang="id-ID" sz="2800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</a:rPr>
              <a:t>Arti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berita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27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7" grpId="0"/>
      <p:bldP spid="27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00"/>
                </a:solidFill>
              </a:rPr>
              <a:t>1. </a:t>
            </a:r>
            <a:r>
              <a:rPr lang="en-US" b="1" dirty="0" err="1" smtClean="0">
                <a:solidFill>
                  <a:srgbClr val="000000"/>
                </a:solidFill>
              </a:rPr>
              <a:t>Waktu</a:t>
            </a:r>
            <a:r>
              <a:rPr lang="en-US" b="1" dirty="0" smtClean="0">
                <a:solidFill>
                  <a:srgbClr val="000000"/>
                </a:solidFill>
              </a:rPr>
              <a:t>/</a:t>
            </a:r>
            <a:r>
              <a:rPr lang="en-US" b="1" dirty="0" err="1" smtClean="0">
                <a:solidFill>
                  <a:srgbClr val="000000"/>
                </a:solidFill>
              </a:rPr>
              <a:t>Aktualitas</a:t>
            </a:r>
            <a:r>
              <a:rPr lang="en-US" b="1" dirty="0" smtClean="0">
                <a:solidFill>
                  <a:srgbClr val="000000"/>
                </a:solidFill>
              </a:rPr>
              <a:t> (</a:t>
            </a:r>
            <a:r>
              <a:rPr lang="en-US" b="1" i="1" dirty="0" smtClean="0">
                <a:solidFill>
                  <a:srgbClr val="000000"/>
                </a:solidFill>
              </a:rPr>
              <a:t>timeliness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0850" indent="-450850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@"/>
            </a:pPr>
            <a:r>
              <a:rPr lang="en-US" sz="3000" dirty="0" err="1" smtClean="0">
                <a:solidFill>
                  <a:srgbClr val="000000"/>
                </a:solidFill>
              </a:rPr>
              <a:t>Semua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berita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harus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cepat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disiarkan</a:t>
            </a:r>
            <a:r>
              <a:rPr lang="en-US" sz="3000" dirty="0" smtClean="0">
                <a:solidFill>
                  <a:srgbClr val="000000"/>
                </a:solidFill>
              </a:rPr>
              <a:t>. </a:t>
            </a:r>
            <a:r>
              <a:rPr lang="en-US" sz="3000" dirty="0" err="1" smtClean="0">
                <a:solidFill>
                  <a:srgbClr val="000000"/>
                </a:solidFill>
              </a:rPr>
              <a:t>Peristiwa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hari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ini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mempunyai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nilai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lebih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besar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di</a:t>
            </a:r>
            <a:r>
              <a:rPr lang="en-US" sz="3000" dirty="0" smtClean="0">
                <a:solidFill>
                  <a:srgbClr val="000000"/>
                </a:solidFill>
              </a:rPr>
              <a:t> banding </a:t>
            </a:r>
            <a:r>
              <a:rPr lang="en-US" sz="3000" dirty="0" err="1" smtClean="0">
                <a:solidFill>
                  <a:srgbClr val="000000"/>
                </a:solidFill>
              </a:rPr>
              <a:t>peristiwa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hari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kemarin</a:t>
            </a:r>
            <a:r>
              <a:rPr lang="en-US" sz="3000" dirty="0" smtClean="0">
                <a:solidFill>
                  <a:srgbClr val="000000"/>
                </a:solidFill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</a:rPr>
              <a:t>seminggu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lalu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atau</a:t>
            </a:r>
            <a:r>
              <a:rPr lang="en-US" sz="3000" dirty="0" smtClean="0">
                <a:solidFill>
                  <a:srgbClr val="000000"/>
                </a:solidFill>
              </a:rPr>
              <a:t>  </a:t>
            </a:r>
            <a:r>
              <a:rPr lang="en-US" sz="3000" dirty="0" err="1" smtClean="0">
                <a:solidFill>
                  <a:srgbClr val="000000"/>
                </a:solidFill>
              </a:rPr>
              <a:t>setahun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lalu</a:t>
            </a:r>
            <a:r>
              <a:rPr lang="en-US" sz="3000" dirty="0" smtClean="0">
                <a:solidFill>
                  <a:srgbClr val="000000"/>
                </a:solidFill>
              </a:rPr>
              <a:t>.</a:t>
            </a:r>
          </a:p>
          <a:p>
            <a:pPr marL="450850" indent="-450850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000" dirty="0" err="1" smtClean="0">
                <a:solidFill>
                  <a:srgbClr val="000000"/>
                </a:solidFill>
              </a:rPr>
              <a:t>Semakin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dekat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waktunya</a:t>
            </a:r>
            <a:r>
              <a:rPr lang="en-US" sz="3000" dirty="0" smtClean="0">
                <a:solidFill>
                  <a:srgbClr val="000000"/>
                </a:solidFill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</a:rPr>
              <a:t>semakin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besar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harganya</a:t>
            </a:r>
            <a:r>
              <a:rPr lang="en-US" sz="3000" dirty="0" smtClean="0">
                <a:solidFill>
                  <a:srgbClr val="000000"/>
                </a:solidFill>
              </a:rPr>
              <a:t>. </a:t>
            </a:r>
          </a:p>
          <a:p>
            <a:pPr marL="450850" indent="-45085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@"/>
            </a:pPr>
            <a:r>
              <a:rPr lang="en-US" sz="3000" dirty="0" err="1" smtClean="0">
                <a:solidFill>
                  <a:srgbClr val="000000"/>
                </a:solidFill>
              </a:rPr>
              <a:t>Meski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kejadian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itu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penting</a:t>
            </a:r>
            <a:r>
              <a:rPr lang="en-US" sz="3000" dirty="0" smtClean="0">
                <a:solidFill>
                  <a:srgbClr val="000000"/>
                </a:solidFill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</a:rPr>
              <a:t>jika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terlambat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menyiarkan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akan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berkurang</a:t>
            </a:r>
            <a:r>
              <a:rPr lang="en-US" sz="3000" dirty="0" smtClean="0">
                <a:solidFill>
                  <a:srgbClr val="000000"/>
                </a:solidFill>
              </a:rPr>
              <a:t>  </a:t>
            </a:r>
            <a:r>
              <a:rPr lang="en-US" sz="3000" dirty="0" err="1" smtClean="0">
                <a:solidFill>
                  <a:srgbClr val="000000"/>
                </a:solidFill>
              </a:rPr>
              <a:t>nilainya</a:t>
            </a:r>
            <a:r>
              <a:rPr lang="en-US" sz="3000" dirty="0" smtClean="0">
                <a:solidFill>
                  <a:srgbClr val="000000"/>
                </a:solidFill>
              </a:rPr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8110"/>
            <a:ext cx="8715404" cy="1005840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>
                <a:solidFill>
                  <a:srgbClr val="000000"/>
                </a:solidFill>
              </a:rPr>
              <a:t>2. </a:t>
            </a:r>
            <a:r>
              <a:rPr lang="en-US" sz="4400" b="1" dirty="0" err="1" smtClean="0">
                <a:solidFill>
                  <a:srgbClr val="000000"/>
                </a:solidFill>
              </a:rPr>
              <a:t>Kedekatan</a:t>
            </a:r>
            <a:r>
              <a:rPr lang="en-US" sz="4400" b="1" dirty="0" smtClean="0">
                <a:solidFill>
                  <a:srgbClr val="000000"/>
                </a:solidFill>
              </a:rPr>
              <a:t>/</a:t>
            </a:r>
            <a:r>
              <a:rPr lang="en-US" sz="4400" b="1" dirty="0" err="1" smtClean="0">
                <a:solidFill>
                  <a:srgbClr val="000000"/>
                </a:solidFill>
              </a:rPr>
              <a:t>Jarak</a:t>
            </a:r>
            <a:r>
              <a:rPr lang="en-US" sz="4400" b="1" dirty="0" smtClean="0">
                <a:solidFill>
                  <a:srgbClr val="000000"/>
                </a:solidFill>
              </a:rPr>
              <a:t> (</a:t>
            </a:r>
            <a:r>
              <a:rPr lang="en-US" sz="4400" b="1" i="1" dirty="0" smtClean="0">
                <a:solidFill>
                  <a:srgbClr val="000000"/>
                </a:solidFill>
              </a:rPr>
              <a:t>proximity</a:t>
            </a:r>
            <a:r>
              <a:rPr lang="en-US" sz="4400" b="1" dirty="0" smtClean="0">
                <a:solidFill>
                  <a:srgbClr val="000000"/>
                </a:solidFill>
              </a:rPr>
              <a:t>) </a:t>
            </a:r>
            <a:r>
              <a:rPr lang="en-US" sz="4400" b="1" dirty="0" err="1" smtClean="0">
                <a:solidFill>
                  <a:srgbClr val="000000"/>
                </a:solidFill>
              </a:rPr>
              <a:t>peristiwa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3200" dirty="0" err="1" smtClean="0">
                <a:solidFill>
                  <a:srgbClr val="000000"/>
                </a:solidFill>
              </a:rPr>
              <a:t>Berita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nilainya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makin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besar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bagi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pembaca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menurut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perbandingan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jauh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dekatnya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tempat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berita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terjadi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3200" dirty="0" err="1" smtClean="0">
                <a:solidFill>
                  <a:srgbClr val="000000"/>
                </a:solidFill>
              </a:rPr>
              <a:t>Kedekatan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tidak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hanya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dalam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arti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jarak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fisik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</a:rPr>
              <a:t>juga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bisa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dalam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arti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psikologis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18110"/>
            <a:ext cx="8858280" cy="1005840"/>
          </a:xfrm>
        </p:spPr>
        <p:txBody>
          <a:bodyPr>
            <a:normAutofit fontScale="90000"/>
          </a:bodyPr>
          <a:lstStyle/>
          <a:p>
            <a:r>
              <a:rPr lang="id-ID" sz="4400" b="1" dirty="0" smtClean="0">
                <a:solidFill>
                  <a:srgbClr val="000000"/>
                </a:solidFill>
              </a:rPr>
              <a:t>3. </a:t>
            </a:r>
            <a:r>
              <a:rPr lang="en-US" sz="4400" b="1" dirty="0" err="1" smtClean="0">
                <a:solidFill>
                  <a:srgbClr val="000000"/>
                </a:solidFill>
              </a:rPr>
              <a:t>Luas</a:t>
            </a:r>
            <a:r>
              <a:rPr lang="en-US" sz="4400" b="1" dirty="0" smtClean="0">
                <a:solidFill>
                  <a:srgbClr val="000000"/>
                </a:solidFill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</a:rPr>
              <a:t>akibatnya</a:t>
            </a:r>
            <a:r>
              <a:rPr lang="en-US" sz="4400" b="1" dirty="0" smtClean="0">
                <a:solidFill>
                  <a:srgbClr val="000000"/>
                </a:solidFill>
              </a:rPr>
              <a:t>/</a:t>
            </a:r>
            <a:r>
              <a:rPr lang="en-US" sz="4400" b="1" dirty="0" err="1" smtClean="0">
                <a:solidFill>
                  <a:srgbClr val="000000"/>
                </a:solidFill>
              </a:rPr>
              <a:t>dampak</a:t>
            </a:r>
            <a:r>
              <a:rPr lang="en-US" sz="4400" b="1" dirty="0" smtClean="0">
                <a:solidFill>
                  <a:srgbClr val="000000"/>
                </a:solidFill>
              </a:rPr>
              <a:t> (</a:t>
            </a:r>
            <a:r>
              <a:rPr lang="en-US" sz="4400" b="1" i="1" dirty="0" smtClean="0">
                <a:solidFill>
                  <a:srgbClr val="000000"/>
                </a:solidFill>
              </a:rPr>
              <a:t>Consequence</a:t>
            </a:r>
            <a:r>
              <a:rPr lang="en-US" sz="4400" b="1" dirty="0" smtClean="0">
                <a:solidFill>
                  <a:srgbClr val="000000"/>
                </a:solidFill>
              </a:rPr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00180"/>
            <a:ext cx="8153400" cy="3094680"/>
          </a:xfrm>
        </p:spPr>
        <p:txBody>
          <a:bodyPr>
            <a:normAutofit fontScale="92500"/>
          </a:bodyPr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</a:pPr>
            <a:r>
              <a:rPr lang="en-US" sz="3200" dirty="0" err="1" smtClean="0">
                <a:solidFill>
                  <a:srgbClr val="000000"/>
                </a:solidFill>
              </a:rPr>
              <a:t>Kejadian-kejadian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besar</a:t>
            </a:r>
            <a:r>
              <a:rPr lang="en-US" sz="3200" dirty="0" smtClean="0">
                <a:solidFill>
                  <a:srgbClr val="000000"/>
                </a:solidFill>
              </a:rPr>
              <a:t>, yang </a:t>
            </a:r>
            <a:r>
              <a:rPr lang="en-US" sz="3200" dirty="0" err="1" smtClean="0">
                <a:solidFill>
                  <a:srgbClr val="000000"/>
                </a:solidFill>
              </a:rPr>
              <a:t>luas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akibatnya</a:t>
            </a:r>
            <a:r>
              <a:rPr lang="en-US" sz="3200" dirty="0" smtClean="0">
                <a:solidFill>
                  <a:srgbClr val="000000"/>
                </a:solidFill>
              </a:rPr>
              <a:t> (</a:t>
            </a:r>
            <a:r>
              <a:rPr lang="en-US" sz="3200" dirty="0" err="1" smtClean="0">
                <a:solidFill>
                  <a:srgbClr val="000000"/>
                </a:solidFill>
              </a:rPr>
              <a:t>dampak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 err="1" smtClean="0">
                <a:solidFill>
                  <a:srgbClr val="000000"/>
                </a:solidFill>
              </a:rPr>
              <a:t>menentukan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nilai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suatu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berita</a:t>
            </a:r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id-ID" sz="3200" dirty="0" smtClean="0">
              <a:solidFill>
                <a:srgbClr val="000000"/>
              </a:solidFill>
            </a:endParaRPr>
          </a:p>
          <a:p>
            <a:pPr lvl="1"/>
            <a:r>
              <a:rPr lang="id-ID" dirty="0" smtClean="0">
                <a:solidFill>
                  <a:srgbClr val="000000"/>
                </a:solidFill>
              </a:rPr>
              <a:t>Contoh : </a:t>
            </a:r>
            <a:r>
              <a:rPr lang="id-ID" dirty="0" smtClean="0"/>
              <a:t>Aparat kepolisian memastikan ada dua kali bom bunuh diri dalam peristiwa ledakan di Kampung Melayu, Jakarta Timur, Rabu (24/5/2017) malam. Ledakan itu telah menewaskan tiga orang anggota kepolisian yang sedang menjaga pawai obor dan menyebabkan 5 korban luka.</a:t>
            </a:r>
          </a:p>
          <a:p>
            <a:pPr marL="839541" lvl="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00"/>
                </a:solidFill>
              </a:rPr>
              <a:t>4. </a:t>
            </a:r>
            <a:r>
              <a:rPr lang="en-US" b="1" dirty="0" err="1" smtClean="0">
                <a:solidFill>
                  <a:srgbClr val="000000"/>
                </a:solidFill>
              </a:rPr>
              <a:t>Arti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berita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9501" indent="-519501">
              <a:lnSpc>
                <a:spcPct val="90000"/>
              </a:lnSpc>
              <a:buClr>
                <a:srgbClr val="0000FF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r>
              <a:rPr lang="en-US" dirty="0" err="1" smtClean="0">
                <a:solidFill>
                  <a:srgbClr val="000000"/>
                </a:solidFill>
              </a:rPr>
              <a:t>Nilai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juga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ditentukan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arti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dikaitkan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kepentingan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umum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endParaRPr lang="en-US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Peristiwa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pembukaan</a:t>
            </a:r>
            <a:r>
              <a:rPr lang="en-US" dirty="0" smtClean="0">
                <a:solidFill>
                  <a:srgbClr val="000000"/>
                </a:solidFill>
              </a:rPr>
              <a:t> seminar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penataran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lebih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kecil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nilainya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ambruknya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jembatan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Ampera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5D862E3D-951A-4C01-8BF3-7282B87803B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41685"/>
            <a:ext cx="8543955" cy="858429"/>
          </a:xfrm>
          <a:noFill/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5.</a:t>
            </a:r>
            <a:r>
              <a:rPr lang="id-ID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Politik</a:t>
            </a:r>
            <a:r>
              <a:rPr lang="en-US" sz="3600" b="1" dirty="0" smtClean="0">
                <a:solidFill>
                  <a:srgbClr val="000000"/>
                </a:solidFill>
              </a:rPr>
              <a:t>/</a:t>
            </a:r>
            <a:r>
              <a:rPr lang="en-US" sz="3600" b="1" dirty="0" err="1" smtClean="0">
                <a:solidFill>
                  <a:srgbClr val="000000"/>
                </a:solidFill>
              </a:rPr>
              <a:t>Kebijakan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Redaksional</a:t>
            </a:r>
            <a:r>
              <a:rPr lang="en-US" sz="3600" b="1" dirty="0" smtClean="0">
                <a:solidFill>
                  <a:srgbClr val="000000"/>
                </a:solidFill>
              </a:rPr>
              <a:t>/Editorial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1338" y="1113235"/>
            <a:ext cx="8229600" cy="3086100"/>
          </a:xfrm>
          <a:noFill/>
        </p:spPr>
        <p:txBody>
          <a:bodyPr/>
          <a:lstStyle/>
          <a:p>
            <a:pPr marL="519501" indent="-519501">
              <a:buClr>
                <a:srgbClr val="0000FF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dinilai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penting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surat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kabar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jika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tersebut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sesuai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pendirian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politik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ciri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dianut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kebijakan</a:t>
            </a:r>
            <a:r>
              <a:rPr lang="en-US" dirty="0" smtClean="0">
                <a:solidFill>
                  <a:srgbClr val="000000"/>
                </a:solidFill>
              </a:rPr>
              <a:t> editorial) </a:t>
            </a:r>
            <a:r>
              <a:rPr lang="en-US" dirty="0" err="1" smtClean="0">
                <a:solidFill>
                  <a:srgbClr val="000000"/>
                </a:solidFill>
              </a:rPr>
              <a:t>oleh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surat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kabar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tersebut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6566CB61-2A34-4E59-A52D-2C8EC35EFA6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72"/>
            <a:ext cx="8715404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697" y="1762125"/>
            <a:ext cx="8811021" cy="1026319"/>
          </a:xfrm>
        </p:spPr>
        <p:txBody>
          <a:bodyPr/>
          <a:lstStyle/>
          <a:p>
            <a:pPr marL="1341438" indent="-1041400"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Berita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Laporan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kejadian-kejadian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aktual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menarik</a:t>
            </a:r>
            <a:endParaRPr lang="id-ID" sz="2600" dirty="0" smtClean="0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976197" y="2842023"/>
            <a:ext cx="5849815" cy="127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marL="292219" indent="-292219"/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1.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Kejadian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atau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peristiwa</a:t>
            </a:r>
            <a:endParaRPr lang="en-US" sz="2600" dirty="0">
              <a:solidFill>
                <a:srgbClr val="000000"/>
              </a:solidFill>
              <a:latin typeface="Tahoma" pitchFamily="34" charset="0"/>
            </a:endParaRPr>
          </a:p>
          <a:p>
            <a:pPr marL="292219" indent="-292219"/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2.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Pembuat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laporan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di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 media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massa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  <a:p>
            <a:pPr marL="292219" indent="-292219"/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3.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Pembaca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pendengar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en-US" sz="2600" dirty="0" err="1">
                <a:solidFill>
                  <a:srgbClr val="000000"/>
                </a:solidFill>
                <a:latin typeface="Tahoma" pitchFamily="34" charset="0"/>
              </a:rPr>
              <a:t>pemirsa</a:t>
            </a:r>
            <a:r>
              <a:rPr lang="en-US" sz="2600" dirty="0">
                <a:solidFill>
                  <a:srgbClr val="00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285720" y="2786064"/>
            <a:ext cx="2000264" cy="1643074"/>
          </a:xfrm>
          <a:prstGeom prst="wedgeEllipseCallout">
            <a:avLst>
              <a:gd name="adj1" fmla="val 81464"/>
              <a:gd name="adj2" fmla="val -2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1472" y="2928940"/>
            <a:ext cx="1428760" cy="127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 err="1"/>
              <a:t>Tiga</a:t>
            </a:r>
            <a:r>
              <a:rPr lang="en-US" sz="2600" dirty="0"/>
              <a:t> </a:t>
            </a:r>
            <a:r>
              <a:rPr lang="en-US" sz="2600" dirty="0" err="1"/>
              <a:t>unsur</a:t>
            </a:r>
            <a:r>
              <a:rPr lang="en-US" sz="2600" dirty="0"/>
              <a:t> </a:t>
            </a:r>
            <a:r>
              <a:rPr lang="en-US" sz="2600" dirty="0" err="1"/>
              <a:t>berita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20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AD38F60F-8EBD-429A-BA93-CD48ED62715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41685"/>
            <a:ext cx="8472518" cy="929867"/>
          </a:xfrm>
          <a:noFill/>
        </p:spPr>
        <p:txBody>
          <a:bodyPr>
            <a:noAutofit/>
          </a:bodyPr>
          <a:lstStyle/>
          <a:p>
            <a:pPr marL="519501" indent="-519501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6.	</a:t>
            </a:r>
            <a:r>
              <a:rPr lang="en-US" sz="3200" b="1" dirty="0" err="1" smtClean="0">
                <a:solidFill>
                  <a:srgbClr val="000000"/>
                </a:solidFill>
              </a:rPr>
              <a:t>Kaganjilan-keganjilan</a:t>
            </a:r>
            <a:r>
              <a:rPr lang="en-US" sz="3200" b="1" dirty="0" smtClean="0">
                <a:solidFill>
                  <a:srgbClr val="000000"/>
                </a:solidFill>
              </a:rPr>
              <a:t>/</a:t>
            </a:r>
            <a:r>
              <a:rPr lang="en-US" sz="3200" b="1" dirty="0" err="1" smtClean="0">
                <a:solidFill>
                  <a:srgbClr val="000000"/>
                </a:solidFill>
              </a:rPr>
              <a:t>Keluarbiasaan</a:t>
            </a:r>
            <a:r>
              <a:rPr lang="en-US" sz="3200" b="1" dirty="0" smtClean="0">
                <a:solidFill>
                  <a:srgbClr val="000000"/>
                </a:solidFill>
              </a:rPr>
              <a:t>/ </a:t>
            </a:r>
            <a:r>
              <a:rPr lang="en-US" sz="3200" b="1" dirty="0" err="1" smtClean="0">
                <a:solidFill>
                  <a:srgbClr val="000000"/>
                </a:solidFill>
              </a:rPr>
              <a:t>Keanehan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1338" y="1357303"/>
            <a:ext cx="8229600" cy="3320663"/>
          </a:xfrm>
          <a:noFill/>
        </p:spPr>
        <p:txBody>
          <a:bodyPr>
            <a:normAutofit/>
          </a:bodyPr>
          <a:lstStyle/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00"/>
                </a:solidFill>
              </a:rPr>
              <a:t>Segala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kejadian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masyarakat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meskipun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kecil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tapi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aneh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ganjil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menjadi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semakin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menarik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pembaca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00"/>
                </a:solidFill>
              </a:rPr>
              <a:t>Semakin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ganjil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gaib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terjadi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maka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semakin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besar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nilai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beritanya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0000"/>
                </a:solidFill>
              </a:rPr>
              <a:t>Hukum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alam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manusia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selalu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tertarik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hal-hal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aneh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ajaib</a:t>
            </a:r>
            <a:r>
              <a:rPr lang="en-US" dirty="0" smtClean="0">
                <a:solidFill>
                  <a:srgbClr val="000000"/>
                </a:solidFill>
              </a:rPr>
              <a:t> yang    </a:t>
            </a:r>
            <a:r>
              <a:rPr lang="en-US" dirty="0" err="1" smtClean="0">
                <a:solidFill>
                  <a:srgbClr val="000000"/>
                </a:solidFill>
              </a:rPr>
              <a:t>mengherankan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pikirannya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22F4114C-08D7-4653-B67E-A0BD74E8B18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3337"/>
            <a:ext cx="8401079" cy="966777"/>
          </a:xfrm>
          <a:noFill/>
        </p:spPr>
        <p:txBody>
          <a:bodyPr>
            <a:normAutofit/>
          </a:bodyPr>
          <a:lstStyle/>
          <a:p>
            <a:pPr marL="519501" indent="-519501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7.	</a:t>
            </a:r>
            <a:r>
              <a:rPr lang="en-US" sz="3200" b="1" dirty="0" err="1" smtClean="0">
                <a:solidFill>
                  <a:srgbClr val="000000"/>
                </a:solidFill>
              </a:rPr>
              <a:t>Pertentangan</a:t>
            </a:r>
            <a:r>
              <a:rPr lang="en-US" sz="3200" b="1" dirty="0" smtClean="0">
                <a:solidFill>
                  <a:srgbClr val="000000"/>
                </a:solidFill>
              </a:rPr>
              <a:t> (</a:t>
            </a:r>
            <a:r>
              <a:rPr lang="en-US" sz="3200" b="1" dirty="0" err="1" smtClean="0">
                <a:solidFill>
                  <a:srgbClr val="000000"/>
                </a:solidFill>
              </a:rPr>
              <a:t>konflik</a:t>
            </a:r>
            <a:r>
              <a:rPr lang="en-US" sz="3200" b="1" dirty="0" smtClean="0">
                <a:solidFill>
                  <a:srgbClr val="000000"/>
                </a:solidFill>
              </a:rPr>
              <a:t>):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17989" y="1357304"/>
            <a:ext cx="8826011" cy="3786196"/>
          </a:xfrm>
          <a:noFill/>
        </p:spPr>
        <p:txBody>
          <a:bodyPr>
            <a:normAutofit lnSpcReduction="10000"/>
          </a:bodyPr>
          <a:lstStyle/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600" dirty="0" err="1" smtClean="0">
                <a:solidFill>
                  <a:srgbClr val="000000"/>
                </a:solidFill>
              </a:rPr>
              <a:t>Konflik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merupakan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peristiwa</a:t>
            </a:r>
            <a:r>
              <a:rPr lang="en-US" sz="2600" dirty="0" smtClean="0">
                <a:solidFill>
                  <a:srgbClr val="000000"/>
                </a:solidFill>
              </a:rPr>
              <a:t> yang </a:t>
            </a:r>
            <a:r>
              <a:rPr lang="en-US" sz="2600" dirty="0" err="1" smtClean="0">
                <a:solidFill>
                  <a:srgbClr val="000000"/>
                </a:solidFill>
              </a:rPr>
              <a:t>selalu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mempunyai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nilai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berita</a:t>
            </a:r>
            <a:r>
              <a:rPr lang="en-US" sz="26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600" dirty="0" err="1" smtClean="0">
                <a:solidFill>
                  <a:srgbClr val="000000"/>
                </a:solidFill>
              </a:rPr>
              <a:t>Hukum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alam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sejak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dulu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kala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manusia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sangat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tertarik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atau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senang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terhadap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pertentangan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atau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mengandung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konflik</a:t>
            </a:r>
            <a:r>
              <a:rPr lang="en-US" sz="26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600" dirty="0" err="1" smtClean="0">
                <a:solidFill>
                  <a:srgbClr val="000000"/>
                </a:solidFill>
              </a:rPr>
              <a:t>Pertentangan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baik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dilakukan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antar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sesama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manusia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atau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pertentangan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manusia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binatang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binatang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binatang</a:t>
            </a:r>
            <a:r>
              <a:rPr lang="en-US" sz="26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600" dirty="0" err="1" smtClean="0">
                <a:solidFill>
                  <a:srgbClr val="000000"/>
                </a:solidFill>
              </a:rPr>
              <a:t>Pertentangan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sini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tak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hanya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berupa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fisik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juga</a:t>
            </a:r>
            <a:r>
              <a:rPr lang="en-US" sz="2600" dirty="0" smtClean="0">
                <a:solidFill>
                  <a:srgbClr val="000000"/>
                </a:solidFill>
              </a:rPr>
              <a:t> non </a:t>
            </a:r>
            <a:r>
              <a:rPr lang="en-US" sz="2600" dirty="0" err="1" smtClean="0">
                <a:solidFill>
                  <a:srgbClr val="000000"/>
                </a:solidFill>
              </a:rPr>
              <a:t>fisik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yakni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polemik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tentang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konsep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demokrasi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atau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kabudayaan</a:t>
            </a:r>
            <a:r>
              <a:rPr lang="en-US" sz="2600" dirty="0" smtClean="0">
                <a:solidFill>
                  <a:srgbClr val="000000"/>
                </a:solidFill>
              </a:rPr>
              <a:t> Barat </a:t>
            </a:r>
            <a:r>
              <a:rPr lang="en-US" sz="2600" dirty="0" err="1" smtClean="0">
                <a:solidFill>
                  <a:srgbClr val="000000"/>
                </a:solidFill>
              </a:rPr>
              <a:t>dan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Timur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dan</a:t>
            </a:r>
            <a:r>
              <a:rPr lang="en-US" sz="2600" dirty="0" smtClean="0">
                <a:solidFill>
                  <a:srgbClr val="000000"/>
                </a:solidFill>
              </a:rPr>
              <a:t> lain-lain.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32F3686A-FCD8-43BB-A7E6-A3C8061AE69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41685"/>
            <a:ext cx="8258203" cy="786991"/>
          </a:xfrm>
          <a:noFill/>
        </p:spPr>
        <p:txBody>
          <a:bodyPr>
            <a:normAutofit/>
          </a:bodyPr>
          <a:lstStyle/>
          <a:p>
            <a:pPr marL="519501" indent="-519501">
              <a:lnSpc>
                <a:spcPct val="90000"/>
              </a:lnSpc>
            </a:pPr>
            <a:r>
              <a:rPr lang="en-US" sz="3600" b="1" dirty="0" smtClean="0">
                <a:solidFill>
                  <a:srgbClr val="000000"/>
                </a:solidFill>
              </a:rPr>
              <a:t>8.	Sex :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1338" y="1500179"/>
            <a:ext cx="8229600" cy="3177787"/>
          </a:xfrm>
          <a:noFill/>
        </p:spPr>
        <p:txBody>
          <a:bodyPr/>
          <a:lstStyle/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@"/>
            </a:pPr>
            <a:r>
              <a:rPr lang="en-US" dirty="0" err="1" smtClean="0">
                <a:solidFill>
                  <a:srgbClr val="000000"/>
                </a:solidFill>
              </a:rPr>
              <a:t>Berita-berita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tentang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percintaan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pertunangan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perkawinan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perceraian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selalu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menarik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perhatian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pembaca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@"/>
            </a:pPr>
            <a:r>
              <a:rPr lang="en-US" dirty="0" err="1" smtClean="0">
                <a:solidFill>
                  <a:srgbClr val="000000"/>
                </a:solidFill>
              </a:rPr>
              <a:t>Pengertian</a:t>
            </a:r>
            <a:r>
              <a:rPr lang="en-US" dirty="0" smtClean="0">
                <a:solidFill>
                  <a:srgbClr val="000000"/>
                </a:solidFill>
              </a:rPr>
              <a:t> sex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bukan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hanya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diartikan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nafsu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birahi</a:t>
            </a:r>
            <a:r>
              <a:rPr lang="en-US" dirty="0" smtClean="0">
                <a:solidFill>
                  <a:srgbClr val="000000"/>
                </a:solidFill>
              </a:rPr>
              <a:t>” yang  </a:t>
            </a:r>
            <a:r>
              <a:rPr lang="en-US" dirty="0" err="1" smtClean="0">
                <a:solidFill>
                  <a:srgbClr val="000000"/>
                </a:solidFill>
              </a:rPr>
              <a:t>pornografis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Tapi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ditinjau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sudut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perhatian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laki-laki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perempuan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terhadap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masing-masing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perhubungan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antarmereka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@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1726C372-5F7F-4574-8AEC-595241E2C67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41685"/>
            <a:ext cx="8186765" cy="929867"/>
          </a:xfrm>
          <a:noFill/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000000"/>
                </a:solidFill>
              </a:rPr>
              <a:t>9. </a:t>
            </a:r>
            <a:r>
              <a:rPr lang="en-US" sz="3200" b="1" dirty="0" err="1" smtClean="0">
                <a:solidFill>
                  <a:srgbClr val="000000"/>
                </a:solidFill>
              </a:rPr>
              <a:t>Orang-orang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penting</a:t>
            </a:r>
            <a:r>
              <a:rPr lang="en-US" sz="3200" b="1" dirty="0" smtClean="0">
                <a:solidFill>
                  <a:srgbClr val="000000"/>
                </a:solidFill>
              </a:rPr>
              <a:t> (</a:t>
            </a:r>
            <a:r>
              <a:rPr lang="en-US" sz="3200" b="1" i="1" dirty="0" smtClean="0">
                <a:solidFill>
                  <a:srgbClr val="000000"/>
                </a:solidFill>
              </a:rPr>
              <a:t>Prominence</a:t>
            </a:r>
            <a:r>
              <a:rPr lang="en-US" sz="3200" b="1" dirty="0" smtClean="0">
                <a:solidFill>
                  <a:srgbClr val="000000"/>
                </a:solidFill>
              </a:rPr>
              <a:t>) :</a:t>
            </a:r>
            <a:endParaRPr lang="en-US" sz="2900" b="1" dirty="0" smtClean="0">
              <a:solidFill>
                <a:schemeClr val="tx1"/>
              </a:solidFill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1338" y="1059657"/>
            <a:ext cx="8229600" cy="3294460"/>
          </a:xfrm>
          <a:noFill/>
        </p:spPr>
        <p:txBody>
          <a:bodyPr/>
          <a:lstStyle/>
          <a:p>
            <a:pPr marL="519501" indent="-519501">
              <a:buClr>
                <a:srgbClr val="0000FF"/>
              </a:buCl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400" dirty="0" err="1" smtClean="0">
                <a:solidFill>
                  <a:srgbClr val="000000"/>
                </a:solidFill>
              </a:rPr>
              <a:t>Orang-orang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penting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bernilai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berita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daripada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lainnya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Karena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itu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para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selebriti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politisi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tokoh-tokoh</a:t>
            </a:r>
            <a:r>
              <a:rPr lang="en-US" sz="2400" dirty="0" smtClean="0">
                <a:solidFill>
                  <a:srgbClr val="000000"/>
                </a:solidFill>
              </a:rPr>
              <a:t> lain -yang </a:t>
            </a:r>
            <a:r>
              <a:rPr lang="en-US" sz="2400" dirty="0" err="1" smtClean="0">
                <a:solidFill>
                  <a:srgbClr val="000000"/>
                </a:solidFill>
              </a:rPr>
              <a:t>berada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</a:t>
            </a:r>
            <a:r>
              <a:rPr lang="en-US" sz="2400" dirty="0" smtClean="0">
                <a:solidFill>
                  <a:srgbClr val="000000"/>
                </a:solidFill>
              </a:rPr>
              <a:t> arena </a:t>
            </a:r>
            <a:r>
              <a:rPr lang="en-US" sz="2400" dirty="0" err="1" smtClean="0">
                <a:solidFill>
                  <a:srgbClr val="000000"/>
                </a:solidFill>
              </a:rPr>
              <a:t>publik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atau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publik</a:t>
            </a:r>
            <a:r>
              <a:rPr lang="en-US" sz="2400" dirty="0" smtClean="0">
                <a:solidFill>
                  <a:srgbClr val="000000"/>
                </a:solidFill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</a:rPr>
              <a:t>senantiasa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bernilai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berita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400" i="1" dirty="0" smtClean="0">
                <a:solidFill>
                  <a:srgbClr val="000000"/>
                </a:solidFill>
              </a:rPr>
              <a:t>Prominence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juga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ditentukan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oleh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fakta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daripada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orang</a:t>
            </a:r>
            <a:r>
              <a:rPr lang="en-US" sz="2400" dirty="0" smtClean="0">
                <a:solidFill>
                  <a:srgbClr val="000000"/>
                </a:solidFill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</a:rPr>
              <a:t>terlibat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Misalnya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piala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</a:rPr>
              <a:t>Thomas Cup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</a:rPr>
              <a:t>prominent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daripada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</a:rPr>
              <a:t>Dekan</a:t>
            </a:r>
            <a:r>
              <a:rPr lang="en-US" sz="2400" i="1" dirty="0" smtClean="0">
                <a:solidFill>
                  <a:srgbClr val="000000"/>
                </a:solidFill>
              </a:rPr>
              <a:t> Cup.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519501" indent="-519501">
              <a:buClr>
                <a:srgbClr val="0000FF"/>
              </a:buClr>
              <a:buFont typeface="Wingdings" pitchFamily="2" charset="2"/>
              <a:buChar char="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4AE09287-426D-42AF-848E-2B4E8988082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41685"/>
            <a:ext cx="8186765" cy="858429"/>
          </a:xfrm>
          <a:noFill/>
        </p:spPr>
        <p:txBody>
          <a:bodyPr>
            <a:normAutofit/>
          </a:bodyPr>
          <a:lstStyle/>
          <a:p>
            <a:pPr marL="519501" indent="-519501">
              <a:lnSpc>
                <a:spcPct val="90000"/>
              </a:lnSpc>
            </a:pPr>
            <a:r>
              <a:rPr lang="en-US" sz="3600" b="1" dirty="0" smtClean="0"/>
              <a:t>10.	</a:t>
            </a:r>
            <a:r>
              <a:rPr lang="en-US" sz="3600" b="1" dirty="0" err="1" smtClean="0"/>
              <a:t>Perasaan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Manusia</a:t>
            </a:r>
            <a:r>
              <a:rPr lang="en-US" sz="3600" b="1" dirty="0" smtClean="0"/>
              <a:t> (</a:t>
            </a:r>
            <a:r>
              <a:rPr lang="en-US" sz="3600" b="1" i="1" dirty="0" smtClean="0"/>
              <a:t>human interest</a:t>
            </a:r>
            <a:r>
              <a:rPr lang="en-US" sz="3600" b="1" dirty="0" smtClean="0"/>
              <a:t>):</a:t>
            </a:r>
            <a:r>
              <a:rPr lang="en-US" sz="3600" dirty="0" smtClean="0"/>
              <a:t> 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8"/>
            <a:ext cx="8440615" cy="1890713"/>
          </a:xfrm>
          <a:noFill/>
        </p:spPr>
        <p:txBody>
          <a:bodyPr>
            <a:normAutofit/>
          </a:bodyPr>
          <a:lstStyle/>
          <a:p>
            <a:pPr marL="519501" indent="-51950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"/>
            </a:pPr>
            <a:r>
              <a:rPr lang="en-US" dirty="0" err="1" smtClean="0"/>
              <a:t>Berita-berita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kagum</a:t>
            </a:r>
            <a:r>
              <a:rPr lang="en-US" dirty="0" smtClean="0"/>
              <a:t>, </a:t>
            </a:r>
            <a:r>
              <a:rPr lang="en-US" dirty="0" err="1" smtClean="0"/>
              <a:t>benci</a:t>
            </a:r>
            <a:r>
              <a:rPr lang="en-US" dirty="0" smtClean="0"/>
              <a:t>, </a:t>
            </a:r>
            <a:r>
              <a:rPr lang="en-US" dirty="0" err="1" smtClean="0"/>
              <a:t>marah</a:t>
            </a:r>
            <a:r>
              <a:rPr lang="en-US" dirty="0" smtClean="0"/>
              <a:t>, </a:t>
            </a:r>
            <a:r>
              <a:rPr lang="en-US" dirty="0" err="1" smtClean="0"/>
              <a:t>senang</a:t>
            </a:r>
            <a:r>
              <a:rPr lang="en-US" dirty="0" smtClean="0"/>
              <a:t>, </a:t>
            </a:r>
            <a:r>
              <a:rPr lang="en-US" dirty="0" err="1" smtClean="0"/>
              <a:t>gembira</a:t>
            </a:r>
            <a:r>
              <a:rPr lang="en-US" dirty="0" smtClean="0"/>
              <a:t>, </a:t>
            </a:r>
            <a:r>
              <a:rPr lang="en-US" dirty="0" err="1" smtClean="0"/>
              <a:t>tertawa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. 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51339" y="2787253"/>
            <a:ext cx="844061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 build="p"/>
      <p:bldP spid="3687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11.	</a:t>
            </a:r>
            <a:r>
              <a:rPr lang="en-US" sz="4400" b="1" dirty="0" err="1" smtClean="0"/>
              <a:t>Kemajuan</a:t>
            </a:r>
            <a:r>
              <a:rPr lang="en-US" sz="4400" b="1" dirty="0" smtClean="0"/>
              <a:t>/Hal </a:t>
            </a:r>
            <a:r>
              <a:rPr lang="en-US" sz="4400" b="1" dirty="0" err="1" smtClean="0"/>
              <a:t>baru</a:t>
            </a:r>
            <a:r>
              <a:rPr lang="en-US" sz="4400" b="1" dirty="0" smtClean="0"/>
              <a:t> (</a:t>
            </a:r>
            <a:r>
              <a:rPr lang="en-US" sz="4400" b="1" i="1" dirty="0" smtClean="0"/>
              <a:t>Novelty</a:t>
            </a:r>
            <a:r>
              <a:rPr lang="en-US" sz="4400" b="1" dirty="0" smtClean="0"/>
              <a:t>):</a:t>
            </a:r>
            <a:r>
              <a:rPr lang="en-US" sz="4400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"/>
            </a:pPr>
            <a:r>
              <a:rPr lang="en-US" sz="3200" dirty="0" err="1" smtClean="0"/>
              <a:t>Segala</a:t>
            </a:r>
            <a:r>
              <a:rPr lang="en-US" sz="3200" dirty="0" smtClean="0"/>
              <a:t> </a:t>
            </a:r>
            <a:r>
              <a:rPr lang="en-US" sz="3200" dirty="0" err="1" smtClean="0"/>
              <a:t>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kamajuan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peradaban</a:t>
            </a:r>
            <a:r>
              <a:rPr lang="en-US" sz="3200" dirty="0" smtClean="0"/>
              <a:t>, </a:t>
            </a:r>
            <a:r>
              <a:rPr lang="en-US" sz="3200" dirty="0" err="1" smtClean="0"/>
              <a:t>penghidupan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senantiasa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baritanya</a:t>
            </a:r>
            <a:r>
              <a:rPr lang="en-US" sz="3200" dirty="0" smtClean="0"/>
              <a:t>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Spontan (real event)</a:t>
            </a:r>
          </a:p>
          <a:p>
            <a:r>
              <a:rPr lang="en-US" sz="2800" i="1" dirty="0" smtClean="0">
                <a:solidFill>
                  <a:srgbClr val="000000"/>
                </a:solidFill>
              </a:rPr>
              <a:t>Pseudo event (press conference, meet the press, press release)</a:t>
            </a:r>
            <a:endParaRPr lang="id-ID" sz="2800" i="1" dirty="0" smtClean="0">
              <a:solidFill>
                <a:srgbClr val="000000"/>
              </a:solidFill>
            </a:endParaRPr>
          </a:p>
          <a:p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terjadwal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(scheduled events)</a:t>
            </a:r>
            <a:endParaRPr lang="id-ID" sz="2800" i="1" dirty="0" smtClean="0">
              <a:solidFill>
                <a:srgbClr val="000000"/>
              </a:solidFill>
            </a:endParaRPr>
          </a:p>
          <a:p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asal</a:t>
            </a:r>
            <a:r>
              <a:rPr lang="en-US" sz="2800" dirty="0" smtClean="0">
                <a:solidFill>
                  <a:srgbClr val="000000"/>
                </a:solidFill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</a:rPr>
              <a:t>pertama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(original/initial news)</a:t>
            </a:r>
            <a:endParaRPr lang="id-ID" sz="2800" i="1" dirty="0" smtClean="0">
              <a:solidFill>
                <a:srgbClr val="000000"/>
              </a:solidFill>
            </a:endParaRPr>
          </a:p>
          <a:p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lanjutan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(follow-up news)</a:t>
            </a:r>
            <a:endParaRPr lang="id-ID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83931" y="0"/>
            <a:ext cx="7902845" cy="9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Hati-hati</a:t>
            </a:r>
            <a:r>
              <a:rPr lang="en-US" sz="3600" b="1" dirty="0" smtClean="0">
                <a:solidFill>
                  <a:srgbClr val="000000"/>
                </a:solidFill>
              </a:rPr>
              <a:t> “</a:t>
            </a:r>
            <a:r>
              <a:rPr lang="en-US" sz="3600" b="1" dirty="0" err="1" smtClean="0">
                <a:solidFill>
                  <a:srgbClr val="000000"/>
                </a:solidFill>
              </a:rPr>
              <a:t>manipulasi</a:t>
            </a:r>
            <a:r>
              <a:rPr lang="en-US" sz="3600" b="1" dirty="0" smtClean="0">
                <a:solidFill>
                  <a:srgbClr val="000000"/>
                </a:solidFill>
              </a:rPr>
              <a:t>” </a:t>
            </a:r>
            <a:r>
              <a:rPr lang="en-US" sz="3600" b="1" dirty="0" err="1" smtClean="0">
                <a:solidFill>
                  <a:srgbClr val="000000"/>
                </a:solidFill>
              </a:rPr>
              <a:t>sumber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berita</a:t>
            </a:r>
            <a:r>
              <a:rPr lang="en-US" sz="3600" dirty="0" smtClean="0">
                <a:solidFill>
                  <a:srgbClr val="000000"/>
                </a:solidFill>
              </a:rPr>
              <a:t>: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52046" y="1285866"/>
            <a:ext cx="8241323" cy="312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700" dirty="0" err="1" smtClean="0">
                <a:solidFill>
                  <a:srgbClr val="000000"/>
                </a:solidFill>
              </a:rPr>
              <a:t>Setiap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berita</a:t>
            </a:r>
            <a:r>
              <a:rPr lang="en-US" sz="2700" dirty="0">
                <a:solidFill>
                  <a:srgbClr val="000000"/>
                </a:solidFill>
              </a:rPr>
              <a:t> yang </a:t>
            </a:r>
            <a:r>
              <a:rPr lang="en-US" sz="2700" dirty="0" err="1">
                <a:solidFill>
                  <a:srgbClr val="000000"/>
                </a:solidFill>
              </a:rPr>
              <a:t>berbobot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baik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harus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menyebutkan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sumber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berita</a:t>
            </a:r>
            <a:r>
              <a:rPr lang="en-US" sz="2700" dirty="0">
                <a:solidFill>
                  <a:srgbClr val="000000"/>
                </a:solidFill>
              </a:rPr>
              <a:t> yang </a:t>
            </a:r>
            <a:r>
              <a:rPr lang="en-US" sz="2700" dirty="0" err="1">
                <a:solidFill>
                  <a:srgbClr val="000000"/>
                </a:solidFill>
              </a:rPr>
              <a:t>jelas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  <a:r>
              <a:rPr lang="en-US" sz="2700" dirty="0" err="1">
                <a:solidFill>
                  <a:srgbClr val="000000"/>
                </a:solidFill>
              </a:rPr>
              <a:t>Hati-hati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ada</a:t>
            </a:r>
            <a:r>
              <a:rPr lang="en-US" sz="2700" dirty="0">
                <a:solidFill>
                  <a:srgbClr val="000000"/>
                </a:solidFill>
              </a:rPr>
              <a:t> “</a:t>
            </a:r>
            <a:r>
              <a:rPr lang="en-US" sz="2700" dirty="0" err="1">
                <a:solidFill>
                  <a:srgbClr val="000000"/>
                </a:solidFill>
              </a:rPr>
              <a:t>manipulasi</a:t>
            </a:r>
            <a:r>
              <a:rPr lang="en-US" sz="2700" dirty="0">
                <a:solidFill>
                  <a:srgbClr val="000000"/>
                </a:solidFill>
              </a:rPr>
              <a:t>” </a:t>
            </a:r>
            <a:r>
              <a:rPr lang="en-US" sz="2700" dirty="0" err="1">
                <a:solidFill>
                  <a:srgbClr val="000000"/>
                </a:solidFill>
              </a:rPr>
              <a:t>atas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sumber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berita</a:t>
            </a:r>
            <a:r>
              <a:rPr lang="en-US" sz="2700" dirty="0">
                <a:solidFill>
                  <a:srgbClr val="000000"/>
                </a:solidFill>
              </a:rPr>
              <a:t> yang </a:t>
            </a:r>
            <a:r>
              <a:rPr lang="en-US" sz="2700" dirty="0" err="1">
                <a:solidFill>
                  <a:srgbClr val="000000"/>
                </a:solidFill>
              </a:rPr>
              <a:t>dirahasiakan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</a:p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700" dirty="0" err="1">
                <a:solidFill>
                  <a:srgbClr val="000000"/>
                </a:solidFill>
              </a:rPr>
              <a:t>Harus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menghormati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sumber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berita</a:t>
            </a:r>
            <a:r>
              <a:rPr lang="en-US" sz="2700" dirty="0">
                <a:solidFill>
                  <a:srgbClr val="000000"/>
                </a:solidFill>
              </a:rPr>
              <a:t> yang </a:t>
            </a:r>
            <a:r>
              <a:rPr lang="en-US" sz="2700" dirty="0" err="1">
                <a:solidFill>
                  <a:srgbClr val="000000"/>
                </a:solidFill>
              </a:rPr>
              <a:t>ingin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dirahasiakan</a:t>
            </a:r>
            <a:r>
              <a:rPr lang="en-US" sz="2700" dirty="0">
                <a:solidFill>
                  <a:srgbClr val="000000"/>
                </a:solidFill>
              </a:rPr>
              <a:t> (</a:t>
            </a:r>
            <a:r>
              <a:rPr lang="en-US" sz="2700" dirty="0" err="1">
                <a:solidFill>
                  <a:srgbClr val="000000"/>
                </a:solidFill>
              </a:rPr>
              <a:t>karena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dinilai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kedudukan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keselamatan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jiwanya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terancam</a:t>
            </a:r>
            <a:r>
              <a:rPr lang="en-US" sz="2700" dirty="0">
                <a:solidFill>
                  <a:srgbClr val="000000"/>
                </a:solidFill>
              </a:rPr>
              <a:t>). </a:t>
            </a:r>
          </a:p>
          <a:p>
            <a:pPr marL="519501" indent="-51950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"/>
            </a:pPr>
            <a:r>
              <a:rPr lang="en-US" sz="2700" dirty="0" err="1">
                <a:solidFill>
                  <a:srgbClr val="000000"/>
                </a:solidFill>
              </a:rPr>
              <a:t>Sumber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berita</a:t>
            </a:r>
            <a:r>
              <a:rPr lang="en-US" sz="2700" dirty="0">
                <a:solidFill>
                  <a:srgbClr val="000000"/>
                </a:solidFill>
              </a:rPr>
              <a:t>, </a:t>
            </a:r>
            <a:r>
              <a:rPr lang="en-US" sz="2700" dirty="0" err="1">
                <a:solidFill>
                  <a:srgbClr val="000000"/>
                </a:solidFill>
              </a:rPr>
              <a:t>sebenarnya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bisa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datang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dari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mana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saja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dan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siapa</a:t>
            </a:r>
            <a:r>
              <a:rPr lang="en-US" sz="2700" dirty="0">
                <a:solidFill>
                  <a:srgbClr val="000000"/>
                </a:solidFill>
              </a:rPr>
              <a:t> pun </a:t>
            </a:r>
            <a:r>
              <a:rPr lang="en-US" sz="2700" dirty="0" err="1">
                <a:solidFill>
                  <a:srgbClr val="000000"/>
                </a:solidFill>
              </a:rPr>
              <a:t>mereka</a:t>
            </a:r>
            <a:r>
              <a:rPr lang="en-US" sz="27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8133" name="Slide Number Placeholder 5"/>
          <p:cNvSpPr txBox="1">
            <a:spLocks noGrp="1"/>
          </p:cNvSpPr>
          <p:nvPr/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1" hangingPunct="1"/>
            <a:fld id="{9AE890A5-EA02-4DAA-B01E-6E75634AE41B}" type="slidenum">
              <a:rPr lang="en-US" sz="900"/>
              <a:pPr algn="r" eaLnBrk="1" hangingPunct="1"/>
              <a:t>37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Tiga</a:t>
            </a:r>
            <a:r>
              <a:rPr lang="en-US" sz="4400" dirty="0" smtClean="0"/>
              <a:t> </a:t>
            </a:r>
            <a:r>
              <a:rPr lang="en-US" sz="4400" dirty="0" err="1" smtClean="0"/>
              <a:t>cara</a:t>
            </a:r>
            <a:r>
              <a:rPr lang="en-US" sz="4400" dirty="0" smtClean="0"/>
              <a:t> </a:t>
            </a:r>
            <a:r>
              <a:rPr lang="en-US" sz="4400" dirty="0" err="1" smtClean="0"/>
              <a:t>teknik</a:t>
            </a:r>
            <a:r>
              <a:rPr lang="en-US" sz="4400" dirty="0" smtClean="0"/>
              <a:t> </a:t>
            </a:r>
            <a:r>
              <a:rPr lang="en-US" sz="4400" dirty="0" err="1" smtClean="0"/>
              <a:t>penulisan</a:t>
            </a:r>
            <a:r>
              <a:rPr lang="en-US" sz="4400" dirty="0" smtClean="0"/>
              <a:t> </a:t>
            </a:r>
            <a:r>
              <a:rPr lang="en-US" sz="4400" dirty="0" err="1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Cara </a:t>
            </a:r>
            <a:r>
              <a:rPr lang="en-US" sz="3200" b="1" dirty="0" err="1" smtClean="0"/>
              <a:t>piramida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atas</a:t>
            </a:r>
            <a:endParaRPr lang="id-ID" sz="3200" b="1" dirty="0" smtClean="0"/>
          </a:p>
          <a:p>
            <a:r>
              <a:rPr lang="en-US" sz="3200" b="1" dirty="0" smtClean="0"/>
              <a:t>Cara </a:t>
            </a:r>
            <a:r>
              <a:rPr lang="en-US" sz="3200" b="1" dirty="0" err="1" smtClean="0"/>
              <a:t>piramida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terbalik</a:t>
            </a:r>
            <a:r>
              <a:rPr lang="en-US" sz="3200" dirty="0" smtClean="0"/>
              <a:t> </a:t>
            </a:r>
            <a:r>
              <a:rPr lang="en-US" sz="3200" b="1" dirty="0" smtClean="0"/>
              <a:t>: (</a:t>
            </a:r>
            <a:r>
              <a:rPr lang="en-US" sz="3200" b="1" dirty="0" err="1" smtClean="0"/>
              <a:t>gambar</a:t>
            </a:r>
            <a:r>
              <a:rPr lang="en-US" sz="3200" b="1" dirty="0" smtClean="0"/>
              <a:t> 2)</a:t>
            </a:r>
            <a:endParaRPr lang="id-ID" sz="3200" b="1" dirty="0" smtClean="0"/>
          </a:p>
          <a:p>
            <a:r>
              <a:rPr lang="en-US" sz="3200" b="1" dirty="0" smtClean="0"/>
              <a:t>Cara </a:t>
            </a:r>
            <a:r>
              <a:rPr lang="en-US" sz="3200" b="1" dirty="0" err="1" smtClean="0"/>
              <a:t>paralel</a:t>
            </a:r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B35E0958-1055-4765-95F2-FCD6CBD145C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205979"/>
            <a:ext cx="4646735" cy="857250"/>
          </a:xfrm>
        </p:spPr>
        <p:txBody>
          <a:bodyPr/>
          <a:lstStyle/>
          <a:p>
            <a:pPr eaLnBrk="1" hangingPunct="1"/>
            <a:r>
              <a:rPr lang="en-US" sz="2700" dirty="0" err="1" smtClean="0"/>
              <a:t>Contoh</a:t>
            </a:r>
            <a:r>
              <a:rPr lang="en-US" sz="2700" dirty="0" smtClean="0"/>
              <a:t> </a:t>
            </a:r>
            <a:r>
              <a:rPr lang="en-US" sz="2700" dirty="0" err="1" smtClean="0"/>
              <a:t>piramida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endParaRPr lang="en-US" sz="2700" dirty="0" smtClean="0"/>
          </a:p>
        </p:txBody>
      </p:sp>
      <p:graphicFrame>
        <p:nvGraphicFramePr>
          <p:cNvPr id="152579" name="Diagram 3"/>
          <p:cNvGraphicFramePr>
            <a:graphicFrameLocks/>
          </p:cNvGraphicFramePr>
          <p:nvPr>
            <p:ph idx="1"/>
          </p:nvPr>
        </p:nvGraphicFramePr>
        <p:xfrm>
          <a:off x="457200" y="1113235"/>
          <a:ext cx="8229600" cy="3484959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Dgm spid="1525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8644E897-26DE-43E1-9FCF-4727E58431B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8115328" cy="72269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80"/>
            <a:ext cx="8235462" cy="3500462"/>
          </a:xfrm>
          <a:noFill/>
        </p:spPr>
        <p:txBody>
          <a:bodyPr>
            <a:noAutofit/>
          </a:bodyPr>
          <a:lstStyle/>
          <a:p>
            <a:pPr marL="234047" indent="-234047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0000"/>
                </a:solidFill>
              </a:rPr>
              <a:t>Peristiwa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menjadi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karena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ada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kaitannya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manusia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baik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pelapor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maupun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masyarakat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pembaca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</a:rPr>
              <a:t>Karena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itu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manusialah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menjadi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titik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pusat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234047" indent="-234047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000000"/>
                </a:solidFill>
              </a:rPr>
              <a:t>Peristiwa</a:t>
            </a:r>
            <a:r>
              <a:rPr lang="en-US" sz="2800" dirty="0" smtClean="0">
                <a:solidFill>
                  <a:srgbClr val="000000"/>
                </a:solidFill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</a:rPr>
              <a:t>tak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punya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kaitan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sama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sekali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manusia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dapat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dikatakan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berita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234047" indent="-234047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err="1" smtClean="0"/>
              <a:t>Peristiwa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mengait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sedemikian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rupa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.</a:t>
            </a:r>
            <a:endParaRPr lang="id-ID" sz="2800" dirty="0" smtClean="0">
              <a:solidFill>
                <a:srgbClr val="000000"/>
              </a:solidFill>
            </a:endParaRPr>
          </a:p>
          <a:p>
            <a:pPr marL="234047" indent="-234047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id-ID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72991CE6-E63B-4C02-BFF7-79AF753A6B6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3650" name="AutoShape 50"/>
          <p:cNvSpPr>
            <a:spLocks noChangeArrowheads="1"/>
          </p:cNvSpPr>
          <p:nvPr/>
        </p:nvSpPr>
        <p:spPr bwMode="auto">
          <a:xfrm>
            <a:off x="2577612" y="1383507"/>
            <a:ext cx="3789485" cy="3294460"/>
          </a:xfrm>
          <a:prstGeom prst="flowChartMerg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53652" name="Line 52"/>
          <p:cNvSpPr>
            <a:spLocks noChangeShapeType="1"/>
          </p:cNvSpPr>
          <p:nvPr/>
        </p:nvSpPr>
        <p:spPr bwMode="auto">
          <a:xfrm>
            <a:off x="3042139" y="2193131"/>
            <a:ext cx="2858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53653" name="Line 53"/>
          <p:cNvSpPr>
            <a:spLocks noChangeShapeType="1"/>
          </p:cNvSpPr>
          <p:nvPr/>
        </p:nvSpPr>
        <p:spPr bwMode="auto">
          <a:xfrm>
            <a:off x="3440723" y="2895600"/>
            <a:ext cx="20603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53654" name="Line 54"/>
          <p:cNvSpPr>
            <a:spLocks noChangeShapeType="1"/>
          </p:cNvSpPr>
          <p:nvPr/>
        </p:nvSpPr>
        <p:spPr bwMode="auto">
          <a:xfrm>
            <a:off x="3868615" y="3627835"/>
            <a:ext cx="11972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2776904" y="1634729"/>
            <a:ext cx="3323492" cy="386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LEAD / TERAS BERITA</a:t>
            </a:r>
          </a:p>
        </p:txBody>
      </p:sp>
      <p:sp>
        <p:nvSpPr>
          <p:cNvPr id="153656" name="Text Box 56"/>
          <p:cNvSpPr txBox="1">
            <a:spLocks noChangeArrowheads="1"/>
          </p:cNvSpPr>
          <p:nvPr/>
        </p:nvSpPr>
        <p:spPr bwMode="auto">
          <a:xfrm>
            <a:off x="2908789" y="2390775"/>
            <a:ext cx="3124200" cy="386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TUBUH BERITA</a:t>
            </a:r>
          </a:p>
        </p:txBody>
      </p:sp>
      <p:sp>
        <p:nvSpPr>
          <p:cNvPr id="153657" name="Text Box 57"/>
          <p:cNvSpPr txBox="1">
            <a:spLocks noChangeArrowheads="1"/>
          </p:cNvSpPr>
          <p:nvPr/>
        </p:nvSpPr>
        <p:spPr bwMode="auto">
          <a:xfrm>
            <a:off x="2908789" y="3093244"/>
            <a:ext cx="3124200" cy="386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ELABORATION</a:t>
            </a:r>
          </a:p>
        </p:txBody>
      </p:sp>
      <p:sp>
        <p:nvSpPr>
          <p:cNvPr id="153658" name="Text Box 58"/>
          <p:cNvSpPr txBox="1">
            <a:spLocks noChangeArrowheads="1"/>
          </p:cNvSpPr>
          <p:nvPr/>
        </p:nvSpPr>
        <p:spPr bwMode="auto">
          <a:xfrm>
            <a:off x="2908789" y="3759994"/>
            <a:ext cx="3124200" cy="386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CATCH - ALL</a:t>
            </a:r>
          </a:p>
        </p:txBody>
      </p:sp>
      <p:sp>
        <p:nvSpPr>
          <p:cNvPr id="153659" name="Rectangle 59"/>
          <p:cNvSpPr>
            <a:spLocks noChangeArrowheads="1"/>
          </p:cNvSpPr>
          <p:nvPr/>
        </p:nvSpPr>
        <p:spPr bwMode="auto">
          <a:xfrm>
            <a:off x="451339" y="86916"/>
            <a:ext cx="4254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eaLnBrk="1" hangingPunct="1"/>
            <a:r>
              <a:rPr lang="en-US" sz="3200" b="1" dirty="0">
                <a:solidFill>
                  <a:schemeClr val="tx2"/>
                </a:solidFill>
              </a:rPr>
              <a:t>MENULIS BERITA :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>
            <a:off x="517282" y="681038"/>
            <a:ext cx="7710854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53661" name="Rectangle 61"/>
          <p:cNvSpPr>
            <a:spLocks noChangeArrowheads="1"/>
          </p:cNvSpPr>
          <p:nvPr/>
        </p:nvSpPr>
        <p:spPr bwMode="auto">
          <a:xfrm>
            <a:off x="457201" y="526256"/>
            <a:ext cx="464673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eaLnBrk="1" hangingPunct="1"/>
            <a:r>
              <a:rPr lang="en-US" sz="2700" dirty="0" err="1">
                <a:solidFill>
                  <a:schemeClr val="tx2"/>
                </a:solidFill>
              </a:rPr>
              <a:t>Contoh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piramida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terbalik</a:t>
            </a:r>
            <a:endParaRPr lang="en-US" sz="2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5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5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5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5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5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5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0" grpId="0" animBg="1"/>
      <p:bldP spid="153652" grpId="0" animBg="1"/>
      <p:bldP spid="153653" grpId="0" animBg="1"/>
      <p:bldP spid="153654" grpId="0" animBg="1"/>
      <p:bldP spid="153655" grpId="0"/>
      <p:bldP spid="153656" grpId="0"/>
      <p:bldP spid="153657" grpId="0"/>
      <p:bldP spid="153658" grpId="0"/>
      <p:bldP spid="153659" grpId="0"/>
      <p:bldP spid="153660" grpId="0" animBg="1"/>
      <p:bldP spid="15366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E0391184-EFB5-40AD-8594-E18552D414A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51339" y="86916"/>
            <a:ext cx="4254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eaLnBrk="1" hangingPunct="1"/>
            <a:r>
              <a:rPr lang="en-US" sz="3200" b="1" dirty="0">
                <a:solidFill>
                  <a:schemeClr val="tx2"/>
                </a:solidFill>
              </a:rPr>
              <a:t>MENULIS BERITA :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1" y="526256"/>
            <a:ext cx="464673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 anchor="ctr"/>
          <a:lstStyle/>
          <a:p>
            <a:pPr eaLnBrk="1" hangingPunct="1"/>
            <a:r>
              <a:rPr lang="en-US" sz="2700" dirty="0" err="1">
                <a:solidFill>
                  <a:schemeClr val="tx2"/>
                </a:solidFill>
              </a:rPr>
              <a:t>Contoh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cara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paralel</a:t>
            </a:r>
            <a:endParaRPr lang="en-US" sz="2700" dirty="0">
              <a:solidFill>
                <a:schemeClr val="tx2"/>
              </a:solidFill>
            </a:endParaRPr>
          </a:p>
        </p:txBody>
      </p:sp>
      <p:sp>
        <p:nvSpPr>
          <p:cNvPr id="160779" name="AutoShape 11"/>
          <p:cNvSpPr>
            <a:spLocks noChangeArrowheads="1"/>
          </p:cNvSpPr>
          <p:nvPr/>
        </p:nvSpPr>
        <p:spPr bwMode="auto">
          <a:xfrm>
            <a:off x="2844312" y="3730228"/>
            <a:ext cx="3509596" cy="594122"/>
          </a:xfrm>
          <a:prstGeom prst="flowChartProcess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0781" name="AutoShape 13"/>
          <p:cNvSpPr>
            <a:spLocks noChangeArrowheads="1"/>
          </p:cNvSpPr>
          <p:nvPr/>
        </p:nvSpPr>
        <p:spPr bwMode="auto">
          <a:xfrm rot="10800000">
            <a:off x="2844312" y="2972991"/>
            <a:ext cx="3522785" cy="756047"/>
          </a:xfrm>
          <a:prstGeom prst="upArrowCallout">
            <a:avLst>
              <a:gd name="adj1" fmla="val 107546"/>
              <a:gd name="adj2" fmla="val 56034"/>
              <a:gd name="adj3" fmla="val 0"/>
              <a:gd name="adj4" fmla="val 6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0782" name="AutoShape 14"/>
          <p:cNvSpPr>
            <a:spLocks noChangeArrowheads="1"/>
          </p:cNvSpPr>
          <p:nvPr/>
        </p:nvSpPr>
        <p:spPr bwMode="auto">
          <a:xfrm rot="10800000">
            <a:off x="2844312" y="1468041"/>
            <a:ext cx="3522785" cy="756047"/>
          </a:xfrm>
          <a:prstGeom prst="upArrowCallout">
            <a:avLst>
              <a:gd name="adj1" fmla="val 107546"/>
              <a:gd name="adj2" fmla="val 56034"/>
              <a:gd name="adj3" fmla="val 0"/>
              <a:gd name="adj4" fmla="val 6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0783" name="AutoShape 15"/>
          <p:cNvSpPr>
            <a:spLocks noChangeArrowheads="1"/>
          </p:cNvSpPr>
          <p:nvPr/>
        </p:nvSpPr>
        <p:spPr bwMode="auto">
          <a:xfrm rot="10800000">
            <a:off x="2844312" y="2224088"/>
            <a:ext cx="3522785" cy="756047"/>
          </a:xfrm>
          <a:prstGeom prst="upArrowCallout">
            <a:avLst>
              <a:gd name="adj1" fmla="val 107545"/>
              <a:gd name="adj2" fmla="val 56034"/>
              <a:gd name="adj3" fmla="val 0"/>
              <a:gd name="adj4" fmla="val 6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2844312" y="1545431"/>
            <a:ext cx="352278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dirty="0"/>
              <a:t>FAKTA PENTING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2844312" y="2245519"/>
            <a:ext cx="352278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dirty="0"/>
              <a:t>FAKTA PENTING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2844312" y="3014662"/>
            <a:ext cx="352278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dirty="0"/>
              <a:t>FAKTA PENTING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2844312" y="3813573"/>
            <a:ext cx="352278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dirty="0"/>
              <a:t>FAKTA 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6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4" grpId="0"/>
      <p:bldP spid="160779" grpId="0" animBg="1"/>
      <p:bldP spid="160781" grpId="0" animBg="1"/>
      <p:bldP spid="160782" grpId="0" animBg="1"/>
      <p:bldP spid="160783" grpId="0" animBg="1"/>
      <p:bldP spid="160784" grpId="0"/>
      <p:bldP spid="160785" grpId="0"/>
      <p:bldP spid="160786" grpId="0"/>
      <p:bldP spid="16078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56789" y="4800600"/>
            <a:ext cx="2133600" cy="342900"/>
          </a:xfrm>
          <a:noFill/>
        </p:spPr>
        <p:txBody>
          <a:bodyPr/>
          <a:lstStyle/>
          <a:p>
            <a:fld id="{4E23E737-E6DA-44CF-9B3A-BAEA6010888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1339" y="86916"/>
            <a:ext cx="4254012" cy="6477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MENULIS BERITA :</a:t>
            </a:r>
            <a:r>
              <a:rPr lang="en-US" smtClean="0"/>
              <a:t> </a:t>
            </a: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2577612" y="1383507"/>
            <a:ext cx="3789485" cy="3294460"/>
          </a:xfrm>
          <a:prstGeom prst="flowChartMerg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3042139" y="2193131"/>
            <a:ext cx="2858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3440723" y="2895600"/>
            <a:ext cx="20603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3868615" y="3627835"/>
            <a:ext cx="11972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776904" y="1634729"/>
            <a:ext cx="3323492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LEAD / TERAS BERITA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908789" y="2390775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TUBUH BERITA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908789" y="3093244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ELABORATION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908789" y="3759994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CATCH -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  <p:bldP spid="66573" grpId="0" animBg="1"/>
      <p:bldP spid="66574" grpId="0" animBg="1"/>
      <p:bldP spid="66575" grpId="0" animBg="1"/>
      <p:bldP spid="66576" grpId="0" animBg="1"/>
      <p:bldP spid="66577" grpId="0"/>
      <p:bldP spid="66578" grpId="0"/>
      <p:bldP spid="66579" grpId="0"/>
      <p:bldP spid="6658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DE528B68-0395-4B1C-9EEF-0CD9B26CEB7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1339" y="86916"/>
            <a:ext cx="4254012" cy="6477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MENULIS BERITA :</a:t>
            </a:r>
            <a:r>
              <a:rPr lang="en-US" smtClean="0"/>
              <a:t> </a:t>
            </a:r>
          </a:p>
        </p:txBody>
      </p:sp>
      <p:sp>
        <p:nvSpPr>
          <p:cNvPr id="164869" name="Line 5"/>
          <p:cNvSpPr>
            <a:spLocks noChangeShapeType="1"/>
          </p:cNvSpPr>
          <p:nvPr/>
        </p:nvSpPr>
        <p:spPr bwMode="auto">
          <a:xfrm>
            <a:off x="517282" y="681038"/>
            <a:ext cx="7710854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>
            <a:off x="2312377" y="951310"/>
            <a:ext cx="4321420" cy="3726656"/>
          </a:xfrm>
          <a:prstGeom prst="flowChartMerg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4871" name="Line 7"/>
          <p:cNvSpPr>
            <a:spLocks noChangeShapeType="1"/>
          </p:cNvSpPr>
          <p:nvPr/>
        </p:nvSpPr>
        <p:spPr bwMode="auto">
          <a:xfrm>
            <a:off x="3042139" y="2193131"/>
            <a:ext cx="285896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>
            <a:off x="3440723" y="2895600"/>
            <a:ext cx="206033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3868615" y="3627835"/>
            <a:ext cx="11972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2776904" y="1707356"/>
            <a:ext cx="3323492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FAKTA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2908789" y="2390775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FAKTA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2908789" y="3093244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PENJELASAN FAKTA</a:t>
            </a:r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2908789" y="3759994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PENJELASAN FAKTA</a:t>
            </a:r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2643554" y="1545431"/>
            <a:ext cx="365613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2776904" y="1059656"/>
            <a:ext cx="3323492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LEAD / TERAS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/>
      <p:bldP spid="164869" grpId="0" animBg="1"/>
      <p:bldP spid="164870" grpId="0" animBg="1"/>
      <p:bldP spid="164871" grpId="0" animBg="1"/>
      <p:bldP spid="164872" grpId="0" animBg="1"/>
      <p:bldP spid="164873" grpId="0" animBg="1"/>
      <p:bldP spid="164874" grpId="0"/>
      <p:bldP spid="164875" grpId="0"/>
      <p:bldP spid="164876" grpId="0"/>
      <p:bldP spid="164877" grpId="0"/>
      <p:bldP spid="164878" grpId="0" animBg="1"/>
      <p:bldP spid="16487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EADC16A6-1750-4227-AA16-9281B3CFDFAC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1339" y="86916"/>
            <a:ext cx="4254012" cy="6477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MENULIS BERITA :</a:t>
            </a:r>
            <a:r>
              <a:rPr lang="en-US" smtClean="0"/>
              <a:t> </a:t>
            </a:r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>
            <a:off x="517282" y="681038"/>
            <a:ext cx="7710854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2312377" y="951310"/>
            <a:ext cx="4321420" cy="3726656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endParaRPr lang="id-ID"/>
          </a:p>
        </p:txBody>
      </p:sp>
      <p:sp>
        <p:nvSpPr>
          <p:cNvPr id="165895" name="Line 7"/>
          <p:cNvSpPr>
            <a:spLocks noChangeShapeType="1"/>
          </p:cNvSpPr>
          <p:nvPr/>
        </p:nvSpPr>
        <p:spPr bwMode="auto">
          <a:xfrm>
            <a:off x="3042139" y="2193131"/>
            <a:ext cx="28589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5896" name="Line 8"/>
          <p:cNvSpPr>
            <a:spLocks noChangeShapeType="1"/>
          </p:cNvSpPr>
          <p:nvPr/>
        </p:nvSpPr>
        <p:spPr bwMode="auto">
          <a:xfrm>
            <a:off x="3440723" y="2895600"/>
            <a:ext cx="20603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>
            <a:off x="3868615" y="3627835"/>
            <a:ext cx="11972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776904" y="1707356"/>
            <a:ext cx="3323492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FAKTA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2908790" y="2390775"/>
            <a:ext cx="3324957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PELUKISAN SUASANA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2908789" y="3093244"/>
            <a:ext cx="3124200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FAKTA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908790" y="3759994"/>
            <a:ext cx="3324957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PELUKISAN SUASANA</a:t>
            </a:r>
          </a:p>
        </p:txBody>
      </p:sp>
      <p:sp>
        <p:nvSpPr>
          <p:cNvPr id="165902" name="Line 14"/>
          <p:cNvSpPr>
            <a:spLocks noChangeShapeType="1"/>
          </p:cNvSpPr>
          <p:nvPr/>
        </p:nvSpPr>
        <p:spPr bwMode="auto">
          <a:xfrm>
            <a:off x="2643554" y="1545431"/>
            <a:ext cx="36561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2776904" y="1059656"/>
            <a:ext cx="3323492" cy="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LEAD / TERAS BERITA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893" grpId="0" animBg="1"/>
      <p:bldP spid="165894" grpId="0" animBg="1"/>
      <p:bldP spid="165895" grpId="0" animBg="1"/>
      <p:bldP spid="165896" grpId="0" animBg="1"/>
      <p:bldP spid="165897" grpId="0" animBg="1"/>
      <p:bldP spid="165898" grpId="0"/>
      <p:bldP spid="165899" grpId="0"/>
      <p:bldP spid="165900" grpId="0"/>
      <p:bldP spid="165901" grpId="0"/>
      <p:bldP spid="165902" grpId="0" animBg="1"/>
      <p:bldP spid="16590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1225E047-4F41-4569-A377-D29C6CB244A6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383931" y="1778794"/>
            <a:ext cx="8442081" cy="161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Segoe Print" pitchFamily="2" charset="0"/>
              </a:rPr>
              <a:t>SELAMAT BERLATIH </a:t>
            </a:r>
            <a:endParaRPr lang="id-ID" sz="4000" b="1" smtClean="0">
              <a:latin typeface="Segoe Print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smtClean="0">
                <a:latin typeface="Segoe Print" pitchFamily="2" charset="0"/>
              </a:rPr>
              <a:t>MENULIS </a:t>
            </a:r>
            <a:r>
              <a:rPr lang="en-US" sz="4000" b="1" dirty="0">
                <a:latin typeface="Segoe Print" pitchFamily="2" charset="0"/>
              </a:rPr>
              <a:t>BERITA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1338" y="196454"/>
            <a:ext cx="2592266" cy="6477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PENUTUP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C765F671-EC7D-4A1D-8C65-7DF13B6E7F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141685"/>
            <a:ext cx="6041781" cy="62507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42"/>
            <a:ext cx="8229600" cy="3500462"/>
          </a:xfrm>
        </p:spPr>
        <p:txBody>
          <a:bodyPr>
            <a:normAutofit/>
          </a:bodyPr>
          <a:lstStyle/>
          <a:p>
            <a:pPr marL="1520825" indent="-1184275"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 20 </a:t>
            </a:r>
            <a:r>
              <a:rPr lang="en-US" dirty="0" err="1" smtClean="0">
                <a:solidFill>
                  <a:srgbClr val="000000"/>
                </a:solidFill>
              </a:rPr>
              <a:t>tahun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lalu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orang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peduli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beberapa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ekor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gajah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kelaparan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Afrika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hutan-hutan</a:t>
            </a:r>
            <a:r>
              <a:rPr lang="en-US" dirty="0" smtClean="0">
                <a:solidFill>
                  <a:srgbClr val="000000"/>
                </a:solidFill>
              </a:rPr>
              <a:t> Sumatera. </a:t>
            </a:r>
            <a:r>
              <a:rPr lang="en-US" dirty="0" err="1" smtClean="0">
                <a:solidFill>
                  <a:srgbClr val="000000"/>
                </a:solidFill>
              </a:rPr>
              <a:t>Tapi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dramatisasi</a:t>
            </a:r>
            <a:r>
              <a:rPr lang="en-US" dirty="0" smtClean="0">
                <a:solidFill>
                  <a:srgbClr val="000000"/>
                </a:solidFill>
              </a:rPr>
              <a:t> yang </a:t>
            </a:r>
            <a:r>
              <a:rPr lang="en-US" dirty="0" err="1" smtClean="0">
                <a:solidFill>
                  <a:srgbClr val="000000"/>
                </a:solidFill>
              </a:rPr>
              <a:t>mengharukan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berhasil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menarik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minat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pembaca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perlunya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perlindungan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gajah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83223" y="789385"/>
            <a:ext cx="7710854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lIns="77925" tIns="38963" rIns="77925" bIns="38963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2535A23F-6A11-441B-A5F2-653D520C26A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34"/>
            <a:ext cx="5909897" cy="5607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55" y="1357303"/>
            <a:ext cx="8707315" cy="3357587"/>
          </a:xfrm>
        </p:spPr>
        <p:txBody>
          <a:bodyPr>
            <a:normAutofit fontScale="92500" lnSpcReduction="10000"/>
          </a:bodyPr>
          <a:lstStyle/>
          <a:p>
            <a:pPr indent="18940">
              <a:lnSpc>
                <a:spcPct val="90000"/>
              </a:lnSpc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Definisi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klasik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</a:p>
          <a:p>
            <a:pPr indent="18940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Anjing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menggigit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manusia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biasa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Tapi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kalau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manusia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menggigit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anjing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itu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baru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id-ID" dirty="0" smtClean="0">
              <a:solidFill>
                <a:srgbClr val="000000"/>
              </a:solidFill>
            </a:endParaRPr>
          </a:p>
          <a:p>
            <a:pPr marL="292219" indent="18940">
              <a:spcBef>
                <a:spcPct val="20000"/>
              </a:spcBef>
              <a:buClr>
                <a:srgbClr val="000000"/>
              </a:buClr>
              <a:buNone/>
            </a:pPr>
            <a:r>
              <a:rPr lang="en-US" sz="3200" b="1" dirty="0" err="1" smtClean="0">
                <a:solidFill>
                  <a:srgbClr val="000000"/>
                </a:solidFill>
              </a:rPr>
              <a:t>Maknanya</a:t>
            </a:r>
            <a:r>
              <a:rPr lang="en-US" sz="3200" b="1" dirty="0" smtClean="0">
                <a:solidFill>
                  <a:srgbClr val="000000"/>
                </a:solidFill>
              </a:rPr>
              <a:t>: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</a:p>
          <a:p>
            <a:pPr marL="292219" indent="18940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	</a:t>
            </a:r>
            <a:r>
              <a:rPr lang="en-US" sz="3200" dirty="0" err="1" smtClean="0">
                <a:solidFill>
                  <a:srgbClr val="000000"/>
                </a:solidFill>
              </a:rPr>
              <a:t>Sesuatu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hal</a:t>
            </a:r>
            <a:r>
              <a:rPr lang="en-US" sz="3200" dirty="0" smtClean="0">
                <a:solidFill>
                  <a:srgbClr val="000000"/>
                </a:solidFill>
              </a:rPr>
              <a:t> yang lain </a:t>
            </a:r>
            <a:r>
              <a:rPr lang="en-US" sz="3200" dirty="0" err="1" smtClean="0">
                <a:solidFill>
                  <a:srgbClr val="000000"/>
                </a:solidFill>
              </a:rPr>
              <a:t>daripada</a:t>
            </a:r>
            <a:r>
              <a:rPr lang="en-US" sz="3200" dirty="0" smtClean="0">
                <a:solidFill>
                  <a:srgbClr val="000000"/>
                </a:solidFill>
              </a:rPr>
              <a:t> yang lain.</a:t>
            </a:r>
          </a:p>
          <a:p>
            <a:pPr marL="292219" indent="18940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	</a:t>
            </a:r>
            <a:r>
              <a:rPr lang="en-US" sz="3200" dirty="0" err="1" smtClean="0">
                <a:solidFill>
                  <a:srgbClr val="000000"/>
                </a:solidFill>
              </a:rPr>
              <a:t>Segala</a:t>
            </a:r>
            <a:r>
              <a:rPr lang="en-US" sz="3200" dirty="0" smtClean="0">
                <a:solidFill>
                  <a:srgbClr val="000000"/>
                </a:solidFill>
              </a:rPr>
              <a:t> yang </a:t>
            </a:r>
            <a:r>
              <a:rPr lang="en-US" sz="3200" dirty="0" err="1" smtClean="0">
                <a:solidFill>
                  <a:srgbClr val="000000"/>
                </a:solidFill>
              </a:rPr>
              <a:t>aneh-aneh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292219" indent="18940"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	</a:t>
            </a:r>
            <a:r>
              <a:rPr lang="en-US" sz="3200" dirty="0" err="1" smtClean="0">
                <a:solidFill>
                  <a:srgbClr val="000000"/>
                </a:solidFill>
              </a:rPr>
              <a:t>Sesuatu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di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luar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kebiasaan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id-ID" sz="3200" dirty="0" smtClean="0">
              <a:solidFill>
                <a:srgbClr val="000000"/>
              </a:solidFill>
            </a:endParaRPr>
          </a:p>
          <a:p>
            <a:pPr indent="18940">
              <a:lnSpc>
                <a:spcPct val="90000"/>
              </a:lnSpc>
              <a:buNone/>
            </a:pP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17282" y="2571750"/>
            <a:ext cx="8043496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292219" indent="18940">
              <a:spcBef>
                <a:spcPct val="20000"/>
              </a:spcBef>
              <a:buClr>
                <a:srgbClr val="000000"/>
              </a:buClr>
            </a:pPr>
            <a:endParaRPr lang="id-ID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69C6F148-2267-4D25-B73F-C7F17511E2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10"/>
            <a:ext cx="5975838" cy="5155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 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304"/>
            <a:ext cx="8229600" cy="3162300"/>
          </a:xfrm>
        </p:spPr>
        <p:txBody>
          <a:bodyPr>
            <a:normAutofit/>
          </a:bodyPr>
          <a:lstStyle/>
          <a:p>
            <a:pPr indent="18940" algn="just"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Definisi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akademis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indent="18940">
              <a:buNone/>
            </a:pP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(idea)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,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/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	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35AC1FEE-D18D-41DF-83AF-8385DB5EEC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58" y="203598"/>
            <a:ext cx="7605004" cy="725078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42"/>
            <a:ext cx="8229600" cy="342902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Maknanya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</a:p>
          <a:p>
            <a:pPr marL="355600" lvl="1" indent="11113" eaLnBrk="1" hangingPunct="1">
              <a:lnSpc>
                <a:spcPct val="80000"/>
              </a:lnSpc>
              <a:buClr>
                <a:srgbClr val="000000"/>
              </a:buClr>
              <a:buNone/>
            </a:pPr>
            <a:r>
              <a:rPr lang="en-US" sz="2700" dirty="0" err="1" smtClean="0">
                <a:solidFill>
                  <a:srgbClr val="000000"/>
                </a:solidFill>
              </a:rPr>
              <a:t>Bukan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hanya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laporan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dari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peristiwa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semata-mata</a:t>
            </a:r>
            <a:r>
              <a:rPr lang="en-US" sz="2700" dirty="0" smtClean="0">
                <a:solidFill>
                  <a:srgbClr val="000000"/>
                </a:solidFill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</a:rPr>
              <a:t>juga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ide-ide</a:t>
            </a:r>
            <a:r>
              <a:rPr lang="en-US" sz="2700" dirty="0" smtClean="0">
                <a:solidFill>
                  <a:srgbClr val="000000"/>
                </a:solidFill>
              </a:rPr>
              <a:t>, </a:t>
            </a:r>
            <a:r>
              <a:rPr lang="en-US" sz="2700" dirty="0" err="1" smtClean="0">
                <a:solidFill>
                  <a:srgbClr val="000000"/>
                </a:solidFill>
              </a:rPr>
              <a:t>pikiran-pikiran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analisis-analisis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tentang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berbagai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masalah</a:t>
            </a:r>
            <a:r>
              <a:rPr lang="en-US" sz="2700" dirty="0" smtClean="0">
                <a:solidFill>
                  <a:srgbClr val="000000"/>
                </a:solidFill>
              </a:rPr>
              <a:t> yang </a:t>
            </a:r>
            <a:r>
              <a:rPr lang="en-US" sz="2700" dirty="0" err="1" smtClean="0">
                <a:solidFill>
                  <a:srgbClr val="000000"/>
                </a:solidFill>
              </a:rPr>
              <a:t>hangat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dan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banyak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menarik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perhatian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masyarakat</a:t>
            </a:r>
            <a:r>
              <a:rPr lang="en-US" sz="2700" dirty="0" smtClean="0">
                <a:solidFill>
                  <a:srgbClr val="000000"/>
                </a:solidFill>
              </a:rPr>
              <a:t>. </a:t>
            </a:r>
            <a:endParaRPr lang="id-ID" sz="2700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None/>
            </a:pPr>
            <a:endParaRPr lang="id-ID" sz="2700" b="1" dirty="0" smtClean="0">
              <a:solidFill>
                <a:srgbClr val="000000"/>
              </a:solidFill>
            </a:endParaRPr>
          </a:p>
          <a:p>
            <a:pPr marL="519501" indent="-51950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None/>
            </a:pPr>
            <a:r>
              <a:rPr lang="en-US" sz="2700" b="1" dirty="0" err="1" smtClean="0">
                <a:solidFill>
                  <a:srgbClr val="000000"/>
                </a:solidFill>
              </a:rPr>
              <a:t>Pengertian</a:t>
            </a:r>
            <a:r>
              <a:rPr lang="en-US" sz="2700" b="1" dirty="0" smtClean="0">
                <a:solidFill>
                  <a:srgbClr val="000000"/>
                </a:solidFill>
              </a:rPr>
              <a:t> </a:t>
            </a:r>
            <a:r>
              <a:rPr lang="en-US" sz="2700" b="1" dirty="0" err="1" smtClean="0">
                <a:solidFill>
                  <a:srgbClr val="000000"/>
                </a:solidFill>
              </a:rPr>
              <a:t>Berita</a:t>
            </a:r>
            <a:endParaRPr lang="en-US" sz="2700" dirty="0" smtClean="0">
              <a:solidFill>
                <a:srgbClr val="000000"/>
              </a:solidFill>
            </a:endParaRPr>
          </a:p>
          <a:p>
            <a:pPr marL="355600" indent="0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None/>
            </a:pPr>
            <a:r>
              <a:rPr lang="en-US" sz="2700" dirty="0" err="1" smtClean="0"/>
              <a:t>Konsep</a:t>
            </a:r>
            <a:r>
              <a:rPr lang="en-US" sz="2700" dirty="0" smtClean="0"/>
              <a:t> “</a:t>
            </a:r>
            <a:r>
              <a:rPr lang="en-US" sz="2700" dirty="0" err="1" smtClean="0"/>
              <a:t>berita</a:t>
            </a:r>
            <a:r>
              <a:rPr lang="en-US" sz="2700" dirty="0" smtClean="0"/>
              <a:t>” </a:t>
            </a:r>
            <a:r>
              <a:rPr lang="en-US" sz="2700" dirty="0" err="1" smtClean="0"/>
              <a:t>berkembang</a:t>
            </a:r>
            <a:r>
              <a:rPr lang="en-US" sz="2700" dirty="0" smtClean="0"/>
              <a:t> </a:t>
            </a:r>
            <a:r>
              <a:rPr lang="en-US" sz="2700" dirty="0" err="1" smtClean="0"/>
              <a:t>sangat</a:t>
            </a:r>
            <a:r>
              <a:rPr lang="en-US" sz="2700" dirty="0" smtClean="0"/>
              <a:t> </a:t>
            </a:r>
            <a:r>
              <a:rPr lang="en-US" sz="2700" dirty="0" err="1" smtClean="0"/>
              <a:t>pesat</a:t>
            </a:r>
            <a:r>
              <a:rPr lang="en-US" sz="2700" dirty="0" smtClean="0"/>
              <a:t> </a:t>
            </a:r>
            <a:r>
              <a:rPr lang="en-US" sz="2700" dirty="0" err="1" smtClean="0"/>
              <a:t>mengikuti</a:t>
            </a:r>
            <a:r>
              <a:rPr lang="en-US" sz="2700" dirty="0" smtClean="0"/>
              <a:t> </a:t>
            </a:r>
            <a:r>
              <a:rPr lang="en-US" sz="2700" dirty="0" err="1" smtClean="0"/>
              <a:t>proses</a:t>
            </a:r>
            <a:r>
              <a:rPr lang="en-US" sz="2700" dirty="0" smtClean="0"/>
              <a:t> </a:t>
            </a:r>
            <a:r>
              <a:rPr lang="en-US" sz="2700" dirty="0" err="1" smtClean="0"/>
              <a:t>perkembangan</a:t>
            </a:r>
            <a:r>
              <a:rPr lang="en-US" sz="2700" dirty="0" smtClean="0"/>
              <a:t> </a:t>
            </a:r>
            <a:r>
              <a:rPr lang="en-US" sz="2700" dirty="0" err="1" smtClean="0"/>
              <a:t>masyarakat</a:t>
            </a:r>
            <a:r>
              <a:rPr lang="en-US" sz="2700" dirty="0" smtClean="0"/>
              <a:t> yang </a:t>
            </a:r>
            <a:r>
              <a:rPr lang="en-US" sz="2700" dirty="0" err="1" smtClean="0"/>
              <a:t>bergerak</a:t>
            </a:r>
            <a:r>
              <a:rPr lang="en-US" sz="2700" dirty="0" smtClean="0"/>
              <a:t> </a:t>
            </a:r>
            <a:r>
              <a:rPr lang="en-US" sz="2700" dirty="0" err="1" smtClean="0"/>
              <a:t>sangat</a:t>
            </a:r>
            <a:r>
              <a:rPr lang="en-US" sz="2700" dirty="0" smtClean="0"/>
              <a:t> </a:t>
            </a:r>
            <a:r>
              <a:rPr lang="en-US" sz="2700" dirty="0" err="1" smtClean="0"/>
              <a:t>dinamis</a:t>
            </a:r>
            <a:r>
              <a:rPr lang="en-US" sz="2700" dirty="0" smtClean="0"/>
              <a:t>. </a:t>
            </a:r>
            <a:r>
              <a:rPr lang="en-US" sz="2700" dirty="0" err="1" smtClean="0"/>
              <a:t>Mochtar</a:t>
            </a:r>
            <a:r>
              <a:rPr lang="en-US" sz="2700" dirty="0" smtClean="0"/>
              <a:t> </a:t>
            </a:r>
            <a:r>
              <a:rPr lang="en-US" sz="2700" dirty="0" err="1" smtClean="0"/>
              <a:t>Lubis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buku</a:t>
            </a:r>
            <a:r>
              <a:rPr lang="en-US" sz="2700" dirty="0" smtClean="0"/>
              <a:t>: </a:t>
            </a:r>
            <a:r>
              <a:rPr lang="en-US" sz="2700" b="1" i="1" dirty="0" smtClean="0"/>
              <a:t>“</a:t>
            </a:r>
            <a:r>
              <a:rPr lang="en-US" sz="2700" b="1" i="1" dirty="0" err="1" smtClean="0"/>
              <a:t>Pers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dan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Wartawan</a:t>
            </a:r>
            <a:r>
              <a:rPr lang="en-US" sz="2700" b="1" i="1" dirty="0" smtClean="0"/>
              <a:t>,</a:t>
            </a:r>
            <a:r>
              <a:rPr lang="en-US" sz="2700" dirty="0" smtClean="0"/>
              <a:t>” </a:t>
            </a:r>
            <a:r>
              <a:rPr lang="en-US" sz="2700" dirty="0" err="1" smtClean="0"/>
              <a:t>menguraikan</a:t>
            </a:r>
            <a:r>
              <a:rPr lang="en-US" sz="2700" dirty="0" smtClean="0"/>
              <a:t> </a:t>
            </a:r>
            <a:r>
              <a:rPr lang="en-US" sz="2700" dirty="0" err="1" smtClean="0"/>
              <a:t>tentang</a:t>
            </a:r>
            <a:r>
              <a:rPr lang="en-US" sz="2700" dirty="0" smtClean="0"/>
              <a:t> “</a:t>
            </a:r>
            <a:r>
              <a:rPr lang="en-US" sz="2700" dirty="0" err="1" smtClean="0"/>
              <a:t>berita</a:t>
            </a:r>
            <a:r>
              <a:rPr lang="en-US" sz="2700" dirty="0" smtClean="0"/>
              <a:t>”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dirty="0" err="1" smtClean="0"/>
              <a:t>berikut</a:t>
            </a:r>
            <a:endParaRPr lang="id-ID" sz="2700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Ø"/>
            </a:pPr>
            <a:endParaRPr lang="id-ID" sz="2700" dirty="0" smtClean="0">
              <a:solidFill>
                <a:srgbClr val="000000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63062" y="3053954"/>
            <a:ext cx="8229600" cy="192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519501" indent="-51950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</a:pPr>
            <a:endParaRPr lang="id-ID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fld id="{557540A6-111C-4788-BB93-7C90DDDEA39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6"/>
            <a:ext cx="5975838" cy="810816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</a:rPr>
              <a:t>Apakah</a:t>
            </a:r>
            <a:r>
              <a:rPr lang="en-US" b="1" dirty="0" smtClean="0">
                <a:solidFill>
                  <a:srgbClr val="000000"/>
                </a:solidFill>
              </a:rPr>
              <a:t> BERITA?</a:t>
            </a:r>
            <a:endParaRPr lang="id-ID" b="1" dirty="0" smtClean="0">
              <a:solidFill>
                <a:srgbClr val="00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42"/>
            <a:ext cx="8229600" cy="1781175"/>
          </a:xfrm>
        </p:spPr>
        <p:txBody>
          <a:bodyPr/>
          <a:lstStyle/>
          <a:p>
            <a:pPr marL="0" indent="0">
              <a:buClr>
                <a:schemeClr val="bg2"/>
              </a:buClr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Berita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awalnya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bila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sudah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menjawab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empat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pertanyaan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empat</a:t>
            </a:r>
            <a:r>
              <a:rPr lang="en-US" dirty="0" smtClean="0">
                <a:solidFill>
                  <a:srgbClr val="000000"/>
                </a:solidFill>
              </a:rPr>
              <a:t> W) </a:t>
            </a:r>
            <a:r>
              <a:rPr lang="en-US" dirty="0" err="1" smtClean="0">
                <a:solidFill>
                  <a:srgbClr val="000000"/>
                </a:solidFill>
              </a:rPr>
              <a:t>yakni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What, Who, Where, When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Apa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Siapa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Apabila</a:t>
            </a:r>
            <a:r>
              <a:rPr lang="en-US" dirty="0" smtClean="0">
                <a:solidFill>
                  <a:srgbClr val="000000"/>
                </a:solidFill>
              </a:rPr>
              <a:t>, Di </a:t>
            </a:r>
            <a:r>
              <a:rPr lang="en-US" dirty="0" err="1" smtClean="0">
                <a:solidFill>
                  <a:srgbClr val="000000"/>
                </a:solidFill>
              </a:rPr>
              <a:t>mana</a:t>
            </a:r>
            <a:r>
              <a:rPr lang="en-US" dirty="0" smtClean="0">
                <a:solidFill>
                  <a:srgbClr val="000000"/>
                </a:solidFill>
              </a:rPr>
              <a:t>.” </a:t>
            </a:r>
            <a:endParaRPr lang="id-ID" dirty="0" smtClean="0">
              <a:solidFill>
                <a:srgbClr val="000000"/>
              </a:solidFill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50631" y="3327797"/>
            <a:ext cx="7643446" cy="91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marL="1081088" indent="-1081088" algn="just">
              <a:spcBef>
                <a:spcPct val="20000"/>
              </a:spcBef>
              <a:buClr>
                <a:schemeClr val="bg2"/>
              </a:buClr>
            </a:pPr>
            <a:r>
              <a:rPr lang="en-US" sz="2700" dirty="0" err="1">
                <a:solidFill>
                  <a:srgbClr val="000000"/>
                </a:solidFill>
              </a:rPr>
              <a:t>Contoh</a:t>
            </a:r>
            <a:r>
              <a:rPr lang="en-US" sz="2700" dirty="0">
                <a:solidFill>
                  <a:srgbClr val="000000"/>
                </a:solidFill>
              </a:rPr>
              <a:t>: </a:t>
            </a:r>
            <a:r>
              <a:rPr lang="en-US" sz="2700" dirty="0" smtClean="0">
                <a:solidFill>
                  <a:srgbClr val="000000"/>
                </a:solidFill>
              </a:rPr>
              <a:t>Si </a:t>
            </a:r>
            <a:r>
              <a:rPr lang="en-US" sz="2700" dirty="0" err="1">
                <a:solidFill>
                  <a:srgbClr val="000000"/>
                </a:solidFill>
              </a:rPr>
              <a:t>Anu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berbuat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ini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atau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itu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di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sana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ketika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</a:rPr>
              <a:t>itu</a:t>
            </a:r>
            <a:r>
              <a:rPr lang="en-US" sz="2700" dirty="0">
                <a:solidFill>
                  <a:srgbClr val="000000"/>
                </a:solidFill>
              </a:rPr>
              <a:t>.</a:t>
            </a:r>
            <a:endParaRPr lang="id-ID"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1853</Words>
  <Application>Microsoft Office PowerPoint</Application>
  <PresentationFormat>On-screen Show (16:9)</PresentationFormat>
  <Paragraphs>240</Paragraphs>
  <Slides>45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WidescreenPresentation</vt:lpstr>
      <vt:lpstr>Menulis berita</vt:lpstr>
      <vt:lpstr>Kenapa Perlu Menulis?</vt:lpstr>
      <vt:lpstr>Apakah BERITA? </vt:lpstr>
      <vt:lpstr>Apakah BERITA?</vt:lpstr>
      <vt:lpstr>Apakah BERITA ?</vt:lpstr>
      <vt:lpstr>Apakah BERITA ?</vt:lpstr>
      <vt:lpstr>Apakah BERITA ?</vt:lpstr>
      <vt:lpstr>Apakah BERITA?</vt:lpstr>
      <vt:lpstr>Apakah BERITA?</vt:lpstr>
      <vt:lpstr>Apakah BERITA?</vt:lpstr>
      <vt:lpstr>Apakah BERITA?</vt:lpstr>
      <vt:lpstr>Slide 12</vt:lpstr>
      <vt:lpstr>Latar belakang (background):</vt:lpstr>
      <vt:lpstr>Tafsiran (interpretation)</vt:lpstr>
      <vt:lpstr>Warna (colour, suasana, atmosphere).</vt:lpstr>
      <vt:lpstr>SIFAT–SIFAT BERITA</vt:lpstr>
      <vt:lpstr>SIFAT–SIFAT BERITA</vt:lpstr>
      <vt:lpstr>SIFAT–SIFAT BERITA</vt:lpstr>
      <vt:lpstr>SIFAT–SIFAT BERITA</vt:lpstr>
      <vt:lpstr>SIFAT–SIFAT BERITA</vt:lpstr>
      <vt:lpstr>SIFAT–SIFAT BERITA</vt:lpstr>
      <vt:lpstr>SIFAT–SIFAT BERITA</vt:lpstr>
      <vt:lpstr>SIFAT–SIFAT BERITA</vt:lpstr>
      <vt:lpstr>NILAI BERITA </vt:lpstr>
      <vt:lpstr>1. Waktu/Aktualitas (timeliness)</vt:lpstr>
      <vt:lpstr>2. Kedekatan/Jarak (proximity) peristiwa</vt:lpstr>
      <vt:lpstr>3. Luas akibatnya/dampak (Consequence)</vt:lpstr>
      <vt:lpstr>4. Arti berita </vt:lpstr>
      <vt:lpstr>5. Politik/Kebijakan Redaksional/Editorial</vt:lpstr>
      <vt:lpstr>6. Kaganjilan-keganjilan/Keluarbiasaan/ Keanehan </vt:lpstr>
      <vt:lpstr>7. Pertentangan (konflik): </vt:lpstr>
      <vt:lpstr>8. Sex : </vt:lpstr>
      <vt:lpstr>9. Orang-orang penting (Prominence) :</vt:lpstr>
      <vt:lpstr>10. Perasaan Manusia (human interest): </vt:lpstr>
      <vt:lpstr>11. Kemajuan/Hal baru (Novelty): </vt:lpstr>
      <vt:lpstr>Jenis berita</vt:lpstr>
      <vt:lpstr>Slide 37</vt:lpstr>
      <vt:lpstr>Tiga cara teknik penulisan berita</vt:lpstr>
      <vt:lpstr>Contoh piramida ke atas</vt:lpstr>
      <vt:lpstr>Slide 40</vt:lpstr>
      <vt:lpstr>Slide 41</vt:lpstr>
      <vt:lpstr>MENULIS BERITA : </vt:lpstr>
      <vt:lpstr>MENULIS BERITA : </vt:lpstr>
      <vt:lpstr>MENULIS BERITA : </vt:lpstr>
      <vt:lpstr>PENUTUP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2017-06-02T01:44:08Z</dcterms:created>
  <dcterms:modified xsi:type="dcterms:W3CDTF">2017-06-02T08:04:27Z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