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7" r:id="rId19"/>
    <p:sldId id="275" r:id="rId20"/>
    <p:sldId id="276" r:id="rId21"/>
    <p:sldId id="278" r:id="rId22"/>
    <p:sldId id="274" r:id="rId2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49" autoAdjust="0"/>
    <p:restoredTop sz="94667" autoAdjust="0"/>
  </p:normalViewPr>
  <p:slideViewPr>
    <p:cSldViewPr>
      <p:cViewPr varScale="1">
        <p:scale>
          <a:sx n="65" d="100"/>
          <a:sy n="65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891E-19F5-4461-B24D-18CE1ACA618C}" type="datetimeFigureOut">
              <a:rPr lang="id-ID" smtClean="0"/>
              <a:pPr/>
              <a:t>24/10/2016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DBD7-0C22-4E21-ABF2-F2EBE5CB8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891E-19F5-4461-B24D-18CE1ACA618C}" type="datetimeFigureOut">
              <a:rPr lang="id-ID" smtClean="0"/>
              <a:pPr/>
              <a:t>24/10/2016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DBD7-0C22-4E21-ABF2-F2EBE5CB8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891E-19F5-4461-B24D-18CE1ACA618C}" type="datetimeFigureOut">
              <a:rPr lang="id-ID" smtClean="0"/>
              <a:pPr/>
              <a:t>24/10/2016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DBD7-0C22-4E21-ABF2-F2EBE5CB8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891E-19F5-4461-B24D-18CE1ACA618C}" type="datetimeFigureOut">
              <a:rPr lang="id-ID" smtClean="0"/>
              <a:pPr/>
              <a:t>24/10/2016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DBD7-0C22-4E21-ABF2-F2EBE5CB8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891E-19F5-4461-B24D-18CE1ACA618C}" type="datetimeFigureOut">
              <a:rPr lang="id-ID" smtClean="0"/>
              <a:pPr/>
              <a:t>24/10/2016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DBD7-0C22-4E21-ABF2-F2EBE5CB8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891E-19F5-4461-B24D-18CE1ACA618C}" type="datetimeFigureOut">
              <a:rPr lang="id-ID" smtClean="0"/>
              <a:pPr/>
              <a:t>24/10/2016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DBD7-0C22-4E21-ABF2-F2EBE5CB8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891E-19F5-4461-B24D-18CE1ACA618C}" type="datetimeFigureOut">
              <a:rPr lang="id-ID" smtClean="0"/>
              <a:pPr/>
              <a:t>24/10/2016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DBD7-0C22-4E21-ABF2-F2EBE5CB8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891E-19F5-4461-B24D-18CE1ACA618C}" type="datetimeFigureOut">
              <a:rPr lang="id-ID" smtClean="0"/>
              <a:pPr/>
              <a:t>24/10/2016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DBD7-0C22-4E21-ABF2-F2EBE5CB8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891E-19F5-4461-B24D-18CE1ACA618C}" type="datetimeFigureOut">
              <a:rPr lang="id-ID" smtClean="0"/>
              <a:pPr/>
              <a:t>24/10/2016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DBD7-0C22-4E21-ABF2-F2EBE5CB8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891E-19F5-4461-B24D-18CE1ACA618C}" type="datetimeFigureOut">
              <a:rPr lang="id-ID" smtClean="0"/>
              <a:pPr/>
              <a:t>24/10/2016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DBD7-0C22-4E21-ABF2-F2EBE5CB8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891E-19F5-4461-B24D-18CE1ACA618C}" type="datetimeFigureOut">
              <a:rPr lang="id-ID" smtClean="0"/>
              <a:pPr/>
              <a:t>24/10/2016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DBD7-0C22-4E21-ABF2-F2EBE5CB8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7891E-19F5-4461-B24D-18CE1ACA618C}" type="datetimeFigureOut">
              <a:rPr lang="id-ID" smtClean="0"/>
              <a:pPr/>
              <a:t>24/10/2016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5DBD7-0C22-4E21-ABF2-F2EBE5CB8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id-ID" dirty="0" smtClean="0"/>
              <a:t>PERILAKU MENCARI BANTUAN 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r>
              <a:rPr kumimoji="0" lang="id-ID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B.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Faktor-faktor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situasi</a:t>
            </a:r>
            <a:endParaRPr kumimoji="0" lang="en-US" sz="28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514350" lvl="4" indent="-51435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355600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  <a:t>Situasi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  <a:t>yg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  <a:t>membosankan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  <a:t> 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orang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lebih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memperhatikan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adanya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“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gejala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”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dibanding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situasi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yg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menarik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lang="id-ID" sz="28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514350" lvl="4" indent="-51435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355600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Fokus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perhatian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: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semua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faktor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situasional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yg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menimbulkan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kesakitan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/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gejala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menonjol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shg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membuat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gejala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tsb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menjadi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lebih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mudah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diketahui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514350" lvl="4" indent="-51435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355600" algn="l"/>
              </a:tabLst>
            </a:pP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r>
              <a:rPr kumimoji="0" lang="id-ID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C.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Perbedaan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Budaya</a:t>
            </a:r>
            <a:endParaRPr kumimoji="0" lang="id-ID" sz="28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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Berpengaruh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penafsiran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gejala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/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PENAFSIRAN GEJALA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Pengalaman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sebelumnya</a:t>
            </a:r>
            <a:endParaRPr lang="id-ID" sz="2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633413" lvl="1" indent="-233363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633413" algn="l"/>
              </a:tabLst>
            </a:pPr>
            <a:r>
              <a:rPr kumimoji="0" lang="id-ID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Membuat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penderita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waspada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adanya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kemungkinan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bahaya</a:t>
            </a: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633413" lvl="1" indent="-233363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633413" algn="l"/>
              </a:tabLst>
            </a:pPr>
            <a:r>
              <a:rPr kumimoji="0" lang="id-ID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Gejala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yg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sering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muncul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cenderung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diabaikan</a:t>
            </a: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633413" lvl="1" indent="-233363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633413" algn="l"/>
              </a:tabLst>
            </a:pP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Pengharapan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17550" lvl="1" indent="-26035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717550" algn="l"/>
              </a:tabLst>
            </a:pPr>
            <a:r>
              <a:rPr kumimoji="0" lang="id-ID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Jika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seseorang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mengalami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suatu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perasaan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yg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berbeda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dia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mencari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nama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gejala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tsb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atau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diagnosis.</a:t>
            </a: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717550" lvl="1" indent="-26035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717550" algn="l"/>
              </a:tabLst>
            </a:pPr>
            <a:r>
              <a:rPr lang="id-ID" sz="20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Dan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jika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orang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didiagnosis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atau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diperiksa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mereka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mencari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&amp;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menemukan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gejalanya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717550" lvl="1" indent="-26035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717550" algn="l"/>
              </a:tabLst>
            </a:pP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Keseriusan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gejala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Bila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terkena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bagian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tubuh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berharga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mata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wajah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lvl="0"/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PROSES MENCARI BANTUAN (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Sistem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Rujukan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Awam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55600" lvl="0" indent="-355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0850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Sektor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awam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atau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sektor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popular</a:t>
            </a:r>
            <a:r>
              <a:rPr lang="id-ID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id-ID" sz="2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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domain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masyarakat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yg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tidak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professional</a:t>
            </a: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55650" lvl="2" indent="-3556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450850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Pertama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kali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kesakitan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dikenali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&amp;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ditentukan</a:t>
            </a: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55650" lvl="2" indent="-3556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450850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Melibatkan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keluarga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teman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tetangga</a:t>
            </a: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270000" lvl="4" indent="-355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"/>
              <a:tabLst>
                <a:tab pos="450850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Menafsirkan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gejala</a:t>
            </a: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270000" lvl="4" indent="-355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"/>
              <a:tabLst>
                <a:tab pos="450850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Memberi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nesehat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bgmn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mencari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bantuan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medis</a:t>
            </a:r>
            <a:endParaRPr lang="en-US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1270000" lvl="4" indent="-355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"/>
              <a:tabLst>
                <a:tab pos="450850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Menyarankan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cara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penyembuhan</a:t>
            </a: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lvl="1" indent="-35560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450850" algn="l"/>
              </a:tabLst>
            </a:pPr>
            <a:r>
              <a:rPr kumimoji="0" lang="id-ID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	3.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Memberikan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dukungan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sosial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bagi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sakit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lvl="0" indent="-355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0850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Sektor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tradisional</a:t>
            </a: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12800" lvl="3" indent="-355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"/>
              <a:tabLst>
                <a:tab pos="450850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Orang-orang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yg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mempunyai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spesialisasi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bidang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penyembuhan</a:t>
            </a: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12800" lvl="3" indent="-355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"/>
              <a:tabLst>
                <a:tab pos="450850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Dukun</a:t>
            </a: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lvl="0" indent="-355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085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Para professional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kesehatan</a:t>
            </a: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lvl="0" indent="-355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0850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Organisasi-organisasi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&amp;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profesi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bidang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penyembuhan</a:t>
            </a: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lvl="0" indent="-355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0850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Dokter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bidan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perawat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Jenis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bantuan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yg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diperlukan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tergantung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1813" lvl="3" indent="-35401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"/>
              <a:tabLst>
                <a:tab pos="457200" algn="l"/>
              </a:tabLst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Adanya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pelayanan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kesehatan</a:t>
            </a:r>
            <a:endParaRPr kumimoji="0" lang="id-ID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31813" lvl="3" indent="-35401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"/>
              <a:tabLst>
                <a:tab pos="457200" algn="l"/>
              </a:tabLst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Faktor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finansial</a:t>
            </a:r>
            <a:endParaRPr kumimoji="0" lang="id-ID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31813" lvl="3" indent="-35401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"/>
              <a:tabLst>
                <a:tab pos="457200" algn="l"/>
              </a:tabLst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Keyakinan</a:t>
            </a:r>
            <a:endParaRPr kumimoji="0" lang="id-ID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31813" lvl="3" indent="-35401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"/>
              <a:tabLst>
                <a:tab pos="457200" algn="l"/>
              </a:tabLst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Parahnya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gejala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yg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dirasakan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31813" indent="-354013"/>
            <a:endParaRPr lang="id-ID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Tahap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dalam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proses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menuju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pemanfaatan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pelayanan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medis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(Foster &amp; Anderson)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55600" lvl="0" indent="-355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Keputusan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bahwa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ada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sesuatu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yg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tidak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beres</a:t>
            </a:r>
            <a:endParaRPr kumimoji="0" lang="id-ID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lvl="0" indent="-355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Keputusan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bahwa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seseorang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sakit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&amp;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membutuhkan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perawatan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profesional</a:t>
            </a:r>
            <a:endParaRPr kumimoji="0" lang="id-ID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lvl="0" indent="-355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Keputusan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utk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mencari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perawatan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medis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profesional</a:t>
            </a:r>
            <a:endParaRPr kumimoji="0" lang="id-ID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lvl="0" indent="-355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Keputusan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utk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mengalihkan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pengawasan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kpd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dokter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&amp;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menerima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serta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mengikuti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pengobatan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yg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ditetapkan</a:t>
            </a:r>
            <a:endParaRPr lang="id-ID" dirty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355600" lvl="0" indent="-355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Keputusan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utk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mengakhiri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peranan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pasien</a:t>
            </a:r>
            <a:r>
              <a:rPr kumimoji="0" lang="id-ID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indent="-355600"/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5 PEMICU DLM MEMUTUSKAN </a:t>
            </a:r>
            <a:r>
              <a:rPr kumimoji="0" lang="id-ID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id-ID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MENCARI BANTUAN MEDIS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lvl="0" indent="-2730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Tingkat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kekhawatiran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thd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gejala</a:t>
            </a:r>
            <a:endParaRPr kumimoji="0" lang="id-ID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73050" lvl="0" indent="-2730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Hakekat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&amp;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kualitas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gejala</a:t>
            </a:r>
            <a:endParaRPr kumimoji="0" lang="id-ID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73050" lvl="0" indent="-2730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Krisis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interpersonal</a:t>
            </a:r>
            <a:endParaRPr kumimoji="0" lang="id-ID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73050" lvl="0" indent="-2730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Sanksi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sosial</a:t>
            </a:r>
            <a:endParaRPr kumimoji="0" lang="id-ID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73050" lvl="0" indent="-2730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Gangguan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yg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dirasakan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dlm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fungsi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kerja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atau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fisik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73050" indent="-273050"/>
            <a:endParaRPr lang="id-ID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lvl="0" fontAlgn="base">
              <a:spcAft>
                <a:spcPct val="0"/>
              </a:spcAft>
              <a:tabLst>
                <a:tab pos="228600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PENUNDAAN PENCARIAN BANTUAN</a:t>
            </a: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(Delay of Health Seeking)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Jarak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waktu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pd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waktu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orang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mengetahui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adanya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gejala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sampai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dia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mencari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bantuan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profesional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id-ID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TAHAP PENUNDAAN</a:t>
            </a:r>
            <a:endParaRPr kumimoji="0" lang="id-ID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lvl="0" indent="-355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Appraisal delay</a:t>
            </a:r>
            <a:endParaRPr kumimoji="0" lang="id-ID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lvl="0" indent="-35560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Waku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dibutuhkan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seseorang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utk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memutuskan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bahwa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gejala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tsb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serius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id-ID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lvl="0" indent="-355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Illness delay</a:t>
            </a:r>
            <a:endParaRPr kumimoji="0" lang="id-ID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lvl="0" indent="-35560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Jarak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waktu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dibutuhkan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utk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mengetahui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bahwa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gejala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tsb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mrpk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gejala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penyakit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&amp;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keputusan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utk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mencari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pengobatan</a:t>
            </a:r>
            <a:endParaRPr kumimoji="0" lang="id-ID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lvl="0" indent="-355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Utilization delay</a:t>
            </a:r>
            <a:endParaRPr kumimoji="0" lang="id-ID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lvl="0" indent="-35560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Waktu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antara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keputusan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utk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mencari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pengobatan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&amp;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pelaksanaannya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id-ID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lvl="0" indent="-35560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Alasan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penundaan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antara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lain :</a:t>
            </a:r>
            <a:endParaRPr kumimoji="0" lang="id-ID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lvl="0" indent="-355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Tidak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adanya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rasa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sakit</a:t>
            </a:r>
            <a:endParaRPr kumimoji="0" lang="id-ID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lvl="0" indent="-355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Tidak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mengetahui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gejala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penyakit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serius</a:t>
            </a:r>
            <a:endParaRPr kumimoji="0" lang="id-ID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lvl="0" indent="-355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Biaya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pengobatan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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”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orang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miskin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”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  <a:sym typeface="Wingdings" pitchFamily="2" charset="2"/>
            </a:endParaRP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pSp>
        <p:nvGrpSpPr>
          <p:cNvPr id="46113" name="Group 33"/>
          <p:cNvGrpSpPr>
            <a:grpSpLocks/>
          </p:cNvGrpSpPr>
          <p:nvPr/>
        </p:nvGrpSpPr>
        <p:grpSpPr bwMode="auto">
          <a:xfrm>
            <a:off x="0" y="1214422"/>
            <a:ext cx="9172609" cy="4149730"/>
            <a:chOff x="518" y="11858"/>
            <a:chExt cx="10800" cy="4140"/>
          </a:xfrm>
        </p:grpSpPr>
        <p:sp>
          <p:nvSpPr>
            <p:cNvPr id="46114" name="Text Box 34"/>
            <p:cNvSpPr txBox="1">
              <a:spLocks noChangeArrowheads="1"/>
            </p:cNvSpPr>
            <p:nvPr/>
          </p:nvSpPr>
          <p:spPr bwMode="auto">
            <a:xfrm>
              <a:off x="518" y="12218"/>
              <a:ext cx="144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Am I ll ?</a:t>
              </a: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115" name="Text Box 35"/>
            <p:cNvSpPr txBox="1">
              <a:spLocks noChangeArrowheads="1"/>
            </p:cNvSpPr>
            <p:nvPr/>
          </p:nvSpPr>
          <p:spPr bwMode="auto">
            <a:xfrm>
              <a:off x="2678" y="12038"/>
              <a:ext cx="162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Notices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symtoms</a:t>
              </a: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116" name="Text Box 36"/>
            <p:cNvSpPr txBox="1">
              <a:spLocks noChangeArrowheads="1"/>
            </p:cNvSpPr>
            <p:nvPr/>
          </p:nvSpPr>
          <p:spPr bwMode="auto">
            <a:xfrm>
              <a:off x="5018" y="11858"/>
              <a:ext cx="2160" cy="12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Do I need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Professional care</a:t>
              </a: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117" name="Text Box 37"/>
            <p:cNvSpPr txBox="1">
              <a:spLocks noChangeArrowheads="1"/>
            </p:cNvSpPr>
            <p:nvPr/>
          </p:nvSpPr>
          <p:spPr bwMode="auto">
            <a:xfrm>
              <a:off x="7898" y="11858"/>
              <a:ext cx="1620" cy="12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Is that worth the cost</a:t>
              </a:r>
              <a:r>
                <a:rPr kumimoji="0" lang="id-ID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s</a:t>
              </a: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118" name="Text Box 38"/>
            <p:cNvSpPr txBox="1">
              <a:spLocks noChangeArrowheads="1"/>
            </p:cNvSpPr>
            <p:nvPr/>
          </p:nvSpPr>
          <p:spPr bwMode="auto">
            <a:xfrm>
              <a:off x="10238" y="11858"/>
              <a:ext cx="1080" cy="12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Enter treat-ment</a:t>
              </a: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119" name="Line 39"/>
            <p:cNvSpPr>
              <a:spLocks noChangeShapeType="1"/>
            </p:cNvSpPr>
            <p:nvPr/>
          </p:nvSpPr>
          <p:spPr bwMode="auto">
            <a:xfrm>
              <a:off x="1958" y="12578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6120" name="Text Box 40"/>
            <p:cNvSpPr txBox="1">
              <a:spLocks noChangeArrowheads="1"/>
            </p:cNvSpPr>
            <p:nvPr/>
          </p:nvSpPr>
          <p:spPr bwMode="auto">
            <a:xfrm>
              <a:off x="1778" y="12038"/>
              <a:ext cx="90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Yes</a:t>
              </a: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121" name="Line 41"/>
            <p:cNvSpPr>
              <a:spLocks noChangeShapeType="1"/>
            </p:cNvSpPr>
            <p:nvPr/>
          </p:nvSpPr>
          <p:spPr bwMode="auto">
            <a:xfrm>
              <a:off x="4298" y="12578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6122" name="Text Box 42"/>
            <p:cNvSpPr txBox="1">
              <a:spLocks noChangeArrowheads="1"/>
            </p:cNvSpPr>
            <p:nvPr/>
          </p:nvSpPr>
          <p:spPr bwMode="auto">
            <a:xfrm>
              <a:off x="4118" y="12038"/>
              <a:ext cx="90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Yes</a:t>
              </a: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123" name="Line 43"/>
            <p:cNvSpPr>
              <a:spLocks noChangeShapeType="1"/>
            </p:cNvSpPr>
            <p:nvPr/>
          </p:nvSpPr>
          <p:spPr bwMode="auto">
            <a:xfrm>
              <a:off x="7178" y="12578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6124" name="Text Box 44"/>
            <p:cNvSpPr txBox="1">
              <a:spLocks noChangeArrowheads="1"/>
            </p:cNvSpPr>
            <p:nvPr/>
          </p:nvSpPr>
          <p:spPr bwMode="auto">
            <a:xfrm>
              <a:off x="6998" y="12038"/>
              <a:ext cx="90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Yes</a:t>
              </a: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125" name="Line 45"/>
            <p:cNvSpPr>
              <a:spLocks noChangeShapeType="1"/>
            </p:cNvSpPr>
            <p:nvPr/>
          </p:nvSpPr>
          <p:spPr bwMode="auto">
            <a:xfrm>
              <a:off x="9518" y="12578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6126" name="Text Box 46"/>
            <p:cNvSpPr txBox="1">
              <a:spLocks noChangeArrowheads="1"/>
            </p:cNvSpPr>
            <p:nvPr/>
          </p:nvSpPr>
          <p:spPr bwMode="auto">
            <a:xfrm>
              <a:off x="9338" y="12038"/>
              <a:ext cx="90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Yes</a:t>
              </a: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127" name="Text Box 47"/>
            <p:cNvSpPr txBox="1">
              <a:spLocks noChangeArrowheads="1"/>
            </p:cNvSpPr>
            <p:nvPr/>
          </p:nvSpPr>
          <p:spPr bwMode="auto">
            <a:xfrm>
              <a:off x="2678" y="15098"/>
              <a:ext cx="162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Appraisal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delay</a:t>
              </a: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128" name="Text Box 48"/>
            <p:cNvSpPr txBox="1">
              <a:spLocks noChangeArrowheads="1"/>
            </p:cNvSpPr>
            <p:nvPr/>
          </p:nvSpPr>
          <p:spPr bwMode="auto">
            <a:xfrm>
              <a:off x="5198" y="15098"/>
              <a:ext cx="162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Illness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delay</a:t>
              </a: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129" name="Text Box 49"/>
            <p:cNvSpPr txBox="1">
              <a:spLocks noChangeArrowheads="1"/>
            </p:cNvSpPr>
            <p:nvPr/>
          </p:nvSpPr>
          <p:spPr bwMode="auto">
            <a:xfrm>
              <a:off x="7898" y="15098"/>
              <a:ext cx="162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Utilization delay</a:t>
              </a: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130" name="Line 50"/>
            <p:cNvSpPr>
              <a:spLocks noChangeShapeType="1"/>
            </p:cNvSpPr>
            <p:nvPr/>
          </p:nvSpPr>
          <p:spPr bwMode="auto">
            <a:xfrm>
              <a:off x="3398" y="12938"/>
              <a:ext cx="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6131" name="Line 51"/>
            <p:cNvSpPr>
              <a:spLocks noChangeShapeType="1"/>
            </p:cNvSpPr>
            <p:nvPr/>
          </p:nvSpPr>
          <p:spPr bwMode="auto">
            <a:xfrm>
              <a:off x="6098" y="13118"/>
              <a:ext cx="0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6132" name="Line 52"/>
            <p:cNvSpPr>
              <a:spLocks noChangeShapeType="1"/>
            </p:cNvSpPr>
            <p:nvPr/>
          </p:nvSpPr>
          <p:spPr bwMode="auto">
            <a:xfrm>
              <a:off x="8798" y="13118"/>
              <a:ext cx="0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6133" name="Text Box 53"/>
            <p:cNvSpPr txBox="1">
              <a:spLocks noChangeArrowheads="1"/>
            </p:cNvSpPr>
            <p:nvPr/>
          </p:nvSpPr>
          <p:spPr bwMode="auto">
            <a:xfrm>
              <a:off x="2678" y="13298"/>
              <a:ext cx="90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No</a:t>
              </a: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134" name="Text Box 54"/>
            <p:cNvSpPr txBox="1">
              <a:spLocks noChangeArrowheads="1"/>
            </p:cNvSpPr>
            <p:nvPr/>
          </p:nvSpPr>
          <p:spPr bwMode="auto">
            <a:xfrm>
              <a:off x="5378" y="13298"/>
              <a:ext cx="90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No</a:t>
              </a: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135" name="Text Box 55"/>
            <p:cNvSpPr txBox="1">
              <a:spLocks noChangeArrowheads="1"/>
            </p:cNvSpPr>
            <p:nvPr/>
          </p:nvSpPr>
          <p:spPr bwMode="auto">
            <a:xfrm>
              <a:off x="8078" y="13298"/>
              <a:ext cx="90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No</a:t>
              </a: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136" name="Text Box 56"/>
            <p:cNvSpPr txBox="1">
              <a:spLocks noChangeArrowheads="1"/>
            </p:cNvSpPr>
            <p:nvPr/>
          </p:nvSpPr>
          <p:spPr bwMode="auto">
            <a:xfrm>
              <a:off x="2858" y="14018"/>
              <a:ext cx="108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Delay</a:t>
              </a: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137" name="Text Box 57"/>
            <p:cNvSpPr txBox="1">
              <a:spLocks noChangeArrowheads="1"/>
            </p:cNvSpPr>
            <p:nvPr/>
          </p:nvSpPr>
          <p:spPr bwMode="auto">
            <a:xfrm>
              <a:off x="5558" y="14018"/>
              <a:ext cx="108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Delay</a:t>
              </a: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138" name="Text Box 58"/>
            <p:cNvSpPr txBox="1">
              <a:spLocks noChangeArrowheads="1"/>
            </p:cNvSpPr>
            <p:nvPr/>
          </p:nvSpPr>
          <p:spPr bwMode="auto">
            <a:xfrm>
              <a:off x="8258" y="14018"/>
              <a:ext cx="108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Delay</a:t>
              </a: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139" name="Line 59"/>
            <p:cNvSpPr>
              <a:spLocks noChangeShapeType="1"/>
            </p:cNvSpPr>
            <p:nvPr/>
          </p:nvSpPr>
          <p:spPr bwMode="auto">
            <a:xfrm>
              <a:off x="1238" y="12758"/>
              <a:ext cx="0" cy="28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6140" name="Line 60"/>
            <p:cNvSpPr>
              <a:spLocks noChangeShapeType="1"/>
            </p:cNvSpPr>
            <p:nvPr/>
          </p:nvSpPr>
          <p:spPr bwMode="auto">
            <a:xfrm>
              <a:off x="1238" y="15638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6141" name="Line 61"/>
            <p:cNvSpPr>
              <a:spLocks noChangeShapeType="1"/>
            </p:cNvSpPr>
            <p:nvPr/>
          </p:nvSpPr>
          <p:spPr bwMode="auto">
            <a:xfrm>
              <a:off x="4298" y="15638"/>
              <a:ext cx="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6142" name="Line 62"/>
            <p:cNvSpPr>
              <a:spLocks noChangeShapeType="1"/>
            </p:cNvSpPr>
            <p:nvPr/>
          </p:nvSpPr>
          <p:spPr bwMode="auto">
            <a:xfrm>
              <a:off x="6818" y="15638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6143" name="Line 63"/>
            <p:cNvSpPr>
              <a:spLocks noChangeShapeType="1"/>
            </p:cNvSpPr>
            <p:nvPr/>
          </p:nvSpPr>
          <p:spPr bwMode="auto">
            <a:xfrm>
              <a:off x="9518" y="15638"/>
              <a:ext cx="12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6144" name="Line 64"/>
            <p:cNvSpPr>
              <a:spLocks noChangeShapeType="1"/>
            </p:cNvSpPr>
            <p:nvPr/>
          </p:nvSpPr>
          <p:spPr bwMode="auto">
            <a:xfrm flipV="1">
              <a:off x="10778" y="13118"/>
              <a:ext cx="0" cy="25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lvl="0"/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KEPATUHAN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342900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Sackett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(1976) 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kepatuhan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pasien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adalah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“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sejauh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mana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perilaku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pasien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sesuai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ketentuan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y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diberikan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oleh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profesional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kesehatan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”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342900" algn="l"/>
              </a:tabLst>
            </a:pPr>
            <a:endParaRPr kumimoji="0" lang="id-ID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342900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Derajat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kepatuhan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ditentukan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oleh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: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0850" lvl="1" indent="-373063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Kompleksitas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prosedur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pengobatan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0850" lvl="1" indent="-373063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Derajat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perubahan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gaya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hidup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yg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dibutuhkan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0850" lvl="1" indent="-373063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Lamanya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waktu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dimana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pasien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harus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mematuhi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nasehat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tsb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0850" lvl="1" indent="-373063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Apakah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penyakit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tsb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benar-benar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menyakitkan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0850" lvl="1" indent="-373063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Apakah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pengobatan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tsb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terlihat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berpotensi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menyelamatkan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hidup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0850" lvl="1" indent="-373063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Keparahan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penyakit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yg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dipersepsikan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sendiri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oleh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pasien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&amp;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bukan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profesional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kesehatan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114300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marL="268288" algn="l"/>
            <a:r>
              <a:rPr lang="en-US" sz="3600" dirty="0" err="1" smtClean="0"/>
              <a:t>Kasl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Cobb (1966) </a:t>
            </a:r>
            <a:r>
              <a:rPr lang="en-US" sz="3600" dirty="0" err="1" smtClean="0"/>
              <a:t>membuat</a:t>
            </a:r>
            <a:r>
              <a:rPr lang="en-US" sz="3600" dirty="0" smtClean="0"/>
              <a:t> 3 </a:t>
            </a:r>
            <a:r>
              <a:rPr lang="en-US" sz="3600" dirty="0" err="1" smtClean="0"/>
              <a:t>tipe</a:t>
            </a:r>
            <a:r>
              <a:rPr lang="en-US" sz="3600" dirty="0" smtClean="0"/>
              <a:t> </a:t>
            </a:r>
            <a:r>
              <a:rPr lang="en-US" sz="3600" dirty="0" err="1" smtClean="0"/>
              <a:t>berbeda</a:t>
            </a:r>
            <a:r>
              <a:rPr lang="en-US" sz="3600" dirty="0" smtClean="0"/>
              <a:t> </a:t>
            </a:r>
            <a:r>
              <a:rPr lang="id-ID" sz="3600" dirty="0" smtClean="0"/>
              <a:t/>
            </a:r>
            <a:br>
              <a:rPr lang="id-ID" sz="3600" dirty="0" smtClean="0"/>
            </a:br>
            <a:r>
              <a:rPr lang="en-US" sz="3600" dirty="0" err="1" smtClean="0"/>
              <a:t>dari</a:t>
            </a:r>
            <a:r>
              <a:rPr lang="en-US" sz="3600" dirty="0" smtClean="0"/>
              <a:t> “</a:t>
            </a:r>
            <a:r>
              <a:rPr lang="en-US" sz="3600" dirty="0" err="1" smtClean="0"/>
              <a:t>Perilaku</a:t>
            </a:r>
            <a:r>
              <a:rPr lang="en-US" sz="3600" dirty="0" smtClean="0"/>
              <a:t> </a:t>
            </a:r>
            <a:r>
              <a:rPr lang="en-US" sz="3600" dirty="0" err="1" smtClean="0"/>
              <a:t>Kesehatan</a:t>
            </a:r>
            <a:r>
              <a:rPr lang="en-US" sz="3600" dirty="0" smtClean="0"/>
              <a:t>”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23368"/>
          </a:xfrm>
        </p:spPr>
        <p:txBody>
          <a:bodyPr>
            <a:normAutofit/>
          </a:bodyPr>
          <a:lstStyle/>
          <a:p>
            <a:pPr lvl="0"/>
            <a:r>
              <a:rPr lang="en-US" sz="4400" b="1" dirty="0" err="1" smtClean="0">
                <a:latin typeface="+mj-lt"/>
              </a:rPr>
              <a:t>Perilaku</a:t>
            </a:r>
            <a:r>
              <a:rPr lang="en-US" sz="4400" b="1" dirty="0" smtClean="0">
                <a:latin typeface="+mj-lt"/>
              </a:rPr>
              <a:t> </a:t>
            </a:r>
            <a:r>
              <a:rPr lang="en-US" sz="4400" b="1" dirty="0" err="1" smtClean="0">
                <a:latin typeface="+mj-lt"/>
              </a:rPr>
              <a:t>Kesehatan</a:t>
            </a:r>
            <a:endParaRPr lang="id-ID" sz="4400" dirty="0" smtClean="0">
              <a:latin typeface="+mj-lt"/>
            </a:endParaRPr>
          </a:p>
          <a:p>
            <a:r>
              <a:rPr lang="en-US" sz="4400" b="1" dirty="0" err="1" smtClean="0">
                <a:latin typeface="+mj-lt"/>
              </a:rPr>
              <a:t>Perilaku</a:t>
            </a:r>
            <a:r>
              <a:rPr lang="en-US" sz="4400" b="1" dirty="0" smtClean="0">
                <a:latin typeface="+mj-lt"/>
              </a:rPr>
              <a:t> </a:t>
            </a:r>
            <a:r>
              <a:rPr lang="en-US" sz="4400" b="1" dirty="0" err="1" smtClean="0">
                <a:latin typeface="+mj-lt"/>
              </a:rPr>
              <a:t>Sakit</a:t>
            </a:r>
            <a:endParaRPr lang="id-ID" sz="4400" dirty="0" smtClean="0">
              <a:latin typeface="+mj-lt"/>
            </a:endParaRPr>
          </a:p>
          <a:p>
            <a:r>
              <a:rPr lang="en-US" sz="4400" b="1" dirty="0" err="1" smtClean="0">
                <a:latin typeface="+mj-lt"/>
              </a:rPr>
              <a:t>Perilaku</a:t>
            </a:r>
            <a:r>
              <a:rPr lang="en-US" sz="4400" b="1" dirty="0" smtClean="0">
                <a:latin typeface="+mj-lt"/>
              </a:rPr>
              <a:t> </a:t>
            </a:r>
            <a:r>
              <a:rPr lang="en-US" sz="4400" b="1" dirty="0" err="1" smtClean="0">
                <a:latin typeface="+mj-lt"/>
              </a:rPr>
              <a:t>peran-sakit</a:t>
            </a:r>
            <a:endParaRPr lang="id-ID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Faktor-faktor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mempengaruhi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ketidakpatuhan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>
            <a:normAutofit/>
          </a:bodyPr>
          <a:lstStyle/>
          <a:p>
            <a:pPr marL="355600" lvl="0" indent="-355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42900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Pemahaman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tentang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instruksi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lvl="0" indent="-355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42900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Kualitas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interaksi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lvl="0" indent="-355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42900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Isolasi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sosial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&amp;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keluarga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lvl="0" indent="-355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42900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Keyakinan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sikap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&amp;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kepribadian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Mengurangi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ketidakpatuhan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Dinicola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&amp;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DiMatteo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1984)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23900" lvl="3" indent="-3746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27063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Mengembangkan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tujuan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kepatuhan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3900" lvl="3" indent="-3746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27063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Strategi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perubahan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perilaku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diikuti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strategi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mempertahankan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perubahan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tsb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3900" lvl="3" indent="-3746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27063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Memperhatikan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faktor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kognitif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karena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pengontrolan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perilaku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sering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tidakk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cukup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merubah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perilaku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3900" lvl="3" indent="-3746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27063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Dukungan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sosial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keluarga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teman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dll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3900" indent="-374650">
              <a:tabLst>
                <a:tab pos="627063" algn="l"/>
              </a:tabLst>
            </a:pP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Faktor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pendukung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kepatuhan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pasien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(Feuerstein et al, 1986)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12788" lvl="3" indent="-363538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27063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Pendidikan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12788" lvl="3" indent="-363538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27063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Akomodasi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12788" lvl="3" indent="-363538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27063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Modifikasi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faktor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lingkungan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&amp;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sosial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12788" lvl="3" indent="-363538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27063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Perubahan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model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terapi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12788" lvl="3" indent="-363538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27063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Meningkatkan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interaksi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profesional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kesehatan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pasien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9250" indent="0">
              <a:tabLst>
                <a:tab pos="627063" algn="l"/>
              </a:tabLst>
            </a:pP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92D050"/>
          </a:solidFill>
        </p:spPr>
        <p:txBody>
          <a:bodyPr/>
          <a:lstStyle/>
          <a:p>
            <a:r>
              <a:rPr lang="en-US" sz="4800" i="1" dirty="0" err="1" smtClean="0"/>
              <a:t>Perilaku</a:t>
            </a:r>
            <a:r>
              <a:rPr lang="en-US" sz="4800" i="1" dirty="0" smtClean="0"/>
              <a:t> </a:t>
            </a:r>
            <a:r>
              <a:rPr lang="en-US" sz="4800" i="1" dirty="0" err="1" smtClean="0"/>
              <a:t>Kesehatan</a:t>
            </a:r>
            <a:r>
              <a:rPr lang="en-US" sz="4800" dirty="0" smtClean="0"/>
              <a:t> </a:t>
            </a:r>
            <a:endParaRPr lang="id-ID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d-ID" dirty="0" smtClean="0">
                <a:latin typeface="+mj-lt"/>
              </a:rPr>
              <a:t>S</a:t>
            </a:r>
            <a:r>
              <a:rPr lang="en-US" dirty="0" err="1" smtClean="0">
                <a:latin typeface="+mj-lt"/>
              </a:rPr>
              <a:t>uatu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aktivitas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dilakukan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oleh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individu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yg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meyakini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dirinya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sehat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utk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tujuan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mencegah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penyakit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atau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mendeteksi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dalam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tahap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asimptomatik</a:t>
            </a:r>
            <a:r>
              <a:rPr lang="en-US" dirty="0" smtClean="0">
                <a:latin typeface="+mj-lt"/>
              </a:rPr>
              <a:t>.</a:t>
            </a:r>
            <a:endParaRPr lang="id-ID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z="5400" i="1" dirty="0" err="1" smtClean="0"/>
              <a:t>Perilaku</a:t>
            </a:r>
            <a:r>
              <a:rPr lang="en-US" sz="5400" i="1" dirty="0" smtClean="0"/>
              <a:t> </a:t>
            </a:r>
            <a:r>
              <a:rPr lang="en-US" sz="5400" i="1" dirty="0" err="1" smtClean="0"/>
              <a:t>Sakit</a:t>
            </a:r>
            <a:r>
              <a:rPr lang="en-US" sz="5400" dirty="0" smtClean="0"/>
              <a:t> </a:t>
            </a:r>
            <a:endParaRPr lang="id-ID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>
                <a:latin typeface="+mj-lt"/>
              </a:rPr>
              <a:t>aktivitas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apapun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yg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dilakukan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oleh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individu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yg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merasa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sakit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utk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mendefinisikan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keadaan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kesehatannya</a:t>
            </a:r>
            <a:r>
              <a:rPr lang="en-US" dirty="0" smtClean="0">
                <a:latin typeface="+mj-lt"/>
              </a:rPr>
              <a:t> &amp; </a:t>
            </a:r>
            <a:r>
              <a:rPr lang="en-US" dirty="0" err="1" smtClean="0">
                <a:latin typeface="+mj-lt"/>
              </a:rPr>
              <a:t>utk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menemukan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pengobatan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mandiri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yg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tepat</a:t>
            </a:r>
            <a:r>
              <a:rPr lang="en-US" dirty="0" smtClean="0">
                <a:latin typeface="+mj-lt"/>
              </a:rPr>
              <a:t>.</a:t>
            </a:r>
            <a:endParaRPr lang="id-ID" dirty="0" smtClean="0">
              <a:latin typeface="+mj-lt"/>
            </a:endParaRPr>
          </a:p>
          <a:p>
            <a:endParaRPr lang="id-ID" dirty="0" smtClean="0">
              <a:latin typeface="+mj-lt"/>
            </a:endParaRPr>
          </a:p>
          <a:p>
            <a:endParaRPr lang="id-ID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z="5400" i="1" dirty="0" err="1" smtClean="0"/>
              <a:t>Perilaku</a:t>
            </a:r>
            <a:r>
              <a:rPr lang="en-US" sz="5400" i="1" dirty="0" smtClean="0"/>
              <a:t> </a:t>
            </a:r>
            <a:r>
              <a:rPr lang="en-US" sz="5400" i="1" dirty="0" err="1" smtClean="0"/>
              <a:t>peran-sakit</a:t>
            </a:r>
            <a:endParaRPr lang="id-ID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d-ID" dirty="0" err="1" smtClean="0">
                <a:latin typeface="+mj-lt"/>
              </a:rPr>
              <a:t>A</a:t>
            </a:r>
            <a:r>
              <a:rPr lang="en-US" dirty="0" err="1" smtClean="0">
                <a:latin typeface="+mj-lt"/>
              </a:rPr>
              <a:t>ktivitas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yg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dilakukan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utk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tujuan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mendapatkan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kesejahteraan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oleh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individu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yg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mempertimbangkan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diri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mereka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sendiri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sakit</a:t>
            </a:r>
            <a:r>
              <a:rPr lang="en-US" dirty="0" smtClean="0">
                <a:latin typeface="+mj-lt"/>
              </a:rPr>
              <a:t>.</a:t>
            </a:r>
            <a:endParaRPr lang="id-ID" dirty="0" smtClean="0">
              <a:latin typeface="+mj-lt"/>
            </a:endParaRPr>
          </a:p>
          <a:p>
            <a:r>
              <a:rPr lang="en-US" dirty="0" err="1" smtClean="0">
                <a:latin typeface="+mj-lt"/>
              </a:rPr>
              <a:t>Mencakup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mendapatkan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pengobatan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dr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ahli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terapi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yg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tepat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secara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umum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mencakup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seluruh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rentang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perilaku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mandiri</a:t>
            </a:r>
            <a:r>
              <a:rPr lang="en-US" dirty="0" smtClean="0">
                <a:latin typeface="+mj-lt"/>
              </a:rPr>
              <a:t> &amp; </a:t>
            </a:r>
            <a:r>
              <a:rPr lang="en-US" dirty="0" err="1" smtClean="0">
                <a:latin typeface="+mj-lt"/>
              </a:rPr>
              <a:t>menimbulkan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beberapa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derajat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penyimpangan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thd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tugas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kebiasaan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seseorang</a:t>
            </a:r>
            <a:r>
              <a:rPr lang="en-US" dirty="0" smtClean="0">
                <a:latin typeface="+mj-lt"/>
              </a:rPr>
              <a:t>. </a:t>
            </a:r>
            <a:endParaRPr lang="id-ID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000" dirty="0" smtClean="0"/>
              <a:t>MODEL LOKUS KONTROL</a:t>
            </a:r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en-US" sz="3200" dirty="0" err="1" smtClean="0"/>
              <a:t>Rotter</a:t>
            </a:r>
            <a:r>
              <a:rPr lang="en-US" sz="3200" dirty="0" smtClean="0"/>
              <a:t> (1954) : </a:t>
            </a:r>
            <a:r>
              <a:rPr lang="en-US" sz="3200" dirty="0" err="1" smtClean="0"/>
              <a:t>Skala</a:t>
            </a:r>
            <a:r>
              <a:rPr lang="en-US" sz="3200" dirty="0" smtClean="0"/>
              <a:t> I-E (Internal-</a:t>
            </a:r>
            <a:r>
              <a:rPr lang="en-US" sz="3200" dirty="0" err="1" smtClean="0"/>
              <a:t>Eksternal</a:t>
            </a:r>
            <a:r>
              <a:rPr lang="en-US" sz="3200" dirty="0" smtClean="0"/>
              <a:t>)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7091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 smtClean="0">
                <a:latin typeface="+mj-lt"/>
              </a:rPr>
              <a:t>1.	A.	</a:t>
            </a:r>
            <a:r>
              <a:rPr lang="en-US" sz="1800" dirty="0" err="1" smtClean="0">
                <a:latin typeface="+mj-lt"/>
              </a:rPr>
              <a:t>Banyak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individu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dapat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digambarkan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sebagai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korban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takdir</a:t>
            </a:r>
            <a:endParaRPr lang="id-ID" sz="1800" dirty="0" smtClean="0">
              <a:latin typeface="+mj-lt"/>
            </a:endParaRPr>
          </a:p>
          <a:p>
            <a:pPr>
              <a:buNone/>
            </a:pPr>
            <a:r>
              <a:rPr lang="id-ID" sz="1800" dirty="0" smtClean="0">
                <a:latin typeface="+mj-lt"/>
              </a:rPr>
              <a:t>	B. 	</a:t>
            </a:r>
            <a:r>
              <a:rPr lang="en-US" sz="1800" dirty="0" err="1" smtClean="0">
                <a:latin typeface="+mj-lt"/>
              </a:rPr>
              <a:t>Apa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yg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terjadi</a:t>
            </a:r>
            <a:r>
              <a:rPr lang="en-US" sz="1800" dirty="0" smtClean="0">
                <a:latin typeface="+mj-lt"/>
              </a:rPr>
              <a:t> pd </a:t>
            </a:r>
            <a:r>
              <a:rPr lang="en-US" sz="1800" dirty="0" err="1" smtClean="0">
                <a:latin typeface="+mj-lt"/>
              </a:rPr>
              <a:t>individu</a:t>
            </a:r>
            <a:r>
              <a:rPr lang="en-US" sz="1800" dirty="0" smtClean="0">
                <a:latin typeface="+mj-lt"/>
              </a:rPr>
              <a:t> lain </a:t>
            </a:r>
            <a:r>
              <a:rPr lang="en-US" sz="1800" dirty="0" err="1" smtClean="0">
                <a:latin typeface="+mj-lt"/>
              </a:rPr>
              <a:t>adalah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benar-benar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perbuatan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mereka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sendiri</a:t>
            </a:r>
            <a:endParaRPr lang="id-ID" sz="1800" dirty="0" smtClean="0">
              <a:latin typeface="+mj-lt"/>
            </a:endParaRPr>
          </a:p>
          <a:p>
            <a:pPr>
              <a:buNone/>
            </a:pPr>
            <a:r>
              <a:rPr lang="en-US" sz="1800" dirty="0" smtClean="0">
                <a:latin typeface="+mj-lt"/>
              </a:rPr>
              <a:t> </a:t>
            </a:r>
            <a:endParaRPr lang="id-ID" sz="1800" dirty="0" smtClean="0">
              <a:latin typeface="+mj-lt"/>
            </a:endParaRPr>
          </a:p>
          <a:p>
            <a:pPr>
              <a:buNone/>
            </a:pPr>
            <a:r>
              <a:rPr lang="en-US" sz="1800" dirty="0" smtClean="0">
                <a:latin typeface="+mj-lt"/>
              </a:rPr>
              <a:t>2.	A.	</a:t>
            </a:r>
            <a:r>
              <a:rPr lang="en-US" sz="1800" dirty="0" err="1" smtClean="0">
                <a:latin typeface="+mj-lt"/>
              </a:rPr>
              <a:t>Kebanyakan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dari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segala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sesuatu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yg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terjadi</a:t>
            </a:r>
            <a:r>
              <a:rPr lang="en-US" sz="1800" dirty="0" smtClean="0">
                <a:latin typeface="+mj-lt"/>
              </a:rPr>
              <a:t> pd </a:t>
            </a:r>
            <a:r>
              <a:rPr lang="en-US" sz="1800" dirty="0" err="1" smtClean="0">
                <a:latin typeface="+mj-lt"/>
              </a:rPr>
              <a:t>saya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adalah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keberuntungan</a:t>
            </a:r>
            <a:endParaRPr lang="id-ID" sz="1800" dirty="0" smtClean="0">
              <a:latin typeface="+mj-lt"/>
            </a:endParaRPr>
          </a:p>
          <a:p>
            <a:pPr lvl="0">
              <a:buNone/>
            </a:pPr>
            <a:r>
              <a:rPr lang="id-ID" sz="1800" dirty="0" smtClean="0">
                <a:latin typeface="+mj-lt"/>
              </a:rPr>
              <a:t>	B.	</a:t>
            </a:r>
            <a:r>
              <a:rPr lang="en-US" sz="1800" dirty="0" err="1" smtClean="0">
                <a:latin typeface="+mj-lt"/>
              </a:rPr>
              <a:t>Saya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dalam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kontrol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sepenuhnya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thd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nasib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saya</a:t>
            </a:r>
            <a:endParaRPr lang="id-ID" sz="1800" dirty="0" smtClean="0">
              <a:latin typeface="+mj-lt"/>
            </a:endParaRPr>
          </a:p>
          <a:p>
            <a:pPr>
              <a:buNone/>
            </a:pPr>
            <a:r>
              <a:rPr lang="en-US" sz="1800" dirty="0" smtClean="0">
                <a:latin typeface="+mj-lt"/>
              </a:rPr>
              <a:t> </a:t>
            </a:r>
            <a:endParaRPr lang="id-ID" sz="1800" dirty="0" smtClean="0">
              <a:latin typeface="+mj-lt"/>
            </a:endParaRPr>
          </a:p>
          <a:p>
            <a:pPr>
              <a:buAutoNum type="arabicPeriod" startAt="3"/>
              <a:tabLst>
                <a:tab pos="900113" algn="l"/>
              </a:tabLst>
            </a:pPr>
            <a:r>
              <a:rPr lang="en-US" sz="1800" dirty="0" smtClean="0">
                <a:latin typeface="+mj-lt"/>
              </a:rPr>
              <a:t>A.	</a:t>
            </a:r>
            <a:r>
              <a:rPr lang="en-US" sz="1800" dirty="0" err="1" smtClean="0">
                <a:latin typeface="+mj-lt"/>
              </a:rPr>
              <a:t>Dunia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yg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diketahui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disusun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menurut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desain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agung</a:t>
            </a:r>
            <a:r>
              <a:rPr lang="en-US" sz="1800" dirty="0" smtClean="0">
                <a:latin typeface="+mj-lt"/>
              </a:rPr>
              <a:t>, </a:t>
            </a:r>
            <a:r>
              <a:rPr lang="en-US" sz="1800" dirty="0" err="1" smtClean="0">
                <a:latin typeface="+mj-lt"/>
              </a:rPr>
              <a:t>tetapi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saya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tdk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dpt</a:t>
            </a:r>
            <a:r>
              <a:rPr lang="en-US" sz="1800" dirty="0" smtClean="0">
                <a:latin typeface="+mj-lt"/>
              </a:rPr>
              <a:t> </a:t>
            </a:r>
            <a:endParaRPr lang="id-ID" sz="1800" dirty="0" smtClean="0">
              <a:latin typeface="+mj-lt"/>
            </a:endParaRPr>
          </a:p>
          <a:p>
            <a:pPr>
              <a:buNone/>
              <a:tabLst>
                <a:tab pos="900113" algn="l"/>
              </a:tabLst>
            </a:pPr>
            <a:r>
              <a:rPr lang="id-ID" sz="1800" dirty="0">
                <a:latin typeface="+mj-lt"/>
              </a:rPr>
              <a:t>	</a:t>
            </a:r>
            <a:r>
              <a:rPr lang="id-ID" sz="1800" dirty="0" smtClean="0">
                <a:latin typeface="+mj-lt"/>
              </a:rPr>
              <a:t>	</a:t>
            </a:r>
            <a:r>
              <a:rPr lang="en-US" sz="1800" dirty="0" err="1" smtClean="0">
                <a:latin typeface="+mj-lt"/>
              </a:rPr>
              <a:t>menyusunnya</a:t>
            </a:r>
            <a:endParaRPr lang="id-ID" sz="1800" dirty="0" smtClean="0">
              <a:latin typeface="+mj-lt"/>
            </a:endParaRPr>
          </a:p>
          <a:p>
            <a:pPr>
              <a:buNone/>
            </a:pPr>
            <a:r>
              <a:rPr lang="id-ID" sz="1800" dirty="0" smtClean="0">
                <a:latin typeface="+mj-lt"/>
              </a:rPr>
              <a:t>	</a:t>
            </a:r>
            <a:r>
              <a:rPr lang="en-US" sz="1800" dirty="0" smtClean="0">
                <a:latin typeface="+mj-lt"/>
              </a:rPr>
              <a:t>B.	</a:t>
            </a:r>
            <a:r>
              <a:rPr lang="en-US" sz="1800" dirty="0" err="1" smtClean="0">
                <a:latin typeface="+mj-lt"/>
              </a:rPr>
              <a:t>Dunia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ini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rumit</a:t>
            </a:r>
            <a:r>
              <a:rPr lang="en-US" sz="1800" dirty="0" smtClean="0">
                <a:latin typeface="+mj-lt"/>
              </a:rPr>
              <a:t>, </a:t>
            </a:r>
            <a:r>
              <a:rPr lang="en-US" sz="1800" dirty="0" err="1" smtClean="0">
                <a:latin typeface="+mj-lt"/>
              </a:rPr>
              <a:t>tetapi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saya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selalu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dapat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menyusun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segala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sesuatu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bila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saya</a:t>
            </a:r>
            <a:r>
              <a:rPr lang="en-US" sz="1800" dirty="0" smtClean="0">
                <a:latin typeface="+mj-lt"/>
              </a:rPr>
              <a:t> </a:t>
            </a:r>
            <a:endParaRPr lang="id-ID" sz="1800" dirty="0" smtClean="0">
              <a:latin typeface="+mj-lt"/>
            </a:endParaRPr>
          </a:p>
          <a:p>
            <a:pPr>
              <a:buNone/>
            </a:pPr>
            <a:r>
              <a:rPr lang="id-ID" sz="1800" dirty="0">
                <a:latin typeface="+mj-lt"/>
              </a:rPr>
              <a:t>	</a:t>
            </a:r>
            <a:r>
              <a:rPr lang="id-ID" sz="1800" dirty="0" smtClean="0">
                <a:latin typeface="+mj-lt"/>
              </a:rPr>
              <a:t>	</a:t>
            </a:r>
            <a:r>
              <a:rPr lang="en-US" sz="1800" dirty="0" err="1" smtClean="0">
                <a:latin typeface="+mj-lt"/>
              </a:rPr>
              <a:t>berusaha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cukup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keras</a:t>
            </a:r>
            <a:endParaRPr lang="id-ID" sz="1800" dirty="0" smtClean="0">
              <a:latin typeface="+mj-lt"/>
            </a:endParaRPr>
          </a:p>
          <a:p>
            <a:pPr>
              <a:buNone/>
            </a:pPr>
            <a:r>
              <a:rPr lang="en-US" sz="1800" dirty="0" smtClean="0">
                <a:latin typeface="+mj-lt"/>
              </a:rPr>
              <a:t> </a:t>
            </a:r>
            <a:endParaRPr lang="id-ID" sz="1800" dirty="0" smtClean="0">
              <a:latin typeface="+mj-lt"/>
            </a:endParaRPr>
          </a:p>
          <a:p>
            <a:pPr>
              <a:buNone/>
            </a:pPr>
            <a:r>
              <a:rPr lang="en-US" sz="1800" dirty="0" smtClean="0">
                <a:latin typeface="+mj-lt"/>
              </a:rPr>
              <a:t>4.	A.	</a:t>
            </a:r>
            <a:r>
              <a:rPr lang="en-US" sz="1800" dirty="0" err="1" smtClean="0">
                <a:latin typeface="+mj-lt"/>
              </a:rPr>
              <a:t>Adalah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bodoh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berpikiran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bahwa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anda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dapat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mengubah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keyakinan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orang</a:t>
            </a:r>
            <a:r>
              <a:rPr lang="en-US" sz="1800" dirty="0" smtClean="0">
                <a:latin typeface="+mj-lt"/>
              </a:rPr>
              <a:t> lain</a:t>
            </a:r>
            <a:endParaRPr lang="id-ID" sz="1800" dirty="0" smtClean="0">
              <a:latin typeface="+mj-lt"/>
            </a:endParaRPr>
          </a:p>
          <a:p>
            <a:pPr>
              <a:buNone/>
            </a:pPr>
            <a:r>
              <a:rPr lang="id-ID" sz="1800" dirty="0" smtClean="0">
                <a:latin typeface="+mj-lt"/>
              </a:rPr>
              <a:t>	</a:t>
            </a:r>
            <a:r>
              <a:rPr lang="en-US" sz="1800" dirty="0" smtClean="0">
                <a:latin typeface="+mj-lt"/>
              </a:rPr>
              <a:t>B.	</a:t>
            </a:r>
            <a:r>
              <a:rPr lang="en-US" sz="1800" dirty="0" err="1" smtClean="0">
                <a:latin typeface="+mj-lt"/>
              </a:rPr>
              <a:t>Saya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tahu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kapan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saya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benar</a:t>
            </a:r>
            <a:r>
              <a:rPr lang="en-US" sz="1800" dirty="0" smtClean="0">
                <a:latin typeface="+mj-lt"/>
              </a:rPr>
              <a:t> &amp; </a:t>
            </a:r>
            <a:r>
              <a:rPr lang="en-US" sz="1800" dirty="0" err="1" smtClean="0">
                <a:latin typeface="+mj-lt"/>
              </a:rPr>
              <a:t>dpt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meyakinkan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orang</a:t>
            </a:r>
            <a:r>
              <a:rPr lang="en-US" sz="1800" dirty="0" smtClean="0">
                <a:latin typeface="+mj-lt"/>
              </a:rPr>
              <a:t> lain </a:t>
            </a:r>
            <a:endParaRPr lang="id-ID" sz="1800" dirty="0" smtClean="0">
              <a:latin typeface="+mj-lt"/>
            </a:endParaRPr>
          </a:p>
          <a:p>
            <a:endParaRPr lang="id-ID" sz="1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z="4400" dirty="0" smtClean="0"/>
              <a:t>MODEL LOKUS KONTROL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0113" indent="-763588">
              <a:buNone/>
              <a:tabLst>
                <a:tab pos="627063" algn="l"/>
              </a:tabLst>
            </a:pPr>
            <a:r>
              <a:rPr lang="en-US" b="1" dirty="0" smtClean="0">
                <a:latin typeface="+mj-lt"/>
              </a:rPr>
              <a:t>A 	:	</a:t>
            </a:r>
            <a:r>
              <a:rPr lang="en-US" b="1" dirty="0" err="1" smtClean="0">
                <a:latin typeface="+mj-lt"/>
              </a:rPr>
              <a:t>Lokus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kontrol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Eksternal</a:t>
            </a:r>
            <a:r>
              <a:rPr lang="en-US" b="1" dirty="0" smtClean="0">
                <a:latin typeface="+mj-lt"/>
              </a:rPr>
              <a:t> :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efeknya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timbul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persepsi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tidak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masalah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atas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apa</a:t>
            </a:r>
            <a:r>
              <a:rPr lang="en-US" dirty="0" smtClean="0">
                <a:latin typeface="+mj-lt"/>
              </a:rPr>
              <a:t> yang </a:t>
            </a:r>
            <a:r>
              <a:rPr lang="en-US" dirty="0" err="1" smtClean="0">
                <a:latin typeface="+mj-lt"/>
              </a:rPr>
              <a:t>kita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lakukan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takdir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telah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memutuskan</a:t>
            </a:r>
            <a:r>
              <a:rPr lang="en-US" dirty="0" smtClean="0">
                <a:latin typeface="+mj-lt"/>
              </a:rPr>
              <a:t>.</a:t>
            </a:r>
            <a:endParaRPr lang="id-ID" dirty="0" smtClean="0">
              <a:latin typeface="+mj-lt"/>
            </a:endParaRPr>
          </a:p>
          <a:p>
            <a:pPr marL="900113" indent="-763588">
              <a:buNone/>
              <a:tabLst>
                <a:tab pos="627063" algn="l"/>
              </a:tabLst>
            </a:pPr>
            <a:r>
              <a:rPr lang="en-US" b="1" dirty="0" smtClean="0">
                <a:latin typeface="+mj-lt"/>
              </a:rPr>
              <a:t>B	:	</a:t>
            </a:r>
            <a:r>
              <a:rPr lang="en-US" b="1" dirty="0" err="1" smtClean="0">
                <a:latin typeface="+mj-lt"/>
              </a:rPr>
              <a:t>Lokus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kontrol</a:t>
            </a:r>
            <a:r>
              <a:rPr lang="en-US" b="1" dirty="0" smtClean="0">
                <a:latin typeface="+mj-lt"/>
              </a:rPr>
              <a:t> Internal :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efeknya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timbul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persepsi</a:t>
            </a:r>
            <a:r>
              <a:rPr lang="en-US" dirty="0" smtClean="0">
                <a:latin typeface="+mj-lt"/>
              </a:rPr>
              <a:t>,  </a:t>
            </a:r>
            <a:r>
              <a:rPr lang="en-US" dirty="0" err="1" smtClean="0">
                <a:latin typeface="+mj-lt"/>
              </a:rPr>
              <a:t>kita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melakukan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sesuatu</a:t>
            </a:r>
            <a:r>
              <a:rPr lang="en-US" dirty="0" smtClean="0">
                <a:latin typeface="+mj-lt"/>
              </a:rPr>
              <a:t> yang </a:t>
            </a:r>
            <a:r>
              <a:rPr lang="en-US" dirty="0" err="1" smtClean="0">
                <a:latin typeface="+mj-lt"/>
              </a:rPr>
              <a:t>sesuai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untuk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diri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kita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sendiri</a:t>
            </a:r>
            <a:r>
              <a:rPr lang="en-US" dirty="0" smtClean="0">
                <a:latin typeface="+mj-lt"/>
              </a:rPr>
              <a:t>.</a:t>
            </a:r>
            <a:endParaRPr lang="id-ID" dirty="0" smtClean="0">
              <a:latin typeface="+mj-lt"/>
            </a:endParaRPr>
          </a:p>
          <a:p>
            <a:pPr>
              <a:buNone/>
            </a:pPr>
            <a:endParaRPr lang="id-ID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PERILAKU MENCARI BANTUAN</a:t>
            </a:r>
            <a:r>
              <a:rPr kumimoji="0" lang="id-ID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id-ID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(Health Seeking Behavior)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 fontScale="92500" lnSpcReduction="1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adalah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kondisi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bagaimana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&amp;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untuk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alasan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apa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orang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mencari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bantuan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orang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lain,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jika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dia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punya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masalah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kesehatan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yg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dirasakannya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id-ID" dirty="0">
              <a:latin typeface="Arial" pitchFamily="34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Berkaitan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dengan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:</a:t>
            </a:r>
            <a:endParaRPr kumimoji="0" lang="id-ID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63538" lvl="0" indent="-363538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63538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Pemanfaatan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pelayanan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kesehatan</a:t>
            </a:r>
            <a:endParaRPr kumimoji="0" lang="id-ID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63538" lvl="0" indent="-363538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63538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Penundaan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mancari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bantuan</a:t>
            </a:r>
            <a:endParaRPr kumimoji="0" lang="id-ID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63538" lvl="0" indent="-363538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63538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Ketaatan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dsb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PERSEPSI &amp; PENGENALAN MENGENAI GEJALA-GEJALA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Faktor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mempengaruhi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:</a:t>
            </a:r>
            <a:endParaRPr kumimoji="0" lang="id-ID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endParaRPr kumimoji="0" lang="id-ID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r>
              <a:rPr kumimoji="0" lang="id-ID" sz="2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A. </a:t>
            </a:r>
            <a:r>
              <a:rPr kumimoji="0" lang="en-US" sz="22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Perbedaan-perbedaan</a:t>
            </a:r>
            <a:r>
              <a:rPr kumimoji="0" lang="en-US" sz="2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individu</a:t>
            </a:r>
            <a:endParaRPr kumimoji="0" lang="id-ID" sz="2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lvl="1" indent="-3556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228600" algn="l"/>
              </a:tabLst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Perbedaan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perhatian</a:t>
            </a:r>
            <a:endParaRPr lang="id-ID" sz="2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55600" lvl="1" indent="-35560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r>
              <a:rPr kumimoji="0" lang="id-ID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Orang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memusatkan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perhatian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tentang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gejala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pada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diri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sendiri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lebih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cepat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daripada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lingkungan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serta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kegiatan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mereka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id-ID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55600" lvl="1" indent="-35560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endParaRPr lang="id-ID" sz="2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55600" lvl="1" indent="-35560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r>
              <a:rPr kumimoji="0" lang="id-ID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2. 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Stress</a:t>
            </a:r>
            <a:endParaRPr lang="id-ID" sz="2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55600" lvl="1" indent="-35560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r>
              <a:rPr kumimoji="0" lang="id-ID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Orang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yang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bekerja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bawah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tekanan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(stress)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percaya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bahwa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mereka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akan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lebih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mudah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terserang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sakit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sehingga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akan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memperhatikan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tubuhnya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id-ID" sz="2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55600" lvl="1" indent="-35560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endParaRPr kumimoji="0" lang="id-ID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55600" lvl="1" indent="-35560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r>
              <a:rPr lang="id-ID" sz="2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3. 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Suasana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hati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(mood)</a:t>
            </a:r>
            <a:endParaRPr lang="id-ID" sz="2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55600" lvl="1" indent="-35560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r>
              <a:rPr kumimoji="0" lang="id-ID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	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Orang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suasana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hati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positif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sehat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355600" lvl="0" indent="-355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  <a:sym typeface="Wingdings" pitchFamily="2" charset="2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Words>662</Words>
  <Application>Microsoft Office PowerPoint</Application>
  <PresentationFormat>On-screen Show (4:3)</PresentationFormat>
  <Paragraphs>158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PERILAKU MENCARI BANTUAN </vt:lpstr>
      <vt:lpstr>Kasl dan Cobb (1966) membuat 3 tipe berbeda  dari “Perilaku Kesehatan”</vt:lpstr>
      <vt:lpstr>Perilaku Kesehatan </vt:lpstr>
      <vt:lpstr>Perilaku Sakit </vt:lpstr>
      <vt:lpstr>Perilaku peran-sakit</vt:lpstr>
      <vt:lpstr>MODEL LOKUS KONTROL Rotter (1954) : Skala I-E (Internal-Eksternal)</vt:lpstr>
      <vt:lpstr>MODEL LOKUS KONTROL</vt:lpstr>
      <vt:lpstr>PERILAKU MENCARI BANTUAN  (Health Seeking Behavior)</vt:lpstr>
      <vt:lpstr>PERSEPSI &amp; PENGENALAN MENGENAI GEJALA-GEJALA</vt:lpstr>
      <vt:lpstr>Slide 10</vt:lpstr>
      <vt:lpstr>PENAFSIRAN GEJALA</vt:lpstr>
      <vt:lpstr>PROSES MENCARI BANTUAN (Sistem Rujukan Awam)</vt:lpstr>
      <vt:lpstr>Jenis bantuan yg diperlukan tergantung:</vt:lpstr>
      <vt:lpstr>Tahap dalam proses menuju pemanfaatan pelayanan medis (Foster &amp; Anderson)</vt:lpstr>
      <vt:lpstr>5 PEMICU DLM MEMUTUSKAN  MENCARI BANTUAN MEDIS</vt:lpstr>
      <vt:lpstr>PENUNDAAN PENCARIAN BANTUAN (Delay of Health Seeking)</vt:lpstr>
      <vt:lpstr>Slide 17</vt:lpstr>
      <vt:lpstr>Slide 18</vt:lpstr>
      <vt:lpstr>KEPATUHAN</vt:lpstr>
      <vt:lpstr>Faktor-faktor yg mempengaruhi ketidakpatuhan :</vt:lpstr>
      <vt:lpstr>Mengurangi ketidakpatuhan (Dinicola &amp; DiMatteo, 1984) :</vt:lpstr>
      <vt:lpstr>Faktor pendukung kepatuhan pasien (Feuerstein et al, 1986)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NURJANAH</dc:creator>
  <cp:lastModifiedBy>user</cp:lastModifiedBy>
  <cp:revision>16</cp:revision>
  <dcterms:created xsi:type="dcterms:W3CDTF">2011-02-23T01:00:45Z</dcterms:created>
  <dcterms:modified xsi:type="dcterms:W3CDTF">2016-10-24T05:32:42Z</dcterms:modified>
</cp:coreProperties>
</file>