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62" r:id="rId4"/>
    <p:sldId id="263" r:id="rId5"/>
    <p:sldId id="264" r:id="rId6"/>
    <p:sldId id="265" r:id="rId7"/>
    <p:sldId id="268" r:id="rId8"/>
    <p:sldId id="266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75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738DD-FC67-40AC-A9DD-65E2CB09C4D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1ABC5-FF5C-46A5-B855-7B8F0C8F5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3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1ABC5-FF5C-46A5-B855-7B8F0C8F57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6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7791BF-39DA-4B4E-AFD0-21D973C874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6A90709-6534-4B3B-9EEF-74B5D12EB5F0}" type="datetimeFigureOut">
              <a:rPr lang="en-US" smtClean="0"/>
              <a:t>11/23/2020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 Costing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2060"/>
                </a:solidFill>
              </a:rPr>
              <a:t>LOSS PRODUCT</a:t>
            </a:r>
          </a:p>
        </p:txBody>
      </p:sp>
    </p:spTree>
    <p:extLst>
      <p:ext uri="{BB962C8B-B14F-4D97-AF65-F5344CB8AC3E}">
        <p14:creationId xmlns:p14="http://schemas.microsoft.com/office/powerpoint/2010/main" val="1641544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Jurnal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722606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634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CCF9-75C7-461D-B2C9-80D4D415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71148-1527-4986-977E-AA4BE1EA1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id-ID" sz="5000" b="1" dirty="0"/>
              <a:t>7.7 &amp; 7.8</a:t>
            </a:r>
          </a:p>
        </p:txBody>
      </p:sp>
    </p:spTree>
    <p:extLst>
      <p:ext uri="{BB962C8B-B14F-4D97-AF65-F5344CB8AC3E}">
        <p14:creationId xmlns:p14="http://schemas.microsoft.com/office/powerpoint/2010/main" val="3156653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CBD29-0DA8-492D-BAE5-C28F6D388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82562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3A9F6-626D-4635-B6A3-E62A361C2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/>
          <a:lstStyle/>
          <a:p>
            <a:pPr marL="114300" indent="0" algn="ctr">
              <a:buNone/>
            </a:pPr>
            <a:endParaRPr lang="id-ID" sz="7000" b="1" dirty="0"/>
          </a:p>
          <a:p>
            <a:pPr marL="114300" indent="0" algn="ctr">
              <a:buNone/>
            </a:pPr>
            <a:r>
              <a:rPr lang="id-ID" sz="7000" b="1" dirty="0"/>
              <a:t>Terima kasih</a:t>
            </a:r>
          </a:p>
          <a:p>
            <a:pPr marL="11430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850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costing – Loss product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92333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dimungkinkan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produk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hilang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dalam</a:t>
            </a:r>
            <a:r>
              <a:rPr lang="en-US" sz="2400" dirty="0">
                <a:solidFill>
                  <a:srgbClr val="C00000"/>
                </a:solidFill>
              </a:rPr>
              <a:t> proses </a:t>
            </a:r>
            <a:r>
              <a:rPr lang="en-US" sz="2400" dirty="0" err="1">
                <a:solidFill>
                  <a:srgbClr val="C00000"/>
                </a:solidFill>
              </a:rPr>
              <a:t>sebagai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akibat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dari</a:t>
            </a:r>
            <a:r>
              <a:rPr lang="en-US" sz="2400" dirty="0">
                <a:solidFill>
                  <a:srgbClr val="C00000"/>
                </a:solidFill>
              </a:rPr>
              <a:t> proses </a:t>
            </a:r>
            <a:r>
              <a:rPr lang="en-US" sz="2400" dirty="0" err="1">
                <a:solidFill>
                  <a:srgbClr val="C00000"/>
                </a:solidFill>
              </a:rPr>
              <a:t>alami</a:t>
            </a:r>
            <a:r>
              <a:rPr lang="en-US" sz="2400" dirty="0"/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CA0FAB-12C4-4244-BDAC-2FFF40D50511}"/>
              </a:ext>
            </a:extLst>
          </p:cNvPr>
          <p:cNvSpPr txBox="1"/>
          <p:nvPr/>
        </p:nvSpPr>
        <p:spPr>
          <a:xfrm>
            <a:off x="492457" y="2603102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1 liter air </a:t>
            </a:r>
            <a:r>
              <a:rPr lang="en-US" sz="2400" dirty="0" err="1"/>
              <a:t>mentah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direbus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mendidih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air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menyusut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proses </a:t>
            </a:r>
            <a:r>
              <a:rPr lang="en-US" sz="2400" dirty="0" err="1"/>
              <a:t>penguapan</a:t>
            </a:r>
            <a:r>
              <a:rPr lang="en-US" sz="2400" dirty="0"/>
              <a:t>.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(air </a:t>
            </a:r>
            <a:r>
              <a:rPr lang="en-US" sz="2400" dirty="0" err="1"/>
              <a:t>siap</a:t>
            </a:r>
            <a:r>
              <a:rPr lang="en-US" sz="2400" dirty="0"/>
              <a:t> </a:t>
            </a:r>
            <a:r>
              <a:rPr lang="en-US" sz="2400" dirty="0" err="1"/>
              <a:t>minum</a:t>
            </a:r>
            <a:r>
              <a:rPr lang="en-US" sz="2400" dirty="0"/>
              <a:t>)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 liter (air </a:t>
            </a:r>
            <a:r>
              <a:rPr lang="en-US" sz="2400" dirty="0" err="1"/>
              <a:t>mentah</a:t>
            </a:r>
            <a:r>
              <a:rPr lang="en-US" sz="2400" dirty="0"/>
              <a:t>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6D952B-CFBC-446D-8188-1B6FEE6024C4}"/>
              </a:ext>
            </a:extLst>
          </p:cNvPr>
          <p:cNvSpPr txBox="1"/>
          <p:nvPr/>
        </p:nvSpPr>
        <p:spPr>
          <a:xfrm>
            <a:off x="457200" y="4358355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Pembebanan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hilang</a:t>
            </a:r>
            <a:r>
              <a:rPr lang="en-US" sz="2400" dirty="0"/>
              <a:t> normal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dibebankan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jadi</a:t>
            </a:r>
            <a:r>
              <a:rPr lang="en-US" sz="24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509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costing – Loss product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6063" y="1211525"/>
            <a:ext cx="7620000" cy="1676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dimungkinkan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produk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hilang</a:t>
            </a:r>
            <a:r>
              <a:rPr lang="en-US" sz="2400" dirty="0">
                <a:solidFill>
                  <a:srgbClr val="C00000"/>
                </a:solidFill>
              </a:rPr>
              <a:t>/</a:t>
            </a:r>
            <a:r>
              <a:rPr lang="en-US" sz="2400" dirty="0" err="1">
                <a:solidFill>
                  <a:srgbClr val="C00000"/>
                </a:solidFill>
              </a:rPr>
              <a:t>rusak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dalam</a:t>
            </a:r>
            <a:r>
              <a:rPr lang="en-US" sz="2400" dirty="0">
                <a:solidFill>
                  <a:srgbClr val="C00000"/>
                </a:solidFill>
              </a:rPr>
              <a:t> proses </a:t>
            </a:r>
            <a:r>
              <a:rPr lang="en-US" sz="2400" dirty="0" err="1">
                <a:solidFill>
                  <a:srgbClr val="C00000"/>
                </a:solidFill>
              </a:rPr>
              <a:t>sebagai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akibat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dari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kesalahan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perusahaan</a:t>
            </a:r>
            <a:r>
              <a:rPr lang="en-US" sz="2400" dirty="0"/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81B80B-9D60-44C2-A374-1B7728742599}"/>
              </a:ext>
            </a:extLst>
          </p:cNvPr>
          <p:cNvSpPr txBox="1"/>
          <p:nvPr/>
        </p:nvSpPr>
        <p:spPr>
          <a:xfrm>
            <a:off x="456063" y="2316776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pesanan</a:t>
            </a:r>
            <a:r>
              <a:rPr lang="en-US" sz="2400" dirty="0"/>
              <a:t> 10 unit </a:t>
            </a:r>
            <a:r>
              <a:rPr lang="en-US" sz="2400" dirty="0" err="1"/>
              <a:t>kursi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spesifikasi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pengerjaannya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1 unit yang salah </a:t>
            </a:r>
            <a:r>
              <a:rPr lang="en-US" sz="2400" dirty="0" err="1"/>
              <a:t>ukur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spesifikasi</a:t>
            </a:r>
            <a:r>
              <a:rPr lang="en-US" sz="2400" dirty="0"/>
              <a:t>. 1 unit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dikategorikam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rusak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dr</a:t>
            </a:r>
            <a:r>
              <a:rPr lang="en-US" sz="2400" dirty="0"/>
              <a:t> 10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9 yang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spesifikasi</a:t>
            </a:r>
            <a:r>
              <a:rPr lang="en-US" sz="2400" dirty="0"/>
              <a:t>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pesanan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1 unit.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EBDC38-C4BC-4F38-BEBF-DC4DC5826446}"/>
              </a:ext>
            </a:extLst>
          </p:cNvPr>
          <p:cNvSpPr txBox="1"/>
          <p:nvPr/>
        </p:nvSpPr>
        <p:spPr>
          <a:xfrm>
            <a:off x="428766" y="5008083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Pembebanan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hilang</a:t>
            </a:r>
            <a:r>
              <a:rPr lang="en-US" sz="2400" dirty="0"/>
              <a:t>/</a:t>
            </a:r>
            <a:r>
              <a:rPr lang="en-US" sz="2400" dirty="0" err="1"/>
              <a:t>rusak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dibebankan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ditanggung</a:t>
            </a:r>
            <a:r>
              <a:rPr lang="en-US" sz="2400" dirty="0"/>
              <a:t> oleh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kelalaiannya</a:t>
            </a:r>
            <a:r>
              <a:rPr lang="en-US" sz="2400" dirty="0"/>
              <a:t>. </a:t>
            </a:r>
            <a:r>
              <a:rPr lang="en-US" sz="2400" dirty="0" err="1"/>
              <a:t>Dicatat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akun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Factory Overhead Control (BOP </a:t>
            </a:r>
            <a:r>
              <a:rPr lang="en-US" sz="2400" dirty="0" err="1">
                <a:solidFill>
                  <a:srgbClr val="C00000"/>
                </a:solidFill>
              </a:rPr>
              <a:t>Sesungguhnya</a:t>
            </a:r>
            <a:r>
              <a:rPr lang="en-US" sz="2400" dirty="0">
                <a:solidFill>
                  <a:srgbClr val="C00000"/>
                </a:solidFill>
              </a:rPr>
              <a:t>).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373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7620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12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 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315200" cy="365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114800" y="3886200"/>
            <a:ext cx="2743200" cy="304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44806" y="5022376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</a:rPr>
              <a:t>Karena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inspeksi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dilakukan</a:t>
            </a:r>
            <a:r>
              <a:rPr lang="en-US" sz="2000" dirty="0">
                <a:solidFill>
                  <a:srgbClr val="C00000"/>
                </a:solidFill>
              </a:rPr>
              <a:t> di </a:t>
            </a:r>
            <a:r>
              <a:rPr lang="en-US" sz="2000" dirty="0" err="1">
                <a:solidFill>
                  <a:srgbClr val="C00000"/>
                </a:solidFill>
              </a:rPr>
              <a:t>akhir</a:t>
            </a:r>
            <a:r>
              <a:rPr lang="en-US" sz="2000" dirty="0">
                <a:solidFill>
                  <a:srgbClr val="C00000"/>
                </a:solidFill>
              </a:rPr>
              <a:t> proses </a:t>
            </a:r>
            <a:r>
              <a:rPr lang="en-US" sz="2000" dirty="0" err="1">
                <a:solidFill>
                  <a:srgbClr val="C00000"/>
                </a:solidFill>
              </a:rPr>
              <a:t>maka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biaya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sudah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terserap</a:t>
            </a:r>
            <a:r>
              <a:rPr lang="en-US" sz="2000" dirty="0">
                <a:solidFill>
                  <a:srgbClr val="C00000"/>
                </a:solidFill>
              </a:rPr>
              <a:t> 100%. </a:t>
            </a:r>
            <a:r>
              <a:rPr lang="en-US" sz="2000" dirty="0" err="1">
                <a:solidFill>
                  <a:srgbClr val="0070C0"/>
                </a:solidFill>
              </a:rPr>
              <a:t>Besar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prosentase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sangat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bergantung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pada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informasi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pada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tahap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berapa</a:t>
            </a:r>
            <a:r>
              <a:rPr lang="en-US" sz="2000" dirty="0">
                <a:solidFill>
                  <a:srgbClr val="0070C0"/>
                </a:solidFill>
              </a:rPr>
              <a:t> % </a:t>
            </a:r>
            <a:r>
              <a:rPr lang="en-US" sz="2000" dirty="0" err="1">
                <a:solidFill>
                  <a:srgbClr val="0070C0"/>
                </a:solidFill>
              </a:rPr>
              <a:t>inspeksi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kualitas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dilakukan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>
            <a:stCxn id="7" idx="0"/>
            <a:endCxn id="5" idx="2"/>
          </p:cNvCxnSpPr>
          <p:nvPr/>
        </p:nvCxnSpPr>
        <p:spPr>
          <a:xfrm flipV="1">
            <a:off x="4573706" y="4191000"/>
            <a:ext cx="912694" cy="8313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2138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730611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572000"/>
            <a:ext cx="688181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324600" y="2209800"/>
            <a:ext cx="609600" cy="990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38199" y="4419600"/>
            <a:ext cx="6881813" cy="1447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6" idx="0"/>
          </p:cNvCxnSpPr>
          <p:nvPr/>
        </p:nvCxnSpPr>
        <p:spPr>
          <a:xfrm flipH="1">
            <a:off x="4279106" y="3200400"/>
            <a:ext cx="2350294" cy="1219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8524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99" y="838200"/>
            <a:ext cx="7704667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09600" y="1600200"/>
            <a:ext cx="7391400" cy="5715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10000" y="2171700"/>
            <a:ext cx="0" cy="1485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88648" y="3620362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Dicatat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sebesar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selisih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kerugian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antara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biaya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produksi</a:t>
            </a:r>
            <a:r>
              <a:rPr lang="en-US" dirty="0">
                <a:solidFill>
                  <a:srgbClr val="C00000"/>
                </a:solidFill>
              </a:rPr>
              <a:t> per unit ($27) </a:t>
            </a:r>
            <a:r>
              <a:rPr lang="en-US" dirty="0" err="1">
                <a:solidFill>
                  <a:srgbClr val="C00000"/>
                </a:solidFill>
              </a:rPr>
              <a:t>dengan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nilai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pasar</a:t>
            </a:r>
            <a:r>
              <a:rPr lang="en-US" dirty="0">
                <a:solidFill>
                  <a:srgbClr val="C00000"/>
                </a:solidFill>
              </a:rPr>
              <a:t> per unit yang </a:t>
            </a:r>
            <a:r>
              <a:rPr lang="en-US" dirty="0" err="1">
                <a:solidFill>
                  <a:srgbClr val="C00000"/>
                </a:solidFill>
              </a:rPr>
              <a:t>diperkirakan</a:t>
            </a:r>
            <a:r>
              <a:rPr lang="en-US" dirty="0">
                <a:solidFill>
                  <a:srgbClr val="C00000"/>
                </a:solidFill>
              </a:rPr>
              <a:t> ($10). </a:t>
            </a:r>
            <a:r>
              <a:rPr lang="en-US" dirty="0" err="1">
                <a:solidFill>
                  <a:srgbClr val="C00000"/>
                </a:solidFill>
              </a:rPr>
              <a:t>Jadi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kerugian</a:t>
            </a:r>
            <a:r>
              <a:rPr lang="en-US" dirty="0">
                <a:solidFill>
                  <a:srgbClr val="C00000"/>
                </a:solidFill>
              </a:rPr>
              <a:t> per unit $17.  </a:t>
            </a:r>
            <a:r>
              <a:rPr lang="en-US" dirty="0" err="1">
                <a:solidFill>
                  <a:srgbClr val="C00000"/>
                </a:solidFill>
              </a:rPr>
              <a:t>Jumlah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produk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rusak</a:t>
            </a:r>
            <a:r>
              <a:rPr lang="en-US" dirty="0">
                <a:solidFill>
                  <a:srgbClr val="C00000"/>
                </a:solidFill>
              </a:rPr>
              <a:t> 400 unit, </a:t>
            </a:r>
            <a:r>
              <a:rPr lang="en-US" dirty="0" err="1">
                <a:solidFill>
                  <a:srgbClr val="C00000"/>
                </a:solidFill>
              </a:rPr>
              <a:t>maka</a:t>
            </a:r>
            <a:r>
              <a:rPr lang="en-US" dirty="0">
                <a:solidFill>
                  <a:srgbClr val="C00000"/>
                </a:solidFill>
              </a:rPr>
              <a:t> total </a:t>
            </a:r>
            <a:r>
              <a:rPr lang="en-US" dirty="0" err="1">
                <a:solidFill>
                  <a:srgbClr val="C00000"/>
                </a:solidFill>
              </a:rPr>
              <a:t>kerugian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harus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ditanggung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perusahaan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sebesar</a:t>
            </a:r>
            <a:r>
              <a:rPr lang="en-US" dirty="0">
                <a:solidFill>
                  <a:srgbClr val="C00000"/>
                </a:solidFill>
              </a:rPr>
              <a:t> $6,800 ($17 x 400).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909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730611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4800600" y="3225421"/>
            <a:ext cx="2350294" cy="1219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7086600" y="2209800"/>
            <a:ext cx="685800" cy="990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4444621"/>
            <a:ext cx="666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 from </a:t>
            </a:r>
            <a:r>
              <a:rPr lang="en-US" dirty="0" err="1"/>
              <a:t>preceeding</a:t>
            </a:r>
            <a:r>
              <a:rPr lang="en-US" dirty="0"/>
              <a:t> department	(5,500 + 54,500)/5,000</a:t>
            </a:r>
          </a:p>
          <a:p>
            <a:r>
              <a:rPr lang="en-US" dirty="0"/>
              <a:t>Materials				(1,950 + 20,650)/4,520</a:t>
            </a:r>
          </a:p>
          <a:p>
            <a:r>
              <a:rPr lang="en-US" dirty="0"/>
              <a:t>Labor				(1,180 + 16,260)/4,360</a:t>
            </a:r>
          </a:p>
          <a:p>
            <a:r>
              <a:rPr lang="en-US" dirty="0"/>
              <a:t>Overhead				(1,770 + 24,390)/4,360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617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99" y="838200"/>
            <a:ext cx="7704667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09600" y="1219200"/>
            <a:ext cx="73914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10000" y="1600200"/>
            <a:ext cx="0" cy="2057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7400" y="3620362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Dicatat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sebesar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pengakuan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nilai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pasar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dari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produk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rusak</a:t>
            </a:r>
            <a:endParaRPr lang="en-US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2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30|9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2.1|5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76.7|14|2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55.8|30.5|0.9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3|73|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8.5|10.7|1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57.7|17.2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294</TotalTime>
  <Words>322</Words>
  <Application>Microsoft Office PowerPoint</Application>
  <PresentationFormat>On-screen Show (4:3)</PresentationFormat>
  <Paragraphs>25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Adjacency</vt:lpstr>
      <vt:lpstr>Process Costing </vt:lpstr>
      <vt:lpstr>Proses costing – Loss product</vt:lpstr>
      <vt:lpstr>Proses costing – Loss product</vt:lpstr>
      <vt:lpstr>Contoh kasus</vt:lpstr>
      <vt:lpstr>Jawaban </vt:lpstr>
      <vt:lpstr>PowerPoint Presentation</vt:lpstr>
      <vt:lpstr>PowerPoint Presentation</vt:lpstr>
      <vt:lpstr>PowerPoint Presentation</vt:lpstr>
      <vt:lpstr>PowerPoint Presentation</vt:lpstr>
      <vt:lpstr>Jurnal yang diperlukan</vt:lpstr>
      <vt:lpstr>Exercise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Costing</dc:title>
  <dc:creator>retno indah</dc:creator>
  <cp:lastModifiedBy>Sony</cp:lastModifiedBy>
  <cp:revision>30</cp:revision>
  <dcterms:created xsi:type="dcterms:W3CDTF">2020-08-07T03:16:27Z</dcterms:created>
  <dcterms:modified xsi:type="dcterms:W3CDTF">2020-11-23T11:44:44Z</dcterms:modified>
</cp:coreProperties>
</file>