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7A6AEEC-7C94-453B-B8AD-D179C5A0C1A2}" type="datetimeFigureOut">
              <a:rPr lang="id-ID" smtClean="0"/>
              <a:pPr/>
              <a:t>17/09/2012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91BD17-DB35-499A-9DB1-EDE6A0DE43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AEEC-7C94-453B-B8AD-D179C5A0C1A2}" type="datetimeFigureOut">
              <a:rPr lang="id-ID" smtClean="0"/>
              <a:pPr/>
              <a:t>17/09/2012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BD17-DB35-499A-9DB1-EDE6A0DE43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7A6AEEC-7C94-453B-B8AD-D179C5A0C1A2}" type="datetimeFigureOut">
              <a:rPr lang="id-ID" smtClean="0"/>
              <a:pPr/>
              <a:t>17/09/2012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891BD17-DB35-499A-9DB1-EDE6A0DE43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AEEC-7C94-453B-B8AD-D179C5A0C1A2}" type="datetimeFigureOut">
              <a:rPr lang="id-ID" smtClean="0"/>
              <a:pPr/>
              <a:t>17/09/2012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91BD17-DB35-499A-9DB1-EDE6A0DE43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AEEC-7C94-453B-B8AD-D179C5A0C1A2}" type="datetimeFigureOut">
              <a:rPr lang="id-ID" smtClean="0"/>
              <a:pPr/>
              <a:t>17/09/2012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891BD17-DB35-499A-9DB1-EDE6A0DE43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A6AEEC-7C94-453B-B8AD-D179C5A0C1A2}" type="datetimeFigureOut">
              <a:rPr lang="id-ID" smtClean="0"/>
              <a:pPr/>
              <a:t>17/09/2012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91BD17-DB35-499A-9DB1-EDE6A0DE43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A6AEEC-7C94-453B-B8AD-D179C5A0C1A2}" type="datetimeFigureOut">
              <a:rPr lang="id-ID" smtClean="0"/>
              <a:pPr/>
              <a:t>17/09/2012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91BD17-DB35-499A-9DB1-EDE6A0DE43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AEEC-7C94-453B-B8AD-D179C5A0C1A2}" type="datetimeFigureOut">
              <a:rPr lang="id-ID" smtClean="0"/>
              <a:pPr/>
              <a:t>17/09/2012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91BD17-DB35-499A-9DB1-EDE6A0DE43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AEEC-7C94-453B-B8AD-D179C5A0C1A2}" type="datetimeFigureOut">
              <a:rPr lang="id-ID" smtClean="0"/>
              <a:pPr/>
              <a:t>17/09/2012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91BD17-DB35-499A-9DB1-EDE6A0DE43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AEEC-7C94-453B-B8AD-D179C5A0C1A2}" type="datetimeFigureOut">
              <a:rPr lang="id-ID" smtClean="0"/>
              <a:pPr/>
              <a:t>17/09/2012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91BD17-DB35-499A-9DB1-EDE6A0DE43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7A6AEEC-7C94-453B-B8AD-D179C5A0C1A2}" type="datetimeFigureOut">
              <a:rPr lang="id-ID" smtClean="0"/>
              <a:pPr/>
              <a:t>17/09/2012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891BD17-DB35-499A-9DB1-EDE6A0DE43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A6AEEC-7C94-453B-B8AD-D179C5A0C1A2}" type="datetimeFigureOut">
              <a:rPr lang="id-ID" smtClean="0"/>
              <a:pPr/>
              <a:t>17/09/2012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91BD17-DB35-499A-9DB1-EDE6A0DE43B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57290" y="1785926"/>
            <a:ext cx="6477000" cy="182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/>
              <a:t>MEDIA </a:t>
            </a:r>
            <a:r>
              <a:rPr lang="id-ID" sz="4400" dirty="0" smtClean="0"/>
              <a:t>kampenye sosial</a:t>
            </a:r>
            <a:endParaRPr lang="en-US" sz="4400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13300"/>
            <a:ext cx="2133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0"/>
            <a:ext cx="77724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RADIO</a:t>
            </a:r>
          </a:p>
          <a:p>
            <a:pPr>
              <a:lnSpc>
                <a:spcPct val="80000"/>
              </a:lnSpc>
              <a:buFont typeface="Wingdings" pitchFamily="96" charset="2"/>
              <a:buNone/>
            </a:pPr>
            <a:r>
              <a:rPr lang="en-US" sz="2800">
                <a:latin typeface="Franklin Gothic Book" pitchFamily="34" charset="0"/>
              </a:rPr>
              <a:t>	</a:t>
            </a:r>
            <a:r>
              <a:rPr lang="en-US" sz="2800">
                <a:latin typeface="Franklin Gothic Book" pitchFamily="34" charset="0"/>
                <a:sym typeface="Wingdings" pitchFamily="96" charset="2"/>
              </a:rPr>
              <a:t> satu-satunya media yang bisa digunakan sambil melakukan aktivitas lain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  <a:sym typeface="Wingdings" pitchFamily="96" charset="2"/>
              </a:rPr>
              <a:t>Kecepatan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  <a:sym typeface="Wingdings" pitchFamily="96" charset="2"/>
              </a:rPr>
              <a:t>Mobilitas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  <a:sym typeface="Wingdings" pitchFamily="96" charset="2"/>
              </a:rPr>
              <a:t>Jangkauan</a:t>
            </a:r>
          </a:p>
          <a:p>
            <a:pPr lvl="1">
              <a:lnSpc>
                <a:spcPct val="80000"/>
              </a:lnSpc>
              <a:buFont typeface="Wingdings" pitchFamily="96" charset="2"/>
              <a:buNone/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sym typeface="Wingdings" pitchFamily="96" charset="2"/>
              </a:rPr>
              <a:t>Kelebihan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  <a:sym typeface="Wingdings" pitchFamily="96" charset="2"/>
              </a:rPr>
              <a:t>Murah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  <a:sym typeface="Wingdings" pitchFamily="96" charset="2"/>
              </a:rPr>
              <a:t>Penetrasi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  <a:sym typeface="Wingdings" pitchFamily="96" charset="2"/>
              </a:rPr>
              <a:t>Masa transmisi yang panjang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  <a:sym typeface="Wingdings" pitchFamily="96" charset="2"/>
              </a:rPr>
              <a:t>Hidup, karena suara manusia dan musik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  <a:sym typeface="Wingdings" pitchFamily="96" charset="2"/>
              </a:rPr>
              <a:t>Sambil lalu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  <a:sym typeface="Wingdings" pitchFamily="96" charset="2"/>
              </a:rPr>
              <a:t>Dapat difokuskan pada segmen tertentu</a:t>
            </a:r>
          </a:p>
          <a:p>
            <a:pPr>
              <a:lnSpc>
                <a:spcPct val="80000"/>
              </a:lnSpc>
              <a:buFont typeface="Wingdings" pitchFamily="96" charset="2"/>
              <a:buNone/>
            </a:pPr>
            <a:endParaRPr lang="en-US" sz="2800">
              <a:latin typeface="Franklin Gothic Book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1736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0734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0"/>
            <a:ext cx="7772400" cy="5181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TELEVISI</a:t>
            </a:r>
          </a:p>
          <a:p>
            <a:pPr>
              <a:lnSpc>
                <a:spcPct val="80000"/>
              </a:lnSpc>
              <a:buFont typeface="Wingdings" pitchFamily="96" charset="2"/>
              <a:buNone/>
            </a:pPr>
            <a:r>
              <a:rPr lang="en-US" sz="2800">
                <a:latin typeface="Franklin Gothic Book" pitchFamily="34" charset="0"/>
              </a:rPr>
              <a:t>	</a:t>
            </a:r>
            <a:r>
              <a:rPr lang="en-US" sz="2800">
                <a:latin typeface="Franklin Gothic Book" pitchFamily="34" charset="0"/>
                <a:sym typeface="Wingdings" pitchFamily="96" charset="2"/>
              </a:rPr>
              <a:t>Sifat sekilas pada televisi (seperti halnya radio) membawa konsekuensi pada muatan pesan yang tidak mementingkan detail.</a:t>
            </a:r>
          </a:p>
          <a:p>
            <a:pPr>
              <a:lnSpc>
                <a:spcPct val="80000"/>
              </a:lnSpc>
              <a:buFont typeface="Wingdings" pitchFamily="96" charset="2"/>
              <a:buNone/>
            </a:pPr>
            <a:r>
              <a:rPr lang="en-US" sz="2800">
                <a:latin typeface="Franklin Gothic Book" pitchFamily="34" charset="0"/>
                <a:sym typeface="Wingdings" pitchFamily="96" charset="2"/>
              </a:rPr>
              <a:t>	</a:t>
            </a: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sym typeface="Wingdings" pitchFamily="96" charset="2"/>
              </a:rPr>
              <a:t>Keunggulan Televisi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  <a:sym typeface="Wingdings" pitchFamily="96" charset="2"/>
              </a:rPr>
              <a:t>Realisme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  <a:sym typeface="Wingdings" pitchFamily="96" charset="2"/>
              </a:rPr>
              <a:t>Receptive audience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  <a:sym typeface="Wingdings" pitchFamily="96" charset="2"/>
              </a:rPr>
              <a:t>Zoning and networking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  <a:sym typeface="Wingdings" pitchFamily="96" charset="2"/>
              </a:rPr>
              <a:t>Appeal to retailer</a:t>
            </a:r>
          </a:p>
          <a:p>
            <a:pPr lvl="1">
              <a:lnSpc>
                <a:spcPct val="80000"/>
              </a:lnSpc>
              <a:buFont typeface="Wingdings" pitchFamily="96" charset="2"/>
              <a:buNone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sym typeface="Wingdings" pitchFamily="96" charset="2"/>
              </a:rPr>
              <a:t>Kelemahan Televisi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  <a:sym typeface="Wingdings" pitchFamily="96" charset="2"/>
              </a:rPr>
              <a:t>Mass audience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  <a:sym typeface="Wingdings" pitchFamily="96" charset="2"/>
              </a:rPr>
              <a:t>Simple messages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  <a:sym typeface="Wingdings" pitchFamily="96" charset="2"/>
              </a:rPr>
              <a:t>Mahal</a:t>
            </a:r>
          </a:p>
          <a:p>
            <a:pPr lvl="1">
              <a:lnSpc>
                <a:spcPct val="80000"/>
              </a:lnSpc>
              <a:buFont typeface="Wingdings" pitchFamily="96" charset="2"/>
              <a:buChar char="§"/>
            </a:pPr>
            <a:endParaRPr lang="en-US" sz="2400">
              <a:latin typeface="Franklin Gothic Book" pitchFamily="34" charset="0"/>
              <a:sym typeface="Wingdings" pitchFamily="96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96" charset="2"/>
              <a:buChar char="§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BIOSKOP</a:t>
            </a:r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/FILM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  <a:p>
            <a:pPr lvl="1">
              <a:buFont typeface="Wingdings" pitchFamily="96" charset="2"/>
              <a:buNone/>
            </a:pPr>
            <a:r>
              <a:rPr lang="en-US" dirty="0" err="1">
                <a:latin typeface="Franklin Gothic Book" pitchFamily="34" charset="0"/>
              </a:rPr>
              <a:t>Kelebihan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Bioskop</a:t>
            </a:r>
            <a:r>
              <a:rPr lang="en-US" dirty="0">
                <a:latin typeface="Franklin Gothic Book" pitchFamily="34" charset="0"/>
              </a:rPr>
              <a:t> :</a:t>
            </a:r>
          </a:p>
          <a:p>
            <a:pPr lvl="1">
              <a:buFont typeface="Wingdings" pitchFamily="96" charset="2"/>
              <a:buChar char="§"/>
            </a:pPr>
            <a:r>
              <a:rPr lang="en-US" dirty="0">
                <a:latin typeface="Franklin Gothic Book" pitchFamily="34" charset="0"/>
              </a:rPr>
              <a:t>Captive audience (</a:t>
            </a:r>
            <a:r>
              <a:rPr lang="en-US" dirty="0" err="1">
                <a:latin typeface="Franklin Gothic Book" pitchFamily="34" charset="0"/>
              </a:rPr>
              <a:t>khusyu</a:t>
            </a:r>
            <a:r>
              <a:rPr lang="en-US" dirty="0">
                <a:latin typeface="Franklin Gothic Book" pitchFamily="34" charset="0"/>
              </a:rPr>
              <a:t>, </a:t>
            </a:r>
            <a:r>
              <a:rPr lang="en-US" dirty="0" err="1">
                <a:latin typeface="Franklin Gothic Book" pitchFamily="34" charset="0"/>
              </a:rPr>
              <a:t>fokus</a:t>
            </a:r>
            <a:r>
              <a:rPr lang="en-US" dirty="0">
                <a:latin typeface="Franklin Gothic Book" pitchFamily="34" charset="0"/>
              </a:rPr>
              <a:t>, </a:t>
            </a:r>
            <a:r>
              <a:rPr lang="en-US" dirty="0" err="1">
                <a:latin typeface="Franklin Gothic Book" pitchFamily="34" charset="0"/>
              </a:rPr>
              <a:t>bayar</a:t>
            </a:r>
            <a:r>
              <a:rPr lang="en-US" dirty="0">
                <a:latin typeface="Franklin Gothic Book" pitchFamily="34" charset="0"/>
              </a:rPr>
              <a:t>)</a:t>
            </a:r>
          </a:p>
          <a:p>
            <a:pPr lvl="1">
              <a:buFont typeface="Wingdings" pitchFamily="96" charset="2"/>
              <a:buChar char="§"/>
            </a:pPr>
            <a:r>
              <a:rPr lang="en-US" dirty="0" err="1">
                <a:latin typeface="Franklin Gothic Book" pitchFamily="34" charset="0"/>
              </a:rPr>
              <a:t>Tidak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ada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interupsi</a:t>
            </a:r>
            <a:endParaRPr lang="en-US" dirty="0">
              <a:latin typeface="Franklin Gothic Book" pitchFamily="34" charset="0"/>
            </a:endParaRPr>
          </a:p>
          <a:p>
            <a:pPr lvl="1">
              <a:buFont typeface="Wingdings" pitchFamily="96" charset="2"/>
              <a:buChar char="§"/>
            </a:pPr>
            <a:r>
              <a:rPr lang="en-US" dirty="0">
                <a:latin typeface="Franklin Gothic Book" pitchFamily="34" charset="0"/>
              </a:rPr>
              <a:t>Zoning</a:t>
            </a:r>
          </a:p>
          <a:p>
            <a:pPr lvl="1">
              <a:buFont typeface="Wingdings" pitchFamily="96" charset="2"/>
              <a:buChar char="§"/>
            </a:pPr>
            <a:r>
              <a:rPr lang="en-US" dirty="0">
                <a:latin typeface="Franklin Gothic Book" pitchFamily="34" charset="0"/>
              </a:rPr>
              <a:t>Entertainment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0"/>
            <a:ext cx="7772400" cy="5257800"/>
          </a:xfrm>
        </p:spPr>
        <p:txBody>
          <a:bodyPr/>
          <a:lstStyle/>
          <a:p>
            <a:pPr>
              <a:buFont typeface="Wingdings" pitchFamily="96" charset="2"/>
              <a:buChar char="§"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OUTDOOR</a:t>
            </a:r>
          </a:p>
          <a:p>
            <a:pPr>
              <a:buFont typeface="Wingdings" pitchFamily="96" charset="2"/>
              <a:buNone/>
            </a:pPr>
            <a:r>
              <a:rPr lang="en-US" sz="2800">
                <a:latin typeface="Franklin Gothic Book" pitchFamily="34" charset="0"/>
              </a:rPr>
              <a:t>	Terdiri dari poster dalam berbagai ukuran dan warna dari bahan metal, lampu, kertas poster, plastik, dll terletak pada lokasi strategis dan dalam waktu yang panjang.</a:t>
            </a:r>
          </a:p>
          <a:p>
            <a:pPr>
              <a:buFont typeface="Wingdings" pitchFamily="96" charset="2"/>
              <a:buNone/>
            </a:pPr>
            <a:r>
              <a:rPr lang="en-US" sz="2800">
                <a:latin typeface="Franklin Gothic Book" pitchFamily="34" charset="0"/>
              </a:rPr>
              <a:t>	Karakteristik :</a:t>
            </a:r>
          </a:p>
          <a:p>
            <a:pPr lvl="1"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</a:rPr>
              <a:t>Size and dominance</a:t>
            </a:r>
          </a:p>
          <a:p>
            <a:pPr lvl="1"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</a:rPr>
              <a:t>Color</a:t>
            </a:r>
          </a:p>
          <a:p>
            <a:pPr lvl="1"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</a:rPr>
              <a:t>Brief copy (</a:t>
            </a:r>
            <a:r>
              <a:rPr lang="en-US" sz="2400">
                <a:latin typeface="Franklin Gothic Book" pitchFamily="34" charset="0"/>
                <a:sym typeface="Wingdings" pitchFamily="96" charset="2"/>
              </a:rPr>
              <a:t> pendek pesannya)</a:t>
            </a:r>
          </a:p>
          <a:p>
            <a:pPr lvl="1">
              <a:buFont typeface="Wingdings" pitchFamily="96" charset="2"/>
              <a:buChar char="§"/>
            </a:pPr>
            <a:r>
              <a:rPr lang="en-US" sz="2400">
                <a:latin typeface="Franklin Gothic Book" pitchFamily="34" charset="0"/>
              </a:rPr>
              <a:t>Zoning</a:t>
            </a:r>
          </a:p>
          <a:p>
            <a:pPr lvl="1">
              <a:buFont typeface="Wingdings" pitchFamily="96" charset="2"/>
              <a:buNone/>
            </a:pPr>
            <a:r>
              <a:rPr lang="en-US" sz="2400">
                <a:solidFill>
                  <a:srgbClr val="CC3399"/>
                </a:solidFill>
                <a:latin typeface="Franklin Gothic Book" pitchFamily="34" charset="0"/>
                <a:sym typeface="Wingdings" pitchFamily="96" charset="2"/>
              </a:rPr>
              <a:t>Readibility test</a:t>
            </a:r>
            <a:endParaRPr lang="en-US" sz="2400">
              <a:solidFill>
                <a:srgbClr val="CC3399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96" charset="2"/>
              <a:buChar char="§"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TRANSPORTATION</a:t>
            </a:r>
          </a:p>
          <a:p>
            <a:pPr>
              <a:lnSpc>
                <a:spcPct val="90000"/>
              </a:lnSpc>
              <a:buFont typeface="Wingdings" pitchFamily="96" charset="2"/>
              <a:buNone/>
            </a:pPr>
            <a:r>
              <a:rPr lang="en-US">
                <a:latin typeface="Franklin Gothic Book" pitchFamily="34" charset="0"/>
              </a:rPr>
              <a:t>	Terdiri dari poster dalam berbagai ukuran dan warna yang terletak di bagian luar atau dalam transportasi serta stasiun/terminal.</a:t>
            </a:r>
          </a:p>
          <a:p>
            <a:pPr>
              <a:lnSpc>
                <a:spcPct val="90000"/>
              </a:lnSpc>
              <a:buFont typeface="Wingdings" pitchFamily="96" charset="2"/>
              <a:buNone/>
            </a:pPr>
            <a:r>
              <a:rPr lang="en-US">
                <a:latin typeface="Franklin Gothic Book" pitchFamily="34" charset="0"/>
              </a:rPr>
              <a:t>	</a:t>
            </a:r>
            <a:r>
              <a:rPr lang="en-US">
                <a:solidFill>
                  <a:schemeClr val="accent2"/>
                </a:solidFill>
                <a:latin typeface="Franklin Gothic Book" pitchFamily="34" charset="0"/>
              </a:rPr>
              <a:t>Beberapa karakteristik outdoor ad :</a:t>
            </a:r>
          </a:p>
          <a:p>
            <a:pPr lvl="1">
              <a:lnSpc>
                <a:spcPct val="90000"/>
              </a:lnSpc>
              <a:buFont typeface="Wingdings" pitchFamily="96" charset="2"/>
              <a:buChar char="§"/>
            </a:pPr>
            <a:r>
              <a:rPr lang="en-US">
                <a:latin typeface="Franklin Gothic Book" pitchFamily="34" charset="0"/>
              </a:rPr>
              <a:t>Variety of sizes and sites</a:t>
            </a:r>
          </a:p>
          <a:p>
            <a:pPr lvl="1">
              <a:lnSpc>
                <a:spcPct val="90000"/>
              </a:lnSpc>
              <a:buFont typeface="Wingdings" pitchFamily="96" charset="2"/>
              <a:buChar char="§"/>
            </a:pPr>
            <a:r>
              <a:rPr lang="en-US">
                <a:latin typeface="Franklin Gothic Book" pitchFamily="34" charset="0"/>
              </a:rPr>
              <a:t>Selectivity</a:t>
            </a:r>
          </a:p>
          <a:p>
            <a:pPr lvl="1">
              <a:lnSpc>
                <a:spcPct val="90000"/>
              </a:lnSpc>
              <a:buFont typeface="Wingdings" pitchFamily="96" charset="2"/>
              <a:buChar char="§"/>
            </a:pPr>
            <a:r>
              <a:rPr lang="en-US">
                <a:latin typeface="Franklin Gothic Book" pitchFamily="34" charset="0"/>
              </a:rPr>
              <a:t>Short term campaigns</a:t>
            </a:r>
          </a:p>
          <a:p>
            <a:pPr lvl="1">
              <a:lnSpc>
                <a:spcPct val="90000"/>
              </a:lnSpc>
              <a:buFont typeface="Wingdings" pitchFamily="96" charset="2"/>
              <a:buChar char="§"/>
            </a:pPr>
            <a:r>
              <a:rPr lang="en-US">
                <a:latin typeface="Franklin Gothic Book" pitchFamily="34" charset="0"/>
              </a:rPr>
              <a:t>Mobile medium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SALES LITERATURE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828800"/>
            <a:ext cx="38100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Franklin Gothic Book" pitchFamily="34" charset="0"/>
              </a:rPr>
              <a:t>Leaflet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Franklin Gothic Book" pitchFamily="34" charset="0"/>
              </a:rPr>
              <a:t>Folder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Franklin Gothic Book" pitchFamily="34" charset="0"/>
              </a:rPr>
              <a:t>Brochures and booklet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Franklin Gothic Book" pitchFamily="34" charset="0"/>
              </a:rPr>
              <a:t>Broadsheet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Franklin Gothic Book" pitchFamily="34" charset="0"/>
              </a:rPr>
              <a:t>Catalogues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Franklin Gothic Book" pitchFamily="34" charset="0"/>
              </a:rPr>
              <a:t>Timetables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Franklin Gothic Book" pitchFamily="34" charset="0"/>
              </a:rPr>
              <a:t>Picture postcards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Franklin Gothic Book" pitchFamily="34" charset="0"/>
              </a:rPr>
              <a:t>Stationary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Franklin Gothic Book" pitchFamily="34" charset="0"/>
              </a:rPr>
              <a:t>Stuffers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828800"/>
            <a:ext cx="3810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Franklin Gothic Book" pitchFamily="34" charset="0"/>
              </a:rPr>
              <a:t>Diaries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Franklin Gothic Book" pitchFamily="34" charset="0"/>
              </a:rPr>
              <a:t>Telephone number reminders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Franklin Gothic Book" pitchFamily="34" charset="0"/>
              </a:rPr>
              <a:t>Swing tags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Franklin Gothic Book" pitchFamily="34" charset="0"/>
              </a:rPr>
              <a:t>Guarantee tags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Franklin Gothic Book" pitchFamily="34" charset="0"/>
              </a:rPr>
              <a:t>Price list and order forms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Franklin Gothic Book" pitchFamily="34" charset="0"/>
              </a:rPr>
              <a:t>Application / entry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1143000"/>
          </a:xfrm>
        </p:spPr>
        <p:txBody>
          <a:bodyPr/>
          <a:lstStyle/>
          <a:p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POINT OF SALES (POST DISPLAY MATERIAL)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latin typeface="Franklin Gothic Book" pitchFamily="34" charset="0"/>
              </a:rPr>
              <a:t>Mobiles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Franklin Gothic Book" pitchFamily="34" charset="0"/>
              </a:rPr>
              <a:t>Posters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Franklin Gothic Book" pitchFamily="34" charset="0"/>
              </a:rPr>
              <a:t>Pelmets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Franklin Gothic Book" pitchFamily="34" charset="0"/>
              </a:rPr>
              <a:t>Dummy packs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Franklin Gothic Book" pitchFamily="34" charset="0"/>
              </a:rPr>
              <a:t>Dumper and dump bins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Franklin Gothic Book" pitchFamily="34" charset="0"/>
              </a:rPr>
              <a:t>Wire stands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Franklin Gothic Book" pitchFamily="34" charset="0"/>
              </a:rPr>
              <a:t>Show cards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Franklin Gothic Book" pitchFamily="34" charset="0"/>
              </a:rPr>
              <a:t>Dispenser boxes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Franklin Gothic Book" pitchFamily="34" charset="0"/>
              </a:rPr>
              <a:t>Clocks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Franklin Gothic Book" pitchFamily="34" charset="0"/>
              </a:rPr>
              <a:t>Trade figure models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Franklin Gothic Book" pitchFamily="34" charset="0"/>
              </a:rPr>
              <a:t>Working models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Franklin Gothic Book" pitchFamily="34" charset="0"/>
              </a:rPr>
              <a:t>Illumination display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Franklin Gothic Book" pitchFamily="34" charset="0"/>
              </a:rPr>
              <a:t>Display stands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Franklin Gothic Book" pitchFamily="34" charset="0"/>
              </a:rPr>
              <a:t>Dispenser cards / packs display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Franklin Gothic Book" pitchFamily="34" charset="0"/>
              </a:rPr>
              <a:t>Crowners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1800">
                <a:latin typeface="Franklin Gothic Book" pitchFamily="34" charset="0"/>
              </a:rPr>
              <a:t>Stickers and transfers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Franklin Gothic Book" pitchFamily="34" charset="0"/>
              </a:rPr>
              <a:t>Samples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Franklin Gothic Book" pitchFamily="34" charset="0"/>
              </a:rPr>
              <a:t>Dip mats / coaster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Franklin Gothic Book" pitchFamily="34" charset="0"/>
              </a:rPr>
              <a:t>Ashtray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Franklin Gothic Book" pitchFamily="34" charset="0"/>
              </a:rPr>
              <a:t>Playing cards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Franklin Gothic Book" pitchFamily="34" charset="0"/>
              </a:rPr>
              <a:t>Book matches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Franklin Gothic Book" pitchFamily="34" charset="0"/>
              </a:rPr>
              <a:t>Give away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Franklin Gothic Book" pitchFamily="34" charset="0"/>
              </a:rPr>
              <a:t>Paper clips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Franklin Gothic Book" pitchFamily="34" charset="0"/>
              </a:rPr>
              <a:t>Book advertising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Franklin Gothic Book" pitchFamily="34" charset="0"/>
              </a:rPr>
              <a:t>Badges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Franklin Gothic Book" pitchFamily="34" charset="0"/>
              </a:rPr>
              <a:t>Stickers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Franklin Gothic Book" pitchFamily="34" charset="0"/>
              </a:rPr>
              <a:t>Calendars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Franklin Gothic Book" pitchFamily="34" charset="0"/>
              </a:rPr>
              <a:t>Plastic records, audio, video cassettes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Franklin Gothic Book" pitchFamily="34" charset="0"/>
              </a:rPr>
              <a:t>Adbags &amp; carrier bags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Franklin Gothic Book" pitchFamily="34" charset="0"/>
              </a:rPr>
              <a:t>Body media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Franklin Gothic Book" pitchFamily="34" charset="0"/>
              </a:rPr>
              <a:t>Flags</a:t>
            </a:r>
          </a:p>
          <a:p>
            <a:pPr>
              <a:lnSpc>
                <a:spcPct val="80000"/>
              </a:lnSpc>
            </a:pPr>
            <a:endParaRPr lang="en-US" sz="18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KNOW YOUR AUDIENCE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dirty="0" err="1" smtClean="0"/>
              <a:t>Pilih</a:t>
            </a:r>
            <a:r>
              <a:rPr lang="en-US" dirty="0" smtClean="0"/>
              <a:t> media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audience </a:t>
            </a:r>
            <a:r>
              <a:rPr lang="en-US" dirty="0" err="1" smtClean="0"/>
              <a:t>Anda</a:t>
            </a:r>
            <a:r>
              <a:rPr lang="en-US" dirty="0" smtClean="0"/>
              <a:t>!!!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dirty="0" err="1" smtClean="0"/>
              <a:t>Pilih</a:t>
            </a:r>
            <a:r>
              <a:rPr lang="en-US" dirty="0" smtClean="0"/>
              <a:t> media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id-ID" dirty="0" smtClean="0"/>
              <a:t>kampanye</a:t>
            </a:r>
            <a:endParaRPr lang="en-US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dirty="0" err="1" smtClean="0"/>
              <a:t>Pilih</a:t>
            </a:r>
            <a:r>
              <a:rPr lang="en-US" dirty="0" smtClean="0"/>
              <a:t> media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id-ID" dirty="0" smtClean="0"/>
              <a:t>kampanye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b="0" smtClean="0">
                <a:latin typeface="Tahoma" pitchFamily="34" charset="0"/>
              </a:rPr>
              <a:t>BEBERAPA PRINSIP DALAM PEMBUATAN MEDIA KOMUNIKASI KESEHATAN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990000"/>
                </a:solidFill>
                <a:latin typeface="Tahoma" pitchFamily="34" charset="0"/>
              </a:rPr>
              <a:t>Leaflet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solidFill>
                  <a:srgbClr val="000066"/>
                </a:solidFill>
                <a:latin typeface="Tahoma" pitchFamily="34" charset="0"/>
              </a:rPr>
              <a:t>Ukuran cukup kecil untuk dibawa.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solidFill>
                  <a:srgbClr val="000066"/>
                </a:solidFill>
                <a:latin typeface="Tahoma" pitchFamily="34" charset="0"/>
              </a:rPr>
              <a:t>Informasi detail tentang sesuatu hal.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solidFill>
                  <a:srgbClr val="000066"/>
                </a:solidFill>
                <a:latin typeface="Tahoma" pitchFamily="34" charset="0"/>
              </a:rPr>
              <a:t>Gunakan bahasa yang sesuai dengan audience.</a:t>
            </a:r>
            <a:endParaRPr lang="sv-SE" smtClean="0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sv-SE" smtClean="0">
                <a:solidFill>
                  <a:srgbClr val="000066"/>
                </a:solidFill>
                <a:latin typeface="Tahoma" pitchFamily="34" charset="0"/>
              </a:rPr>
              <a:t>Lengkapi dengan gambar atau foto untuk memperjelas uraian.</a:t>
            </a:r>
            <a:endParaRPr lang="en-US" smtClean="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990000"/>
                </a:solidFill>
                <a:latin typeface="Tahoma" pitchFamily="34" charset="0"/>
              </a:rPr>
              <a:t>Pamflet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3" eaLnBrk="1" hangingPunct="1">
              <a:buFont typeface="Wingdings" pitchFamily="2" charset="2"/>
              <a:buNone/>
              <a:defRPr/>
            </a:pPr>
            <a:endParaRPr lang="sv-SE" smtClean="0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sv-SE" smtClean="0">
                <a:solidFill>
                  <a:srgbClr val="000066"/>
                </a:solidFill>
                <a:latin typeface="Tahoma" pitchFamily="34" charset="0"/>
              </a:rPr>
              <a:t>Ukuran cukup besar untuk ditempel dan dibaca di tempat umum</a:t>
            </a:r>
            <a:endParaRPr lang="en-US" smtClean="0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solidFill>
                  <a:srgbClr val="000066"/>
                </a:solidFill>
                <a:latin typeface="Tahoma" pitchFamily="34" charset="0"/>
              </a:rPr>
              <a:t>Informasi detail tentang sesuatu hal.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solidFill>
                  <a:srgbClr val="000066"/>
                </a:solidFill>
                <a:latin typeface="Tahoma" pitchFamily="34" charset="0"/>
              </a:rPr>
              <a:t>Gunakan bahasa yang sesuai dengan audience.</a:t>
            </a:r>
            <a:endParaRPr lang="sv-SE" smtClean="0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sv-SE" smtClean="0">
                <a:solidFill>
                  <a:srgbClr val="000066"/>
                </a:solidFill>
                <a:latin typeface="Tahoma" pitchFamily="34" charset="0"/>
              </a:rPr>
              <a:t>Lengkapi dengan gambar atau foto untuk memperjelas uraian.</a:t>
            </a:r>
            <a:endParaRPr lang="en-US" smtClean="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990000"/>
                </a:solidFill>
                <a:latin typeface="Tahoma" pitchFamily="34" charset="0"/>
              </a:rPr>
              <a:t>Poster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sv-SE" smtClean="0">
                <a:solidFill>
                  <a:srgbClr val="000066"/>
                </a:solidFill>
                <a:latin typeface="Tahoma" pitchFamily="34" charset="0"/>
              </a:rPr>
              <a:t>Ukuran cukup besar untuk diletakkan/ditempel serta dibaca di tempat umum.</a:t>
            </a:r>
            <a:endParaRPr lang="en-US" smtClean="0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solidFill>
                  <a:srgbClr val="000066"/>
                </a:solidFill>
                <a:latin typeface="Tahoma" pitchFamily="34" charset="0"/>
              </a:rPr>
              <a:t>Media poster dominan gambar.</a:t>
            </a:r>
            <a:endParaRPr lang="sv-SE" smtClean="0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sv-SE" smtClean="0">
                <a:solidFill>
                  <a:srgbClr val="000066"/>
                </a:solidFill>
                <a:latin typeface="Tahoma" pitchFamily="34" charset="0"/>
              </a:rPr>
              <a:t>Biasanya berisi pokok pikiran umum (bukan penjelasan detail)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sv-SE" smtClean="0">
                <a:solidFill>
                  <a:srgbClr val="000066"/>
                </a:solidFill>
                <a:latin typeface="Tahoma" pitchFamily="34" charset="0"/>
              </a:rPr>
              <a:t>Buat satu kalimat yang “menyentuh”, mengajak, melarang, “menggelitik”, unik.</a:t>
            </a:r>
            <a:endParaRPr lang="en-US" smtClean="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990000"/>
                </a:solidFill>
                <a:latin typeface="Tahoma" pitchFamily="34" charset="0"/>
              </a:rPr>
              <a:t>Flip chart (lembar balik)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sv-SE" sz="2400" dirty="0" smtClean="0">
                <a:solidFill>
                  <a:srgbClr val="000066"/>
                </a:solidFill>
                <a:latin typeface="Tahoma" pitchFamily="34" charset="0"/>
              </a:rPr>
              <a:t>Pakai huruf cetak balok, bukan latin.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sv-SE" sz="2400" dirty="0" smtClean="0">
                <a:solidFill>
                  <a:srgbClr val="000066"/>
                </a:solidFill>
                <a:latin typeface="Tahoma" pitchFamily="34" charset="0"/>
              </a:rPr>
              <a:t>Huruf harus cukup besar sehingga bisa dibaca oleh audience terjauh. Ujilah sebelum digunakan.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sv-SE" sz="2400" dirty="0" smtClean="0">
                <a:solidFill>
                  <a:srgbClr val="000066"/>
                </a:solidFill>
                <a:latin typeface="Tahoma" pitchFamily="34" charset="0"/>
              </a:rPr>
              <a:t>Gunakan tulisan singkatan untuk membersingkat frase. Singkatan dipilih yang umum dan jelas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sv-SE" sz="2400" dirty="0" smtClean="0">
                <a:solidFill>
                  <a:srgbClr val="000066"/>
                </a:solidFill>
                <a:latin typeface="Tahoma" pitchFamily="34" charset="0"/>
              </a:rPr>
              <a:t>Gunakan penanda (warna, garis bawah, huruf kapital) untuk pesan yang membutuhkan penekanan.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sv-SE" sz="2400" dirty="0" smtClean="0">
                <a:solidFill>
                  <a:srgbClr val="000066"/>
                </a:solidFill>
                <a:latin typeface="Tahoma" pitchFamily="34" charset="0"/>
              </a:rPr>
              <a:t>Ketika digunakan, jangan menghadap ke flip-chart, menghadaplah kepada audience.</a:t>
            </a:r>
            <a:endParaRPr lang="en-US" sz="2400" dirty="0" smtClean="0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400" dirty="0" err="1" smtClean="0">
                <a:solidFill>
                  <a:srgbClr val="000066"/>
                </a:solidFill>
                <a:latin typeface="Tahoma" pitchFamily="34" charset="0"/>
              </a:rPr>
              <a:t>Satu</a:t>
            </a: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ahoma" pitchFamily="34" charset="0"/>
              </a:rPr>
              <a:t>lembar</a:t>
            </a: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ahoma" pitchFamily="34" charset="0"/>
              </a:rPr>
              <a:t>berisi</a:t>
            </a: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ahoma" pitchFamily="34" charset="0"/>
              </a:rPr>
              <a:t>satu</a:t>
            </a: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ahoma" pitchFamily="34" charset="0"/>
              </a:rPr>
              <a:t>pokok</a:t>
            </a: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ahoma" pitchFamily="34" charset="0"/>
              </a:rPr>
              <a:t>pikiran</a:t>
            </a:r>
            <a:endParaRPr lang="sv-SE" sz="2400" dirty="0" smtClean="0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sv-SE" sz="2400" dirty="0" smtClean="0">
                <a:solidFill>
                  <a:srgbClr val="000066"/>
                </a:solidFill>
                <a:latin typeface="Tahoma" pitchFamily="34" charset="0"/>
              </a:rPr>
              <a:t>Pakai grafik, tabel, gambar, flow chart untuk memperjelas uraian.</a:t>
            </a:r>
            <a:endParaRPr lang="en-US" sz="2400" dirty="0" smtClean="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newspap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8025"/>
            <a:ext cx="1828800" cy="1069975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1143000"/>
          </a:xfrm>
        </p:spPr>
        <p:txBody>
          <a:bodyPr/>
          <a:lstStyle/>
          <a:p>
            <a:pPr algn="l"/>
            <a:r>
              <a:rPr lang="en-US" sz="3200" b="1">
                <a:latin typeface="Franklin Gothic Book" pitchFamily="34" charset="0"/>
              </a:rPr>
              <a:t>Jenis-Jenis Media </a:t>
            </a:r>
            <a:r>
              <a:rPr lang="en-US" sz="3200" b="1" i="1">
                <a:latin typeface="Franklin Gothic Book" pitchFamily="34" charset="0"/>
              </a:rPr>
              <a:t>Above the line</a:t>
            </a:r>
            <a:r>
              <a:rPr lang="en-US" sz="3200" b="1">
                <a:latin typeface="Franklin Gothic Book" pitchFamily="34" charset="0"/>
              </a:rPr>
              <a:t> </a:t>
            </a:r>
            <a:br>
              <a:rPr lang="en-US" sz="3200" b="1">
                <a:latin typeface="Franklin Gothic Book" pitchFamily="34" charset="0"/>
              </a:rPr>
            </a:br>
            <a:r>
              <a:rPr lang="en-US" sz="3200" b="1">
                <a:latin typeface="Franklin Gothic Book" pitchFamily="34" charset="0"/>
              </a:rPr>
              <a:t>&amp; Karakteritiknya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31776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96" charset="2"/>
              <a:buChar char="§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MEDIA CETAK</a:t>
            </a:r>
          </a:p>
          <a:p>
            <a:pPr>
              <a:lnSpc>
                <a:spcPct val="90000"/>
              </a:lnSpc>
              <a:buFont typeface="Wingdings" pitchFamily="96" charset="2"/>
              <a:buNone/>
            </a:pPr>
            <a:r>
              <a:rPr lang="en-US" b="1" dirty="0">
                <a:latin typeface="Franklin Gothic Book" pitchFamily="34" charset="0"/>
              </a:rPr>
              <a:t>	</a:t>
            </a:r>
            <a:r>
              <a:rPr lang="en-US" b="1" dirty="0" err="1">
                <a:latin typeface="Franklin Gothic Book" pitchFamily="34" charset="0"/>
              </a:rPr>
              <a:t>Penggunaan</a:t>
            </a:r>
            <a:r>
              <a:rPr lang="en-US" b="1" dirty="0">
                <a:latin typeface="Franklin Gothic Book" pitchFamily="34" charset="0"/>
              </a:rPr>
              <a:t> media </a:t>
            </a:r>
            <a:r>
              <a:rPr lang="en-US" b="1" dirty="0" err="1">
                <a:latin typeface="Franklin Gothic Book" pitchFamily="34" charset="0"/>
              </a:rPr>
              <a:t>cetak</a:t>
            </a:r>
            <a:r>
              <a:rPr lang="en-US" b="1" dirty="0">
                <a:latin typeface="Franklin Gothic Book" pitchFamily="34" charset="0"/>
              </a:rPr>
              <a:t> </a:t>
            </a:r>
            <a:r>
              <a:rPr lang="en-US" b="1" dirty="0" err="1">
                <a:latin typeface="Franklin Gothic Book" pitchFamily="34" charset="0"/>
              </a:rPr>
              <a:t>hendaknya</a:t>
            </a:r>
            <a:r>
              <a:rPr lang="en-US" b="1" dirty="0">
                <a:latin typeface="Franklin Gothic Book" pitchFamily="34" charset="0"/>
              </a:rPr>
              <a:t> </a:t>
            </a:r>
            <a:r>
              <a:rPr lang="en-US" b="1" dirty="0" err="1">
                <a:latin typeface="Franklin Gothic Book" pitchFamily="34" charset="0"/>
              </a:rPr>
              <a:t>mempertimbangkan</a:t>
            </a:r>
            <a:r>
              <a:rPr lang="en-US" b="1" dirty="0">
                <a:latin typeface="Franklin Gothic Book" pitchFamily="34" charset="0"/>
              </a:rPr>
              <a:t> </a:t>
            </a:r>
            <a:r>
              <a:rPr lang="en-US" b="1" dirty="0" err="1">
                <a:latin typeface="Franklin Gothic Book" pitchFamily="34" charset="0"/>
              </a:rPr>
              <a:t>potensi</a:t>
            </a:r>
            <a:r>
              <a:rPr lang="en-US" b="1" dirty="0">
                <a:latin typeface="Franklin Gothic Book" pitchFamily="34" charset="0"/>
              </a:rPr>
              <a:t> </a:t>
            </a:r>
            <a:r>
              <a:rPr lang="en-US" b="1" dirty="0" err="1">
                <a:latin typeface="Franklin Gothic Book" pitchFamily="34" charset="0"/>
              </a:rPr>
              <a:t>distribusi</a:t>
            </a:r>
            <a:r>
              <a:rPr lang="en-US" b="1" dirty="0">
                <a:latin typeface="Franklin Gothic Book" pitchFamily="34" charset="0"/>
              </a:rPr>
              <a:t>, </a:t>
            </a:r>
            <a:r>
              <a:rPr lang="en-US" b="1" dirty="0" err="1">
                <a:latin typeface="Franklin Gothic Book" pitchFamily="34" charset="0"/>
              </a:rPr>
              <a:t>tingkat</a:t>
            </a:r>
            <a:r>
              <a:rPr lang="en-US" b="1" dirty="0">
                <a:latin typeface="Franklin Gothic Book" pitchFamily="34" charset="0"/>
              </a:rPr>
              <a:t> </a:t>
            </a:r>
            <a:r>
              <a:rPr lang="en-US" b="1" dirty="0" err="1">
                <a:latin typeface="Franklin Gothic Book" pitchFamily="34" charset="0"/>
              </a:rPr>
              <a:t>melek</a:t>
            </a:r>
            <a:r>
              <a:rPr lang="en-US" b="1" dirty="0">
                <a:latin typeface="Franklin Gothic Book" pitchFamily="34" charset="0"/>
              </a:rPr>
              <a:t> </a:t>
            </a:r>
            <a:r>
              <a:rPr lang="en-US" b="1" dirty="0" err="1">
                <a:latin typeface="Franklin Gothic Book" pitchFamily="34" charset="0"/>
              </a:rPr>
              <a:t>huruf</a:t>
            </a:r>
            <a:r>
              <a:rPr lang="en-US" b="1" dirty="0">
                <a:latin typeface="Franklin Gothic Book" pitchFamily="34" charset="0"/>
              </a:rPr>
              <a:t> </a:t>
            </a:r>
            <a:r>
              <a:rPr lang="en-US" b="1" dirty="0" err="1">
                <a:latin typeface="Franklin Gothic Book" pitchFamily="34" charset="0"/>
              </a:rPr>
              <a:t>dan</a:t>
            </a:r>
            <a:r>
              <a:rPr lang="en-US" b="1" dirty="0">
                <a:latin typeface="Franklin Gothic Book" pitchFamily="34" charset="0"/>
              </a:rPr>
              <a:t> </a:t>
            </a:r>
            <a:r>
              <a:rPr lang="en-US" b="1" dirty="0" err="1">
                <a:latin typeface="Franklin Gothic Book" pitchFamily="34" charset="0"/>
              </a:rPr>
              <a:t>daya</a:t>
            </a:r>
            <a:r>
              <a:rPr lang="en-US" b="1" dirty="0">
                <a:latin typeface="Franklin Gothic Book" pitchFamily="34" charset="0"/>
              </a:rPr>
              <a:t> </a:t>
            </a:r>
            <a:r>
              <a:rPr lang="en-US" b="1" dirty="0" err="1">
                <a:latin typeface="Franklin Gothic Book" pitchFamily="34" charset="0"/>
              </a:rPr>
              <a:t>beli</a:t>
            </a:r>
            <a:r>
              <a:rPr lang="en-US" b="1" dirty="0">
                <a:latin typeface="Franklin Gothic Book" pitchFamily="34" charset="0"/>
              </a:rPr>
              <a:t> </a:t>
            </a:r>
            <a:r>
              <a:rPr lang="en-US" b="1" dirty="0" err="1">
                <a:latin typeface="Franklin Gothic Book" pitchFamily="34" charset="0"/>
              </a:rPr>
              <a:t>kelompok</a:t>
            </a:r>
            <a:r>
              <a:rPr lang="en-US" b="1" dirty="0">
                <a:latin typeface="Franklin Gothic Book" pitchFamily="34" charset="0"/>
              </a:rPr>
              <a:t> </a:t>
            </a:r>
            <a:r>
              <a:rPr lang="en-US" b="1" dirty="0" err="1">
                <a:latin typeface="Franklin Gothic Book" pitchFamily="34" charset="0"/>
              </a:rPr>
              <a:t>sasaran</a:t>
            </a:r>
            <a:r>
              <a:rPr lang="en-US" b="1" dirty="0">
                <a:latin typeface="Franklin Gothic Book" pitchFamily="34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96" charset="2"/>
              <a:buNone/>
            </a:pPr>
            <a:r>
              <a:rPr lang="en-US" b="1" dirty="0">
                <a:latin typeface="Franklin Gothic Book" pitchFamily="34" charset="0"/>
              </a:rPr>
              <a:t>	</a:t>
            </a:r>
            <a:r>
              <a:rPr lang="en-US" b="1" dirty="0" err="1">
                <a:latin typeface="Franklin Gothic Book" pitchFamily="34" charset="0"/>
              </a:rPr>
              <a:t>Karakteristik</a:t>
            </a:r>
            <a:r>
              <a:rPr lang="en-US" b="1" dirty="0">
                <a:latin typeface="Franklin Gothic Book" pitchFamily="34" charset="0"/>
              </a:rPr>
              <a:t> :</a:t>
            </a:r>
          </a:p>
          <a:p>
            <a:pPr lvl="1">
              <a:lnSpc>
                <a:spcPct val="90000"/>
              </a:lnSpc>
              <a:buFont typeface="Wingdings" pitchFamily="96" charset="2"/>
              <a:buChar char="§"/>
            </a:pPr>
            <a:r>
              <a:rPr lang="en-US" b="1" i="1" dirty="0">
                <a:latin typeface="Franklin Gothic Book" pitchFamily="34" charset="0"/>
              </a:rPr>
              <a:t>In-depth coverage and performance</a:t>
            </a:r>
          </a:p>
          <a:p>
            <a:pPr lvl="1">
              <a:lnSpc>
                <a:spcPct val="90000"/>
              </a:lnSpc>
              <a:buFont typeface="Wingdings" pitchFamily="96" charset="2"/>
              <a:buChar char="§"/>
            </a:pPr>
            <a:r>
              <a:rPr lang="en-US" b="1" i="1" dirty="0">
                <a:latin typeface="Franklin Gothic Book" pitchFamily="34" charset="0"/>
              </a:rPr>
              <a:t>Variety of subject coverage</a:t>
            </a:r>
          </a:p>
          <a:p>
            <a:pPr lvl="1">
              <a:lnSpc>
                <a:spcPct val="90000"/>
              </a:lnSpc>
              <a:buFont typeface="Wingdings" pitchFamily="96" charset="2"/>
              <a:buChar char="§"/>
            </a:pPr>
            <a:r>
              <a:rPr lang="en-US" b="1" i="1" dirty="0">
                <a:latin typeface="Franklin Gothic Book" pitchFamily="34" charset="0"/>
              </a:rPr>
              <a:t>Mobility</a:t>
            </a:r>
          </a:p>
          <a:p>
            <a:pPr lvl="1">
              <a:lnSpc>
                <a:spcPct val="90000"/>
              </a:lnSpc>
              <a:buFont typeface="Wingdings" pitchFamily="96" charset="2"/>
              <a:buChar char="§"/>
            </a:pPr>
            <a:r>
              <a:rPr lang="en-US" b="1" i="1" dirty="0">
                <a:latin typeface="Franklin Gothic Book" pitchFamily="34" charset="0"/>
              </a:rPr>
              <a:t>Result assessable (</a:t>
            </a:r>
            <a:r>
              <a:rPr lang="en-US" b="1" i="1" dirty="0" err="1">
                <a:latin typeface="Franklin Gothic Book" pitchFamily="34" charset="0"/>
              </a:rPr>
              <a:t>lebih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mudah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diukur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hasil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promosinya</a:t>
            </a:r>
            <a:r>
              <a:rPr lang="en-US" b="1" i="1" dirty="0">
                <a:latin typeface="Franklin Gothic Book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MEDIA CETAK</a:t>
            </a:r>
            <a:endParaRPr lang="id-ID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Kelebihan media cetak</a:t>
            </a:r>
          </a:p>
          <a:p>
            <a:pPr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800">
                <a:latin typeface="Franklin Gothic Book" pitchFamily="34" charset="0"/>
              </a:rPr>
              <a:t>Murah (untuk kelompok unknown &amp; unidentified)</a:t>
            </a:r>
          </a:p>
          <a:p>
            <a:pPr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800">
                <a:latin typeface="Franklin Gothic Book" pitchFamily="34" charset="0"/>
              </a:rPr>
              <a:t>Desain lebih mudah dan cepat eksekusinya</a:t>
            </a:r>
          </a:p>
          <a:p>
            <a:pPr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800">
                <a:latin typeface="Franklin Gothic Book" pitchFamily="34" charset="0"/>
              </a:rPr>
              <a:t>Dapat diarahkan pada segmen tertentu</a:t>
            </a:r>
          </a:p>
          <a:p>
            <a:pPr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800">
                <a:latin typeface="Franklin Gothic Book" pitchFamily="34" charset="0"/>
              </a:rPr>
              <a:t>Daya tampung lebih luas</a:t>
            </a:r>
          </a:p>
          <a:p>
            <a:pPr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800">
                <a:latin typeface="Franklin Gothic Book" pitchFamily="34" charset="0"/>
              </a:rPr>
              <a:t>Awet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Kelemahan media cetak</a:t>
            </a:r>
          </a:p>
          <a:p>
            <a:pPr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800">
                <a:latin typeface="Franklin Gothic Book" pitchFamily="34" charset="0"/>
              </a:rPr>
              <a:t>Pasif</a:t>
            </a:r>
          </a:p>
          <a:p>
            <a:pPr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800">
                <a:latin typeface="Franklin Gothic Book" pitchFamily="34" charset="0"/>
              </a:rPr>
              <a:t>Statis</a:t>
            </a:r>
          </a:p>
          <a:p>
            <a:pPr>
              <a:lnSpc>
                <a:spcPct val="80000"/>
              </a:lnSpc>
              <a:buFont typeface="Wingdings" pitchFamily="96" charset="2"/>
              <a:buChar char="§"/>
            </a:pPr>
            <a:r>
              <a:rPr lang="en-US" sz="2800" i="1">
                <a:latin typeface="Franklin Gothic Book" pitchFamily="34" charset="0"/>
              </a:rPr>
              <a:t>Potentially overlooked</a:t>
            </a:r>
            <a:r>
              <a:rPr lang="en-US" sz="2800">
                <a:latin typeface="Franklin Gothic Book" pitchFamily="34" charset="0"/>
              </a:rPr>
              <a:t> (terlewatkan)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352800"/>
            <a:ext cx="1752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</TotalTime>
  <Words>405</Words>
  <Application>Microsoft Office PowerPoint</Application>
  <PresentationFormat>On-screen Show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MEDIA kampenye sosial</vt:lpstr>
      <vt:lpstr>KNOW YOUR AUDIENCE</vt:lpstr>
      <vt:lpstr>BEBERAPA PRINSIP DALAM PEMBUATAN MEDIA KOMUNIKASI KESEHATAN</vt:lpstr>
      <vt:lpstr>Leaflet</vt:lpstr>
      <vt:lpstr>Pamflet</vt:lpstr>
      <vt:lpstr>Poster</vt:lpstr>
      <vt:lpstr>Flip chart (lembar balik)</vt:lpstr>
      <vt:lpstr>Jenis-Jenis Media Above the line  &amp; Karakteritiknya</vt:lpstr>
      <vt:lpstr>MEDIA CETAK</vt:lpstr>
      <vt:lpstr>Slide 10</vt:lpstr>
      <vt:lpstr>Slide 11</vt:lpstr>
      <vt:lpstr>Slide 12</vt:lpstr>
      <vt:lpstr>Slide 13</vt:lpstr>
      <vt:lpstr>Slide 14</vt:lpstr>
      <vt:lpstr>SALES LITERATURE</vt:lpstr>
      <vt:lpstr>POINT OF SALES (POST DISPLAY MATERIAL)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kampenye sosial</dc:title>
  <dc:creator>NURJANAH</dc:creator>
  <cp:lastModifiedBy>toshiba</cp:lastModifiedBy>
  <cp:revision>9</cp:revision>
  <dcterms:created xsi:type="dcterms:W3CDTF">2010-12-08T01:47:37Z</dcterms:created>
  <dcterms:modified xsi:type="dcterms:W3CDTF">2012-09-17T09:35:49Z</dcterms:modified>
</cp:coreProperties>
</file>