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64"/>
  </p:notesMasterIdLst>
  <p:handoutMasterIdLst>
    <p:handoutMasterId r:id="rId65"/>
  </p:handoutMasterIdLst>
  <p:sldIdLst>
    <p:sldId id="269" r:id="rId2"/>
    <p:sldId id="276" r:id="rId3"/>
    <p:sldId id="277" r:id="rId4"/>
    <p:sldId id="279" r:id="rId5"/>
    <p:sldId id="280" r:id="rId6"/>
    <p:sldId id="281" r:id="rId7"/>
    <p:sldId id="278" r:id="rId8"/>
    <p:sldId id="282" r:id="rId9"/>
    <p:sldId id="283" r:id="rId10"/>
    <p:sldId id="284" r:id="rId11"/>
    <p:sldId id="285" r:id="rId12"/>
    <p:sldId id="286" r:id="rId13"/>
    <p:sldId id="287" r:id="rId14"/>
    <p:sldId id="288" r:id="rId15"/>
    <p:sldId id="344" r:id="rId16"/>
    <p:sldId id="345" r:id="rId17"/>
    <p:sldId id="346" r:id="rId18"/>
    <p:sldId id="347" r:id="rId19"/>
    <p:sldId id="325" r:id="rId20"/>
    <p:sldId id="292" r:id="rId21"/>
    <p:sldId id="293" r:id="rId22"/>
    <p:sldId id="295" r:id="rId23"/>
    <p:sldId id="296" r:id="rId24"/>
    <p:sldId id="297" r:id="rId25"/>
    <p:sldId id="298" r:id="rId26"/>
    <p:sldId id="299" r:id="rId27"/>
    <p:sldId id="300" r:id="rId28"/>
    <p:sldId id="301" r:id="rId29"/>
    <p:sldId id="328" r:id="rId30"/>
    <p:sldId id="302" r:id="rId31"/>
    <p:sldId id="303" r:id="rId32"/>
    <p:sldId id="304" r:id="rId33"/>
    <p:sldId id="305" r:id="rId34"/>
    <p:sldId id="306" r:id="rId35"/>
    <p:sldId id="307" r:id="rId36"/>
    <p:sldId id="330" r:id="rId37"/>
    <p:sldId id="329" r:id="rId38"/>
    <p:sldId id="308" r:id="rId39"/>
    <p:sldId id="337" r:id="rId40"/>
    <p:sldId id="331" r:id="rId41"/>
    <p:sldId id="309" r:id="rId42"/>
    <p:sldId id="335" r:id="rId43"/>
    <p:sldId id="336" r:id="rId44"/>
    <p:sldId id="333" r:id="rId45"/>
    <p:sldId id="334" r:id="rId46"/>
    <p:sldId id="311" r:id="rId47"/>
    <p:sldId id="338" r:id="rId48"/>
    <p:sldId id="312" r:id="rId49"/>
    <p:sldId id="339" r:id="rId50"/>
    <p:sldId id="313" r:id="rId51"/>
    <p:sldId id="314" r:id="rId52"/>
    <p:sldId id="340" r:id="rId53"/>
    <p:sldId id="315" r:id="rId54"/>
    <p:sldId id="316" r:id="rId55"/>
    <p:sldId id="341" r:id="rId56"/>
    <p:sldId id="342" r:id="rId57"/>
    <p:sldId id="317" r:id="rId58"/>
    <p:sldId id="318" r:id="rId59"/>
    <p:sldId id="319" r:id="rId60"/>
    <p:sldId id="320" r:id="rId61"/>
    <p:sldId id="322" r:id="rId62"/>
    <p:sldId id="343" r:id="rId63"/>
  </p:sldIdLst>
  <p:sldSz cx="9144000" cy="6858000" type="screen4x3"/>
  <p:notesSz cx="7102475" cy="102346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66"/>
    </p:penClr>
  </p:showPr>
  <p:clrMru>
    <a:srgbClr val="00CC00"/>
    <a:srgbClr val="CCCC00"/>
    <a:srgbClr val="00CC66"/>
    <a:srgbClr val="FF0066"/>
    <a:srgbClr val="0066CC"/>
    <a:srgbClr val="FFCC00"/>
    <a:srgbClr val="00008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54006"/>
    </p:cViewPr>
  </p:outlineViewPr>
  <p:notesTextViewPr>
    <p:cViewPr>
      <p:scale>
        <a:sx n="100" d="100"/>
        <a:sy n="100" d="100"/>
      </p:scale>
      <p:origin x="0" y="0"/>
    </p:cViewPr>
  </p:notesTextViewPr>
  <p:sorterViewPr>
    <p:cViewPr>
      <p:scale>
        <a:sx n="66" d="100"/>
        <a:sy n="66" d="100"/>
      </p:scale>
      <p:origin x="0" y="17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306" cy="511031"/>
          </a:xfrm>
          <a:prstGeom prst="rect">
            <a:avLst/>
          </a:prstGeom>
          <a:noFill/>
          <a:ln w="9525">
            <a:noFill/>
            <a:miter lim="800000"/>
            <a:headEnd/>
            <a:tailEnd/>
          </a:ln>
          <a:effectLst/>
        </p:spPr>
        <p:txBody>
          <a:bodyPr vert="horz" wrap="square" lIns="99053" tIns="49527" rIns="99053" bIns="49527" numCol="1" anchor="t" anchorCtr="0" compatLnSpc="1">
            <a:prstTxWarp prst="textNoShape">
              <a:avLst/>
            </a:prstTxWarp>
          </a:bodyPr>
          <a:lstStyle>
            <a:lvl1pPr defTabSz="990236" eaLnBrk="0" hangingPunct="0">
              <a:defRPr sz="13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4025169" y="0"/>
            <a:ext cx="3077306" cy="511031"/>
          </a:xfrm>
          <a:prstGeom prst="rect">
            <a:avLst/>
          </a:prstGeom>
          <a:noFill/>
          <a:ln w="9525">
            <a:noFill/>
            <a:miter lim="800000"/>
            <a:headEnd/>
            <a:tailEnd/>
          </a:ln>
          <a:effectLst/>
        </p:spPr>
        <p:txBody>
          <a:bodyPr vert="horz" wrap="square" lIns="99053" tIns="49527" rIns="99053" bIns="49527" numCol="1" anchor="t" anchorCtr="0" compatLnSpc="1">
            <a:prstTxWarp prst="textNoShape">
              <a:avLst/>
            </a:prstTxWarp>
          </a:bodyPr>
          <a:lstStyle>
            <a:lvl1pPr algn="r" defTabSz="990236" eaLnBrk="0" hangingPunct="0">
              <a:defRPr sz="1300">
                <a:latin typeface="Times New Roman" pitchFamily="18" charset="0"/>
              </a:defRPr>
            </a:lvl1pPr>
          </a:lstStyle>
          <a:p>
            <a:endParaRPr lang="en-US"/>
          </a:p>
        </p:txBody>
      </p:sp>
      <p:sp>
        <p:nvSpPr>
          <p:cNvPr id="14340" name="Rectangle 4"/>
          <p:cNvSpPr>
            <a:spLocks noGrp="1" noChangeArrowheads="1"/>
          </p:cNvSpPr>
          <p:nvPr>
            <p:ph type="ftr" sz="quarter" idx="2"/>
          </p:nvPr>
        </p:nvSpPr>
        <p:spPr bwMode="auto">
          <a:xfrm>
            <a:off x="0" y="9723582"/>
            <a:ext cx="3077306" cy="511031"/>
          </a:xfrm>
          <a:prstGeom prst="rect">
            <a:avLst/>
          </a:prstGeom>
          <a:noFill/>
          <a:ln w="9525">
            <a:noFill/>
            <a:miter lim="800000"/>
            <a:headEnd/>
            <a:tailEnd/>
          </a:ln>
          <a:effectLst/>
        </p:spPr>
        <p:txBody>
          <a:bodyPr vert="horz" wrap="square" lIns="99053" tIns="49527" rIns="99053" bIns="49527" numCol="1" anchor="b" anchorCtr="0" compatLnSpc="1">
            <a:prstTxWarp prst="textNoShape">
              <a:avLst/>
            </a:prstTxWarp>
          </a:bodyPr>
          <a:lstStyle>
            <a:lvl1pPr defTabSz="990236" eaLnBrk="0" hangingPunct="0">
              <a:defRPr sz="13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4025169" y="9723582"/>
            <a:ext cx="3077306" cy="511031"/>
          </a:xfrm>
          <a:prstGeom prst="rect">
            <a:avLst/>
          </a:prstGeom>
          <a:noFill/>
          <a:ln w="9525">
            <a:noFill/>
            <a:miter lim="800000"/>
            <a:headEnd/>
            <a:tailEnd/>
          </a:ln>
          <a:effectLst/>
        </p:spPr>
        <p:txBody>
          <a:bodyPr vert="horz" wrap="square" lIns="99053" tIns="49527" rIns="99053" bIns="49527" numCol="1" anchor="b" anchorCtr="0" compatLnSpc="1">
            <a:prstTxWarp prst="textNoShape">
              <a:avLst/>
            </a:prstTxWarp>
          </a:bodyPr>
          <a:lstStyle>
            <a:lvl1pPr algn="r" defTabSz="990236" eaLnBrk="0" hangingPunct="0">
              <a:defRPr sz="1300">
                <a:latin typeface="Times New Roman" pitchFamily="18" charset="0"/>
              </a:defRPr>
            </a:lvl1pPr>
          </a:lstStyle>
          <a:p>
            <a:fld id="{639377F6-0505-456F-810D-416C8C06177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7306" cy="511031"/>
          </a:xfrm>
          <a:prstGeom prst="rect">
            <a:avLst/>
          </a:prstGeom>
          <a:noFill/>
          <a:ln w="9525">
            <a:noFill/>
            <a:miter lim="800000"/>
            <a:headEnd/>
            <a:tailEnd/>
          </a:ln>
          <a:effectLst/>
        </p:spPr>
        <p:txBody>
          <a:bodyPr vert="horz" wrap="square" lIns="20637" tIns="0" rIns="20637" bIns="0" numCol="1" anchor="t" anchorCtr="0" compatLnSpc="1">
            <a:prstTxWarp prst="textNoShape">
              <a:avLst/>
            </a:prstTxWarp>
          </a:bodyPr>
          <a:lstStyle>
            <a:lvl1pPr defTabSz="990236" eaLnBrk="0" hangingPunct="0">
              <a:defRPr sz="1300"/>
            </a:lvl1pPr>
          </a:lstStyle>
          <a:p>
            <a:endParaRPr lang="en-US"/>
          </a:p>
        </p:txBody>
      </p:sp>
      <p:sp>
        <p:nvSpPr>
          <p:cNvPr id="2051" name="Rectangle 3"/>
          <p:cNvSpPr>
            <a:spLocks noGrp="1" noChangeArrowheads="1"/>
          </p:cNvSpPr>
          <p:nvPr>
            <p:ph type="dt" idx="1"/>
          </p:nvPr>
        </p:nvSpPr>
        <p:spPr bwMode="auto">
          <a:xfrm>
            <a:off x="4025169" y="0"/>
            <a:ext cx="3077306" cy="511031"/>
          </a:xfrm>
          <a:prstGeom prst="rect">
            <a:avLst/>
          </a:prstGeom>
          <a:noFill/>
          <a:ln w="9525">
            <a:noFill/>
            <a:miter lim="800000"/>
            <a:headEnd/>
            <a:tailEnd/>
          </a:ln>
          <a:effectLst/>
        </p:spPr>
        <p:txBody>
          <a:bodyPr vert="horz" wrap="square" lIns="20637" tIns="0" rIns="20637" bIns="0" numCol="1" anchor="t" anchorCtr="0" compatLnSpc="1">
            <a:prstTxWarp prst="textNoShape">
              <a:avLst/>
            </a:prstTxWarp>
          </a:bodyPr>
          <a:lstStyle>
            <a:lvl1pPr algn="r" defTabSz="990236" eaLnBrk="0" hangingPunct="0">
              <a:defRPr sz="1300"/>
            </a:lvl1pPr>
          </a:lstStyle>
          <a:p>
            <a:endParaRPr lang="en-US"/>
          </a:p>
        </p:txBody>
      </p:sp>
      <p:sp>
        <p:nvSpPr>
          <p:cNvPr id="2052" name="Rectangle 4"/>
          <p:cNvSpPr>
            <a:spLocks noGrp="1" noRot="1" noChangeAspect="1" noChangeArrowheads="1"/>
          </p:cNvSpPr>
          <p:nvPr>
            <p:ph type="sldImg" idx="2"/>
          </p:nvPr>
        </p:nvSpPr>
        <p:spPr bwMode="auto">
          <a:xfrm>
            <a:off x="992188" y="768350"/>
            <a:ext cx="5118100" cy="38385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6240" y="4861792"/>
            <a:ext cx="5209997" cy="4604526"/>
          </a:xfrm>
          <a:prstGeom prst="rect">
            <a:avLst/>
          </a:prstGeom>
          <a:noFill/>
          <a:ln w="9525">
            <a:noFill/>
            <a:miter lim="800000"/>
            <a:headEnd/>
            <a:tailEnd/>
          </a:ln>
          <a:effectLst/>
        </p:spPr>
        <p:txBody>
          <a:bodyPr vert="horz" wrap="square" lIns="99741" tIns="49872" rIns="99741" bIns="4987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9723582"/>
            <a:ext cx="3077306" cy="511031"/>
          </a:xfrm>
          <a:prstGeom prst="rect">
            <a:avLst/>
          </a:prstGeom>
          <a:noFill/>
          <a:ln w="9525">
            <a:noFill/>
            <a:miter lim="800000"/>
            <a:headEnd/>
            <a:tailEnd/>
          </a:ln>
          <a:effectLst/>
        </p:spPr>
        <p:txBody>
          <a:bodyPr vert="horz" wrap="square" lIns="20637" tIns="0" rIns="20637" bIns="0" numCol="1" anchor="b" anchorCtr="0" compatLnSpc="1">
            <a:prstTxWarp prst="textNoShape">
              <a:avLst/>
            </a:prstTxWarp>
          </a:bodyPr>
          <a:lstStyle>
            <a:lvl1pPr defTabSz="990236" eaLnBrk="0" hangingPunct="0">
              <a:defRPr sz="1300"/>
            </a:lvl1pPr>
          </a:lstStyle>
          <a:p>
            <a:endParaRPr lang="en-US"/>
          </a:p>
        </p:txBody>
      </p:sp>
      <p:sp>
        <p:nvSpPr>
          <p:cNvPr id="2055" name="Rectangle 7"/>
          <p:cNvSpPr>
            <a:spLocks noGrp="1" noChangeArrowheads="1"/>
          </p:cNvSpPr>
          <p:nvPr>
            <p:ph type="sldNum" sz="quarter" idx="5"/>
          </p:nvPr>
        </p:nvSpPr>
        <p:spPr bwMode="auto">
          <a:xfrm>
            <a:off x="4025169" y="9723582"/>
            <a:ext cx="3077306" cy="511031"/>
          </a:xfrm>
          <a:prstGeom prst="rect">
            <a:avLst/>
          </a:prstGeom>
          <a:noFill/>
          <a:ln w="9525">
            <a:noFill/>
            <a:miter lim="800000"/>
            <a:headEnd/>
            <a:tailEnd/>
          </a:ln>
          <a:effectLst/>
        </p:spPr>
        <p:txBody>
          <a:bodyPr vert="horz" wrap="square" lIns="20637" tIns="0" rIns="20637" bIns="0" numCol="1" anchor="b" anchorCtr="0" compatLnSpc="1">
            <a:prstTxWarp prst="textNoShape">
              <a:avLst/>
            </a:prstTxWarp>
          </a:bodyPr>
          <a:lstStyle>
            <a:lvl1pPr algn="r" defTabSz="990236" eaLnBrk="0" hangingPunct="0">
              <a:defRPr sz="1300"/>
            </a:lvl1pPr>
          </a:lstStyle>
          <a:p>
            <a:fld id="{4E3BFDF9-E7EE-4841-A984-22748B93DFB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3BFDF9-E7EE-4841-A984-22748B93DFB5}"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dirty="0" smtClean="0">
                <a:latin typeface="Times New Roman" charset="0"/>
              </a:rPr>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a:t>
            </a:r>
            <a:r>
              <a:rPr lang="en-US" dirty="0" err="1" smtClean="0">
                <a:latin typeface="Times New Roman" charset="0"/>
              </a:rPr>
              <a:t>cyberwarfare</a:t>
            </a:r>
            <a:r>
              <a:rPr lang="en-US" dirty="0" smtClean="0">
                <a:latin typeface="Times New Roman" charset="0"/>
              </a:rPr>
              <a:t> capabilities. One of the leading, if not the leading, countries in </a:t>
            </a:r>
            <a:r>
              <a:rPr lang="en-US" dirty="0" err="1" smtClean="0">
                <a:latin typeface="Times New Roman" charset="0"/>
              </a:rPr>
              <a:t>cyberwarfare</a:t>
            </a:r>
            <a:r>
              <a:rPr lang="en-US" dirty="0" smtClean="0">
                <a:latin typeface="Times New Roman" charset="0"/>
              </a:rPr>
              <a:t> is the United States.  </a:t>
            </a:r>
          </a:p>
          <a:p>
            <a:endParaRPr lang="en-US" dirty="0" smtClean="0">
              <a:latin typeface="Times New Roman" charset="0"/>
            </a:endParaRPr>
          </a:p>
        </p:txBody>
      </p:sp>
      <p:sp>
        <p:nvSpPr>
          <p:cNvPr id="77828" name="Slide Number Placeholder 3"/>
          <p:cNvSpPr>
            <a:spLocks noGrp="1"/>
          </p:cNvSpPr>
          <p:nvPr>
            <p:ph type="sldNum" sz="quarter" idx="5"/>
          </p:nvPr>
        </p:nvSpPr>
        <p:spPr>
          <a:noFill/>
        </p:spPr>
        <p:txBody>
          <a:bodyPr/>
          <a:lstStyle/>
          <a:p>
            <a:fld id="{A0ECC54C-E0F7-4EDD-93AD-19AB06DD3CD9}" type="slidenum">
              <a:rPr lang="en-US">
                <a:latin typeface="Times New Roman" charset="0"/>
              </a:rPr>
              <a:pPr/>
              <a:t>17</a:t>
            </a:fld>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dirty="0" smtClean="0">
                <a:latin typeface="Times New Roman" charset="0"/>
              </a:rPr>
              <a:t>This slide continues the discussion of types of computer crime. Note that cybercriminal activities are borderless: The global nature of the Internet makes it possible for cybercriminals to operate anywhere in the world. Ask students if there should be legislation outlawing click fraud. One concern is the use of computer attacks by organized governments, and that such attacks might target major infrastructure such as electrical grids. The text says that at least 20 countries, including China, are believed to be developing offensive and defensive </a:t>
            </a:r>
            <a:r>
              <a:rPr lang="en-US" dirty="0" err="1" smtClean="0">
                <a:latin typeface="Times New Roman" charset="0"/>
              </a:rPr>
              <a:t>cyberwarfare</a:t>
            </a:r>
            <a:r>
              <a:rPr lang="en-US" dirty="0" smtClean="0">
                <a:latin typeface="Times New Roman" charset="0"/>
              </a:rPr>
              <a:t> capabilities. One of the leading, if not the leading, countries in </a:t>
            </a:r>
            <a:r>
              <a:rPr lang="en-US" dirty="0" err="1" smtClean="0">
                <a:latin typeface="Times New Roman" charset="0"/>
              </a:rPr>
              <a:t>cyberwarfare</a:t>
            </a:r>
            <a:r>
              <a:rPr lang="en-US" dirty="0" smtClean="0">
                <a:latin typeface="Times New Roman" charset="0"/>
              </a:rPr>
              <a:t> is the United States.  </a:t>
            </a:r>
          </a:p>
          <a:p>
            <a:endParaRPr lang="en-US" dirty="0" smtClean="0">
              <a:latin typeface="Times New Roman" charset="0"/>
            </a:endParaRPr>
          </a:p>
        </p:txBody>
      </p:sp>
      <p:sp>
        <p:nvSpPr>
          <p:cNvPr id="77828" name="Slide Number Placeholder 3"/>
          <p:cNvSpPr>
            <a:spLocks noGrp="1"/>
          </p:cNvSpPr>
          <p:nvPr>
            <p:ph type="sldNum" sz="quarter" idx="5"/>
          </p:nvPr>
        </p:nvSpPr>
        <p:spPr>
          <a:noFill/>
        </p:spPr>
        <p:txBody>
          <a:bodyPr/>
          <a:lstStyle/>
          <a:p>
            <a:fld id="{A0ECC54C-E0F7-4EDD-93AD-19AB06DD3CD9}" type="slidenum">
              <a:rPr lang="en-US">
                <a:latin typeface="Times New Roman" charset="0"/>
              </a:rPr>
              <a:pPr/>
              <a:t>18</a:t>
            </a:fld>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t>This slide continues the discussion of the types of computer crimes. What is the result of a </a:t>
            </a:r>
            <a:r>
              <a:rPr lang="en-US" dirty="0" err="1" smtClean="0"/>
              <a:t>DoS</a:t>
            </a:r>
            <a:r>
              <a:rPr lang="en-US" dirty="0" smtClean="0"/>
              <a:t> attack?  The text gives the example of the</a:t>
            </a:r>
          </a:p>
          <a:p>
            <a:r>
              <a:rPr lang="en-US" dirty="0" smtClean="0"/>
              <a:t>largest </a:t>
            </a:r>
            <a:r>
              <a:rPr lang="en-US" dirty="0" err="1" smtClean="0"/>
              <a:t>botnet</a:t>
            </a:r>
            <a:r>
              <a:rPr lang="en-US" dirty="0" smtClean="0"/>
              <a:t> attack in 2010, the Mariposa </a:t>
            </a:r>
            <a:r>
              <a:rPr lang="en-US" dirty="0" err="1" smtClean="0"/>
              <a:t>botnet</a:t>
            </a:r>
            <a:r>
              <a:rPr lang="en-US" dirty="0" smtClean="0"/>
              <a:t>, which started in Spain and spread across the world. Mariposa had infected and controlled about 12.7 million computers in its efforts to steal credit card numbers and online banking passwords. More than half of the Fortune 1000 companies, 40 major banks, and numerous government agencies were infected—and did not know it. Bots and </a:t>
            </a:r>
            <a:r>
              <a:rPr lang="en-US" dirty="0" err="1" smtClean="0"/>
              <a:t>botnets</a:t>
            </a:r>
            <a:r>
              <a:rPr lang="en-US" dirty="0" smtClean="0"/>
              <a:t> are an extremely serious threat because they can be used to launch very large attacks using many different techniques. </a:t>
            </a:r>
          </a:p>
          <a:p>
            <a:endParaRPr lang="en-US" dirty="0" smtClean="0"/>
          </a:p>
        </p:txBody>
      </p:sp>
      <p:sp>
        <p:nvSpPr>
          <p:cNvPr id="39940" name="Slide Number Placeholder 3"/>
          <p:cNvSpPr>
            <a:spLocks noGrp="1"/>
          </p:cNvSpPr>
          <p:nvPr>
            <p:ph type="sldNum" sz="quarter" idx="5"/>
          </p:nvPr>
        </p:nvSpPr>
        <p:spPr>
          <a:noFill/>
        </p:spPr>
        <p:txBody>
          <a:bodyPr/>
          <a:lstStyle/>
          <a:p>
            <a:fld id="{6285F69F-3B93-46D5-97ED-3810F8B5FA64}" type="slidenum">
              <a:rPr lang="en-US"/>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dirty="0" smtClean="0">
                <a:latin typeface="Times New Roman" charset="0"/>
              </a:rPr>
              <a:t>This slide looks at another source of security problems – people inside the company with access to the system. Ask students if they have ever worked somewhere with a vulnerable password system. Have they ever revealed to anyone what their password is or was?  What are some solutions to password security?  Some financial institutions assign users a new password every day, or every hour. </a:t>
            </a:r>
          </a:p>
          <a:p>
            <a:pPr eaLnBrk="1" hangingPunct="1"/>
            <a:endParaRPr lang="en-US" dirty="0" smtClean="0">
              <a:latin typeface="Times New Roman" charset="0"/>
            </a:endParaRPr>
          </a:p>
          <a:p>
            <a:endParaRPr lang="en-US" dirty="0" smtClean="0">
              <a:latin typeface="Times New Roman" charset="0"/>
            </a:endParaRPr>
          </a:p>
        </p:txBody>
      </p:sp>
      <p:sp>
        <p:nvSpPr>
          <p:cNvPr id="78852" name="Slide Number Placeholder 3"/>
          <p:cNvSpPr>
            <a:spLocks noGrp="1"/>
          </p:cNvSpPr>
          <p:nvPr>
            <p:ph type="sldNum" sz="quarter" idx="5"/>
          </p:nvPr>
        </p:nvSpPr>
        <p:spPr>
          <a:noFill/>
        </p:spPr>
        <p:txBody>
          <a:bodyPr/>
          <a:lstStyle/>
          <a:p>
            <a:fld id="{D9174ECF-D57F-43F2-8358-7F5CC29887CA}" type="slidenum">
              <a:rPr lang="en-US">
                <a:latin typeface="Times New Roman" charset="0"/>
              </a:rPr>
              <a:pPr/>
              <a:t>20</a:t>
            </a:fld>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latin typeface="Times New Roman" charset="0"/>
              </a:rPr>
              <a:t>This slide looks at security and other vulnerabilities caused by software errors that open networks to intruders. The text cites the example of a database-related software error that prevented millions of JP Morgan Chase retail and small-business customers from accessing their online bank accounts for two days in September 2010.  Ask students why complete testing is not possible with large programs.  </a:t>
            </a:r>
          </a:p>
          <a:p>
            <a:pPr eaLnBrk="1" hangingPunct="1"/>
            <a:r>
              <a:rPr lang="en-US" dirty="0" smtClean="0">
                <a:latin typeface="Times New Roman" charset="0"/>
              </a:rPr>
              <a:t>The text also gives the example of Microsoft’s service pack upgrades to its operating system software. Service Pack 1 for Vista included security enhancements to counter malware and hackers.</a:t>
            </a:r>
          </a:p>
          <a:p>
            <a:pPr eaLnBrk="1" hangingPunct="1"/>
            <a:endParaRPr lang="en-US" dirty="0" smtClean="0">
              <a:latin typeface="Times New Roman" charset="0"/>
            </a:endParaRPr>
          </a:p>
          <a:p>
            <a:endParaRPr lang="en-US" dirty="0" smtClean="0">
              <a:latin typeface="Times New Roman" charset="0"/>
            </a:endParaRPr>
          </a:p>
        </p:txBody>
      </p:sp>
      <p:sp>
        <p:nvSpPr>
          <p:cNvPr id="79876" name="Slide Number Placeholder 3"/>
          <p:cNvSpPr>
            <a:spLocks noGrp="1"/>
          </p:cNvSpPr>
          <p:nvPr>
            <p:ph type="sldNum" sz="quarter" idx="5"/>
          </p:nvPr>
        </p:nvSpPr>
        <p:spPr>
          <a:noFill/>
        </p:spPr>
        <p:txBody>
          <a:bodyPr/>
          <a:lstStyle/>
          <a:p>
            <a:fld id="{7FD17349-4D3E-4026-A16A-75C2DDED15C1}" type="slidenum">
              <a:rPr lang="en-US">
                <a:latin typeface="Times New Roman" charset="0"/>
              </a:rPr>
              <a:pPr/>
              <a:t>21</a:t>
            </a:fld>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latin typeface="Times New Roman" charset="0"/>
              </a:rPr>
              <a:t>Ask students to give an example of how inadequate security or control can pose a serious legal liability. The text gives the example of BJ’s Wholesale Club which was sued by the U.S. Federal Trade Commission for allowing hackers to access its systems and steal credit and debit card data for fraudulent purchase.</a:t>
            </a:r>
          </a:p>
          <a:p>
            <a:endParaRPr lang="en-US" dirty="0" smtClean="0">
              <a:latin typeface="Times New Roman" charset="0"/>
            </a:endParaRPr>
          </a:p>
        </p:txBody>
      </p:sp>
      <p:sp>
        <p:nvSpPr>
          <p:cNvPr id="81924" name="Slide Number Placeholder 3"/>
          <p:cNvSpPr>
            <a:spLocks noGrp="1"/>
          </p:cNvSpPr>
          <p:nvPr>
            <p:ph type="sldNum" sz="quarter" idx="5"/>
          </p:nvPr>
        </p:nvSpPr>
        <p:spPr>
          <a:noFill/>
        </p:spPr>
        <p:txBody>
          <a:bodyPr/>
          <a:lstStyle/>
          <a:p>
            <a:fld id="{26D4175E-070A-4B12-82B8-33A6944231F8}" type="slidenum">
              <a:rPr lang="en-US">
                <a:latin typeface="Times New Roman" charset="0"/>
              </a:rPr>
              <a:pPr/>
              <a:t>22</a:t>
            </a:fld>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dirty="0" smtClean="0">
                <a:latin typeface="Times New Roman" charset="0"/>
              </a:rPr>
              <a:t>This slide continues the look at the business value of security and control, examining the legal requirements for electronic records management.  Note that the Sarbanes-Oxley Act was designed to protect investors after the scandals at Enron, WorldCom, and other public companies. Sarbanes-Oxley is fundamentally about ensuring that internal controls are in place to govern the creation and documentation of information in financial statements. Because managing this data involves information systems, information systems must implement controls to make sure this information is accurate and to enforce integrity, confidentiality, and accuracy.</a:t>
            </a:r>
          </a:p>
          <a:p>
            <a:pPr eaLnBrk="1" hangingPunct="1"/>
            <a:endParaRPr lang="en-US" dirty="0" smtClean="0">
              <a:latin typeface="Times New Roman" charset="0"/>
            </a:endParaRPr>
          </a:p>
          <a:p>
            <a:endParaRPr lang="en-US" dirty="0" smtClean="0">
              <a:latin typeface="Times New Roman" charset="0"/>
            </a:endParaRPr>
          </a:p>
        </p:txBody>
      </p:sp>
      <p:sp>
        <p:nvSpPr>
          <p:cNvPr id="82948" name="Slide Number Placeholder 3"/>
          <p:cNvSpPr>
            <a:spLocks noGrp="1"/>
          </p:cNvSpPr>
          <p:nvPr>
            <p:ph type="sldNum" sz="quarter" idx="5"/>
          </p:nvPr>
        </p:nvSpPr>
        <p:spPr>
          <a:noFill/>
        </p:spPr>
        <p:txBody>
          <a:bodyPr/>
          <a:lstStyle/>
          <a:p>
            <a:fld id="{2DA1E02D-C42F-49AC-B6D6-1D5883857B79}" type="slidenum">
              <a:rPr lang="en-US">
                <a:latin typeface="Times New Roman" charset="0"/>
              </a:rPr>
              <a:pPr/>
              <a:t>23</a:t>
            </a:fld>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dirty="0" smtClean="0">
                <a:latin typeface="Times New Roman" charset="0"/>
              </a:rPr>
              <a:t>This slide continues the discussion of the business value of security and control. Security, control, and electronic records management are essential today for responding to legal actions. Ask students what the most common form of electronic evidence is (e-mail).</a:t>
            </a:r>
          </a:p>
          <a:p>
            <a:pPr eaLnBrk="1" hangingPunct="1"/>
            <a:endParaRPr lang="en-US" dirty="0" smtClean="0">
              <a:latin typeface="Times New Roman" charset="0"/>
            </a:endParaRPr>
          </a:p>
          <a:p>
            <a:r>
              <a:rPr lang="en-US" dirty="0" smtClean="0">
                <a:latin typeface="Times New Roman" charset="0"/>
              </a:rPr>
              <a:t>Note that in a legal action, a firm is obligated to respond to a discovery request for access to information that may be used as evidence, and the company is required by law to produce those data. The cost of responding to a discovery request can be enormous if the company has trouble assembling the required data or the data have been corrupted or destroyed. Courts impose severe financial and even criminal penalties for improper destruction of electronic documents. Ask students what ambient data is and to give an example.  Given the legal requirements for electronic records, it is important that an awareness of computer forensics should be incorporated into a firm’s contingency planning process.</a:t>
            </a:r>
          </a:p>
          <a:p>
            <a:pPr eaLnBrk="1" hangingPunct="1"/>
            <a:endParaRPr lang="en-US" dirty="0" smtClean="0">
              <a:latin typeface="Times New Roman" charset="0"/>
            </a:endParaRPr>
          </a:p>
          <a:p>
            <a:endParaRPr lang="en-US" dirty="0" smtClean="0">
              <a:latin typeface="Times New Roman" charset="0"/>
            </a:endParaRPr>
          </a:p>
        </p:txBody>
      </p:sp>
      <p:sp>
        <p:nvSpPr>
          <p:cNvPr id="83972" name="Slide Number Placeholder 3"/>
          <p:cNvSpPr>
            <a:spLocks noGrp="1"/>
          </p:cNvSpPr>
          <p:nvPr>
            <p:ph type="sldNum" sz="quarter" idx="5"/>
          </p:nvPr>
        </p:nvSpPr>
        <p:spPr>
          <a:noFill/>
        </p:spPr>
        <p:txBody>
          <a:bodyPr/>
          <a:lstStyle/>
          <a:p>
            <a:fld id="{4D82D3E9-FFA7-4EFF-95CB-85C96CAF927D}" type="slidenum">
              <a:rPr lang="en-US">
                <a:latin typeface="Times New Roman" charset="0"/>
              </a:rPr>
              <a:pPr/>
              <a:t>24</a:t>
            </a:fld>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lnSpc>
                <a:spcPct val="80000"/>
              </a:lnSpc>
            </a:pPr>
            <a:r>
              <a:rPr lang="en-US" sz="1100" dirty="0" smtClean="0">
                <a:latin typeface="Times New Roman" charset="0"/>
              </a:rPr>
              <a:t>To improve security for a firm’s information systems, it is important to create a framework that supports security. This includes establishing information systems controls, understanding the risks to the firm’s information systems, and establishing security policies that are appropriate for the firm. This slide looks at controls used in information systems. Remember that controls are </a:t>
            </a:r>
            <a:r>
              <a:rPr lang="en-US" sz="1900" dirty="0" smtClean="0">
                <a:latin typeface="Times New Roman" charset="0"/>
                <a:cs typeface="Times New Roman" charset="0"/>
              </a:rPr>
              <a:t>methods, policies, and organizational procedures that ensure safety of organization’s assets; accuracy and reliability of its accounting records; and operational adherence to management standards. Controls may be manual or automated. Ask students to explain the difference between manual and automated controls (e.g. making sure that computer storage areas are secure vs. automated virus updates.) There are two main types of controls, general controls and application controls.</a:t>
            </a:r>
            <a:r>
              <a:rPr lang="en-US" sz="1900" dirty="0" smtClean="0">
                <a:latin typeface="Times New Roman" charset="0"/>
              </a:rPr>
              <a:t> General controls apply to all computerized applications.  A list of types of general controls appears on the next slide. Ask students what the functions are of the different types of general controls. </a:t>
            </a:r>
          </a:p>
          <a:p>
            <a:pPr marL="804813" lvl="1" indent="-309544" eaLnBrk="1" hangingPunct="1">
              <a:lnSpc>
                <a:spcPct val="80000"/>
              </a:lnSpc>
            </a:pPr>
            <a:endParaRPr lang="en-US" sz="1900" dirty="0" smtClean="0">
              <a:latin typeface="Times New Roman" charset="0"/>
              <a:cs typeface="Times New Roman" charset="0"/>
            </a:endParaRPr>
          </a:p>
          <a:p>
            <a:pPr marL="804813" lvl="1" indent="-309544" eaLnBrk="1" hangingPunct="1">
              <a:lnSpc>
                <a:spcPct val="80000"/>
              </a:lnSpc>
            </a:pPr>
            <a:endParaRPr lang="en-US" sz="1900" dirty="0" smtClean="0">
              <a:latin typeface="Times New Roman" charset="0"/>
              <a:cs typeface="Times New Roman" charset="0"/>
            </a:endParaRPr>
          </a:p>
          <a:p>
            <a:pPr eaLnBrk="1" hangingPunct="1">
              <a:lnSpc>
                <a:spcPct val="80000"/>
              </a:lnSpc>
            </a:pPr>
            <a:endParaRPr lang="en-US" sz="1100" dirty="0" smtClean="0">
              <a:latin typeface="Times New Roman" charset="0"/>
            </a:endParaRPr>
          </a:p>
          <a:p>
            <a:pPr eaLnBrk="1" hangingPunct="1">
              <a:lnSpc>
                <a:spcPct val="80000"/>
              </a:lnSpc>
            </a:pPr>
            <a:endParaRPr lang="en-US" sz="1100" dirty="0" smtClean="0">
              <a:latin typeface="Times New Roman" charset="0"/>
            </a:endParaRPr>
          </a:p>
          <a:p>
            <a:endParaRPr lang="en-US" dirty="0" smtClean="0">
              <a:latin typeface="Times New Roman" charset="0"/>
            </a:endParaRPr>
          </a:p>
        </p:txBody>
      </p:sp>
      <p:sp>
        <p:nvSpPr>
          <p:cNvPr id="84996" name="Slide Number Placeholder 3"/>
          <p:cNvSpPr>
            <a:spLocks noGrp="1"/>
          </p:cNvSpPr>
          <p:nvPr>
            <p:ph type="sldNum" sz="quarter" idx="5"/>
          </p:nvPr>
        </p:nvSpPr>
        <p:spPr>
          <a:noFill/>
        </p:spPr>
        <p:txBody>
          <a:bodyPr/>
          <a:lstStyle/>
          <a:p>
            <a:fld id="{63D247E7-5ACD-455F-AD4B-184CDC93D859}" type="slidenum">
              <a:rPr lang="en-US">
                <a:latin typeface="Times New Roman" charset="0"/>
              </a:rPr>
              <a:pPr/>
              <a:t>25</a:t>
            </a:fld>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latin typeface="Times New Roman" charset="0"/>
              </a:rPr>
              <a:t>This slide lists the different categories of general controls. Ask students what the functions are of the different types of general controls. </a:t>
            </a:r>
          </a:p>
        </p:txBody>
      </p:sp>
      <p:sp>
        <p:nvSpPr>
          <p:cNvPr id="86020" name="Slide Number Placeholder 3"/>
          <p:cNvSpPr>
            <a:spLocks noGrp="1"/>
          </p:cNvSpPr>
          <p:nvPr>
            <p:ph type="sldNum" sz="quarter" idx="5"/>
          </p:nvPr>
        </p:nvSpPr>
        <p:spPr>
          <a:noFill/>
        </p:spPr>
        <p:txBody>
          <a:bodyPr/>
          <a:lstStyle/>
          <a:p>
            <a:fld id="{70308F35-90AB-4D8E-ADCF-96F3C46B40CD}" type="slidenum">
              <a:rPr lang="en-US">
                <a:latin typeface="Times New Roman" charset="0"/>
              </a:rPr>
              <a:pPr/>
              <a:t>26</a:t>
            </a:fld>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This graphic illustrates why wireless networks are vulnerable - The service set identifiers (SSIDs) identifying the access points in a Wi-Fi network are broadcast multiple times (as illustrated by the orange sphere) and can be picked up fairly easily by intruders’ sniffer programs.</a:t>
            </a:r>
          </a:p>
        </p:txBody>
      </p:sp>
      <p:sp>
        <p:nvSpPr>
          <p:cNvPr id="29700" name="Slide Number Placeholder 3"/>
          <p:cNvSpPr>
            <a:spLocks noGrp="1"/>
          </p:cNvSpPr>
          <p:nvPr>
            <p:ph type="sldNum" sz="quarter" idx="5"/>
          </p:nvPr>
        </p:nvSpPr>
        <p:spPr>
          <a:noFill/>
        </p:spPr>
        <p:txBody>
          <a:bodyPr/>
          <a:lstStyle/>
          <a:p>
            <a:fld id="{0D20AC6C-B5AC-44BA-9BA5-690190461BDD}" type="slidenum">
              <a:rPr lang="en-US"/>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US" dirty="0" smtClean="0">
                <a:latin typeface="Times New Roman" charset="0"/>
              </a:rPr>
              <a:t>This slide examines the second type of information systems controls, application controls.  Ask students what each type of application control does. (Input controls check data for accuracy and completeness when they enter the system. There are specific input controls for input authorization, data conversion, data editing, and error handling. Processing controls establish that data are complete and accurate during updating. Output controls ensure that the results of computer processing are accurate, complete, and properly distributed.)</a:t>
            </a:r>
          </a:p>
          <a:p>
            <a:endParaRPr lang="en-US" dirty="0" smtClean="0">
              <a:latin typeface="Times New Roman" charset="0"/>
            </a:endParaRPr>
          </a:p>
        </p:txBody>
      </p:sp>
      <p:sp>
        <p:nvSpPr>
          <p:cNvPr id="87044" name="Slide Number Placeholder 3"/>
          <p:cNvSpPr>
            <a:spLocks noGrp="1"/>
          </p:cNvSpPr>
          <p:nvPr>
            <p:ph type="sldNum" sz="quarter" idx="5"/>
          </p:nvPr>
        </p:nvSpPr>
        <p:spPr>
          <a:noFill/>
        </p:spPr>
        <p:txBody>
          <a:bodyPr/>
          <a:lstStyle/>
          <a:p>
            <a:fld id="{7DF429B9-8396-4576-8D48-0158C50BF16A}" type="slidenum">
              <a:rPr lang="en-US">
                <a:latin typeface="Times New Roman" charset="0"/>
              </a:rPr>
              <a:pPr/>
              <a:t>27</a:t>
            </a:fld>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smtClean="0">
                <a:latin typeface="Times New Roman" charset="0"/>
              </a:rPr>
              <a:t>This slide looks at another important factor in establishing an appropriate framework for security and control, risk assessment. While not all risks can be anticipated and measured, most businesses should be able identify many of the risks they face.  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a:p>
            <a:pPr eaLnBrk="1" hangingPunct="1"/>
            <a:endParaRPr lang="en-US" dirty="0" smtClean="0">
              <a:latin typeface="Times New Roman" charset="0"/>
            </a:endParaRPr>
          </a:p>
          <a:p>
            <a:endParaRPr lang="en-US" dirty="0" smtClean="0">
              <a:latin typeface="Times New Roman" charset="0"/>
            </a:endParaRPr>
          </a:p>
        </p:txBody>
      </p:sp>
      <p:sp>
        <p:nvSpPr>
          <p:cNvPr id="88068" name="Slide Number Placeholder 3"/>
          <p:cNvSpPr>
            <a:spLocks noGrp="1"/>
          </p:cNvSpPr>
          <p:nvPr>
            <p:ph type="sldNum" sz="quarter" idx="5"/>
          </p:nvPr>
        </p:nvSpPr>
        <p:spPr>
          <a:noFill/>
        </p:spPr>
        <p:txBody>
          <a:bodyPr/>
          <a:lstStyle/>
          <a:p>
            <a:fld id="{9C219631-02B4-4CBD-B1BD-3CA758C62E20}" type="slidenum">
              <a:rPr lang="en-US">
                <a:latin typeface="Times New Roman" charset="0"/>
              </a:rPr>
              <a:pPr/>
              <a:t>28</a:t>
            </a:fld>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dirty="0" smtClean="0">
                <a:latin typeface="Times New Roman" charset="0"/>
              </a:rPr>
              <a:t>This slide looks at another important factor in establishing an appropriate framework for security and control, risk assessment. While not all risks can be anticipated and measured, most businesses should be able identify many of the risks they face.  The table illustrates sample results of a risk assessment for an online order processing system that processes 30,000 orders per day. The likelihood of each exposure occurring over a one-year period is expressed as a percentage.   The expected annual loss is the result of multiplying the probability by the average loss.  Ask students to rank the three risks listed here in order of most important to minimize.</a:t>
            </a:r>
          </a:p>
          <a:p>
            <a:pPr eaLnBrk="1" hangingPunct="1"/>
            <a:endParaRPr lang="en-US" dirty="0" smtClean="0">
              <a:latin typeface="Times New Roman" charset="0"/>
            </a:endParaRPr>
          </a:p>
          <a:p>
            <a:endParaRPr lang="en-US" dirty="0" smtClean="0">
              <a:latin typeface="Times New Roman" charset="0"/>
            </a:endParaRPr>
          </a:p>
        </p:txBody>
      </p:sp>
      <p:sp>
        <p:nvSpPr>
          <p:cNvPr id="88068" name="Slide Number Placeholder 3"/>
          <p:cNvSpPr>
            <a:spLocks noGrp="1"/>
          </p:cNvSpPr>
          <p:nvPr>
            <p:ph type="sldNum" sz="quarter" idx="5"/>
          </p:nvPr>
        </p:nvSpPr>
        <p:spPr>
          <a:noFill/>
        </p:spPr>
        <p:txBody>
          <a:bodyPr/>
          <a:lstStyle/>
          <a:p>
            <a:fld id="{9C219631-02B4-4CBD-B1BD-3CA758C62E20}" type="slidenum">
              <a:rPr lang="en-US">
                <a:latin typeface="Times New Roman" charset="0"/>
              </a:rPr>
              <a:pPr/>
              <a:t>29</a:t>
            </a:fld>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r>
              <a:rPr lang="en-US" dirty="0" smtClean="0">
                <a:latin typeface="Times New Roman" charset="0"/>
              </a:rPr>
              <a:t>This slide looks at the need for a firm to establish a security policy for protecting a company’s assets, as well as other company policies the security policy drives, and how information systems support this. The text provides the example of the security policy at Unilever, a multinational consumer goods company, which requires every employee with a laptop or mobile handheld to use an approved device and employ a password or other method of identification when logging onto the corporate network.  Ask students what types of issues would be covered under an AUP. (Privacy, user responsibility, and personal use of company equipment and networks, unacceptable and acceptable actions for every user and consequences for noncompliance.)</a:t>
            </a:r>
          </a:p>
          <a:p>
            <a:pPr eaLnBrk="1" hangingPunct="1"/>
            <a:endParaRPr lang="en-US" dirty="0" smtClean="0">
              <a:latin typeface="Times New Roman" charset="0"/>
            </a:endParaRPr>
          </a:p>
          <a:p>
            <a:endParaRPr lang="en-US" dirty="0" smtClean="0">
              <a:latin typeface="Times New Roman" charset="0"/>
            </a:endParaRPr>
          </a:p>
        </p:txBody>
      </p:sp>
      <p:sp>
        <p:nvSpPr>
          <p:cNvPr id="89092" name="Slide Number Placeholder 3"/>
          <p:cNvSpPr>
            <a:spLocks noGrp="1"/>
          </p:cNvSpPr>
          <p:nvPr>
            <p:ph type="sldNum" sz="quarter" idx="5"/>
          </p:nvPr>
        </p:nvSpPr>
        <p:spPr>
          <a:noFill/>
        </p:spPr>
        <p:txBody>
          <a:bodyPr/>
          <a:lstStyle/>
          <a:p>
            <a:fld id="{A3ED216A-B645-400D-B7BB-3286AD4EB5B4}" type="slidenum">
              <a:rPr lang="en-US">
                <a:latin typeface="Times New Roman" charset="0"/>
              </a:rPr>
              <a:pPr/>
              <a:t>30</a:t>
            </a:fld>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latin typeface="Times New Roman" charset="0"/>
              </a:rPr>
              <a:t>This slide looks at the area of security policy involved in managing identities of system users. Ask students why businesses consider it important to specify which portion of an information system a user has access to? What kinds of information requires very high levels of security access? What rules might be used to determine access rules?  One rule is “need to know.” </a:t>
            </a:r>
          </a:p>
        </p:txBody>
      </p:sp>
      <p:sp>
        <p:nvSpPr>
          <p:cNvPr id="90116" name="Slide Number Placeholder 3"/>
          <p:cNvSpPr>
            <a:spLocks noGrp="1"/>
          </p:cNvSpPr>
          <p:nvPr>
            <p:ph type="sldNum" sz="quarter" idx="5"/>
          </p:nvPr>
        </p:nvSpPr>
        <p:spPr>
          <a:noFill/>
        </p:spPr>
        <p:txBody>
          <a:bodyPr/>
          <a:lstStyle/>
          <a:p>
            <a:fld id="{B4A6C86F-FC1D-45ED-8743-73E731FA3C24}" type="slidenum">
              <a:rPr lang="en-US">
                <a:latin typeface="Times New Roman" charset="0"/>
              </a:rPr>
              <a:pPr/>
              <a:t>31</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Times New Roman" charset="0"/>
              </a:rPr>
              <a:t>This graphic illustrates the security allowed for two sets of users of a personnel database that contains sensitive information such as employees’ salaries and medical histories. One set of users consists of all employees who perform clerical functions, such as inputting employee data into the system. All individuals with this type of profile can update the system but can neither read nor update sensitive fields, such as salary, medical history, or earnings data. Another profile applies to a divisional manager, who cannot update the system but who can read all employee data fields for his or her division, including medical history and salary. These security profiles are based on access rules supplied by business groups in the firm. </a:t>
            </a:r>
          </a:p>
        </p:txBody>
      </p:sp>
      <p:sp>
        <p:nvSpPr>
          <p:cNvPr id="91140" name="Slide Number Placeholder 3"/>
          <p:cNvSpPr>
            <a:spLocks noGrp="1"/>
          </p:cNvSpPr>
          <p:nvPr>
            <p:ph type="sldNum" sz="quarter" idx="5"/>
          </p:nvPr>
        </p:nvSpPr>
        <p:spPr>
          <a:noFill/>
        </p:spPr>
        <p:txBody>
          <a:bodyPr/>
          <a:lstStyle/>
          <a:p>
            <a:fld id="{9D586876-C788-4750-897A-0D4ED77A520B}" type="slidenum">
              <a:rPr lang="en-US">
                <a:latin typeface="Times New Roman" charset="0"/>
              </a:rPr>
              <a:pPr/>
              <a:t>32</a:t>
            </a:fld>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latin typeface="Times New Roman" charset="0"/>
              </a:rPr>
              <a:t>This slide continues the discussion of essential activities a firm performs to maximize security and control, here looking at planning for activities should a disaster occur, such as a flood, earthquake, or power outage. Note that disaster recovery plans focus primarily on the technical issues involved in keeping systems up and running, such as which files to back up and the maintenance of backup computer systems or disaster recovery services. The text provides the example of MasterCard, which maintains a duplicate computer center in Kansas City, Missouri, to serve as an emergency backup to its primary computer center in St. Louis.  Ask students why it is important that both business managers and information systems specialists work together on these plans.</a:t>
            </a:r>
          </a:p>
          <a:p>
            <a:pPr eaLnBrk="1" hangingPunct="1"/>
            <a:endParaRPr lang="en-US" smtClean="0">
              <a:latin typeface="Times New Roman" charset="0"/>
            </a:endParaRPr>
          </a:p>
          <a:p>
            <a:endParaRPr lang="en-US" smtClean="0">
              <a:latin typeface="Times New Roman" charset="0"/>
            </a:endParaRPr>
          </a:p>
        </p:txBody>
      </p:sp>
      <p:sp>
        <p:nvSpPr>
          <p:cNvPr id="92164" name="Slide Number Placeholder 3"/>
          <p:cNvSpPr>
            <a:spLocks noGrp="1"/>
          </p:cNvSpPr>
          <p:nvPr>
            <p:ph type="sldNum" sz="quarter" idx="5"/>
          </p:nvPr>
        </p:nvSpPr>
        <p:spPr>
          <a:noFill/>
        </p:spPr>
        <p:txBody>
          <a:bodyPr/>
          <a:lstStyle/>
          <a:p>
            <a:fld id="{46BE0B09-79BB-4843-8009-92592825E9D3}" type="slidenum">
              <a:rPr lang="en-US">
                <a:latin typeface="Times New Roman" charset="0"/>
              </a:rPr>
              <a:pPr/>
              <a:t>33</a:t>
            </a:fld>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r>
              <a:rPr lang="en-US" smtClean="0">
                <a:latin typeface="Times New Roman" charset="0"/>
              </a:rPr>
              <a:t>This slide looks at the role of auditing. An MIS audit enables a firm to determine if existing security measures and controls are effective.</a:t>
            </a:r>
          </a:p>
          <a:p>
            <a:pPr eaLnBrk="1" hangingPunct="1"/>
            <a:endParaRPr lang="en-US" smtClean="0">
              <a:latin typeface="Times New Roman" charset="0"/>
            </a:endParaRPr>
          </a:p>
          <a:p>
            <a:endParaRPr lang="en-US" smtClean="0">
              <a:latin typeface="Times New Roman" charset="0"/>
            </a:endParaRPr>
          </a:p>
        </p:txBody>
      </p:sp>
      <p:sp>
        <p:nvSpPr>
          <p:cNvPr id="93188" name="Slide Number Placeholder 3"/>
          <p:cNvSpPr>
            <a:spLocks noGrp="1"/>
          </p:cNvSpPr>
          <p:nvPr>
            <p:ph type="sldNum" sz="quarter" idx="5"/>
          </p:nvPr>
        </p:nvSpPr>
        <p:spPr>
          <a:noFill/>
        </p:spPr>
        <p:txBody>
          <a:bodyPr/>
          <a:lstStyle/>
          <a:p>
            <a:fld id="{41AC81A2-77CA-4C34-8B58-7C95384DB28E}" type="slidenum">
              <a:rPr lang="en-US">
                <a:latin typeface="Times New Roman" charset="0"/>
              </a:rPr>
              <a:pPr/>
              <a:t>34</a:t>
            </a:fld>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latin typeface="Times New Roman" charset="0"/>
              </a:rPr>
              <a:t>This graphic illustrates a sample page from an auditor’s listing of control weaknesses for a loan system. It includes a section for notifying management of such weaknesses and for management’s response. Management is expected to devise a plan for countering significant weaknesses in controls.</a:t>
            </a:r>
          </a:p>
        </p:txBody>
      </p:sp>
      <p:sp>
        <p:nvSpPr>
          <p:cNvPr id="94212" name="Slide Number Placeholder 3"/>
          <p:cNvSpPr>
            <a:spLocks noGrp="1"/>
          </p:cNvSpPr>
          <p:nvPr>
            <p:ph type="sldNum" sz="quarter" idx="5"/>
          </p:nvPr>
        </p:nvSpPr>
        <p:spPr>
          <a:noFill/>
        </p:spPr>
        <p:txBody>
          <a:bodyPr/>
          <a:lstStyle/>
          <a:p>
            <a:fld id="{8E968984-DBF1-4B04-863F-2AD2D6B37E87}" type="slidenum">
              <a:rPr lang="en-US">
                <a:latin typeface="Times New Roman" charset="0"/>
              </a:rPr>
              <a:pPr/>
              <a:t>35</a:t>
            </a:fld>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latin typeface="Times New Roman" charset="0"/>
              </a:rPr>
              <a:t>This graphic illustrates a sample page from an auditor’s listing of control weaknesses for a loan system. It includes a section for notifying management of such weaknesses and for management’s response. Management is expected to devise a plan for countering significant weaknesses in controls.</a:t>
            </a:r>
          </a:p>
        </p:txBody>
      </p:sp>
      <p:sp>
        <p:nvSpPr>
          <p:cNvPr id="94212" name="Slide Number Placeholder 3"/>
          <p:cNvSpPr>
            <a:spLocks noGrp="1"/>
          </p:cNvSpPr>
          <p:nvPr>
            <p:ph type="sldNum" sz="quarter" idx="5"/>
          </p:nvPr>
        </p:nvSpPr>
        <p:spPr>
          <a:noFill/>
        </p:spPr>
        <p:txBody>
          <a:bodyPr/>
          <a:lstStyle/>
          <a:p>
            <a:fld id="{8E968984-DBF1-4B04-863F-2AD2D6B37E87}" type="slidenum">
              <a:rPr lang="en-US">
                <a:latin typeface="Times New Roman" charset="0"/>
              </a:rPr>
              <a:pPr/>
              <a:t>36</a:t>
            </a:fld>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r>
              <a:rPr lang="en-US" dirty="0" smtClean="0"/>
              <a:t>This slide identifies the various types of malware that threaten information systems and computers. Ask students if they have ever had a problem with a virus. Do they know how they got infected? Note that there are now over 200 viruses and worms targeting mobile phones, and Web 2.0 applications like MySpace and blogs are new conduits for malware and spyware. Malware is a serious problem - over the past decade, worms and viruses have caused billions of dollars of damage to corporate networks, e-mail systems, and data.</a:t>
            </a:r>
          </a:p>
          <a:p>
            <a:pPr eaLnBrk="1" hangingPunct="1"/>
            <a:endParaRPr lang="en-US" dirty="0" smtClean="0"/>
          </a:p>
          <a:p>
            <a:endParaRPr lang="en-US" dirty="0" smtClean="0"/>
          </a:p>
        </p:txBody>
      </p:sp>
      <p:sp>
        <p:nvSpPr>
          <p:cNvPr id="31748" name="Slide Number Placeholder 3"/>
          <p:cNvSpPr>
            <a:spLocks noGrp="1"/>
          </p:cNvSpPr>
          <p:nvPr>
            <p:ph type="sldNum" sz="quarter" idx="5"/>
          </p:nvPr>
        </p:nvSpPr>
        <p:spPr>
          <a:noFill/>
        </p:spPr>
        <p:txBody>
          <a:bodyPr/>
          <a:lstStyle/>
          <a:p>
            <a:fld id="{50C423D6-4C03-4040-85CE-FEC586015150}" type="slidenum">
              <a:rPr lang="en-US"/>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smtClean="0">
                <a:latin typeface="Times New Roman" charset="0"/>
              </a:rPr>
              <a:t>This graphic illustrates a sample page from an auditor’s listing of control weaknesses for a loan system. It includes a section for notifying management of such weaknesses and for management’s response. Management is expected to devise a plan for countering significant weaknesses in controls.</a:t>
            </a:r>
          </a:p>
        </p:txBody>
      </p:sp>
      <p:sp>
        <p:nvSpPr>
          <p:cNvPr id="94212" name="Slide Number Placeholder 3"/>
          <p:cNvSpPr>
            <a:spLocks noGrp="1"/>
          </p:cNvSpPr>
          <p:nvPr>
            <p:ph type="sldNum" sz="quarter" idx="5"/>
          </p:nvPr>
        </p:nvSpPr>
        <p:spPr>
          <a:noFill/>
        </p:spPr>
        <p:txBody>
          <a:bodyPr/>
          <a:lstStyle/>
          <a:p>
            <a:fld id="{8E968984-DBF1-4B04-863F-2AD2D6B37E87}" type="slidenum">
              <a:rPr lang="en-US">
                <a:latin typeface="Times New Roman" charset="0"/>
              </a:rPr>
              <a:pPr/>
              <a:t>37</a:t>
            </a:fld>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Times New Roman" charset="0"/>
              </a:rPr>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p:txBody>
      </p:sp>
      <p:sp>
        <p:nvSpPr>
          <p:cNvPr id="95236" name="Slide Number Placeholder 3"/>
          <p:cNvSpPr>
            <a:spLocks noGrp="1"/>
          </p:cNvSpPr>
          <p:nvPr>
            <p:ph type="sldNum" sz="quarter" idx="5"/>
          </p:nvPr>
        </p:nvSpPr>
        <p:spPr>
          <a:noFill/>
        </p:spPr>
        <p:txBody>
          <a:bodyPr/>
          <a:lstStyle/>
          <a:p>
            <a:fld id="{CAD7635E-0E1A-44D7-926D-2AFD67E7E272}" type="slidenum">
              <a:rPr lang="en-US">
                <a:latin typeface="Times New Roman" charset="0"/>
              </a:rPr>
              <a:pPr/>
              <a:t>38</a:t>
            </a:fld>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Times New Roman" charset="0"/>
              </a:rPr>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p:txBody>
      </p:sp>
      <p:sp>
        <p:nvSpPr>
          <p:cNvPr id="95236" name="Slide Number Placeholder 3"/>
          <p:cNvSpPr>
            <a:spLocks noGrp="1"/>
          </p:cNvSpPr>
          <p:nvPr>
            <p:ph type="sldNum" sz="quarter" idx="5"/>
          </p:nvPr>
        </p:nvSpPr>
        <p:spPr>
          <a:noFill/>
        </p:spPr>
        <p:txBody>
          <a:bodyPr/>
          <a:lstStyle/>
          <a:p>
            <a:fld id="{CAD7635E-0E1A-44D7-926D-2AFD67E7E272}" type="slidenum">
              <a:rPr lang="en-US">
                <a:latin typeface="Times New Roman" charset="0"/>
              </a:rPr>
              <a:pPr/>
              <a:t>39</a:t>
            </a:fld>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smtClean="0">
                <a:latin typeface="Times New Roman" charset="0"/>
              </a:rPr>
              <a:t>This slide looks at the technologies used for identifying and authenticating users. Ask students which of the various authentication methods seem to be the most fool proof. Passwords are traditional methods for authentication and newer methods include tokens, smart cards and biometric authentication. Have any students used authentication methods other than passwords to access a system? Ask students to give examples of things that can be used for biometric authentication (voices, irises, fingerprints, palmprints, face recognition.)  Some PCs can be ordered with fingerprint authentication of the user. What are some problems with strict biometric authentication for PCs?</a:t>
            </a:r>
          </a:p>
        </p:txBody>
      </p:sp>
      <p:sp>
        <p:nvSpPr>
          <p:cNvPr id="95236" name="Slide Number Placeholder 3"/>
          <p:cNvSpPr>
            <a:spLocks noGrp="1"/>
          </p:cNvSpPr>
          <p:nvPr>
            <p:ph type="sldNum" sz="quarter" idx="5"/>
          </p:nvPr>
        </p:nvSpPr>
        <p:spPr>
          <a:noFill/>
        </p:spPr>
        <p:txBody>
          <a:bodyPr/>
          <a:lstStyle/>
          <a:p>
            <a:fld id="{CAD7635E-0E1A-44D7-926D-2AFD67E7E272}" type="slidenum">
              <a:rPr lang="en-US">
                <a:latin typeface="Times New Roman" charset="0"/>
              </a:rPr>
              <a:pPr/>
              <a:t>40</a:t>
            </a:fld>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Times New Roman" charset="0"/>
              </a:rPr>
              <a:t>This slide looks at an essential tool used to prevent intruders from accessing private networks - 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r>
              <a:rPr lang="en-US" smtClean="0">
                <a:latin typeface="Times New Roman" charset="0"/>
              </a:rPr>
              <a:t>Ask students to differentiate between the screening technologies listed here. Note that these are often used in combination. Ask students if they use firewall software on their own computers.</a:t>
            </a:r>
          </a:p>
        </p:txBody>
      </p:sp>
      <p:sp>
        <p:nvSpPr>
          <p:cNvPr id="96260" name="Slide Number Placeholder 3"/>
          <p:cNvSpPr>
            <a:spLocks noGrp="1"/>
          </p:cNvSpPr>
          <p:nvPr>
            <p:ph type="sldNum" sz="quarter" idx="5"/>
          </p:nvPr>
        </p:nvSpPr>
        <p:spPr>
          <a:noFill/>
        </p:spPr>
        <p:txBody>
          <a:bodyPr/>
          <a:lstStyle/>
          <a:p>
            <a:fld id="{DA694DD3-6CD4-4F92-BA99-89A53E32EE0A}" type="slidenum">
              <a:rPr lang="en-US">
                <a:latin typeface="Times New Roman" charset="0"/>
              </a:rPr>
              <a:pPr/>
              <a:t>41</a:t>
            </a:fld>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Times New Roman" charset="0"/>
              </a:rPr>
              <a:t>This slide looks at an essential tool used to prevent intruders from accessing private networks - 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r>
              <a:rPr lang="en-US" smtClean="0">
                <a:latin typeface="Times New Roman" charset="0"/>
              </a:rPr>
              <a:t>Ask students to differentiate between the screening technologies listed here. Note that these are often used in combination. Ask students if they use firewall software on their own computers.</a:t>
            </a:r>
          </a:p>
        </p:txBody>
      </p:sp>
      <p:sp>
        <p:nvSpPr>
          <p:cNvPr id="96260" name="Slide Number Placeholder 3"/>
          <p:cNvSpPr>
            <a:spLocks noGrp="1"/>
          </p:cNvSpPr>
          <p:nvPr>
            <p:ph type="sldNum" sz="quarter" idx="5"/>
          </p:nvPr>
        </p:nvSpPr>
        <p:spPr>
          <a:noFill/>
        </p:spPr>
        <p:txBody>
          <a:bodyPr/>
          <a:lstStyle/>
          <a:p>
            <a:fld id="{DA694DD3-6CD4-4F92-BA99-89A53E32EE0A}" type="slidenum">
              <a:rPr lang="en-US">
                <a:latin typeface="Times New Roman" charset="0"/>
              </a:rPr>
              <a:pPr/>
              <a:t>42</a:t>
            </a:fld>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Times New Roman" charset="0"/>
              </a:rPr>
              <a:t>This slide looks at an essential tool used to prevent intruders from accessing private networks - 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r>
              <a:rPr lang="en-US" smtClean="0">
                <a:latin typeface="Times New Roman" charset="0"/>
              </a:rPr>
              <a:t>Ask students to differentiate between the screening technologies listed here. Note that these are often used in combination. Ask students if they use firewall software on their own computers.</a:t>
            </a:r>
          </a:p>
        </p:txBody>
      </p:sp>
      <p:sp>
        <p:nvSpPr>
          <p:cNvPr id="96260" name="Slide Number Placeholder 3"/>
          <p:cNvSpPr>
            <a:spLocks noGrp="1"/>
          </p:cNvSpPr>
          <p:nvPr>
            <p:ph type="sldNum" sz="quarter" idx="5"/>
          </p:nvPr>
        </p:nvSpPr>
        <p:spPr>
          <a:noFill/>
        </p:spPr>
        <p:txBody>
          <a:bodyPr/>
          <a:lstStyle/>
          <a:p>
            <a:fld id="{DA694DD3-6CD4-4F92-BA99-89A53E32EE0A}" type="slidenum">
              <a:rPr lang="en-US">
                <a:latin typeface="Times New Roman" charset="0"/>
              </a:rPr>
              <a:pPr/>
              <a:t>43</a:t>
            </a:fld>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Times New Roman" charset="0"/>
              </a:rPr>
              <a:t>This slide looks at an essential tool used to prevent intruders from accessing private networks - 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r>
              <a:rPr lang="en-US" smtClean="0">
                <a:latin typeface="Times New Roman" charset="0"/>
              </a:rPr>
              <a:t>Ask students to differentiate between the screening technologies listed here. Note that these are often used in combination. Ask students if they use firewall software on their own computers.</a:t>
            </a:r>
          </a:p>
        </p:txBody>
      </p:sp>
      <p:sp>
        <p:nvSpPr>
          <p:cNvPr id="96260" name="Slide Number Placeholder 3"/>
          <p:cNvSpPr>
            <a:spLocks noGrp="1"/>
          </p:cNvSpPr>
          <p:nvPr>
            <p:ph type="sldNum" sz="quarter" idx="5"/>
          </p:nvPr>
        </p:nvSpPr>
        <p:spPr>
          <a:noFill/>
        </p:spPr>
        <p:txBody>
          <a:bodyPr/>
          <a:lstStyle/>
          <a:p>
            <a:fld id="{DA694DD3-6CD4-4F92-BA99-89A53E32EE0A}" type="slidenum">
              <a:rPr lang="en-US">
                <a:latin typeface="Times New Roman" charset="0"/>
              </a:rPr>
              <a:pPr/>
              <a:t>44</a:t>
            </a:fld>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smtClean="0">
                <a:latin typeface="Times New Roman" charset="0"/>
              </a:rPr>
              <a:t>This slide looks at an essential tool used to prevent intruders from accessing private networks - firewalls. To create a strong firewall, an administrator must maintain detailed internal rules identifying the people, applications, or addresses that are allowed or rejected. Firewalls can deter, but not completely prevent, network penetration by outsiders and should be viewed as one element in an overall security plan.  </a:t>
            </a:r>
          </a:p>
          <a:p>
            <a:r>
              <a:rPr lang="en-US" smtClean="0">
                <a:latin typeface="Times New Roman" charset="0"/>
              </a:rPr>
              <a:t>Ask students to differentiate between the screening technologies listed here. Note that these are often used in combination. Ask students if they use firewall software on their own computers.</a:t>
            </a:r>
          </a:p>
        </p:txBody>
      </p:sp>
      <p:sp>
        <p:nvSpPr>
          <p:cNvPr id="96260" name="Slide Number Placeholder 3"/>
          <p:cNvSpPr>
            <a:spLocks noGrp="1"/>
          </p:cNvSpPr>
          <p:nvPr>
            <p:ph type="sldNum" sz="quarter" idx="5"/>
          </p:nvPr>
        </p:nvSpPr>
        <p:spPr>
          <a:noFill/>
        </p:spPr>
        <p:txBody>
          <a:bodyPr/>
          <a:lstStyle/>
          <a:p>
            <a:fld id="{DA694DD3-6CD4-4F92-BA99-89A53E32EE0A}" type="slidenum">
              <a:rPr lang="en-US">
                <a:latin typeface="Times New Roman" charset="0"/>
              </a:rPr>
              <a:pPr/>
              <a:t>45</a:t>
            </a:fld>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r>
              <a:rPr lang="en-US" smtClean="0">
                <a:latin typeface="Times New Roman" charset="0"/>
              </a:rPr>
              <a:t>This slide looks at additional tools to prevent unwanted intruders and software from accessing the network. Ask students what antivirus and antispyware tools they use. Ask why these tools require continual updating.  Ask why UTM packages would include anti spam software.</a:t>
            </a:r>
          </a:p>
          <a:p>
            <a:pPr eaLnBrk="1" hangingPunct="1"/>
            <a:endParaRPr lang="en-US" smtClean="0">
              <a:latin typeface="Times New Roman" charset="0"/>
            </a:endParaRPr>
          </a:p>
          <a:p>
            <a:endParaRPr lang="en-US" smtClean="0">
              <a:latin typeface="Times New Roman" charset="0"/>
            </a:endParaRPr>
          </a:p>
        </p:txBody>
      </p:sp>
      <p:sp>
        <p:nvSpPr>
          <p:cNvPr id="98308" name="Slide Number Placeholder 3"/>
          <p:cNvSpPr>
            <a:spLocks noGrp="1"/>
          </p:cNvSpPr>
          <p:nvPr>
            <p:ph type="sldNum" sz="quarter" idx="5"/>
          </p:nvPr>
        </p:nvSpPr>
        <p:spPr>
          <a:noFill/>
        </p:spPr>
        <p:txBody>
          <a:bodyPr/>
          <a:lstStyle/>
          <a:p>
            <a:fld id="{0D437F26-C8FB-4B31-8473-4D243DD32DD6}" type="slidenum">
              <a:rPr lang="en-US">
                <a:latin typeface="Times New Roman" charset="0"/>
              </a:rPr>
              <a:pPr/>
              <a:t>46</a:t>
            </a:fld>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This slide continues the discussion of types of malware on the previous slide. Note that SQL injection attacks are the largest malware threat. Ask students what why this is so. (These attacks enable hackers access to underlying databases that support Web applications, such as sales of products and services, e-commerce financial data, and other classified information.) </a:t>
            </a:r>
          </a:p>
        </p:txBody>
      </p:sp>
      <p:sp>
        <p:nvSpPr>
          <p:cNvPr id="33796" name="Slide Number Placeholder 3"/>
          <p:cNvSpPr>
            <a:spLocks noGrp="1"/>
          </p:cNvSpPr>
          <p:nvPr>
            <p:ph type="sldNum" sz="quarter" idx="5"/>
          </p:nvPr>
        </p:nvSpPr>
        <p:spPr>
          <a:noFill/>
        </p:spPr>
        <p:txBody>
          <a:bodyPr/>
          <a:lstStyle/>
          <a:p>
            <a:fld id="{9E2D74FE-0E0F-45F1-86BC-2D53B725B0A8}" type="slidenum">
              <a:rPr lang="en-US"/>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r>
              <a:rPr lang="en-US" smtClean="0">
                <a:latin typeface="Times New Roman" charset="0"/>
              </a:rPr>
              <a:t>This slide looks at additional tools to prevent unwanted intruders and software from accessing the network. Ask students what antivirus and antispyware tools they use. Ask why these tools require continual updating.  Ask why UTM packages would include anti spam software.</a:t>
            </a:r>
          </a:p>
          <a:p>
            <a:pPr eaLnBrk="1" hangingPunct="1"/>
            <a:endParaRPr lang="en-US" smtClean="0">
              <a:latin typeface="Times New Roman" charset="0"/>
            </a:endParaRPr>
          </a:p>
          <a:p>
            <a:endParaRPr lang="en-US" smtClean="0">
              <a:latin typeface="Times New Roman" charset="0"/>
            </a:endParaRPr>
          </a:p>
        </p:txBody>
      </p:sp>
      <p:sp>
        <p:nvSpPr>
          <p:cNvPr id="98308" name="Slide Number Placeholder 3"/>
          <p:cNvSpPr>
            <a:spLocks noGrp="1"/>
          </p:cNvSpPr>
          <p:nvPr>
            <p:ph type="sldNum" sz="quarter" idx="5"/>
          </p:nvPr>
        </p:nvSpPr>
        <p:spPr>
          <a:noFill/>
        </p:spPr>
        <p:txBody>
          <a:bodyPr/>
          <a:lstStyle/>
          <a:p>
            <a:fld id="{0D437F26-C8FB-4B31-8473-4D243DD32DD6}" type="slidenum">
              <a:rPr lang="en-US">
                <a:latin typeface="Times New Roman" charset="0"/>
              </a:rPr>
              <a:pPr/>
              <a:t>47</a:t>
            </a:fld>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latin typeface="Times New Roman" charset="0"/>
              </a:rPr>
              <a:t>This slide looks at the tools and technologies used to secure wireless networks. Ask students with laptops what types of wireless security they have available to them, and which one they use.</a:t>
            </a:r>
          </a:p>
          <a:p>
            <a:endParaRPr lang="en-US" smtClean="0">
              <a:latin typeface="Times New Roman" charset="0"/>
            </a:endParaRPr>
          </a:p>
        </p:txBody>
      </p:sp>
      <p:sp>
        <p:nvSpPr>
          <p:cNvPr id="99332" name="Slide Number Placeholder 3"/>
          <p:cNvSpPr>
            <a:spLocks noGrp="1"/>
          </p:cNvSpPr>
          <p:nvPr>
            <p:ph type="sldNum" sz="quarter" idx="5"/>
          </p:nvPr>
        </p:nvSpPr>
        <p:spPr>
          <a:noFill/>
        </p:spPr>
        <p:txBody>
          <a:bodyPr/>
          <a:lstStyle/>
          <a:p>
            <a:fld id="{C13EEFA8-E2CF-48B7-8630-EA0E3AAA0609}" type="slidenum">
              <a:rPr lang="en-US">
                <a:latin typeface="Times New Roman" charset="0"/>
              </a:rPr>
              <a:pPr/>
              <a:t>48</a:t>
            </a:fld>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r>
              <a:rPr lang="en-US" smtClean="0">
                <a:latin typeface="Times New Roman" charset="0"/>
              </a:rPr>
              <a:t>This slide looks at the tools and technologies used to secure wireless networks. Ask students with laptops what types of wireless security they have available to them, and which one they use.</a:t>
            </a:r>
          </a:p>
          <a:p>
            <a:endParaRPr lang="en-US" smtClean="0">
              <a:latin typeface="Times New Roman" charset="0"/>
            </a:endParaRPr>
          </a:p>
        </p:txBody>
      </p:sp>
      <p:sp>
        <p:nvSpPr>
          <p:cNvPr id="99332" name="Slide Number Placeholder 3"/>
          <p:cNvSpPr>
            <a:spLocks noGrp="1"/>
          </p:cNvSpPr>
          <p:nvPr>
            <p:ph type="sldNum" sz="quarter" idx="5"/>
          </p:nvPr>
        </p:nvSpPr>
        <p:spPr>
          <a:noFill/>
        </p:spPr>
        <p:txBody>
          <a:bodyPr/>
          <a:lstStyle/>
          <a:p>
            <a:fld id="{C13EEFA8-E2CF-48B7-8630-EA0E3AAA0609}" type="slidenum">
              <a:rPr lang="en-US">
                <a:latin typeface="Times New Roman" charset="0"/>
              </a:rPr>
              <a:pPr/>
              <a:t>49</a:t>
            </a:fld>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mtClean="0">
                <a:latin typeface="Times New Roman" charset="0"/>
              </a:rPr>
              <a:t>This slide introduces the use of encryption to ensure that data traveling along networks cannot be read by unauthorized users. Ask students what encryption involves: Use of encryption key (a numerical code) that is used to transform a message into undecipherable text. The cipher text requires a key to decrypted and read by the recipient.</a:t>
            </a:r>
          </a:p>
          <a:p>
            <a:endParaRPr lang="en-US" smtClean="0">
              <a:latin typeface="Times New Roman" charset="0"/>
            </a:endParaRPr>
          </a:p>
        </p:txBody>
      </p:sp>
      <p:sp>
        <p:nvSpPr>
          <p:cNvPr id="100356" name="Slide Number Placeholder 3"/>
          <p:cNvSpPr>
            <a:spLocks noGrp="1"/>
          </p:cNvSpPr>
          <p:nvPr>
            <p:ph type="sldNum" sz="quarter" idx="5"/>
          </p:nvPr>
        </p:nvSpPr>
        <p:spPr>
          <a:noFill/>
        </p:spPr>
        <p:txBody>
          <a:bodyPr/>
          <a:lstStyle/>
          <a:p>
            <a:fld id="{1AC2E308-A5CA-4B95-A184-AECD90F667FA}" type="slidenum">
              <a:rPr lang="en-US">
                <a:latin typeface="Times New Roman" charset="0"/>
              </a:rPr>
              <a:pPr/>
              <a:t>50</a:t>
            </a:fld>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latin typeface="Times New Roman" charset="0"/>
              </a:rPr>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a:p>
            <a:endParaRPr lang="en-US" smtClean="0">
              <a:latin typeface="Times New Roman" charset="0"/>
            </a:endParaRPr>
          </a:p>
        </p:txBody>
      </p:sp>
      <p:sp>
        <p:nvSpPr>
          <p:cNvPr id="101380" name="Slide Number Placeholder 3"/>
          <p:cNvSpPr>
            <a:spLocks noGrp="1"/>
          </p:cNvSpPr>
          <p:nvPr>
            <p:ph type="sldNum" sz="quarter" idx="5"/>
          </p:nvPr>
        </p:nvSpPr>
        <p:spPr>
          <a:noFill/>
        </p:spPr>
        <p:txBody>
          <a:bodyPr/>
          <a:lstStyle/>
          <a:p>
            <a:fld id="{62720EE1-A8EC-4D3E-9C5F-91949D4519E0}" type="slidenum">
              <a:rPr lang="en-US">
                <a:latin typeface="Times New Roman" charset="0"/>
              </a:rPr>
              <a:pPr/>
              <a:t>51</a:t>
            </a:fld>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smtClean="0">
                <a:latin typeface="Times New Roman" charset="0"/>
              </a:rPr>
              <a:t>This slide discusses the use of encryption to ensure that data traveling along networks cannot be read by unauthorized users. Ask students to explain the difference between symmetric key encryption and public key encryption. (In symmetric key encryption, the sender and receiver establish a secure Internet session by creating a single encryption key and sending it to the receiver so both the sender and receiver share the same key. Public key encryption uses two keys: one shared (or public) and one totally private. The keys are mathematically related so that data encrypted with one key can be decrypted using only the other key. To send and receive messages, communicators first create separate pairs of private and public keys. The public key is kept in a directory and the private key must be kept secret. The sender encrypts a message with the recipient’s public key. On receiving the message, the recipient uses his or her private key to decrypt it.) Ask students why public key encryption is stronger than symmetric key encryption. Note that the strength of an encryption key is measured by its bit length. Today, a typical key will be 128 bits long (a string of 128 binary digits).</a:t>
            </a:r>
          </a:p>
          <a:p>
            <a:endParaRPr lang="en-US" smtClean="0">
              <a:latin typeface="Times New Roman" charset="0"/>
            </a:endParaRPr>
          </a:p>
        </p:txBody>
      </p:sp>
      <p:sp>
        <p:nvSpPr>
          <p:cNvPr id="101380" name="Slide Number Placeholder 3"/>
          <p:cNvSpPr>
            <a:spLocks noGrp="1"/>
          </p:cNvSpPr>
          <p:nvPr>
            <p:ph type="sldNum" sz="quarter" idx="5"/>
          </p:nvPr>
        </p:nvSpPr>
        <p:spPr>
          <a:noFill/>
        </p:spPr>
        <p:txBody>
          <a:bodyPr/>
          <a:lstStyle/>
          <a:p>
            <a:fld id="{62720EE1-A8EC-4D3E-9C5F-91949D4519E0}" type="slidenum">
              <a:rPr lang="en-US">
                <a:latin typeface="Times New Roman" charset="0"/>
              </a:rPr>
              <a:pPr/>
              <a:t>52</a:t>
            </a:fld>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eaLnBrk="1" hangingPunct="1"/>
            <a:r>
              <a:rPr lang="en-US" smtClean="0">
                <a:latin typeface="Times New Roman" charset="0"/>
              </a:rPr>
              <a:t>This graphic illustrates the steps in public key encryption. The sender encrypts data using the public key of the recipient; data encrypted with this public key can only be decrypted with the recipient’s private key.</a:t>
            </a:r>
          </a:p>
          <a:p>
            <a:pPr eaLnBrk="1" hangingPunct="1"/>
            <a:endParaRPr lang="en-US" smtClean="0">
              <a:latin typeface="Times New Roman" charset="0"/>
            </a:endParaRPr>
          </a:p>
        </p:txBody>
      </p:sp>
      <p:sp>
        <p:nvSpPr>
          <p:cNvPr id="102404" name="Slide Number Placeholder 3"/>
          <p:cNvSpPr>
            <a:spLocks noGrp="1"/>
          </p:cNvSpPr>
          <p:nvPr>
            <p:ph type="sldNum" sz="quarter" idx="5"/>
          </p:nvPr>
        </p:nvSpPr>
        <p:spPr>
          <a:noFill/>
        </p:spPr>
        <p:txBody>
          <a:bodyPr/>
          <a:lstStyle/>
          <a:p>
            <a:fld id="{B3ACA246-27FF-4D5D-8B92-95E12F8D7C59}" type="slidenum">
              <a:rPr lang="en-US">
                <a:latin typeface="Times New Roman" charset="0"/>
              </a:rPr>
              <a:pPr/>
              <a:t>53</a:t>
            </a:fld>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New Roman" charset="0"/>
              </a:rPr>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smtClean="0">
              <a:latin typeface="Times New Roman" charset="0"/>
            </a:endParaRPr>
          </a:p>
        </p:txBody>
      </p:sp>
      <p:sp>
        <p:nvSpPr>
          <p:cNvPr id="103428" name="Slide Number Placeholder 3"/>
          <p:cNvSpPr>
            <a:spLocks noGrp="1"/>
          </p:cNvSpPr>
          <p:nvPr>
            <p:ph type="sldNum" sz="quarter" idx="5"/>
          </p:nvPr>
        </p:nvSpPr>
        <p:spPr>
          <a:noFill/>
        </p:spPr>
        <p:txBody>
          <a:bodyPr/>
          <a:lstStyle/>
          <a:p>
            <a:fld id="{3A59C3CF-48BB-4AD2-9A99-78DA5EBA8F38}" type="slidenum">
              <a:rPr lang="en-US">
                <a:latin typeface="Times New Roman" charset="0"/>
              </a:rPr>
              <a:pPr/>
              <a:t>54</a:t>
            </a:fld>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New Roman" charset="0"/>
              </a:rPr>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smtClean="0">
              <a:latin typeface="Times New Roman" charset="0"/>
            </a:endParaRPr>
          </a:p>
        </p:txBody>
      </p:sp>
      <p:sp>
        <p:nvSpPr>
          <p:cNvPr id="103428" name="Slide Number Placeholder 3"/>
          <p:cNvSpPr>
            <a:spLocks noGrp="1"/>
          </p:cNvSpPr>
          <p:nvPr>
            <p:ph type="sldNum" sz="quarter" idx="5"/>
          </p:nvPr>
        </p:nvSpPr>
        <p:spPr>
          <a:noFill/>
        </p:spPr>
        <p:txBody>
          <a:bodyPr/>
          <a:lstStyle/>
          <a:p>
            <a:fld id="{3A59C3CF-48BB-4AD2-9A99-78DA5EBA8F38}" type="slidenum">
              <a:rPr lang="en-US">
                <a:latin typeface="Times New Roman" charset="0"/>
              </a:rPr>
              <a:pPr/>
              <a:t>55</a:t>
            </a:fld>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latin typeface="Times New Roman" charset="0"/>
              </a:rPr>
              <a:t>This slide looks at the use of digital certificates as a tool to help protect online transactions. Digital certificates are used in conjunction with public key encryption to validate the identities of two parties in a transaction before data is exchanged. </a:t>
            </a:r>
          </a:p>
          <a:p>
            <a:endParaRPr lang="en-US" smtClean="0">
              <a:latin typeface="Times New Roman" charset="0"/>
            </a:endParaRPr>
          </a:p>
        </p:txBody>
      </p:sp>
      <p:sp>
        <p:nvSpPr>
          <p:cNvPr id="103428" name="Slide Number Placeholder 3"/>
          <p:cNvSpPr>
            <a:spLocks noGrp="1"/>
          </p:cNvSpPr>
          <p:nvPr>
            <p:ph type="sldNum" sz="quarter" idx="5"/>
          </p:nvPr>
        </p:nvSpPr>
        <p:spPr>
          <a:noFill/>
        </p:spPr>
        <p:txBody>
          <a:bodyPr/>
          <a:lstStyle/>
          <a:p>
            <a:fld id="{3A59C3CF-48BB-4AD2-9A99-78DA5EBA8F38}" type="slidenum">
              <a:rPr lang="en-US">
                <a:latin typeface="Times New Roman" charset="0"/>
              </a:rPr>
              <a:pPr/>
              <a:t>56</a:t>
            </a:fld>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mtClean="0"/>
              <a:t>This slide looks at the people who commit computer crime, and at the various types of computer crime. </a:t>
            </a:r>
          </a:p>
          <a:p>
            <a:pPr eaLnBrk="1" hangingPunct="1"/>
            <a:r>
              <a:rPr lang="en-US" smtClean="0"/>
              <a:t>Ask students what the difference is between hackers and crackers and if they agree with the differentiation.  Have any students been the victim of computer crime or invasion of privacy?  </a:t>
            </a:r>
          </a:p>
          <a:p>
            <a:endParaRPr lang="en-US" smtClean="0"/>
          </a:p>
        </p:txBody>
      </p:sp>
      <p:sp>
        <p:nvSpPr>
          <p:cNvPr id="35844" name="Slide Number Placeholder 3"/>
          <p:cNvSpPr>
            <a:spLocks noGrp="1"/>
          </p:cNvSpPr>
          <p:nvPr>
            <p:ph type="sldNum" sz="quarter" idx="5"/>
          </p:nvPr>
        </p:nvSpPr>
        <p:spPr>
          <a:noFill/>
        </p:spPr>
        <p:txBody>
          <a:bodyPr/>
          <a:lstStyle/>
          <a:p>
            <a:fld id="{C990FD6F-4C62-41B4-8153-F8A17D834A76}" type="slidenum">
              <a:rPr lang="en-US"/>
              <a:pPr/>
              <a:t>12</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r>
              <a:rPr lang="en-US" smtClean="0">
                <a:latin typeface="Times New Roman" charset="0"/>
              </a:rPr>
              <a:t>This graphic illustrates the process for using digital certificates. The institution or individual requests a certificate over the internet from a CA; the certificate received from the CA can then be used to validate a transaction with an online merchant or customer.</a:t>
            </a:r>
          </a:p>
        </p:txBody>
      </p:sp>
      <p:sp>
        <p:nvSpPr>
          <p:cNvPr id="104452" name="Slide Number Placeholder 3"/>
          <p:cNvSpPr>
            <a:spLocks noGrp="1"/>
          </p:cNvSpPr>
          <p:nvPr>
            <p:ph type="sldNum" sz="quarter" idx="5"/>
          </p:nvPr>
        </p:nvSpPr>
        <p:spPr>
          <a:noFill/>
        </p:spPr>
        <p:txBody>
          <a:bodyPr/>
          <a:lstStyle/>
          <a:p>
            <a:fld id="{137CBABE-8EAC-4003-A97A-1ADF09532093}" type="slidenum">
              <a:rPr lang="en-US">
                <a:latin typeface="Times New Roman" charset="0"/>
              </a:rPr>
              <a:pPr/>
              <a:t>57</a:t>
            </a:fld>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r>
              <a:rPr lang="en-US" smtClean="0">
                <a:latin typeface="Times New Roman" charset="0"/>
              </a:rPr>
              <a:t>This slide and the next look at technologies and tools for ensuring system availability. Ask students why online transaction processing requires 100% availability. Note that firms with heavy e-commerce processing or for firms that depend on digital networks for their internal operations require at minimum high-availability computing, using tools such as backup servers, distribution of processing across multiple servers, high-capacity storage, and good disaster recovery and business continuity plans. </a:t>
            </a:r>
          </a:p>
          <a:p>
            <a:endParaRPr lang="en-US" smtClean="0">
              <a:latin typeface="Times New Roman" charset="0"/>
            </a:endParaRPr>
          </a:p>
        </p:txBody>
      </p:sp>
      <p:sp>
        <p:nvSpPr>
          <p:cNvPr id="105476" name="Slide Number Placeholder 3"/>
          <p:cNvSpPr>
            <a:spLocks noGrp="1"/>
          </p:cNvSpPr>
          <p:nvPr>
            <p:ph type="sldNum" sz="quarter" idx="5"/>
          </p:nvPr>
        </p:nvSpPr>
        <p:spPr>
          <a:noFill/>
        </p:spPr>
        <p:txBody>
          <a:bodyPr/>
          <a:lstStyle/>
          <a:p>
            <a:fld id="{634F8B8F-B8C4-4EBA-B2CA-EAC60FA99E1C}" type="slidenum">
              <a:rPr lang="en-US">
                <a:latin typeface="Times New Roman" charset="0"/>
              </a:rPr>
              <a:pPr/>
              <a:t>58</a:t>
            </a:fld>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smtClean="0">
                <a:latin typeface="Times New Roman" charset="0"/>
              </a:rPr>
              <a:t>This slide continues the discussion of techniques to minimize downtime and improve network performance. Deep packet inspection enables a network to sort low-priority data packets from high-priority ones in order to improve performance for business critical communication. Ask students what types of network traffic would be suitable for assigning lower priority in a business setting.</a:t>
            </a:r>
          </a:p>
          <a:p>
            <a:endParaRPr lang="en-US" smtClean="0">
              <a:latin typeface="Times New Roman" charset="0"/>
            </a:endParaRPr>
          </a:p>
        </p:txBody>
      </p:sp>
      <p:sp>
        <p:nvSpPr>
          <p:cNvPr id="106500" name="Slide Number Placeholder 3"/>
          <p:cNvSpPr>
            <a:spLocks noGrp="1"/>
          </p:cNvSpPr>
          <p:nvPr>
            <p:ph type="sldNum" sz="quarter" idx="5"/>
          </p:nvPr>
        </p:nvSpPr>
        <p:spPr>
          <a:noFill/>
        </p:spPr>
        <p:txBody>
          <a:bodyPr/>
          <a:lstStyle/>
          <a:p>
            <a:fld id="{D3BA523E-3504-40DB-928B-B5A21560124A}" type="slidenum">
              <a:rPr lang="en-US">
                <a:latin typeface="Times New Roman" charset="0"/>
              </a:rPr>
              <a:pPr/>
              <a:t>59</a:t>
            </a:fld>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smtClean="0">
                <a:latin typeface="Times New Roman" charset="0"/>
              </a:rPr>
              <a:t>This slide looks at security concerns specific to cloud computing and mobile computing. Ask students what the key factors are to consider in ensuring a provider has adequate protection (downtime, privacy and privacy rules in accordance with jurisdiction, external audits, disaster planning). What specific concerns are there with mobile devices? (Encrypting communications, theft and loss, inventory records.)</a:t>
            </a:r>
          </a:p>
        </p:txBody>
      </p:sp>
      <p:sp>
        <p:nvSpPr>
          <p:cNvPr id="107524" name="Slide Number Placeholder 3"/>
          <p:cNvSpPr>
            <a:spLocks noGrp="1"/>
          </p:cNvSpPr>
          <p:nvPr>
            <p:ph type="sldNum" sz="quarter" idx="5"/>
          </p:nvPr>
        </p:nvSpPr>
        <p:spPr>
          <a:noFill/>
        </p:spPr>
        <p:txBody>
          <a:bodyPr/>
          <a:lstStyle/>
          <a:p>
            <a:fld id="{C17A68A6-B852-4342-8DBE-5C68ECA6CA44}" type="slidenum">
              <a:rPr lang="en-US">
                <a:latin typeface="Times New Roman" charset="0"/>
              </a:rPr>
              <a:pPr/>
              <a:t>60</a:t>
            </a:fld>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latin typeface="Times New Roman" charset="0"/>
              </a:rPr>
              <a:t>This slide looks at ensuring software quality as a way to improve system quality and reliability by employing software metrics and rigorous software testing. Ongoing use of metrics allows the information systems department and end users to jointly measure the performance of the system and identify problems as they occur. </a:t>
            </a:r>
          </a:p>
        </p:txBody>
      </p:sp>
      <p:sp>
        <p:nvSpPr>
          <p:cNvPr id="109572" name="Slide Number Placeholder 3"/>
          <p:cNvSpPr>
            <a:spLocks noGrp="1"/>
          </p:cNvSpPr>
          <p:nvPr>
            <p:ph type="sldNum" sz="quarter" idx="5"/>
          </p:nvPr>
        </p:nvSpPr>
        <p:spPr>
          <a:noFill/>
        </p:spPr>
        <p:txBody>
          <a:bodyPr/>
          <a:lstStyle/>
          <a:p>
            <a:fld id="{A543D2FB-87CF-4BF1-B9B6-C07BEDF4DE3A}" type="slidenum">
              <a:rPr lang="en-US">
                <a:latin typeface="Times New Roman" charset="0"/>
              </a:rPr>
              <a:pPr/>
              <a:t>61</a:t>
            </a:fld>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smtClean="0"/>
              <a:t>This slide continues the discussion of different types of computer crimes. Ask students what the ultimate purpose of spoofing and sniffing are. Note that there are legitimate uses of sniffing – sniffers can help identify network trouble spots or spot criminal activity on a network. Sniffers can also be used to identify copyrighted data being sent over networks, such as pirated music or video files.    </a:t>
            </a:r>
          </a:p>
          <a:p>
            <a:pPr eaLnBrk="1" hangingPunct="1"/>
            <a:endParaRPr lang="en-US" smtClean="0"/>
          </a:p>
          <a:p>
            <a:endParaRPr lang="en-US" smtClean="0"/>
          </a:p>
        </p:txBody>
      </p:sp>
      <p:sp>
        <p:nvSpPr>
          <p:cNvPr id="37892" name="Slide Number Placeholder 3"/>
          <p:cNvSpPr>
            <a:spLocks noGrp="1"/>
          </p:cNvSpPr>
          <p:nvPr>
            <p:ph type="sldNum" sz="quarter" idx="5"/>
          </p:nvPr>
        </p:nvSpPr>
        <p:spPr>
          <a:noFill/>
        </p:spPr>
        <p:txBody>
          <a:bodyPr/>
          <a:lstStyle/>
          <a:p>
            <a:fld id="{0635519E-5007-4AEE-BB0C-3B045B98CCF0}"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t>This slide continues the discussion of the types of computer crimes. What is the result of a </a:t>
            </a:r>
            <a:r>
              <a:rPr lang="en-US" dirty="0" err="1" smtClean="0"/>
              <a:t>DoS</a:t>
            </a:r>
            <a:r>
              <a:rPr lang="en-US" dirty="0" smtClean="0"/>
              <a:t> attack?  The text gives the example of the</a:t>
            </a:r>
          </a:p>
          <a:p>
            <a:r>
              <a:rPr lang="en-US" dirty="0" smtClean="0"/>
              <a:t>largest </a:t>
            </a:r>
            <a:r>
              <a:rPr lang="en-US" dirty="0" err="1" smtClean="0"/>
              <a:t>botnet</a:t>
            </a:r>
            <a:r>
              <a:rPr lang="en-US" dirty="0" smtClean="0"/>
              <a:t> attack in 2010, the Mariposa </a:t>
            </a:r>
            <a:r>
              <a:rPr lang="en-US" dirty="0" err="1" smtClean="0"/>
              <a:t>botnet</a:t>
            </a:r>
            <a:r>
              <a:rPr lang="en-US" dirty="0" smtClean="0"/>
              <a:t>, which started in Spain and spread across the world. Mariposa had infected and controlled about 12.7 million computers in its efforts to steal credit card numbers and online banking passwords. More than half of the Fortune 1000 companies, 40 major banks, and numerous government agencies were infected—and did not know it. Bots and </a:t>
            </a:r>
            <a:r>
              <a:rPr lang="en-US" dirty="0" err="1" smtClean="0"/>
              <a:t>botnets</a:t>
            </a:r>
            <a:r>
              <a:rPr lang="en-US" dirty="0" smtClean="0"/>
              <a:t> are an extremely serious threat because they can be used to launch very large attacks using many different techniques. </a:t>
            </a:r>
          </a:p>
          <a:p>
            <a:endParaRPr lang="en-US" dirty="0" smtClean="0"/>
          </a:p>
        </p:txBody>
      </p:sp>
      <p:sp>
        <p:nvSpPr>
          <p:cNvPr id="39940" name="Slide Number Placeholder 3"/>
          <p:cNvSpPr>
            <a:spLocks noGrp="1"/>
          </p:cNvSpPr>
          <p:nvPr>
            <p:ph type="sldNum" sz="quarter" idx="5"/>
          </p:nvPr>
        </p:nvSpPr>
        <p:spPr>
          <a:noFill/>
        </p:spPr>
        <p:txBody>
          <a:bodyPr/>
          <a:lstStyle/>
          <a:p>
            <a:fld id="{6285F69F-3B93-46D5-97ED-3810F8B5FA64}" type="slidenum">
              <a:rPr lang="en-US"/>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dirty="0" smtClean="0">
                <a:latin typeface="Times New Roman" charset="0"/>
              </a:rPr>
              <a:t>This slide looks at the legal definition of computer crime and the two main classes of computer crime. The text lists a variety of other examples for computers as targets and as instruments of crime. Ask the students to provide more examples. According to CSI Computer Crime and Security Survey of nearly 500 companies, participant companies’ average annual loss from computer crime and security attacks was approximately $230,000 (Computer Security Institute, 2009). However, many companies are reluctant to report computer crimes. Why? What are the most economically damaging types of computer crime? (</a:t>
            </a:r>
            <a:r>
              <a:rPr lang="en-US" dirty="0" err="1" smtClean="0">
                <a:latin typeface="Times New Roman" charset="0"/>
              </a:rPr>
              <a:t>DoS</a:t>
            </a:r>
            <a:r>
              <a:rPr lang="en-US" dirty="0" smtClean="0">
                <a:latin typeface="Times New Roman" charset="0"/>
              </a:rPr>
              <a:t>, introducing viruses, theft of services, disruption of computer systems.)</a:t>
            </a:r>
          </a:p>
          <a:p>
            <a:pPr eaLnBrk="1" hangingPunct="1"/>
            <a:endParaRPr lang="en-US" dirty="0" smtClean="0">
              <a:latin typeface="Times New Roman" charset="0"/>
            </a:endParaRPr>
          </a:p>
          <a:p>
            <a:endParaRPr lang="en-US" dirty="0" smtClean="0">
              <a:latin typeface="Times New Roman" charset="0"/>
            </a:endParaRPr>
          </a:p>
        </p:txBody>
      </p:sp>
      <p:sp>
        <p:nvSpPr>
          <p:cNvPr id="75780" name="Slide Number Placeholder 3"/>
          <p:cNvSpPr>
            <a:spLocks noGrp="1"/>
          </p:cNvSpPr>
          <p:nvPr>
            <p:ph type="sldNum" sz="quarter" idx="5"/>
          </p:nvPr>
        </p:nvSpPr>
        <p:spPr>
          <a:noFill/>
        </p:spPr>
        <p:txBody>
          <a:bodyPr/>
          <a:lstStyle/>
          <a:p>
            <a:fld id="{9EC609D2-D3EE-448E-ACCD-845417AC7DE9}" type="slidenum">
              <a:rPr lang="en-US">
                <a:latin typeface="Times New Roman" charset="0"/>
              </a:rPr>
              <a:pPr/>
              <a:t>15</a:t>
            </a:fld>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dirty="0" smtClean="0">
                <a:latin typeface="Times New Roman" charset="0"/>
              </a:rPr>
              <a:t>This slide continues the discussion of types of computer crime. Have any students encountered any of these types of crimes personally? Note that The U.S. Congress addressed the threat of computer crime in 1986 with the Computer Fraud and Abuse Act. This act makes it illegal to access a computer system without authorization. The text lists other legislation to counter computer crime, such as the National Information Infrastructure Protection Act in 1996 to make virus distribution and hacker attacks to disable Web sites federal crimes. </a:t>
            </a:r>
          </a:p>
          <a:p>
            <a:endParaRPr lang="en-US" dirty="0" smtClean="0">
              <a:latin typeface="Times New Roman" charset="0"/>
            </a:endParaRPr>
          </a:p>
          <a:p>
            <a:pPr eaLnBrk="1" hangingPunct="1"/>
            <a:endParaRPr lang="en-US" dirty="0" smtClean="0">
              <a:latin typeface="Times New Roman" charset="0"/>
            </a:endParaRPr>
          </a:p>
          <a:p>
            <a:endParaRPr lang="en-US" dirty="0" smtClean="0">
              <a:latin typeface="Times New Roman" charset="0"/>
            </a:endParaRPr>
          </a:p>
        </p:txBody>
      </p:sp>
      <p:sp>
        <p:nvSpPr>
          <p:cNvPr id="76804" name="Slide Number Placeholder 3"/>
          <p:cNvSpPr>
            <a:spLocks noGrp="1"/>
          </p:cNvSpPr>
          <p:nvPr>
            <p:ph type="sldNum" sz="quarter" idx="5"/>
          </p:nvPr>
        </p:nvSpPr>
        <p:spPr>
          <a:noFill/>
        </p:spPr>
        <p:txBody>
          <a:bodyPr/>
          <a:lstStyle/>
          <a:p>
            <a:fld id="{AD969994-7A15-4F91-9174-89EB7EEBC6ED}" type="slidenum">
              <a:rPr lang="en-US">
                <a:latin typeface="Times New Roman" charset="0"/>
              </a:rPr>
              <a:pPr/>
              <a:t>16</a:t>
            </a:fld>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02AC696-F135-4580-A1F5-F25027E747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72524-DACA-450C-A750-BC755DDD77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9D74882-E928-48C1-B66B-1105FC8B1F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with lefthand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a:solidFill>
                  <a:srgbClr val="9F0F10"/>
                </a:solidFill>
                <a:effectLst>
                  <a:outerShdw blurRad="38100" dist="38100" dir="2700000" algn="tl">
                    <a:srgbClr val="C0C0C0"/>
                  </a:outerShdw>
                </a:effectLst>
                <a:latin typeface="Cambria" pitchFamily="-111" charset="0"/>
              </a:rPr>
              <a:t>Management Information Systems</a:t>
            </a:r>
            <a:endParaRPr lang="en-US" sz="1800" b="1">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2895600" y="1752600"/>
            <a:ext cx="5638800" cy="4572000"/>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457200" y="1752600"/>
            <a:ext cx="2133600" cy="1143000"/>
          </a:xfrm>
        </p:spPr>
        <p:txBody>
          <a:bodyPr/>
          <a:lstStyle>
            <a:lvl1pPr marL="0" indent="0" algn="l">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457200" y="2971800"/>
            <a:ext cx="2133600" cy="20574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457200" y="5257800"/>
            <a:ext cx="21336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E793266D-2884-400D-95A6-38E72B69C4E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r>
              <a:rPr lang="en-US" b="1">
                <a:solidFill>
                  <a:srgbClr val="9F0F10"/>
                </a:solidFill>
                <a:effectLst>
                  <a:outerShdw blurRad="38100" dist="38100" dir="2700000" algn="tl">
                    <a:srgbClr val="C0C0C0"/>
                  </a:outerShdw>
                </a:effectLst>
                <a:latin typeface="Cambria" pitchFamily="-111" charset="0"/>
              </a:rPr>
              <a:t>Management Information Systems</a:t>
            </a:r>
            <a:endParaRPr lang="en-US" sz="1800" b="1">
              <a:solidFill>
                <a:srgbClr val="9F0F10"/>
              </a:solidFill>
              <a:effectLst>
                <a:outerShdw blurRad="38100" dist="38100" dir="2700000" algn="tl">
                  <a:srgbClr val="C0C0C0"/>
                </a:outerShdw>
              </a:effectLst>
              <a:latin typeface="Cambria" pitchFamily="-111" charset="0"/>
            </a:endParaRPr>
          </a:p>
        </p:txBody>
      </p:sp>
      <p:sp>
        <p:nvSpPr>
          <p:cNvPr id="3" name="Content Placeholder 2"/>
          <p:cNvSpPr>
            <a:spLocks noGrp="1"/>
          </p:cNvSpPr>
          <p:nvPr>
            <p:ph idx="1"/>
          </p:nvPr>
        </p:nvSpPr>
        <p:spPr>
          <a:xfrm>
            <a:off x="457200" y="1828800"/>
            <a:ext cx="8229600" cy="4495800"/>
          </a:xfrm>
        </p:spPr>
        <p:txBody>
          <a:bodyPr/>
          <a:lstStyle>
            <a:lvl1pPr>
              <a:lnSpc>
                <a:spcPct val="90000"/>
              </a:lnSpc>
              <a:spcBef>
                <a:spcPts val="800"/>
              </a:spcBef>
              <a:spcAft>
                <a:spcPts val="800"/>
              </a:spcAft>
              <a:defRPr sz="2800" b="1">
                <a:solidFill>
                  <a:schemeClr val="tx1">
                    <a:lumMod val="95000"/>
                    <a:lumOff val="5000"/>
                  </a:schemeClr>
                </a:solidFill>
                <a:latin typeface="Calibri" pitchFamily="34" charset="0"/>
              </a:defRPr>
            </a:lvl1pPr>
            <a:lvl2pPr>
              <a:lnSpc>
                <a:spcPct val="90000"/>
              </a:lnSpc>
              <a:spcBef>
                <a:spcPts val="400"/>
              </a:spcBef>
              <a:spcAft>
                <a:spcPts val="600"/>
              </a:spcAft>
              <a:defRPr sz="2600" b="1">
                <a:latin typeface="Calibri" pitchFamily="34" charset="0"/>
              </a:defRPr>
            </a:lvl2pPr>
            <a:lvl3pPr>
              <a:lnSpc>
                <a:spcPct val="90000"/>
              </a:lnSpc>
              <a:spcBef>
                <a:spcPts val="200"/>
              </a:spcBef>
              <a:spcAft>
                <a:spcPts val="400"/>
              </a:spcAft>
              <a:defRPr sz="2400">
                <a:latin typeface="Calibri" pitchFamily="34" charset="0"/>
              </a:defRPr>
            </a:lvl3pPr>
            <a:lvl4pPr>
              <a:spcBef>
                <a:spcPts val="200"/>
              </a:spcBef>
              <a:spcAft>
                <a:spcPts val="400"/>
              </a:spcAft>
              <a:defRPr sz="2000">
                <a:latin typeface="Calibri" pitchFamily="34" charset="0"/>
              </a:defRPr>
            </a:lvl4pPr>
            <a:lvl5pPr>
              <a:spcBef>
                <a:spcPts val="200"/>
              </a:spcBef>
              <a:spcAft>
                <a:spcPts val="400"/>
              </a:spcAft>
              <a:defRPr sz="20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6" name="Footer Placeholder 4"/>
          <p:cNvSpPr>
            <a:spLocks noGrp="1"/>
          </p:cNvSpPr>
          <p:nvPr>
            <p:ph type="ftr" sz="quarter" idx="13"/>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a:t>©  Prentice Hall 2011</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50D22736-A2B2-45E4-8ED6-275888671AE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with Bottom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0"/>
            <a:ext cx="9144000" cy="523875"/>
          </a:xfrm>
          <a:prstGeom prst="rect">
            <a:avLst/>
          </a:prstGeom>
          <a:noFill/>
          <a:ln w="12700">
            <a:noFill/>
            <a:miter lim="800000"/>
            <a:headEnd/>
            <a:tailEnd/>
          </a:ln>
          <a:effectLst/>
        </p:spPr>
        <p:txBody>
          <a:bodyPr lIns="90488" tIns="44450" rIns="90488" bIns="44450" anchor="ctr"/>
          <a:lstStyle/>
          <a:p>
            <a:pPr algn="ctr" eaLnBrk="0" hangingPunct="0">
              <a:defRPr/>
            </a:pPr>
            <a:r>
              <a:rPr lang="en-US" b="1">
                <a:solidFill>
                  <a:srgbClr val="9F0F10"/>
                </a:solidFill>
                <a:effectLst>
                  <a:outerShdw blurRad="38100" dist="38100" dir="2700000" algn="tl">
                    <a:srgbClr val="C0C0C0"/>
                  </a:outerShdw>
                </a:effectLst>
                <a:latin typeface="Cambria" pitchFamily="-111" charset="0"/>
              </a:rPr>
              <a:t>Management Information Systems</a:t>
            </a:r>
            <a:endParaRPr lang="en-US" sz="1800" b="1">
              <a:solidFill>
                <a:srgbClr val="9F0F10"/>
              </a:solidFill>
              <a:effectLst>
                <a:outerShdw blurRad="38100" dist="38100" dir="2700000" algn="tl">
                  <a:srgbClr val="C0C0C0"/>
                </a:outerShdw>
              </a:effectLst>
              <a:latin typeface="Cambria" pitchFamily="-111" charset="0"/>
            </a:endParaRPr>
          </a:p>
        </p:txBody>
      </p:sp>
      <p:sp>
        <p:nvSpPr>
          <p:cNvPr id="12" name="Text Placeholder 11"/>
          <p:cNvSpPr>
            <a:spLocks noGrp="1"/>
          </p:cNvSpPr>
          <p:nvPr>
            <p:ph type="body" sz="quarter" idx="12"/>
          </p:nvPr>
        </p:nvSpPr>
        <p:spPr>
          <a:xfrm>
            <a:off x="0" y="1066800"/>
            <a:ext cx="9144000" cy="381000"/>
          </a:xfrm>
        </p:spPr>
        <p:txBody>
          <a:bodyPr/>
          <a:lstStyle>
            <a:lvl1pPr algn="ctr">
              <a:buNone/>
              <a:defRPr sz="2000" b="1">
                <a:solidFill>
                  <a:srgbClr val="9F0F10"/>
                </a:solidFill>
                <a:effectLst/>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9" name="Picture Placeholder 8"/>
          <p:cNvSpPr>
            <a:spLocks noGrp="1"/>
          </p:cNvSpPr>
          <p:nvPr>
            <p:ph type="pic" sz="quarter" idx="15"/>
          </p:nvPr>
        </p:nvSpPr>
        <p:spPr>
          <a:xfrm>
            <a:off x="381000" y="2209800"/>
            <a:ext cx="8382000" cy="3211794"/>
          </a:xfrm>
          <a:ln w="19050">
            <a:solidFill>
              <a:schemeClr val="accent4"/>
            </a:solidFill>
          </a:ln>
        </p:spPr>
        <p:txBody>
          <a:bodyPr/>
          <a:lstStyle/>
          <a:p>
            <a:pPr lvl="0"/>
            <a:endParaRPr lang="en-US" noProof="0" dirty="0"/>
          </a:p>
        </p:txBody>
      </p:sp>
      <p:sp>
        <p:nvSpPr>
          <p:cNvPr id="11" name="Text Placeholder 10"/>
          <p:cNvSpPr>
            <a:spLocks noGrp="1"/>
          </p:cNvSpPr>
          <p:nvPr>
            <p:ph type="body" sz="quarter" idx="16"/>
          </p:nvPr>
        </p:nvSpPr>
        <p:spPr>
          <a:xfrm>
            <a:off x="0" y="1600200"/>
            <a:ext cx="9144000" cy="381000"/>
          </a:xfrm>
        </p:spPr>
        <p:txBody>
          <a:bodyPr/>
          <a:lstStyle>
            <a:lvl1pPr marL="0" indent="0" algn="ctr">
              <a:spcBef>
                <a:spcPts val="0"/>
              </a:spcBef>
              <a:buFont typeface="Arial" pitchFamily="34" charset="0"/>
              <a:buNone/>
              <a:defRPr sz="1800" b="1"/>
            </a:lvl1pPr>
            <a:lvl2pPr>
              <a:defRPr sz="1600"/>
            </a:lvl2pPr>
            <a:lvl3pPr>
              <a:defRPr sz="1400"/>
            </a:lvl3pPr>
            <a:lvl4pPr>
              <a:defRPr sz="1200"/>
            </a:lvl4pPr>
            <a:lvl5pPr>
              <a:defRPr sz="1200"/>
            </a:lvl5pPr>
          </a:lstStyle>
          <a:p>
            <a:pPr lvl="0"/>
            <a:r>
              <a:rPr lang="en-US" dirty="0" smtClean="0"/>
              <a:t>Click to edit Master text styles</a:t>
            </a:r>
          </a:p>
        </p:txBody>
      </p:sp>
      <p:sp>
        <p:nvSpPr>
          <p:cNvPr id="13" name="Text Placeholder 10"/>
          <p:cNvSpPr>
            <a:spLocks noGrp="1"/>
          </p:cNvSpPr>
          <p:nvPr>
            <p:ph type="body" sz="quarter" idx="17"/>
          </p:nvPr>
        </p:nvSpPr>
        <p:spPr>
          <a:xfrm>
            <a:off x="1828800" y="5791200"/>
            <a:ext cx="6858000" cy="457200"/>
          </a:xfrm>
        </p:spPr>
        <p:txBody>
          <a:bodyPr/>
          <a:lstStyle>
            <a:lvl1pPr marL="0" indent="0" algn="l">
              <a:buFont typeface="Arial" pitchFamily="34" charset="0"/>
              <a:buNone/>
              <a:defRPr sz="1200" b="0"/>
            </a:lvl1pPr>
            <a:lvl2pPr>
              <a:defRPr sz="1600"/>
            </a:lvl2pPr>
            <a:lvl3pPr>
              <a:defRPr sz="1400"/>
            </a:lvl3pPr>
            <a:lvl4pPr>
              <a:defRPr sz="1200"/>
            </a:lvl4pPr>
            <a:lvl5pPr>
              <a:defRPr sz="1200"/>
            </a:lvl5pPr>
          </a:lstStyle>
          <a:p>
            <a:pPr lvl="0"/>
            <a:r>
              <a:rPr lang="en-US" dirty="0" smtClean="0"/>
              <a:t>Click to edit Master text styles</a:t>
            </a:r>
          </a:p>
        </p:txBody>
      </p:sp>
      <p:sp>
        <p:nvSpPr>
          <p:cNvPr id="14" name="Text Placeholder 10"/>
          <p:cNvSpPr>
            <a:spLocks noGrp="1"/>
          </p:cNvSpPr>
          <p:nvPr>
            <p:ph type="body" sz="quarter" idx="18"/>
          </p:nvPr>
        </p:nvSpPr>
        <p:spPr>
          <a:xfrm>
            <a:off x="533400" y="5791200"/>
            <a:ext cx="914400" cy="228600"/>
          </a:xfrm>
        </p:spPr>
        <p:txBody>
          <a:bodyPr/>
          <a:lstStyle>
            <a:lvl1pPr marL="0" indent="0" algn="l">
              <a:buFont typeface="Arial" pitchFamily="34" charset="0"/>
              <a:buNone/>
              <a:defRPr sz="1200" b="1" baseline="0"/>
            </a:lvl1pPr>
            <a:lvl2pPr>
              <a:defRPr sz="1600"/>
            </a:lvl2pPr>
            <a:lvl3pPr>
              <a:defRPr sz="1400"/>
            </a:lvl3pPr>
            <a:lvl4pPr>
              <a:defRPr sz="1200"/>
            </a:lvl4pPr>
            <a:lvl5pPr>
              <a:defRPr sz="1200"/>
            </a:lvl5pPr>
          </a:lstStyle>
          <a:p>
            <a:pPr lvl="0"/>
            <a:r>
              <a:rPr lang="en-US" dirty="0" smtClean="0"/>
              <a:t>Click to edit Master text styles</a:t>
            </a:r>
          </a:p>
        </p:txBody>
      </p:sp>
      <p:sp>
        <p:nvSpPr>
          <p:cNvPr id="18" name="Title 1"/>
          <p:cNvSpPr>
            <a:spLocks noGrp="1"/>
          </p:cNvSpPr>
          <p:nvPr>
            <p:ph type="title"/>
          </p:nvPr>
        </p:nvSpPr>
        <p:spPr>
          <a:xfrm>
            <a:off x="0" y="457200"/>
            <a:ext cx="9144000" cy="533400"/>
          </a:xfrm>
        </p:spPr>
        <p:txBody>
          <a:bodyPr anchor="t"/>
          <a:lstStyle>
            <a:lvl1pPr>
              <a:lnSpc>
                <a:spcPts val="2000"/>
              </a:lnSpc>
              <a:defRPr sz="1800" b="1">
                <a:solidFill>
                  <a:schemeClr val="accent5">
                    <a:lumMod val="75000"/>
                  </a:schemeClr>
                </a:solidFill>
                <a:latin typeface="+mn-lt"/>
              </a:defRPr>
            </a:lvl1pPr>
          </a:lstStyle>
          <a:p>
            <a:r>
              <a:rPr lang="en-US" dirty="0" smtClean="0"/>
              <a:t>Click to edit Master title style</a:t>
            </a:r>
            <a:endParaRPr lang="en-US" dirty="0"/>
          </a:p>
        </p:txBody>
      </p:sp>
      <p:sp>
        <p:nvSpPr>
          <p:cNvPr id="10" name="Footer Placeholder 4"/>
          <p:cNvSpPr>
            <a:spLocks noGrp="1"/>
          </p:cNvSpPr>
          <p:nvPr>
            <p:ph type="ftr" sz="quarter" idx="19"/>
          </p:nvPr>
        </p:nvSpPr>
        <p:spPr>
          <a:xfrm>
            <a:off x="5791200" y="6569075"/>
            <a:ext cx="2895600" cy="288925"/>
          </a:xfrm>
          <a:prstGeom prst="rect">
            <a:avLst/>
          </a:prstGeom>
        </p:spPr>
        <p:txBody>
          <a:bodyPr vert="horz" wrap="square" lIns="91440" tIns="45720" rIns="91440" bIns="45720" numCol="1" anchor="t" anchorCtr="0" compatLnSpc="1">
            <a:prstTxWarp prst="textNoShape">
              <a:avLst/>
            </a:prstTxWarp>
          </a:bodyPr>
          <a:lstStyle>
            <a:lvl1pPr algn="r">
              <a:defRPr sz="1400" b="1" smtClean="0">
                <a:solidFill>
                  <a:schemeClr val="bg1"/>
                </a:solidFill>
              </a:defRPr>
            </a:lvl1pPr>
          </a:lstStyle>
          <a:p>
            <a:pPr>
              <a:defRPr/>
            </a:pPr>
            <a:r>
              <a:rPr lang="en-US"/>
              <a:t>©  Prentice Hall 2011</a:t>
            </a:r>
          </a:p>
        </p:txBody>
      </p:sp>
      <p:sp>
        <p:nvSpPr>
          <p:cNvPr id="15" name="Slide Number Placeholder 5"/>
          <p:cNvSpPr>
            <a:spLocks noGrp="1"/>
          </p:cNvSpPr>
          <p:nvPr>
            <p:ph type="sldNum" sz="quarter" idx="20"/>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smtClean="0">
                <a:solidFill>
                  <a:schemeClr val="bg1"/>
                </a:solidFill>
              </a:defRPr>
            </a:lvl1pPr>
          </a:lstStyle>
          <a:p>
            <a:pPr>
              <a:defRPr/>
            </a:pPr>
            <a:fld id="{72FF037F-A347-4148-9AE1-19105FFA15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ACB0A82-BECE-4F3D-9111-279188D7B0B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0F6311-B17F-47EF-8209-069C09C55C12}"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CEF3A66-F525-4C44-BCFF-3C930A5165D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D96405E9-5A7D-45FF-A4A0-AB9F2F8127C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CA40AB8-9CBA-4FB9-8496-157D639105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F10EBA5-8737-4931-A7DD-F2D7DC8F2D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F2C58C0-7304-435C-A96E-8DB16AFB410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3D43634-E1A2-4518-9132-6FE32D1E48A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932679-90A0-4F9A-9E14-BFD8E51CCE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9" name="Rectangle 33"/>
          <p:cNvSpPr>
            <a:spLocks noGrp="1" noChangeArrowheads="1"/>
          </p:cNvSpPr>
          <p:nvPr>
            <p:ph type="ctrTitle"/>
          </p:nvPr>
        </p:nvSpPr>
        <p:spPr>
          <a:xfrm>
            <a:off x="2362200" y="1643050"/>
            <a:ext cx="6477000" cy="1828800"/>
          </a:xfrm>
        </p:spPr>
        <p:txBody>
          <a:bodyPr>
            <a:normAutofit/>
          </a:bodyPr>
          <a:lstStyle/>
          <a:p>
            <a:pPr algn="r"/>
            <a:r>
              <a:rPr lang="en-US" dirty="0" smtClean="0"/>
              <a:t>MENGAMANKAN </a:t>
            </a:r>
            <a:r>
              <a:rPr lang="en-US" dirty="0"/>
              <a:t>SISTEM </a:t>
            </a:r>
            <a:r>
              <a:rPr lang="en-US" dirty="0" smtClean="0"/>
              <a:t>INFORMASI</a:t>
            </a:r>
            <a:endParaRPr lang="en-US" dirty="0"/>
          </a:p>
        </p:txBody>
      </p:sp>
      <p:sp>
        <p:nvSpPr>
          <p:cNvPr id="4131" name="Rectangle 35"/>
          <p:cNvSpPr>
            <a:spLocks noGrp="1" noChangeArrowheads="1"/>
          </p:cNvSpPr>
          <p:nvPr>
            <p:ph type="subTitle" idx="1"/>
          </p:nvPr>
        </p:nvSpPr>
        <p:spPr>
          <a:xfrm>
            <a:off x="5000628" y="6143644"/>
            <a:ext cx="3786214" cy="457200"/>
          </a:xfrm>
        </p:spPr>
        <p:txBody>
          <a:bodyPr>
            <a:normAutofit lnSpcReduction="10000"/>
          </a:bodyPr>
          <a:lstStyle/>
          <a:p>
            <a:r>
              <a:rPr lang="id-ID" dirty="0" smtClean="0"/>
              <a:t>Defri Kurniawan,M.Kom</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0"/>
          <p:cNvSpPr>
            <a:spLocks noGrp="1"/>
          </p:cNvSpPr>
          <p:nvPr>
            <p:ph idx="1"/>
          </p:nvPr>
        </p:nvSpPr>
        <p:spPr>
          <a:xfrm>
            <a:off x="428596" y="1828800"/>
            <a:ext cx="7929618" cy="4495800"/>
          </a:xfrm>
        </p:spPr>
        <p:txBody>
          <a:bodyPr/>
          <a:lstStyle/>
          <a:p>
            <a:pPr>
              <a:lnSpc>
                <a:spcPct val="100000"/>
              </a:lnSpc>
            </a:pPr>
            <a:r>
              <a:rPr lang="en-US" sz="2400" dirty="0" smtClean="0">
                <a:solidFill>
                  <a:srgbClr val="0D0D0D"/>
                </a:solidFill>
              </a:rPr>
              <a:t>Malware (malicious software)</a:t>
            </a:r>
          </a:p>
          <a:p>
            <a:pPr lvl="1">
              <a:lnSpc>
                <a:spcPct val="100000"/>
              </a:lnSpc>
            </a:pPr>
            <a:r>
              <a:rPr lang="en-US" sz="2400" dirty="0" smtClean="0"/>
              <a:t>Viruses</a:t>
            </a:r>
          </a:p>
          <a:p>
            <a:pPr lvl="2">
              <a:lnSpc>
                <a:spcPct val="100000"/>
              </a:lnSpc>
            </a:pPr>
            <a:r>
              <a:rPr lang="id-ID" sz="2000" dirty="0" smtClean="0"/>
              <a:t>Program perangkat lunak berbahaya yang menempel pada program perangkat lunak lain atau file data untuk dieksekusi</a:t>
            </a:r>
            <a:endParaRPr lang="en-US" sz="2000" dirty="0" smtClean="0"/>
          </a:p>
          <a:p>
            <a:pPr lvl="1">
              <a:lnSpc>
                <a:spcPct val="100000"/>
              </a:lnSpc>
            </a:pPr>
            <a:r>
              <a:rPr lang="en-US" sz="2400" dirty="0" smtClean="0"/>
              <a:t>Worms</a:t>
            </a:r>
          </a:p>
          <a:p>
            <a:pPr lvl="2">
              <a:lnSpc>
                <a:spcPct val="100000"/>
              </a:lnSpc>
            </a:pPr>
            <a:r>
              <a:rPr lang="id-ID" sz="2000" dirty="0" smtClean="0"/>
              <a:t>Program komputer independen yang menyalin diri dari satu komputer ke komputer lain melalui jaringan.</a:t>
            </a:r>
            <a:endParaRPr lang="en-US" sz="2000" dirty="0" smtClean="0"/>
          </a:p>
          <a:p>
            <a:pPr lvl="1">
              <a:lnSpc>
                <a:spcPct val="100000"/>
              </a:lnSpc>
            </a:pPr>
            <a:r>
              <a:rPr lang="en-US" sz="2400" dirty="0" smtClean="0"/>
              <a:t>Trojan horses</a:t>
            </a:r>
          </a:p>
          <a:p>
            <a:pPr lvl="2">
              <a:lnSpc>
                <a:spcPct val="100000"/>
              </a:lnSpc>
            </a:pPr>
            <a:r>
              <a:rPr lang="id-ID" sz="2000" dirty="0" smtClean="0"/>
              <a:t>Program perangkat lunak yang tampaknya jinak tapi kemudian melakukan sesuatu yang lain dari yang diharapkan.</a:t>
            </a:r>
            <a:endParaRPr lang="en-US" sz="2000" dirty="0" smtClean="0"/>
          </a:p>
          <a:p>
            <a:pPr>
              <a:lnSpc>
                <a:spcPct val="100000"/>
              </a:lnSpc>
            </a:pPr>
            <a:endParaRPr lang="en-US" sz="2400" dirty="0" smtClean="0">
              <a:solidFill>
                <a:srgbClr val="0D0D0D"/>
              </a:solidFill>
            </a:endParaRPr>
          </a:p>
        </p:txBody>
      </p:sp>
      <p:sp>
        <p:nvSpPr>
          <p:cNvPr id="30723" name="Text Placeholder 5"/>
          <p:cNvSpPr>
            <a:spLocks noGrp="1"/>
          </p:cNvSpPr>
          <p:nvPr>
            <p:ph type="body" sz="quarter" idx="12"/>
          </p:nvPr>
        </p:nvSpPr>
        <p:spPr>
          <a:xfrm>
            <a:off x="1428728" y="642918"/>
            <a:ext cx="6215106" cy="381000"/>
          </a:xfrm>
        </p:spPr>
        <p:txBody>
          <a:bodyPr>
            <a:normAutofit fontScale="92500" lnSpcReduction="20000"/>
          </a:bodyPr>
          <a:lstStyle/>
          <a:p>
            <a:r>
              <a:rPr lang="id-ID" sz="2400" dirty="0" smtClean="0">
                <a:latin typeface="Cambria" pitchFamily="-111" charset="0"/>
              </a:rPr>
              <a:t>Perangkat Lunak Berbahaya</a:t>
            </a:r>
            <a:endParaRPr lang="en-US" sz="2400" dirty="0" smtClean="0">
              <a:latin typeface="Cambria" pitchFamily="-111" charset="0"/>
            </a:endParaRPr>
          </a:p>
        </p:txBody>
      </p:sp>
      <p:sp>
        <p:nvSpPr>
          <p:cNvPr id="30726" name="Slide Number Placeholder 4"/>
          <p:cNvSpPr>
            <a:spLocks noGrp="1"/>
          </p:cNvSpPr>
          <p:nvPr>
            <p:ph type="sldNum" sz="quarter" idx="14"/>
          </p:nvPr>
        </p:nvSpPr>
        <p:spPr bwMode="auto">
          <a:noFill/>
          <a:ln>
            <a:miter lim="800000"/>
            <a:headEnd/>
            <a:tailEnd/>
          </a:ln>
        </p:spPr>
        <p:txBody>
          <a:bodyPr>
            <a:normAutofit lnSpcReduction="10000"/>
          </a:bodyPr>
          <a:lstStyle/>
          <a:p>
            <a:fld id="{9B868821-A750-438C-B5C8-D98C3998CA0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0"/>
          <p:cNvSpPr>
            <a:spLocks noGrp="1"/>
          </p:cNvSpPr>
          <p:nvPr>
            <p:ph idx="1"/>
          </p:nvPr>
        </p:nvSpPr>
        <p:spPr>
          <a:xfrm>
            <a:off x="500034" y="1828800"/>
            <a:ext cx="7786742" cy="4495800"/>
          </a:xfrm>
        </p:spPr>
        <p:txBody>
          <a:bodyPr>
            <a:noAutofit/>
          </a:bodyPr>
          <a:lstStyle/>
          <a:p>
            <a:pPr>
              <a:lnSpc>
                <a:spcPct val="100000"/>
              </a:lnSpc>
            </a:pPr>
            <a:r>
              <a:rPr lang="en-US" dirty="0" smtClean="0">
                <a:solidFill>
                  <a:srgbClr val="0D0D0D"/>
                </a:solidFill>
              </a:rPr>
              <a:t>Malware (cont.)</a:t>
            </a:r>
          </a:p>
          <a:p>
            <a:pPr lvl="1">
              <a:lnSpc>
                <a:spcPct val="100000"/>
              </a:lnSpc>
              <a:spcAft>
                <a:spcPct val="0"/>
              </a:spcAft>
            </a:pPr>
            <a:r>
              <a:rPr lang="en-US" sz="2800" dirty="0" smtClean="0"/>
              <a:t>Spyware</a:t>
            </a:r>
          </a:p>
          <a:p>
            <a:pPr lvl="2">
              <a:lnSpc>
                <a:spcPct val="100000"/>
              </a:lnSpc>
            </a:pPr>
            <a:r>
              <a:rPr lang="id-ID" dirty="0" smtClean="0"/>
              <a:t>Program kecil menginstal sendiri diam-diam pada komputer untuk memantau kegiatan penelusuran</a:t>
            </a:r>
            <a:r>
              <a:rPr lang="id-ID" i="1" dirty="0" smtClean="0"/>
              <a:t> </a:t>
            </a:r>
            <a:r>
              <a:rPr lang="id-ID" dirty="0" smtClean="0"/>
              <a:t>web oleh pengguna dan untuk memunculkan </a:t>
            </a:r>
            <a:r>
              <a:rPr lang="id-ID" dirty="0" smtClean="0"/>
              <a:t>iklan</a:t>
            </a:r>
          </a:p>
          <a:p>
            <a:pPr lvl="1">
              <a:lnSpc>
                <a:spcPct val="100000"/>
              </a:lnSpc>
              <a:spcAft>
                <a:spcPct val="0"/>
              </a:spcAft>
            </a:pPr>
            <a:r>
              <a:rPr lang="en-US" sz="2800" dirty="0" smtClean="0"/>
              <a:t>Key </a:t>
            </a:r>
            <a:r>
              <a:rPr lang="en-US" sz="2800" dirty="0" smtClean="0"/>
              <a:t>loggers</a:t>
            </a:r>
          </a:p>
          <a:p>
            <a:pPr lvl="2">
              <a:lnSpc>
                <a:spcPct val="100000"/>
              </a:lnSpc>
            </a:pPr>
            <a:r>
              <a:rPr lang="id-ID" dirty="0" smtClean="0"/>
              <a:t>Mencatat setiap tombol yang diketikkan pengguna pada keyboard untuk melakukan pencurian terhadap kata sandi, no seri software, akses rekening, kartu kredit, dll</a:t>
            </a:r>
            <a:endParaRPr lang="en-US" dirty="0" smtClean="0"/>
          </a:p>
          <a:p>
            <a:pPr>
              <a:lnSpc>
                <a:spcPct val="100000"/>
              </a:lnSpc>
            </a:pPr>
            <a:endParaRPr lang="en-US" dirty="0" smtClean="0">
              <a:solidFill>
                <a:srgbClr val="0D0D0D"/>
              </a:solidFill>
            </a:endParaRPr>
          </a:p>
        </p:txBody>
      </p:sp>
      <p:sp>
        <p:nvSpPr>
          <p:cNvPr id="5" name="Text Placeholder 5"/>
          <p:cNvSpPr>
            <a:spLocks noGrp="1"/>
          </p:cNvSpPr>
          <p:nvPr>
            <p:ph type="body" sz="quarter" idx="12"/>
          </p:nvPr>
        </p:nvSpPr>
        <p:spPr>
          <a:xfrm>
            <a:off x="0" y="619108"/>
            <a:ext cx="9144000" cy="381000"/>
          </a:xfrm>
        </p:spPr>
        <p:txBody>
          <a:bodyPr>
            <a:normAutofit fontScale="92500" lnSpcReduction="20000"/>
          </a:bodyPr>
          <a:lstStyle/>
          <a:p>
            <a:r>
              <a:rPr lang="id-ID" sz="2400" dirty="0" smtClean="0">
                <a:latin typeface="Cambria" pitchFamily="-111" charset="0"/>
              </a:rPr>
              <a:t>Perangkat Lunak Berbahaya</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0"/>
          <p:cNvSpPr>
            <a:spLocks noGrp="1"/>
          </p:cNvSpPr>
          <p:nvPr>
            <p:ph idx="1"/>
          </p:nvPr>
        </p:nvSpPr>
        <p:spPr>
          <a:xfrm>
            <a:off x="428596" y="1828800"/>
            <a:ext cx="8143932" cy="4457720"/>
          </a:xfrm>
        </p:spPr>
        <p:txBody>
          <a:bodyPr>
            <a:normAutofit lnSpcReduction="10000"/>
          </a:bodyPr>
          <a:lstStyle/>
          <a:p>
            <a:pPr>
              <a:lnSpc>
                <a:spcPct val="100000"/>
              </a:lnSpc>
            </a:pPr>
            <a:r>
              <a:rPr lang="en-US" sz="2800" dirty="0" smtClean="0">
                <a:solidFill>
                  <a:schemeClr val="tx1"/>
                </a:solidFill>
              </a:rPr>
              <a:t>Hackers </a:t>
            </a:r>
            <a:r>
              <a:rPr lang="en-US" sz="2800" dirty="0" err="1" smtClean="0">
                <a:solidFill>
                  <a:schemeClr val="tx1"/>
                </a:solidFill>
              </a:rPr>
              <a:t>vs</a:t>
            </a:r>
            <a:r>
              <a:rPr lang="en-US" sz="2800" dirty="0" smtClean="0">
                <a:solidFill>
                  <a:schemeClr val="tx1"/>
                </a:solidFill>
              </a:rPr>
              <a:t> crackers</a:t>
            </a:r>
            <a:endParaRPr lang="id-ID" sz="2800" dirty="0" smtClean="0">
              <a:solidFill>
                <a:schemeClr val="tx1"/>
              </a:solidFill>
            </a:endParaRPr>
          </a:p>
          <a:p>
            <a:pPr lvl="1">
              <a:lnSpc>
                <a:spcPct val="100000"/>
              </a:lnSpc>
            </a:pPr>
            <a:r>
              <a:rPr lang="id-ID" b="0" dirty="0" smtClean="0"/>
              <a:t>Hacker adalah seorang yg ingin mendapatkan akses tidak sah ke sebuah sistem komputer</a:t>
            </a:r>
          </a:p>
          <a:p>
            <a:pPr lvl="1">
              <a:lnSpc>
                <a:spcPct val="100000"/>
              </a:lnSpc>
            </a:pPr>
            <a:r>
              <a:rPr lang="id-ID" b="0" dirty="0" smtClean="0"/>
              <a:t>Cracker istilah khusus yg digunakan untuk menunjukkan seorang hacker yg memiliki maksud kriminal</a:t>
            </a:r>
          </a:p>
          <a:p>
            <a:pPr>
              <a:lnSpc>
                <a:spcPct val="100000"/>
              </a:lnSpc>
            </a:pPr>
            <a:r>
              <a:rPr lang="en-US" sz="2800" dirty="0" smtClean="0">
                <a:solidFill>
                  <a:schemeClr val="tx1"/>
                </a:solidFill>
              </a:rPr>
              <a:t>Activities </a:t>
            </a:r>
            <a:r>
              <a:rPr lang="en-US" sz="2800" dirty="0" smtClean="0">
                <a:solidFill>
                  <a:schemeClr val="tx1"/>
                </a:solidFill>
              </a:rPr>
              <a:t>include</a:t>
            </a:r>
            <a:endParaRPr lang="id-ID" sz="2800" dirty="0" smtClean="0">
              <a:solidFill>
                <a:schemeClr val="tx1"/>
              </a:solidFill>
            </a:endParaRPr>
          </a:p>
          <a:p>
            <a:pPr lvl="1">
              <a:lnSpc>
                <a:spcPct val="100000"/>
              </a:lnSpc>
            </a:pPr>
            <a:r>
              <a:rPr lang="en-US" sz="2600" b="0" dirty="0" smtClean="0"/>
              <a:t>System </a:t>
            </a:r>
            <a:r>
              <a:rPr lang="en-US" sz="2600" b="0" dirty="0" smtClean="0"/>
              <a:t>intrusion</a:t>
            </a:r>
            <a:r>
              <a:rPr lang="id-ID" sz="2600" b="0" dirty="0" smtClean="0"/>
              <a:t>, </a:t>
            </a:r>
            <a:r>
              <a:rPr lang="en-US" sz="2600" b="0" dirty="0" smtClean="0"/>
              <a:t>System damage</a:t>
            </a:r>
            <a:r>
              <a:rPr lang="id-ID" sz="2600" b="0" dirty="0" smtClean="0"/>
              <a:t>,</a:t>
            </a:r>
            <a:r>
              <a:rPr lang="en-US" sz="2600" b="0" dirty="0" smtClean="0"/>
              <a:t>Cyber</a:t>
            </a:r>
            <a:r>
              <a:rPr lang="id-ID" sz="2600" b="0" dirty="0" smtClean="0"/>
              <a:t> </a:t>
            </a:r>
            <a:r>
              <a:rPr lang="en-US" sz="2600" b="0" dirty="0" smtClean="0"/>
              <a:t>vandalism</a:t>
            </a:r>
            <a:r>
              <a:rPr lang="id-ID" sz="2600" b="0" dirty="0" smtClean="0"/>
              <a:t>:</a:t>
            </a:r>
          </a:p>
          <a:p>
            <a:pPr lvl="1">
              <a:lnSpc>
                <a:spcPct val="100000"/>
              </a:lnSpc>
            </a:pPr>
            <a:r>
              <a:rPr lang="id-ID" sz="2200" b="0" dirty="0" smtClean="0"/>
              <a:t>Gangguan</a:t>
            </a:r>
            <a:r>
              <a:rPr lang="id-ID" sz="2200" b="0" dirty="0" smtClean="0"/>
              <a:t>, perusakan atau bahkan penghancuran situs atau sistem informasi perusahaan secara disengaja</a:t>
            </a:r>
            <a:endParaRPr lang="en-US" sz="2200" b="0" dirty="0" smtClean="0"/>
          </a:p>
          <a:p>
            <a:pPr>
              <a:lnSpc>
                <a:spcPct val="100000"/>
              </a:lnSpc>
            </a:pPr>
            <a:endParaRPr lang="en-US" sz="3200" dirty="0" smtClean="0">
              <a:solidFill>
                <a:srgbClr val="0D0D0D"/>
              </a:solidFill>
            </a:endParaRPr>
          </a:p>
        </p:txBody>
      </p:sp>
      <p:sp>
        <p:nvSpPr>
          <p:cNvPr id="34819"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0"/>
          <p:cNvSpPr>
            <a:spLocks noGrp="1"/>
          </p:cNvSpPr>
          <p:nvPr>
            <p:ph idx="1"/>
          </p:nvPr>
        </p:nvSpPr>
        <p:spPr/>
        <p:txBody>
          <a:bodyPr>
            <a:normAutofit fontScale="92500" lnSpcReduction="10000"/>
          </a:bodyPr>
          <a:lstStyle/>
          <a:p>
            <a:pPr>
              <a:lnSpc>
                <a:spcPct val="110000"/>
              </a:lnSpc>
              <a:spcAft>
                <a:spcPct val="0"/>
              </a:spcAft>
            </a:pPr>
            <a:r>
              <a:rPr lang="en-US" dirty="0" smtClean="0">
                <a:solidFill>
                  <a:srgbClr val="0D0D0D"/>
                </a:solidFill>
              </a:rPr>
              <a:t>Spoofing</a:t>
            </a:r>
          </a:p>
          <a:p>
            <a:pPr lvl="1">
              <a:lnSpc>
                <a:spcPct val="110000"/>
              </a:lnSpc>
            </a:pPr>
            <a:r>
              <a:rPr lang="id-ID" b="0" dirty="0" smtClean="0"/>
              <a:t>Menggunakan alamat e-mail palsu atau menyamar sebagai orang lain</a:t>
            </a:r>
            <a:endParaRPr lang="en-US" b="0" dirty="0" smtClean="0"/>
          </a:p>
          <a:p>
            <a:pPr lvl="1">
              <a:lnSpc>
                <a:spcPct val="110000"/>
              </a:lnSpc>
            </a:pPr>
            <a:r>
              <a:rPr lang="id-ID" b="0" dirty="0" smtClean="0"/>
              <a:t>Pengalihan jalur sebuah situs ke sebuah alamat yg berbeda dari yang diinginkan dengan situs yang </a:t>
            </a:r>
            <a:r>
              <a:rPr lang="id-ID" b="0" dirty="0" smtClean="0"/>
              <a:t>disamarkan</a:t>
            </a:r>
          </a:p>
          <a:p>
            <a:pPr>
              <a:lnSpc>
                <a:spcPct val="110000"/>
              </a:lnSpc>
              <a:spcAft>
                <a:spcPct val="0"/>
              </a:spcAft>
            </a:pPr>
            <a:r>
              <a:rPr lang="en-US" dirty="0" smtClean="0">
                <a:solidFill>
                  <a:srgbClr val="0D0D0D"/>
                </a:solidFill>
              </a:rPr>
              <a:t>Sniffer</a:t>
            </a:r>
            <a:endParaRPr lang="en-US" dirty="0" smtClean="0">
              <a:solidFill>
                <a:srgbClr val="0D0D0D"/>
              </a:solidFill>
            </a:endParaRPr>
          </a:p>
          <a:p>
            <a:pPr lvl="1">
              <a:lnSpc>
                <a:spcPct val="110000"/>
              </a:lnSpc>
            </a:pPr>
            <a:r>
              <a:rPr lang="id-ID" b="0" dirty="0" smtClean="0"/>
              <a:t>Program pencuri informasi yang memantau informasi dalam sebuah jaringan</a:t>
            </a:r>
            <a:endParaRPr lang="en-US" b="0" dirty="0" smtClean="0"/>
          </a:p>
          <a:p>
            <a:pPr lvl="1">
              <a:lnSpc>
                <a:spcPct val="110000"/>
              </a:lnSpc>
            </a:pPr>
            <a:r>
              <a:rPr lang="id-ID" b="0" dirty="0" smtClean="0"/>
              <a:t>Memungkinkan hacker untuk mencuri informasi rahasia seperti e-mail, file perusahaan, dll</a:t>
            </a:r>
            <a:endParaRPr lang="en-US" b="0" dirty="0" smtClean="0"/>
          </a:p>
          <a:p>
            <a:pPr>
              <a:lnSpc>
                <a:spcPct val="110000"/>
              </a:lnSpc>
            </a:pPr>
            <a:endParaRPr lang="en-US" dirty="0" smtClean="0">
              <a:solidFill>
                <a:srgbClr val="0D0D0D"/>
              </a:solidFill>
            </a:endParaRPr>
          </a:p>
        </p:txBody>
      </p:sp>
      <p:sp>
        <p:nvSpPr>
          <p:cNvPr id="7" name="Text Placeholder 5"/>
          <p:cNvSpPr>
            <a:spLocks noGrp="1"/>
          </p:cNvSpPr>
          <p:nvPr>
            <p:ph type="body" sz="quarter" idx="12"/>
          </p:nvPr>
        </p:nvSpPr>
        <p:spPr>
          <a:xfrm>
            <a:off x="0" y="619108"/>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0"/>
          <p:cNvSpPr>
            <a:spLocks noGrp="1"/>
          </p:cNvSpPr>
          <p:nvPr>
            <p:ph idx="1"/>
          </p:nvPr>
        </p:nvSpPr>
        <p:spPr/>
        <p:txBody>
          <a:bodyPr>
            <a:normAutofit fontScale="92500" lnSpcReduction="20000"/>
          </a:bodyPr>
          <a:lstStyle/>
          <a:p>
            <a:pPr>
              <a:lnSpc>
                <a:spcPct val="110000"/>
              </a:lnSpc>
            </a:pPr>
            <a:r>
              <a:rPr lang="en-US" dirty="0" smtClean="0">
                <a:solidFill>
                  <a:srgbClr val="0D0D0D"/>
                </a:solidFill>
              </a:rPr>
              <a:t>Denial-of-service attacks (</a:t>
            </a:r>
            <a:r>
              <a:rPr lang="en-US" dirty="0" err="1" smtClean="0">
                <a:solidFill>
                  <a:srgbClr val="0D0D0D"/>
                </a:solidFill>
              </a:rPr>
              <a:t>DoS</a:t>
            </a:r>
            <a:r>
              <a:rPr lang="en-US" dirty="0" smtClean="0">
                <a:solidFill>
                  <a:srgbClr val="0D0D0D"/>
                </a:solidFill>
              </a:rPr>
              <a:t>)</a:t>
            </a:r>
          </a:p>
          <a:p>
            <a:pPr lvl="1">
              <a:lnSpc>
                <a:spcPct val="110000"/>
              </a:lnSpc>
            </a:pPr>
            <a:r>
              <a:rPr lang="id-ID" b="0" dirty="0" smtClean="0"/>
              <a:t>Suatu aktivitas untuk membanjiri server dengan ribuan permintaan palsu</a:t>
            </a:r>
          </a:p>
          <a:p>
            <a:pPr lvl="1">
              <a:lnSpc>
                <a:spcPct val="110000"/>
              </a:lnSpc>
            </a:pPr>
            <a:r>
              <a:rPr lang="id-ID" b="0" dirty="0" smtClean="0"/>
              <a:t>Menyebabkan suatu layanan situs mati</a:t>
            </a:r>
            <a:endParaRPr lang="en-US" b="0" dirty="0" smtClean="0"/>
          </a:p>
          <a:p>
            <a:pPr>
              <a:lnSpc>
                <a:spcPct val="110000"/>
              </a:lnSpc>
            </a:pPr>
            <a:r>
              <a:rPr lang="en-US" dirty="0" smtClean="0">
                <a:solidFill>
                  <a:srgbClr val="0D0D0D"/>
                </a:solidFill>
              </a:rPr>
              <a:t>Distributed denial-of-service attacks (</a:t>
            </a:r>
            <a:r>
              <a:rPr lang="en-US" dirty="0" err="1" smtClean="0">
                <a:solidFill>
                  <a:srgbClr val="0D0D0D"/>
                </a:solidFill>
              </a:rPr>
              <a:t>DDoS</a:t>
            </a:r>
            <a:r>
              <a:rPr lang="en-US" dirty="0" smtClean="0">
                <a:solidFill>
                  <a:srgbClr val="0D0D0D"/>
                </a:solidFill>
              </a:rPr>
              <a:t>)</a:t>
            </a:r>
          </a:p>
          <a:p>
            <a:pPr lvl="1">
              <a:lnSpc>
                <a:spcPct val="110000"/>
              </a:lnSpc>
            </a:pPr>
            <a:r>
              <a:rPr lang="en-US" b="0" dirty="0" err="1" smtClean="0"/>
              <a:t>Penggunaan</a:t>
            </a:r>
            <a:r>
              <a:rPr lang="en-US" b="0" dirty="0" smtClean="0"/>
              <a:t> </a:t>
            </a:r>
            <a:r>
              <a:rPr lang="en-US" b="0" dirty="0" err="1" smtClean="0"/>
              <a:t>banyak</a:t>
            </a:r>
            <a:r>
              <a:rPr lang="en-US" b="0" dirty="0" smtClean="0"/>
              <a:t> </a:t>
            </a:r>
            <a:r>
              <a:rPr lang="en-US" b="0" dirty="0" err="1" smtClean="0"/>
              <a:t>komputer</a:t>
            </a:r>
            <a:r>
              <a:rPr lang="en-US" b="0" dirty="0" smtClean="0"/>
              <a:t> </a:t>
            </a:r>
            <a:r>
              <a:rPr lang="en-US" b="0" dirty="0" err="1" smtClean="0"/>
              <a:t>untuk</a:t>
            </a:r>
            <a:r>
              <a:rPr lang="en-US" b="0" dirty="0" smtClean="0"/>
              <a:t> </a:t>
            </a:r>
            <a:r>
              <a:rPr lang="en-US" b="0" dirty="0" err="1" smtClean="0"/>
              <a:t>meluncurkan</a:t>
            </a:r>
            <a:r>
              <a:rPr lang="en-US" b="0" dirty="0" smtClean="0"/>
              <a:t> </a:t>
            </a:r>
            <a:r>
              <a:rPr lang="en-US" b="0" dirty="0" err="1" smtClean="0"/>
              <a:t>serangan</a:t>
            </a:r>
            <a:r>
              <a:rPr lang="en-US" b="0" dirty="0" smtClean="0"/>
              <a:t> </a:t>
            </a:r>
            <a:r>
              <a:rPr lang="en-US" b="0" dirty="0" err="1" smtClean="0"/>
              <a:t>DoS</a:t>
            </a:r>
            <a:endParaRPr lang="en-US" b="0" dirty="0" smtClean="0"/>
          </a:p>
          <a:p>
            <a:pPr lvl="1">
              <a:lnSpc>
                <a:spcPct val="110000"/>
              </a:lnSpc>
            </a:pPr>
            <a:r>
              <a:rPr lang="en-US" dirty="0" err="1" smtClean="0"/>
              <a:t>Botnets</a:t>
            </a:r>
            <a:endParaRPr lang="en-US" dirty="0" smtClean="0"/>
          </a:p>
          <a:p>
            <a:pPr lvl="2">
              <a:lnSpc>
                <a:spcPct val="110000"/>
              </a:lnSpc>
            </a:pPr>
            <a:r>
              <a:rPr lang="id-ID" dirty="0" smtClean="0"/>
              <a:t>Menggunakan ribuan PC yang terinfeksi oleh piranti lunak berbahaya </a:t>
            </a:r>
          </a:p>
          <a:p>
            <a:pPr lvl="2">
              <a:lnSpc>
                <a:spcPct val="110000"/>
              </a:lnSpc>
              <a:buNone/>
            </a:pPr>
            <a:endParaRPr lang="en-US" dirty="0" smtClean="0"/>
          </a:p>
          <a:p>
            <a:pPr>
              <a:lnSpc>
                <a:spcPct val="110000"/>
              </a:lnSpc>
            </a:pPr>
            <a:endParaRPr lang="en-US" dirty="0" smtClean="0">
              <a:solidFill>
                <a:srgbClr val="0D0D0D"/>
              </a:solidFill>
            </a:endParaRPr>
          </a:p>
        </p:txBody>
      </p:sp>
      <p:sp>
        <p:nvSpPr>
          <p:cNvPr id="4" name="Text Placeholder 3"/>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Hacker dan Kejahatan Komputer</a:t>
            </a:r>
            <a:endParaRPr lang="id-ID"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0"/>
          <p:cNvSpPr>
            <a:spLocks noGrp="1"/>
          </p:cNvSpPr>
          <p:nvPr>
            <p:ph idx="1"/>
          </p:nvPr>
        </p:nvSpPr>
        <p:spPr/>
        <p:txBody>
          <a:bodyPr>
            <a:normAutofit lnSpcReduction="10000"/>
          </a:bodyPr>
          <a:lstStyle/>
          <a:p>
            <a:pPr>
              <a:lnSpc>
                <a:spcPct val="100000"/>
              </a:lnSpc>
            </a:pPr>
            <a:r>
              <a:rPr lang="en-US" dirty="0" err="1" smtClean="0">
                <a:solidFill>
                  <a:srgbClr val="0D0D0D"/>
                </a:solidFill>
              </a:rPr>
              <a:t>Kejahatan</a:t>
            </a:r>
            <a:r>
              <a:rPr lang="en-US" dirty="0" smtClean="0">
                <a:solidFill>
                  <a:srgbClr val="0D0D0D"/>
                </a:solidFill>
              </a:rPr>
              <a:t> </a:t>
            </a:r>
            <a:r>
              <a:rPr lang="en-US" dirty="0" err="1" smtClean="0">
                <a:solidFill>
                  <a:srgbClr val="0D0D0D"/>
                </a:solidFill>
              </a:rPr>
              <a:t>Komputer</a:t>
            </a:r>
            <a:endParaRPr lang="en-US" dirty="0" smtClean="0">
              <a:solidFill>
                <a:srgbClr val="0D0D0D"/>
              </a:solidFill>
            </a:endParaRPr>
          </a:p>
          <a:p>
            <a:pPr lvl="1">
              <a:lnSpc>
                <a:spcPct val="100000"/>
              </a:lnSpc>
            </a:pPr>
            <a:r>
              <a:rPr lang="id-ID" sz="2800" dirty="0" smtClean="0"/>
              <a:t>Pelanggaran hukum pidana yang melibatkan pengetahuan teknologi komputer </a:t>
            </a:r>
            <a:endParaRPr lang="en-US" sz="2800" dirty="0" smtClean="0"/>
          </a:p>
          <a:p>
            <a:pPr lvl="1">
              <a:lnSpc>
                <a:spcPct val="100000"/>
              </a:lnSpc>
            </a:pPr>
            <a:r>
              <a:rPr lang="id-ID" sz="2800" dirty="0" smtClean="0"/>
              <a:t>Komputer dapat menjadi sasaran kejahatan, misalnya:</a:t>
            </a:r>
            <a:endParaRPr lang="en-US" sz="2800" dirty="0" smtClean="0"/>
          </a:p>
          <a:p>
            <a:pPr lvl="2">
              <a:lnSpc>
                <a:spcPct val="100000"/>
              </a:lnSpc>
            </a:pPr>
            <a:r>
              <a:rPr lang="id-ID" dirty="0" smtClean="0"/>
              <a:t>Melanggar kerahasiaan data terkomputerisasi </a:t>
            </a:r>
            <a:r>
              <a:rPr lang="en-US" dirty="0" smtClean="0"/>
              <a:t>yang </a:t>
            </a:r>
            <a:r>
              <a:rPr lang="id-ID" dirty="0" smtClean="0"/>
              <a:t>dilindungi</a:t>
            </a:r>
            <a:endParaRPr lang="en-US" dirty="0" smtClean="0"/>
          </a:p>
          <a:p>
            <a:pPr lvl="2">
              <a:lnSpc>
                <a:spcPct val="100000"/>
              </a:lnSpc>
            </a:pPr>
            <a:r>
              <a:rPr lang="id-ID" dirty="0" smtClean="0"/>
              <a:t>Mengakses sistem komputer tanpa otoritas</a:t>
            </a:r>
            <a:endParaRPr lang="en-US" dirty="0" smtClean="0"/>
          </a:p>
          <a:p>
            <a:pPr lvl="1">
              <a:lnSpc>
                <a:spcPct val="100000"/>
              </a:lnSpc>
            </a:pPr>
            <a:r>
              <a:rPr lang="id-ID" sz="2800" dirty="0" smtClean="0"/>
              <a:t>Komputer sebagai alat kejahatan, misalnya:</a:t>
            </a:r>
            <a:endParaRPr lang="en-US" sz="2800" dirty="0" smtClean="0"/>
          </a:p>
          <a:p>
            <a:pPr lvl="2">
              <a:lnSpc>
                <a:spcPct val="100000"/>
              </a:lnSpc>
            </a:pPr>
            <a:r>
              <a:rPr lang="en-US" dirty="0" err="1" smtClean="0"/>
              <a:t>Menggunakan</a:t>
            </a:r>
            <a:r>
              <a:rPr lang="en-US" dirty="0" smtClean="0"/>
              <a:t> e-mail </a:t>
            </a:r>
            <a:r>
              <a:rPr lang="en-US" dirty="0" err="1" smtClean="0"/>
              <a:t>untuk</a:t>
            </a:r>
            <a:r>
              <a:rPr lang="en-US" dirty="0" smtClean="0"/>
              <a:t> </a:t>
            </a:r>
            <a:r>
              <a:rPr lang="en-US" dirty="0" err="1" smtClean="0"/>
              <a:t>ancaman</a:t>
            </a:r>
            <a:r>
              <a:rPr lang="en-US" dirty="0" smtClean="0"/>
              <a:t> atau </a:t>
            </a:r>
            <a:r>
              <a:rPr lang="en-US" dirty="0" err="1" smtClean="0"/>
              <a:t>pelecehan</a:t>
            </a:r>
            <a:endParaRPr lang="en-US" dirty="0" smtClean="0"/>
          </a:p>
        </p:txBody>
      </p:sp>
      <p:sp>
        <p:nvSpPr>
          <p:cNvPr id="24579"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
        <p:nvSpPr>
          <p:cNvPr id="24581" name="Footer Placeholder 5"/>
          <p:cNvSpPr>
            <a:spLocks noGrp="1"/>
          </p:cNvSpPr>
          <p:nvPr>
            <p:ph type="ftr" sz="quarter" idx="13"/>
          </p:nvPr>
        </p:nvSpPr>
        <p:spPr bwMode="auto">
          <a:noFill/>
          <a:ln>
            <a:miter lim="800000"/>
            <a:headEnd/>
            <a:tailEnd/>
          </a:ln>
        </p:spPr>
        <p:txBody>
          <a:bodyPr/>
          <a:lstStyle/>
          <a:p>
            <a:r>
              <a:rPr lang="en-US" dirty="0"/>
              <a:t>©  Prentice Hall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0"/>
          <p:cNvSpPr>
            <a:spLocks noGrp="1"/>
          </p:cNvSpPr>
          <p:nvPr>
            <p:ph idx="1"/>
          </p:nvPr>
        </p:nvSpPr>
        <p:spPr/>
        <p:txBody>
          <a:bodyPr>
            <a:normAutofit fontScale="92500" lnSpcReduction="10000"/>
          </a:bodyPr>
          <a:lstStyle/>
          <a:p>
            <a:pPr>
              <a:lnSpc>
                <a:spcPct val="110000"/>
              </a:lnSpc>
              <a:spcAft>
                <a:spcPct val="0"/>
              </a:spcAft>
            </a:pPr>
            <a:r>
              <a:rPr lang="en-US" dirty="0" err="1" smtClean="0">
                <a:solidFill>
                  <a:srgbClr val="0D0D0D"/>
                </a:solidFill>
              </a:rPr>
              <a:t>Pencurian</a:t>
            </a:r>
            <a:r>
              <a:rPr lang="en-US" dirty="0" smtClean="0">
                <a:solidFill>
                  <a:srgbClr val="0D0D0D"/>
                </a:solidFill>
              </a:rPr>
              <a:t> </a:t>
            </a:r>
            <a:r>
              <a:rPr lang="en-US" dirty="0" err="1" smtClean="0">
                <a:solidFill>
                  <a:srgbClr val="0D0D0D"/>
                </a:solidFill>
              </a:rPr>
              <a:t>Identitas</a:t>
            </a:r>
            <a:endParaRPr lang="en-US" dirty="0" smtClean="0">
              <a:solidFill>
                <a:srgbClr val="0D0D0D"/>
              </a:solidFill>
            </a:endParaRPr>
          </a:p>
          <a:p>
            <a:pPr lvl="1">
              <a:lnSpc>
                <a:spcPct val="110000"/>
              </a:lnSpc>
            </a:pPr>
            <a:r>
              <a:rPr lang="id-ID" b="0" dirty="0" smtClean="0"/>
              <a:t>Pencurian Informasi pribadi (id jaminan sosial, lisensi atau nomor kartu kredit pengemudi) untuk meniru orang lain</a:t>
            </a:r>
            <a:endParaRPr lang="en-US" b="0" dirty="0" smtClean="0"/>
          </a:p>
          <a:p>
            <a:pPr>
              <a:lnSpc>
                <a:spcPct val="110000"/>
              </a:lnSpc>
              <a:spcAft>
                <a:spcPct val="0"/>
              </a:spcAft>
            </a:pPr>
            <a:r>
              <a:rPr lang="en-US" dirty="0" smtClean="0">
                <a:solidFill>
                  <a:srgbClr val="0D0D0D"/>
                </a:solidFill>
              </a:rPr>
              <a:t>Phishing</a:t>
            </a:r>
          </a:p>
          <a:p>
            <a:pPr lvl="1">
              <a:lnSpc>
                <a:spcPct val="110000"/>
              </a:lnSpc>
            </a:pPr>
            <a:r>
              <a:rPr lang="en-US" b="0" dirty="0" err="1" smtClean="0"/>
              <a:t>Menyiapkan</a:t>
            </a:r>
            <a:r>
              <a:rPr lang="en-US" b="0" dirty="0" smtClean="0"/>
              <a:t> </a:t>
            </a:r>
            <a:r>
              <a:rPr lang="en-US" b="0" dirty="0" err="1" smtClean="0"/>
              <a:t>situs</a:t>
            </a:r>
            <a:r>
              <a:rPr lang="en-US" b="0" dirty="0" smtClean="0"/>
              <a:t> Web </a:t>
            </a:r>
            <a:r>
              <a:rPr lang="en-US" b="0" dirty="0" err="1" smtClean="0"/>
              <a:t>palsu</a:t>
            </a:r>
            <a:r>
              <a:rPr lang="en-US" b="0" dirty="0" smtClean="0"/>
              <a:t> atau </a:t>
            </a:r>
            <a:r>
              <a:rPr lang="en-US" b="0" dirty="0" err="1" smtClean="0"/>
              <a:t>mengirim</a:t>
            </a:r>
            <a:r>
              <a:rPr lang="en-US" b="0" dirty="0" smtClean="0"/>
              <a:t> </a:t>
            </a:r>
            <a:r>
              <a:rPr lang="en-US" b="0" dirty="0" err="1" smtClean="0"/>
              <a:t>pesan</a:t>
            </a:r>
            <a:r>
              <a:rPr lang="en-US" b="0" dirty="0" smtClean="0"/>
              <a:t> e-mail yang </a:t>
            </a:r>
            <a:r>
              <a:rPr lang="en-US" b="0" dirty="0" err="1" smtClean="0"/>
              <a:t>terlihat</a:t>
            </a:r>
            <a:r>
              <a:rPr lang="en-US" b="0" dirty="0" smtClean="0"/>
              <a:t> </a:t>
            </a:r>
            <a:r>
              <a:rPr lang="en-US" b="0" dirty="0" err="1" smtClean="0"/>
              <a:t>seperti</a:t>
            </a:r>
            <a:r>
              <a:rPr lang="en-US" b="0" dirty="0" smtClean="0"/>
              <a:t> </a:t>
            </a:r>
            <a:r>
              <a:rPr lang="en-US" b="0" dirty="0" err="1" smtClean="0"/>
              <a:t>bisnis</a:t>
            </a:r>
            <a:r>
              <a:rPr lang="en-US" b="0" dirty="0" smtClean="0"/>
              <a:t> yang </a:t>
            </a:r>
            <a:r>
              <a:rPr lang="en-US" b="0" dirty="0" err="1" smtClean="0"/>
              <a:t>sah</a:t>
            </a:r>
            <a:r>
              <a:rPr lang="en-US" b="0" dirty="0" smtClean="0"/>
              <a:t> </a:t>
            </a:r>
            <a:r>
              <a:rPr lang="en-US" b="0" dirty="0" err="1" smtClean="0"/>
              <a:t>untuk</a:t>
            </a:r>
            <a:r>
              <a:rPr lang="en-US" b="0" dirty="0" smtClean="0"/>
              <a:t> </a:t>
            </a:r>
            <a:r>
              <a:rPr lang="en-US" b="0" dirty="0" err="1" smtClean="0"/>
              <a:t>meminta</a:t>
            </a:r>
            <a:r>
              <a:rPr lang="en-US" b="0" dirty="0" smtClean="0"/>
              <a:t> </a:t>
            </a:r>
            <a:r>
              <a:rPr lang="en-US" b="0" dirty="0" err="1" smtClean="0"/>
              <a:t>pengguna</a:t>
            </a:r>
            <a:r>
              <a:rPr lang="en-US" b="0" dirty="0" smtClean="0"/>
              <a:t> </a:t>
            </a:r>
            <a:r>
              <a:rPr lang="en-US" b="0" dirty="0" err="1" smtClean="0"/>
              <a:t>untuk</a:t>
            </a:r>
            <a:r>
              <a:rPr lang="en-US" b="0" dirty="0" smtClean="0"/>
              <a:t> data </a:t>
            </a:r>
            <a:r>
              <a:rPr lang="en-US" b="0" dirty="0" err="1" smtClean="0"/>
              <a:t>pribadi</a:t>
            </a:r>
            <a:r>
              <a:rPr lang="en-US" b="0" dirty="0" smtClean="0"/>
              <a:t> </a:t>
            </a:r>
            <a:r>
              <a:rPr lang="en-US" b="0" dirty="0" err="1" smtClean="0"/>
              <a:t>rahasia</a:t>
            </a:r>
            <a:r>
              <a:rPr lang="en-US" b="0" dirty="0" smtClean="0"/>
              <a:t>.</a:t>
            </a:r>
          </a:p>
          <a:p>
            <a:pPr>
              <a:lnSpc>
                <a:spcPct val="110000"/>
              </a:lnSpc>
              <a:spcAft>
                <a:spcPct val="0"/>
              </a:spcAft>
            </a:pPr>
            <a:r>
              <a:rPr lang="en-US" dirty="0" smtClean="0">
                <a:solidFill>
                  <a:srgbClr val="0D0D0D"/>
                </a:solidFill>
              </a:rPr>
              <a:t>Evil twins</a:t>
            </a:r>
          </a:p>
          <a:p>
            <a:pPr lvl="1">
              <a:lnSpc>
                <a:spcPct val="110000"/>
              </a:lnSpc>
            </a:pPr>
            <a:r>
              <a:rPr lang="en-US" b="0" dirty="0" err="1" smtClean="0"/>
              <a:t>Jaringan</a:t>
            </a:r>
            <a:r>
              <a:rPr lang="en-US" b="0" dirty="0" smtClean="0"/>
              <a:t> </a:t>
            </a:r>
            <a:r>
              <a:rPr lang="en-US" b="0" dirty="0" err="1" smtClean="0"/>
              <a:t>nirkabel</a:t>
            </a:r>
            <a:r>
              <a:rPr lang="en-US" b="0" dirty="0" smtClean="0"/>
              <a:t> yang </a:t>
            </a:r>
            <a:r>
              <a:rPr lang="en-US" b="0" dirty="0" err="1" smtClean="0"/>
              <a:t>berpura-pura</a:t>
            </a:r>
            <a:r>
              <a:rPr lang="en-US" b="0" dirty="0" smtClean="0"/>
              <a:t> </a:t>
            </a:r>
            <a:r>
              <a:rPr lang="en-US" b="0" dirty="0" err="1" smtClean="0"/>
              <a:t>menawarkan</a:t>
            </a:r>
            <a:r>
              <a:rPr lang="en-US" b="0" dirty="0" smtClean="0"/>
              <a:t> </a:t>
            </a:r>
            <a:r>
              <a:rPr lang="en-US" b="0" dirty="0" err="1" smtClean="0"/>
              <a:t>dipercaya</a:t>
            </a:r>
            <a:r>
              <a:rPr lang="en-US" b="0" dirty="0" smtClean="0"/>
              <a:t> Wi-Fi </a:t>
            </a:r>
            <a:r>
              <a:rPr lang="en-US" b="0" dirty="0" err="1" smtClean="0"/>
              <a:t>koneksi</a:t>
            </a:r>
            <a:r>
              <a:rPr lang="en-US" b="0" dirty="0" smtClean="0"/>
              <a:t> </a:t>
            </a:r>
            <a:r>
              <a:rPr lang="en-US" b="0" dirty="0" err="1" smtClean="0"/>
              <a:t>ke</a:t>
            </a:r>
            <a:r>
              <a:rPr lang="en-US" b="0" dirty="0" smtClean="0"/>
              <a:t> Internet</a:t>
            </a:r>
          </a:p>
        </p:txBody>
      </p:sp>
      <p:sp>
        <p:nvSpPr>
          <p:cNvPr id="9"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
        <p:nvSpPr>
          <p:cNvPr id="25605"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25606" name="Slide Number Placeholder 4"/>
          <p:cNvSpPr>
            <a:spLocks noGrp="1"/>
          </p:cNvSpPr>
          <p:nvPr>
            <p:ph type="sldNum" sz="quarter" idx="14"/>
          </p:nvPr>
        </p:nvSpPr>
        <p:spPr bwMode="auto">
          <a:noFill/>
          <a:ln>
            <a:miter lim="800000"/>
            <a:headEnd/>
            <a:tailEnd/>
          </a:ln>
        </p:spPr>
        <p:txBody>
          <a:bodyPr>
            <a:normAutofit lnSpcReduction="10000"/>
          </a:bodyPr>
          <a:lstStyle/>
          <a:p>
            <a:fld id="{6525DBFE-C70C-4357-8598-F08B8A850C1C}"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0"/>
          <p:cNvSpPr>
            <a:spLocks noGrp="1"/>
          </p:cNvSpPr>
          <p:nvPr>
            <p:ph idx="1"/>
          </p:nvPr>
        </p:nvSpPr>
        <p:spPr/>
        <p:txBody>
          <a:bodyPr/>
          <a:lstStyle/>
          <a:p>
            <a:r>
              <a:rPr lang="en-US" dirty="0" err="1" smtClean="0">
                <a:solidFill>
                  <a:srgbClr val="0D0D0D"/>
                </a:solidFill>
              </a:rPr>
              <a:t>Pharming</a:t>
            </a:r>
            <a:endParaRPr lang="en-US" dirty="0" smtClean="0">
              <a:solidFill>
                <a:srgbClr val="0D0D0D"/>
              </a:solidFill>
            </a:endParaRPr>
          </a:p>
          <a:p>
            <a:pPr lvl="1"/>
            <a:r>
              <a:rPr lang="en-US" b="0" dirty="0" err="1" smtClean="0"/>
              <a:t>Pengalihan</a:t>
            </a:r>
            <a:r>
              <a:rPr lang="en-US" b="0" dirty="0" smtClean="0"/>
              <a:t> </a:t>
            </a:r>
            <a:r>
              <a:rPr lang="en-US" b="0" dirty="0" err="1" smtClean="0"/>
              <a:t>pengguna</a:t>
            </a:r>
            <a:r>
              <a:rPr lang="en-US" b="0" dirty="0" smtClean="0"/>
              <a:t> </a:t>
            </a:r>
            <a:r>
              <a:rPr lang="en-US" b="0" dirty="0" err="1" smtClean="0"/>
              <a:t>ke</a:t>
            </a:r>
            <a:r>
              <a:rPr lang="en-US" b="0" dirty="0" smtClean="0"/>
              <a:t> </a:t>
            </a:r>
            <a:r>
              <a:rPr lang="en-US" b="0" dirty="0" err="1" smtClean="0"/>
              <a:t>halaman</a:t>
            </a:r>
            <a:r>
              <a:rPr lang="en-US" b="0" dirty="0" smtClean="0"/>
              <a:t> Web </a:t>
            </a:r>
            <a:r>
              <a:rPr lang="en-US" b="0" dirty="0" err="1" smtClean="0"/>
              <a:t>palsu</a:t>
            </a:r>
            <a:r>
              <a:rPr lang="en-US" b="0" dirty="0" smtClean="0"/>
              <a:t>, </a:t>
            </a:r>
            <a:r>
              <a:rPr lang="en-US" b="0" dirty="0" err="1" smtClean="0"/>
              <a:t>bahkan</a:t>
            </a:r>
            <a:r>
              <a:rPr lang="en-US" b="0" dirty="0" smtClean="0"/>
              <a:t> </a:t>
            </a:r>
            <a:r>
              <a:rPr lang="en-US" b="0" dirty="0" err="1" smtClean="0"/>
              <a:t>ketika</a:t>
            </a:r>
            <a:r>
              <a:rPr lang="en-US" b="0" dirty="0" smtClean="0"/>
              <a:t> </a:t>
            </a:r>
            <a:r>
              <a:rPr lang="en-US" b="0" dirty="0" err="1" smtClean="0"/>
              <a:t>jenis</a:t>
            </a:r>
            <a:r>
              <a:rPr lang="en-US" b="0" dirty="0" smtClean="0"/>
              <a:t> </a:t>
            </a:r>
            <a:r>
              <a:rPr lang="en-US" b="0" dirty="0" err="1" smtClean="0"/>
              <a:t>individu</a:t>
            </a:r>
            <a:r>
              <a:rPr lang="en-US" b="0" dirty="0" smtClean="0"/>
              <a:t> yang </a:t>
            </a:r>
            <a:r>
              <a:rPr lang="en-US" b="0" dirty="0" err="1" smtClean="0"/>
              <a:t>benar</a:t>
            </a:r>
            <a:r>
              <a:rPr lang="en-US" b="0" dirty="0" smtClean="0"/>
              <a:t> </a:t>
            </a:r>
            <a:r>
              <a:rPr lang="en-US" b="0" dirty="0" err="1" smtClean="0"/>
              <a:t>alamat</a:t>
            </a:r>
            <a:r>
              <a:rPr lang="en-US" b="0" dirty="0" smtClean="0"/>
              <a:t> </a:t>
            </a:r>
            <a:r>
              <a:rPr lang="en-US" b="0" dirty="0" err="1" smtClean="0"/>
              <a:t>halaman</a:t>
            </a:r>
            <a:r>
              <a:rPr lang="en-US" b="0" dirty="0" smtClean="0"/>
              <a:t> Web </a:t>
            </a:r>
            <a:r>
              <a:rPr lang="en-US" b="0" dirty="0" err="1" smtClean="0"/>
              <a:t>ke</a:t>
            </a:r>
            <a:r>
              <a:rPr lang="en-US" b="0" dirty="0" smtClean="0"/>
              <a:t> </a:t>
            </a:r>
            <a:r>
              <a:rPr lang="en-US" b="0" dirty="0" smtClean="0"/>
              <a:t>browser-</a:t>
            </a:r>
            <a:r>
              <a:rPr lang="en-US" b="0" dirty="0" err="1" smtClean="0"/>
              <a:t>nya</a:t>
            </a:r>
            <a:endParaRPr lang="id-ID" b="0" dirty="0" smtClean="0"/>
          </a:p>
          <a:p>
            <a:pPr lvl="1"/>
            <a:endParaRPr lang="en-US" b="0" dirty="0" smtClean="0"/>
          </a:p>
          <a:p>
            <a:r>
              <a:rPr lang="en-US" dirty="0" smtClean="0">
                <a:solidFill>
                  <a:srgbClr val="0D0D0D"/>
                </a:solidFill>
              </a:rPr>
              <a:t>Click</a:t>
            </a:r>
            <a:r>
              <a:rPr lang="id-ID" dirty="0" smtClean="0">
                <a:solidFill>
                  <a:srgbClr val="0D0D0D"/>
                </a:solidFill>
              </a:rPr>
              <a:t>Froud</a:t>
            </a:r>
            <a:endParaRPr lang="en-US" dirty="0" smtClean="0">
              <a:solidFill>
                <a:srgbClr val="0D0D0D"/>
              </a:solidFill>
            </a:endParaRPr>
          </a:p>
          <a:p>
            <a:pPr lvl="1"/>
            <a:r>
              <a:rPr lang="id-ID" b="0" dirty="0" smtClean="0"/>
              <a:t>Link yang muncul pada mesin pencarian yang berbentuk iklan yang ketika diklik tidak mengarah ke produk yg sebenarnya</a:t>
            </a:r>
            <a:endParaRPr lang="en-US" b="0" dirty="0" smtClean="0"/>
          </a:p>
          <a:p>
            <a:endParaRPr lang="en-US" dirty="0" smtClean="0">
              <a:solidFill>
                <a:srgbClr val="0D0D0D"/>
              </a:solidFill>
            </a:endParaRPr>
          </a:p>
        </p:txBody>
      </p:sp>
      <p:sp>
        <p:nvSpPr>
          <p:cNvPr id="9"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
        <p:nvSpPr>
          <p:cNvPr id="2662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26630" name="Slide Number Placeholder 4"/>
          <p:cNvSpPr>
            <a:spLocks noGrp="1"/>
          </p:cNvSpPr>
          <p:nvPr>
            <p:ph type="sldNum" sz="quarter" idx="14"/>
          </p:nvPr>
        </p:nvSpPr>
        <p:spPr bwMode="auto">
          <a:noFill/>
          <a:ln>
            <a:miter lim="800000"/>
            <a:headEnd/>
            <a:tailEnd/>
          </a:ln>
        </p:spPr>
        <p:txBody>
          <a:bodyPr>
            <a:normAutofit lnSpcReduction="10000"/>
          </a:bodyPr>
          <a:lstStyle/>
          <a:p>
            <a:fld id="{3A24C4B4-6055-4C23-9D4A-4DC9727A4B07}"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0"/>
          <p:cNvSpPr>
            <a:spLocks noGrp="1"/>
          </p:cNvSpPr>
          <p:nvPr>
            <p:ph idx="1"/>
          </p:nvPr>
        </p:nvSpPr>
        <p:spPr/>
        <p:txBody>
          <a:bodyPr>
            <a:normAutofit fontScale="92500" lnSpcReduction="20000"/>
          </a:bodyPr>
          <a:lstStyle/>
          <a:p>
            <a:pPr>
              <a:lnSpc>
                <a:spcPct val="110000"/>
              </a:lnSpc>
            </a:pPr>
            <a:r>
              <a:rPr lang="id-ID" dirty="0" smtClean="0">
                <a:solidFill>
                  <a:srgbClr val="0D0D0D"/>
                </a:solidFill>
              </a:rPr>
              <a:t>Global Threats: </a:t>
            </a:r>
            <a:r>
              <a:rPr lang="en-US" dirty="0" err="1" smtClean="0">
                <a:solidFill>
                  <a:srgbClr val="0D0D0D"/>
                </a:solidFill>
              </a:rPr>
              <a:t>Cyberterrorism</a:t>
            </a:r>
            <a:r>
              <a:rPr lang="en-US" dirty="0" smtClean="0">
                <a:solidFill>
                  <a:srgbClr val="0D0D0D"/>
                </a:solidFill>
              </a:rPr>
              <a:t> and </a:t>
            </a:r>
            <a:r>
              <a:rPr lang="en-US" dirty="0" err="1" smtClean="0">
                <a:solidFill>
                  <a:srgbClr val="0D0D0D"/>
                </a:solidFill>
              </a:rPr>
              <a:t>Cyberwarfare</a:t>
            </a:r>
            <a:r>
              <a:rPr lang="en-US" dirty="0" smtClean="0">
                <a:solidFill>
                  <a:srgbClr val="0D0D0D"/>
                </a:solidFill>
              </a:rPr>
              <a:t> </a:t>
            </a:r>
            <a:endParaRPr lang="id-ID" dirty="0" smtClean="0">
              <a:solidFill>
                <a:srgbClr val="0D0D0D"/>
              </a:solidFill>
            </a:endParaRPr>
          </a:p>
          <a:p>
            <a:pPr lvl="1">
              <a:lnSpc>
                <a:spcPct val="110000"/>
              </a:lnSpc>
            </a:pPr>
            <a:r>
              <a:rPr lang="id-ID" b="0" dirty="0" smtClean="0">
                <a:solidFill>
                  <a:srgbClr val="0D0D0D"/>
                </a:solidFill>
              </a:rPr>
              <a:t>Kerentanan internet atau jaringan lainnya membuat jaringan digital menjadi sasaran empuk bagi serangan digital oleh teroris, badan intelijen asing, atau kelompok lain </a:t>
            </a:r>
          </a:p>
          <a:p>
            <a:pPr lvl="1">
              <a:lnSpc>
                <a:spcPct val="110000"/>
              </a:lnSpc>
            </a:pPr>
            <a:r>
              <a:rPr lang="id-ID" b="0" dirty="0" smtClean="0">
                <a:solidFill>
                  <a:srgbClr val="0D0D0D"/>
                </a:solidFill>
              </a:rPr>
              <a:t>Cyberattacks menargetkan perangkat lunak yang berjalan pada layanan listrik, sistem kontrol lalu lintas udara, atau jaringan bank-bank besar dan lembaga keuangan. </a:t>
            </a:r>
          </a:p>
          <a:p>
            <a:pPr lvl="1">
              <a:lnSpc>
                <a:spcPct val="110000"/>
              </a:lnSpc>
            </a:pPr>
            <a:r>
              <a:rPr lang="id-ID" b="0" dirty="0" smtClean="0">
                <a:solidFill>
                  <a:srgbClr val="0D0D0D"/>
                </a:solidFill>
              </a:rPr>
              <a:t>Setidaknya 20 negara, termasuk China, diyakini mengembangkan kemampuan cyberwarfare ofensif dan defensif</a:t>
            </a:r>
            <a:r>
              <a:rPr lang="id-ID" b="0" dirty="0" smtClean="0">
                <a:solidFill>
                  <a:srgbClr val="0D0D0D"/>
                </a:solidFill>
              </a:rPr>
              <a:t>.</a:t>
            </a:r>
            <a:endParaRPr lang="id-ID" b="0" dirty="0" smtClean="0">
              <a:solidFill>
                <a:srgbClr val="0D0D0D"/>
              </a:solidFill>
            </a:endParaRPr>
          </a:p>
        </p:txBody>
      </p:sp>
      <p:sp>
        <p:nvSpPr>
          <p:cNvPr id="9"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en-US" sz="2400" dirty="0" smtClean="0">
              <a:latin typeface="Cambria" pitchFamily="-111" charset="0"/>
            </a:endParaRPr>
          </a:p>
        </p:txBody>
      </p:sp>
      <p:sp>
        <p:nvSpPr>
          <p:cNvPr id="26629" name="Footer Placeholder 5"/>
          <p:cNvSpPr>
            <a:spLocks noGrp="1"/>
          </p:cNvSpPr>
          <p:nvPr>
            <p:ph type="ftr" sz="quarter" idx="13"/>
          </p:nvPr>
        </p:nvSpPr>
        <p:spPr bwMode="auto">
          <a:noFill/>
          <a:ln>
            <a:miter lim="800000"/>
            <a:headEnd/>
            <a:tailEnd/>
          </a:ln>
        </p:spPr>
        <p:txBody>
          <a:bodyPr/>
          <a:lstStyle/>
          <a:p>
            <a:r>
              <a:rPr lang="en-US"/>
              <a:t>©  Prentice Hall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id-ID"/>
          </a:p>
        </p:txBody>
      </p:sp>
      <p:sp>
        <p:nvSpPr>
          <p:cNvPr id="4" name="Text Placeholder 3"/>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Hacker dan Kejahatan Komputer</a:t>
            </a:r>
            <a:endParaRPr lang="id-ID" sz="2400" dirty="0"/>
          </a:p>
        </p:txBody>
      </p:sp>
      <p:pic>
        <p:nvPicPr>
          <p:cNvPr id="1026" name="Picture 2"/>
          <p:cNvPicPr>
            <a:picLocks noChangeAspect="1" noChangeArrowheads="1"/>
          </p:cNvPicPr>
          <p:nvPr/>
        </p:nvPicPr>
        <p:blipFill>
          <a:blip r:embed="rId3"/>
          <a:srcRect l="24158" t="35156" r="18741" b="6250"/>
          <a:stretch>
            <a:fillRect/>
          </a:stretch>
        </p:blipFill>
        <p:spPr bwMode="auto">
          <a:xfrm>
            <a:off x="285720" y="1714488"/>
            <a:ext cx="8429684" cy="48632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effectLst>
                  <a:outerShdw blurRad="38100" dist="38100" dir="2700000" algn="tl">
                    <a:srgbClr val="C0C0C0"/>
                  </a:outerShdw>
                </a:effectLst>
                <a:cs typeface="Times New Roman" pitchFamily="18" charset="0"/>
              </a:rPr>
              <a:t>Learning Objectives</a:t>
            </a:r>
            <a:endParaRPr lang="en-US" dirty="0"/>
          </a:p>
        </p:txBody>
      </p:sp>
      <p:sp>
        <p:nvSpPr>
          <p:cNvPr id="3" name="Content Placeholder 2"/>
          <p:cNvSpPr>
            <a:spLocks noGrp="1"/>
          </p:cNvSpPr>
          <p:nvPr>
            <p:ph sz="quarter" idx="1"/>
          </p:nvPr>
        </p:nvSpPr>
        <p:spPr>
          <a:xfrm>
            <a:off x="928662" y="1752600"/>
            <a:ext cx="7358114" cy="4391044"/>
          </a:xfrm>
        </p:spPr>
        <p:txBody>
          <a:bodyPr>
            <a:normAutofit/>
          </a:bodyPr>
          <a:lstStyle/>
          <a:p>
            <a:r>
              <a:rPr lang="en-US" b="1" dirty="0" err="1" smtClean="0"/>
              <a:t>Mengapa</a:t>
            </a:r>
            <a:r>
              <a:rPr lang="en-US" b="1" dirty="0" smtClean="0"/>
              <a:t> </a:t>
            </a:r>
            <a:r>
              <a:rPr lang="en-US" b="1" dirty="0" err="1" smtClean="0"/>
              <a:t>sistem</a:t>
            </a:r>
            <a:r>
              <a:rPr lang="en-US" b="1" dirty="0" smtClean="0"/>
              <a:t> </a:t>
            </a:r>
            <a:r>
              <a:rPr lang="en-US" b="1" dirty="0" err="1" smtClean="0"/>
              <a:t>informasi</a:t>
            </a:r>
            <a:r>
              <a:rPr lang="en-US" b="1" dirty="0" smtClean="0"/>
              <a:t> </a:t>
            </a:r>
            <a:r>
              <a:rPr lang="en-US" b="1" dirty="0" err="1" smtClean="0"/>
              <a:t>rentan</a:t>
            </a:r>
            <a:r>
              <a:rPr lang="en-US" b="1" dirty="0" smtClean="0"/>
              <a:t> </a:t>
            </a:r>
            <a:r>
              <a:rPr lang="en-US" b="1" dirty="0" err="1" smtClean="0"/>
              <a:t>terhadap</a:t>
            </a:r>
            <a:r>
              <a:rPr lang="en-US" dirty="0" smtClean="0"/>
              <a:t> </a:t>
            </a:r>
            <a:r>
              <a:rPr lang="en-US" b="1" dirty="0" err="1" smtClean="0"/>
              <a:t>kehancuran</a:t>
            </a:r>
            <a:r>
              <a:rPr lang="en-US" b="1" dirty="0" smtClean="0"/>
              <a:t>, </a:t>
            </a:r>
            <a:r>
              <a:rPr lang="en-US" b="1" dirty="0" err="1" smtClean="0"/>
              <a:t>kesalahan</a:t>
            </a:r>
            <a:r>
              <a:rPr lang="en-US" b="1" dirty="0" smtClean="0"/>
              <a:t>, </a:t>
            </a:r>
            <a:r>
              <a:rPr lang="en-US" b="1" dirty="0" err="1" smtClean="0"/>
              <a:t>dan</a:t>
            </a:r>
            <a:r>
              <a:rPr lang="en-US" b="1" dirty="0" smtClean="0"/>
              <a:t> </a:t>
            </a:r>
            <a:r>
              <a:rPr lang="en-US" b="1" dirty="0" err="1" smtClean="0"/>
              <a:t>melanggar</a:t>
            </a:r>
            <a:r>
              <a:rPr lang="en-US" b="1" dirty="0" smtClean="0"/>
              <a:t>?</a:t>
            </a:r>
            <a:r>
              <a:rPr lang="en-US" dirty="0" smtClean="0"/>
              <a:t> </a:t>
            </a:r>
          </a:p>
          <a:p>
            <a:r>
              <a:rPr lang="en-US" b="1" dirty="0" err="1" smtClean="0"/>
              <a:t>Berapa</a:t>
            </a:r>
            <a:r>
              <a:rPr lang="en-US" b="1" dirty="0" smtClean="0"/>
              <a:t> </a:t>
            </a:r>
            <a:r>
              <a:rPr lang="en-US" b="1" dirty="0" err="1" smtClean="0"/>
              <a:t>nilai</a:t>
            </a:r>
            <a:r>
              <a:rPr lang="en-US" b="1" dirty="0" smtClean="0"/>
              <a:t> </a:t>
            </a:r>
            <a:r>
              <a:rPr lang="en-US" b="1" dirty="0" err="1" smtClean="0"/>
              <a:t>bisnis</a:t>
            </a:r>
            <a:r>
              <a:rPr lang="en-US" b="1" dirty="0" smtClean="0"/>
              <a:t> </a:t>
            </a:r>
            <a:r>
              <a:rPr lang="en-US" b="1" dirty="0" err="1" smtClean="0"/>
              <a:t>keamanan</a:t>
            </a:r>
            <a:r>
              <a:rPr lang="en-US" b="1" dirty="0" smtClean="0"/>
              <a:t> </a:t>
            </a:r>
            <a:r>
              <a:rPr lang="en-US" b="1" dirty="0" err="1" smtClean="0"/>
              <a:t>dan</a:t>
            </a:r>
            <a:r>
              <a:rPr lang="en-US" b="1" dirty="0" smtClean="0"/>
              <a:t> </a:t>
            </a:r>
            <a:r>
              <a:rPr lang="en-US" b="1" dirty="0" err="1" smtClean="0"/>
              <a:t>kontrol</a:t>
            </a:r>
            <a:r>
              <a:rPr lang="en-US" b="1" dirty="0" smtClean="0"/>
              <a:t>?</a:t>
            </a:r>
            <a:r>
              <a:rPr lang="en-US" dirty="0" smtClean="0"/>
              <a:t> </a:t>
            </a:r>
          </a:p>
          <a:p>
            <a:r>
              <a:rPr lang="en-US" b="1" dirty="0" err="1" smtClean="0"/>
              <a:t>Apa</a:t>
            </a:r>
            <a:r>
              <a:rPr lang="en-US" b="1" dirty="0" smtClean="0"/>
              <a:t> </a:t>
            </a:r>
            <a:r>
              <a:rPr lang="en-US" b="1" dirty="0" err="1" smtClean="0"/>
              <a:t>saja</a:t>
            </a:r>
            <a:r>
              <a:rPr lang="en-US" b="1" dirty="0" smtClean="0"/>
              <a:t> </a:t>
            </a:r>
            <a:r>
              <a:rPr lang="en-US" b="1" dirty="0" err="1" smtClean="0"/>
              <a:t>komponen</a:t>
            </a:r>
            <a:r>
              <a:rPr lang="en-US" b="1" dirty="0" smtClean="0"/>
              <a:t> </a:t>
            </a:r>
            <a:r>
              <a:rPr lang="en-US" b="1" dirty="0" err="1" smtClean="0"/>
              <a:t>dari</a:t>
            </a:r>
            <a:r>
              <a:rPr lang="en-US" b="1" dirty="0" smtClean="0"/>
              <a:t> </a:t>
            </a:r>
            <a:r>
              <a:rPr lang="en-US" b="1" dirty="0" err="1" smtClean="0"/>
              <a:t>suatu</a:t>
            </a:r>
            <a:r>
              <a:rPr lang="en-US" b="1" dirty="0" smtClean="0"/>
              <a:t> </a:t>
            </a:r>
            <a:r>
              <a:rPr lang="en-US" b="1" dirty="0" err="1" smtClean="0"/>
              <a:t>organisasi</a:t>
            </a:r>
            <a:r>
              <a:rPr lang="en-US" b="1" dirty="0" smtClean="0"/>
              <a:t> </a:t>
            </a:r>
            <a:r>
              <a:rPr lang="en-US" b="1" dirty="0" err="1" smtClean="0"/>
              <a:t>kerangka</a:t>
            </a:r>
            <a:r>
              <a:rPr lang="en-US" b="1" dirty="0" smtClean="0"/>
              <a:t> </a:t>
            </a:r>
            <a:r>
              <a:rPr lang="en-US" b="1" dirty="0" err="1" smtClean="0"/>
              <a:t>kerja</a:t>
            </a:r>
            <a:r>
              <a:rPr lang="en-US" b="1" dirty="0" smtClean="0"/>
              <a:t> </a:t>
            </a:r>
            <a:r>
              <a:rPr lang="en-US" b="1" dirty="0" err="1" smtClean="0"/>
              <a:t>untuk</a:t>
            </a:r>
            <a:r>
              <a:rPr lang="en-US" b="1" dirty="0" smtClean="0"/>
              <a:t> </a:t>
            </a:r>
            <a:r>
              <a:rPr lang="en-US" b="1" dirty="0" err="1" smtClean="0"/>
              <a:t>keamanan</a:t>
            </a:r>
            <a:r>
              <a:rPr lang="en-US" b="1" dirty="0" smtClean="0"/>
              <a:t> </a:t>
            </a:r>
            <a:r>
              <a:rPr lang="en-US" b="1" dirty="0" err="1" smtClean="0"/>
              <a:t>dan</a:t>
            </a:r>
            <a:r>
              <a:rPr lang="en-US" b="1" dirty="0" smtClean="0"/>
              <a:t> </a:t>
            </a:r>
            <a:r>
              <a:rPr lang="en-US" b="1" dirty="0" err="1" smtClean="0"/>
              <a:t>kontrol</a:t>
            </a:r>
            <a:r>
              <a:rPr lang="en-US" b="1" dirty="0" smtClean="0"/>
              <a:t>?</a:t>
            </a:r>
            <a:r>
              <a:rPr lang="en-US" dirty="0" smtClean="0"/>
              <a:t> </a:t>
            </a:r>
          </a:p>
          <a:p>
            <a:r>
              <a:rPr lang="en-US" b="1" dirty="0" err="1" smtClean="0"/>
              <a:t>Apa</a:t>
            </a:r>
            <a:r>
              <a:rPr lang="en-US" b="1" dirty="0" smtClean="0"/>
              <a:t> </a:t>
            </a:r>
            <a:r>
              <a:rPr lang="en-US" b="1" dirty="0" err="1" smtClean="0"/>
              <a:t>alat</a:t>
            </a:r>
            <a:r>
              <a:rPr lang="en-US" b="1" dirty="0" smtClean="0"/>
              <a:t> yang paling </a:t>
            </a:r>
            <a:r>
              <a:rPr lang="en-US" b="1" dirty="0" err="1" smtClean="0"/>
              <a:t>penting</a:t>
            </a:r>
            <a:r>
              <a:rPr lang="en-US" b="1" dirty="0" smtClean="0"/>
              <a:t> </a:t>
            </a:r>
            <a:r>
              <a:rPr lang="en-US" b="1" dirty="0" err="1" smtClean="0"/>
              <a:t>dan</a:t>
            </a:r>
            <a:r>
              <a:rPr lang="en-US" dirty="0" smtClean="0"/>
              <a:t> </a:t>
            </a:r>
            <a:r>
              <a:rPr lang="en-US" b="1" dirty="0" err="1" smtClean="0"/>
              <a:t>teknologi</a:t>
            </a:r>
            <a:r>
              <a:rPr lang="en-US" b="1" dirty="0" smtClean="0"/>
              <a:t> </a:t>
            </a:r>
            <a:r>
              <a:rPr lang="en-US" b="1" dirty="0" err="1" smtClean="0"/>
              <a:t>untuk</a:t>
            </a:r>
            <a:r>
              <a:rPr lang="en-US" b="1" dirty="0" smtClean="0"/>
              <a:t> </a:t>
            </a:r>
            <a:r>
              <a:rPr lang="en-US" b="1" dirty="0" err="1" smtClean="0"/>
              <a:t>menjaga</a:t>
            </a:r>
            <a:r>
              <a:rPr lang="en-US" b="1" dirty="0" smtClean="0"/>
              <a:t> </a:t>
            </a:r>
            <a:r>
              <a:rPr lang="en-US" b="1" dirty="0" err="1" smtClean="0"/>
              <a:t>informasi</a:t>
            </a:r>
            <a:r>
              <a:rPr lang="en-US" dirty="0" smtClean="0"/>
              <a:t> </a:t>
            </a:r>
            <a:r>
              <a:rPr lang="en-US" b="1" dirty="0" err="1" smtClean="0"/>
              <a:t>sumber</a:t>
            </a:r>
            <a:r>
              <a:rPr lang="en-US" b="1" dirty="0" smtClean="0"/>
              <a:t> </a:t>
            </a:r>
            <a:r>
              <a:rPr lang="en-US" b="1" dirty="0" err="1" smtClean="0"/>
              <a:t>daya</a:t>
            </a:r>
            <a:r>
              <a:rPr lang="en-US" b="1" dirty="0" smtClean="0"/>
              <a:t>?</a:t>
            </a:r>
            <a:r>
              <a:rPr lang="en-US" dirty="0" smtClean="0"/>
              <a:t>  </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0"/>
          <p:cNvSpPr>
            <a:spLocks noGrp="1"/>
          </p:cNvSpPr>
          <p:nvPr>
            <p:ph idx="1"/>
          </p:nvPr>
        </p:nvSpPr>
        <p:spPr/>
        <p:txBody>
          <a:bodyPr/>
          <a:lstStyle/>
          <a:p>
            <a:pPr>
              <a:lnSpc>
                <a:spcPct val="100000"/>
              </a:lnSpc>
            </a:pPr>
            <a:r>
              <a:rPr lang="en-US" dirty="0" err="1" smtClean="0">
                <a:solidFill>
                  <a:srgbClr val="0D0D0D"/>
                </a:solidFill>
              </a:rPr>
              <a:t>Ancaman</a:t>
            </a:r>
            <a:r>
              <a:rPr lang="en-US" dirty="0" smtClean="0">
                <a:solidFill>
                  <a:srgbClr val="0D0D0D"/>
                </a:solidFill>
              </a:rPr>
              <a:t> internal: </a:t>
            </a:r>
            <a:r>
              <a:rPr lang="en-US" dirty="0" err="1" smtClean="0">
                <a:solidFill>
                  <a:srgbClr val="0D0D0D"/>
                </a:solidFill>
              </a:rPr>
              <a:t>karyawan</a:t>
            </a:r>
            <a:endParaRPr lang="en-US" dirty="0" smtClean="0">
              <a:solidFill>
                <a:srgbClr val="0D0D0D"/>
              </a:solidFill>
            </a:endParaRPr>
          </a:p>
          <a:p>
            <a:pPr lvl="1">
              <a:lnSpc>
                <a:spcPct val="100000"/>
              </a:lnSpc>
            </a:pPr>
            <a:r>
              <a:rPr lang="id-ID" dirty="0" smtClean="0"/>
              <a:t>Ancaman keamanan sering berasal di dalam sebuah organisasi</a:t>
            </a:r>
            <a:endParaRPr lang="en-US" dirty="0" smtClean="0"/>
          </a:p>
          <a:p>
            <a:pPr lvl="1">
              <a:lnSpc>
                <a:spcPct val="100000"/>
              </a:lnSpc>
            </a:pPr>
            <a:r>
              <a:rPr lang="en-US" dirty="0" err="1" smtClean="0"/>
              <a:t>Prosedur</a:t>
            </a:r>
            <a:r>
              <a:rPr lang="en-US" dirty="0" smtClean="0"/>
              <a:t> </a:t>
            </a:r>
            <a:r>
              <a:rPr lang="en-US" dirty="0" err="1" smtClean="0"/>
              <a:t>Keamanan</a:t>
            </a:r>
            <a:r>
              <a:rPr lang="en-US" dirty="0" smtClean="0"/>
              <a:t> </a:t>
            </a:r>
            <a:r>
              <a:rPr lang="en-US" dirty="0" err="1" smtClean="0"/>
              <a:t>Ceroboh</a:t>
            </a:r>
            <a:endParaRPr lang="en-US" dirty="0" smtClean="0"/>
          </a:p>
          <a:p>
            <a:pPr lvl="2">
              <a:lnSpc>
                <a:spcPct val="100000"/>
              </a:lnSpc>
            </a:pPr>
            <a:r>
              <a:rPr lang="en-US" dirty="0" err="1" smtClean="0"/>
              <a:t>Pengguna</a:t>
            </a:r>
            <a:r>
              <a:rPr lang="en-US" dirty="0" smtClean="0"/>
              <a:t> </a:t>
            </a:r>
            <a:r>
              <a:rPr lang="en-US" dirty="0" err="1" smtClean="0"/>
              <a:t>kurangnya</a:t>
            </a:r>
            <a:r>
              <a:rPr lang="en-US" dirty="0" smtClean="0"/>
              <a:t> </a:t>
            </a:r>
            <a:r>
              <a:rPr lang="en-US" dirty="0" err="1" smtClean="0"/>
              <a:t>pengetahuan</a:t>
            </a:r>
            <a:endParaRPr lang="en-US" dirty="0" smtClean="0"/>
          </a:p>
          <a:p>
            <a:pPr lvl="1">
              <a:lnSpc>
                <a:spcPct val="100000"/>
              </a:lnSpc>
            </a:pPr>
            <a:r>
              <a:rPr lang="en-US" dirty="0" smtClean="0"/>
              <a:t>Social engineering:</a:t>
            </a:r>
          </a:p>
          <a:p>
            <a:pPr lvl="2">
              <a:lnSpc>
                <a:spcPct val="100000"/>
              </a:lnSpc>
            </a:pPr>
            <a:r>
              <a:rPr lang="id-ID" dirty="0" smtClean="0"/>
              <a:t>Menipu karyawan untuk mengungkapkan password mereka dengan berpura-pura menjadi anggota yang sah dari perusahaan yang membutuhkan informasi</a:t>
            </a:r>
            <a:endParaRPr lang="en-US" dirty="0" smtClean="0"/>
          </a:p>
        </p:txBody>
      </p:sp>
      <p:sp>
        <p:nvSpPr>
          <p:cNvPr id="27651"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latin typeface="Cambria" pitchFamily="-111" charset="0"/>
              </a:rPr>
              <a:t>Internal Threats: Employe</a:t>
            </a:r>
            <a:endParaRPr lang="en-US" sz="2400" dirty="0" smtClean="0">
              <a:latin typeface="Cambria" pitchFamily="-111" charset="0"/>
            </a:endParaRPr>
          </a:p>
        </p:txBody>
      </p:sp>
      <p:sp>
        <p:nvSpPr>
          <p:cNvPr id="27653"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27654" name="Slide Number Placeholder 4"/>
          <p:cNvSpPr>
            <a:spLocks noGrp="1"/>
          </p:cNvSpPr>
          <p:nvPr>
            <p:ph type="sldNum" sz="quarter" idx="14"/>
          </p:nvPr>
        </p:nvSpPr>
        <p:spPr bwMode="auto">
          <a:noFill/>
          <a:ln>
            <a:miter lim="800000"/>
            <a:headEnd/>
            <a:tailEnd/>
          </a:ln>
        </p:spPr>
        <p:txBody>
          <a:bodyPr>
            <a:normAutofit lnSpcReduction="10000"/>
          </a:bodyPr>
          <a:lstStyle/>
          <a:p>
            <a:fld id="{6D51B1C8-DE80-4313-A0A5-5F952079FD34}"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0"/>
          <p:cNvSpPr>
            <a:spLocks noGrp="1"/>
          </p:cNvSpPr>
          <p:nvPr>
            <p:ph idx="1"/>
          </p:nvPr>
        </p:nvSpPr>
        <p:spPr/>
        <p:txBody>
          <a:bodyPr/>
          <a:lstStyle/>
          <a:p>
            <a:pPr>
              <a:lnSpc>
                <a:spcPct val="100000"/>
              </a:lnSpc>
            </a:pPr>
            <a:r>
              <a:rPr lang="en-US" dirty="0" err="1" smtClean="0">
                <a:solidFill>
                  <a:srgbClr val="0D0D0D"/>
                </a:solidFill>
              </a:rPr>
              <a:t>Kelemahan</a:t>
            </a:r>
            <a:r>
              <a:rPr lang="en-US" dirty="0" smtClean="0">
                <a:solidFill>
                  <a:srgbClr val="0D0D0D"/>
                </a:solidFill>
              </a:rPr>
              <a:t> Software</a:t>
            </a:r>
          </a:p>
          <a:p>
            <a:pPr lvl="1">
              <a:lnSpc>
                <a:spcPct val="100000"/>
              </a:lnSpc>
            </a:pPr>
            <a:r>
              <a:rPr lang="id-ID" dirty="0" smtClean="0"/>
              <a:t>Perangkat lunak komersial mengandung kelemahan yang menciptakan kerentanan keamanan</a:t>
            </a:r>
            <a:endParaRPr lang="en-US" dirty="0" smtClean="0"/>
          </a:p>
          <a:p>
            <a:pPr lvl="2">
              <a:lnSpc>
                <a:spcPct val="100000"/>
              </a:lnSpc>
            </a:pPr>
            <a:r>
              <a:rPr lang="en-US" dirty="0" smtClean="0"/>
              <a:t>Bug </a:t>
            </a:r>
            <a:r>
              <a:rPr lang="en-US" dirty="0" err="1" smtClean="0"/>
              <a:t>tersembunyi</a:t>
            </a:r>
            <a:r>
              <a:rPr lang="en-US" dirty="0" smtClean="0"/>
              <a:t>(</a:t>
            </a:r>
            <a:r>
              <a:rPr lang="en-US" dirty="0" err="1" smtClean="0"/>
              <a:t>cacat</a:t>
            </a:r>
            <a:r>
              <a:rPr lang="en-US" dirty="0" smtClean="0"/>
              <a:t> </a:t>
            </a:r>
            <a:r>
              <a:rPr lang="en-US" dirty="0" err="1" smtClean="0"/>
              <a:t>kode</a:t>
            </a:r>
            <a:r>
              <a:rPr lang="en-US" dirty="0" smtClean="0"/>
              <a:t> program)</a:t>
            </a:r>
          </a:p>
          <a:p>
            <a:pPr lvl="2">
              <a:lnSpc>
                <a:spcPct val="100000"/>
              </a:lnSpc>
            </a:pPr>
            <a:r>
              <a:rPr lang="id-ID" dirty="0" smtClean="0"/>
              <a:t>Cacat dapat membuka jaringan untuk penyusup</a:t>
            </a:r>
          </a:p>
          <a:p>
            <a:pPr lvl="1">
              <a:lnSpc>
                <a:spcPct val="100000"/>
              </a:lnSpc>
            </a:pPr>
            <a:r>
              <a:rPr lang="en-US" dirty="0" smtClean="0"/>
              <a:t>Patches</a:t>
            </a:r>
            <a:endParaRPr lang="en-US" dirty="0" smtClean="0"/>
          </a:p>
          <a:p>
            <a:pPr lvl="2">
              <a:lnSpc>
                <a:spcPct val="100000"/>
              </a:lnSpc>
            </a:pPr>
            <a:r>
              <a:rPr lang="id-ID" dirty="0" smtClean="0"/>
              <a:t>Vendor melepaskan potongan-potongan kecil dari perangkat lunak untuk memperbaiki kelemahan</a:t>
            </a:r>
            <a:endParaRPr lang="en-US" dirty="0" smtClean="0"/>
          </a:p>
          <a:p>
            <a:pPr lvl="2">
              <a:lnSpc>
                <a:spcPct val="100000"/>
              </a:lnSpc>
            </a:pPr>
            <a:endParaRPr lang="en-US" dirty="0" smtClean="0">
              <a:solidFill>
                <a:srgbClr val="0D0D0D"/>
              </a:solidFill>
            </a:endParaRPr>
          </a:p>
        </p:txBody>
      </p:sp>
      <p:sp>
        <p:nvSpPr>
          <p:cNvPr id="28675" name="Text Placeholder 5"/>
          <p:cNvSpPr>
            <a:spLocks noGrp="1"/>
          </p:cNvSpPr>
          <p:nvPr>
            <p:ph type="body" sz="quarter" idx="12"/>
          </p:nvPr>
        </p:nvSpPr>
        <p:spPr>
          <a:xfrm>
            <a:off x="0" y="547670"/>
            <a:ext cx="9144000" cy="381000"/>
          </a:xfrm>
        </p:spPr>
        <p:txBody>
          <a:bodyPr>
            <a:normAutofit fontScale="92500" lnSpcReduction="20000"/>
          </a:bodyPr>
          <a:lstStyle/>
          <a:p>
            <a:r>
              <a:rPr lang="en-US" sz="2400" dirty="0" smtClean="0">
                <a:latin typeface="Cambria" pitchFamily="-111" charset="0"/>
              </a:rPr>
              <a:t>System Vulnerability</a:t>
            </a:r>
          </a:p>
        </p:txBody>
      </p:sp>
      <p:sp>
        <p:nvSpPr>
          <p:cNvPr id="28677"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28678" name="Slide Number Placeholder 4"/>
          <p:cNvSpPr>
            <a:spLocks noGrp="1"/>
          </p:cNvSpPr>
          <p:nvPr>
            <p:ph type="sldNum" sz="quarter" idx="14"/>
          </p:nvPr>
        </p:nvSpPr>
        <p:spPr bwMode="auto">
          <a:noFill/>
          <a:ln>
            <a:miter lim="800000"/>
            <a:headEnd/>
            <a:tailEnd/>
          </a:ln>
        </p:spPr>
        <p:txBody>
          <a:bodyPr>
            <a:normAutofit lnSpcReduction="10000"/>
          </a:bodyPr>
          <a:lstStyle/>
          <a:p>
            <a:fld id="{5E70F2A3-0604-44E2-A4BB-B74EFB91FB01}"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0"/>
          <p:cNvSpPr>
            <a:spLocks noGrp="1"/>
          </p:cNvSpPr>
          <p:nvPr>
            <p:ph idx="1"/>
          </p:nvPr>
        </p:nvSpPr>
        <p:spPr/>
        <p:txBody>
          <a:bodyPr>
            <a:normAutofit fontScale="92500" lnSpcReduction="10000"/>
          </a:bodyPr>
          <a:lstStyle/>
          <a:p>
            <a:pPr>
              <a:lnSpc>
                <a:spcPct val="110000"/>
              </a:lnSpc>
            </a:pPr>
            <a:r>
              <a:rPr lang="en-US" b="0" dirty="0" smtClean="0">
                <a:solidFill>
                  <a:srgbClr val="0D0D0D"/>
                </a:solidFill>
              </a:rPr>
              <a:t>Perusahaan </a:t>
            </a:r>
            <a:r>
              <a:rPr lang="en-US" b="0" dirty="0" err="1" smtClean="0">
                <a:solidFill>
                  <a:srgbClr val="0D0D0D"/>
                </a:solidFill>
              </a:rPr>
              <a:t>sekarang</a:t>
            </a:r>
            <a:r>
              <a:rPr lang="en-US" b="0" dirty="0" smtClean="0">
                <a:solidFill>
                  <a:srgbClr val="0D0D0D"/>
                </a:solidFill>
              </a:rPr>
              <a:t> </a:t>
            </a:r>
            <a:r>
              <a:rPr lang="en-US" b="0" dirty="0" err="1" smtClean="0">
                <a:solidFill>
                  <a:srgbClr val="0D0D0D"/>
                </a:solidFill>
              </a:rPr>
              <a:t>lebih</a:t>
            </a:r>
            <a:r>
              <a:rPr lang="en-US" b="0" dirty="0" smtClean="0">
                <a:solidFill>
                  <a:srgbClr val="0D0D0D"/>
                </a:solidFill>
              </a:rPr>
              <a:t> </a:t>
            </a:r>
            <a:r>
              <a:rPr lang="en-US" b="0" dirty="0" err="1" smtClean="0">
                <a:solidFill>
                  <a:srgbClr val="0D0D0D"/>
                </a:solidFill>
              </a:rPr>
              <a:t>rentan</a:t>
            </a:r>
            <a:r>
              <a:rPr lang="en-US" b="0" dirty="0" smtClean="0">
                <a:solidFill>
                  <a:srgbClr val="0D0D0D"/>
                </a:solidFill>
              </a:rPr>
              <a:t> </a:t>
            </a:r>
            <a:r>
              <a:rPr lang="en-US" b="0" dirty="0" err="1" smtClean="0">
                <a:solidFill>
                  <a:srgbClr val="0D0D0D"/>
                </a:solidFill>
              </a:rPr>
              <a:t>daripada</a:t>
            </a:r>
            <a:r>
              <a:rPr lang="en-US" b="0" dirty="0" smtClean="0">
                <a:solidFill>
                  <a:srgbClr val="0D0D0D"/>
                </a:solidFill>
              </a:rPr>
              <a:t> </a:t>
            </a:r>
            <a:r>
              <a:rPr lang="en-US" b="0" dirty="0" err="1" smtClean="0">
                <a:solidFill>
                  <a:srgbClr val="0D0D0D"/>
                </a:solidFill>
              </a:rPr>
              <a:t>sebelumnya</a:t>
            </a:r>
            <a:endParaRPr lang="en-US" b="0" dirty="0" smtClean="0">
              <a:solidFill>
                <a:srgbClr val="0D0D0D"/>
              </a:solidFill>
            </a:endParaRPr>
          </a:p>
          <a:p>
            <a:pPr lvl="1">
              <a:lnSpc>
                <a:spcPct val="110000"/>
              </a:lnSpc>
            </a:pPr>
            <a:r>
              <a:rPr lang="en-US" b="0" dirty="0" smtClean="0">
                <a:solidFill>
                  <a:srgbClr val="0D0D0D"/>
                </a:solidFill>
              </a:rPr>
              <a:t>Data </a:t>
            </a:r>
            <a:r>
              <a:rPr lang="en-US" b="0" dirty="0" err="1" smtClean="0">
                <a:solidFill>
                  <a:srgbClr val="0D0D0D"/>
                </a:solidFill>
              </a:rPr>
              <a:t>pribadi</a:t>
            </a:r>
            <a:r>
              <a:rPr lang="en-US" b="0" dirty="0" smtClean="0">
                <a:solidFill>
                  <a:srgbClr val="0D0D0D"/>
                </a:solidFill>
              </a:rPr>
              <a:t> </a:t>
            </a:r>
            <a:r>
              <a:rPr lang="en-US" b="0" dirty="0" err="1" smtClean="0">
                <a:solidFill>
                  <a:srgbClr val="0D0D0D"/>
                </a:solidFill>
              </a:rPr>
              <a:t>dan</a:t>
            </a:r>
            <a:r>
              <a:rPr lang="en-US" b="0" dirty="0" smtClean="0">
                <a:solidFill>
                  <a:srgbClr val="0D0D0D"/>
                </a:solidFill>
              </a:rPr>
              <a:t> </a:t>
            </a:r>
            <a:r>
              <a:rPr lang="en-US" b="0" dirty="0" err="1" smtClean="0">
                <a:solidFill>
                  <a:srgbClr val="0D0D0D"/>
                </a:solidFill>
              </a:rPr>
              <a:t>rahasia</a:t>
            </a:r>
            <a:r>
              <a:rPr lang="en-US" b="0" dirty="0" smtClean="0">
                <a:solidFill>
                  <a:srgbClr val="0D0D0D"/>
                </a:solidFill>
              </a:rPr>
              <a:t> </a:t>
            </a:r>
            <a:r>
              <a:rPr lang="en-US" b="0" dirty="0" err="1" smtClean="0">
                <a:solidFill>
                  <a:srgbClr val="0D0D0D"/>
                </a:solidFill>
              </a:rPr>
              <a:t>keuangan</a:t>
            </a:r>
            <a:r>
              <a:rPr lang="en-US" b="0" dirty="0" smtClean="0">
                <a:solidFill>
                  <a:srgbClr val="0D0D0D"/>
                </a:solidFill>
              </a:rPr>
              <a:t> </a:t>
            </a:r>
          </a:p>
          <a:p>
            <a:pPr lvl="1">
              <a:lnSpc>
                <a:spcPct val="110000"/>
              </a:lnSpc>
            </a:pPr>
            <a:r>
              <a:rPr lang="en-US" b="0" dirty="0" err="1" smtClean="0">
                <a:solidFill>
                  <a:srgbClr val="0D0D0D"/>
                </a:solidFill>
              </a:rPr>
              <a:t>Rahasia</a:t>
            </a:r>
            <a:r>
              <a:rPr lang="en-US" b="0" dirty="0" smtClean="0">
                <a:solidFill>
                  <a:srgbClr val="0D0D0D"/>
                </a:solidFill>
              </a:rPr>
              <a:t> </a:t>
            </a:r>
            <a:r>
              <a:rPr lang="en-US" b="0" dirty="0" err="1" smtClean="0">
                <a:solidFill>
                  <a:srgbClr val="0D0D0D"/>
                </a:solidFill>
              </a:rPr>
              <a:t>dagang</a:t>
            </a:r>
            <a:r>
              <a:rPr lang="en-US" b="0" dirty="0" smtClean="0">
                <a:solidFill>
                  <a:srgbClr val="0D0D0D"/>
                </a:solidFill>
              </a:rPr>
              <a:t>, </a:t>
            </a:r>
            <a:r>
              <a:rPr lang="en-US" b="0" dirty="0" err="1" smtClean="0">
                <a:solidFill>
                  <a:srgbClr val="0D0D0D"/>
                </a:solidFill>
              </a:rPr>
              <a:t>produk</a:t>
            </a:r>
            <a:r>
              <a:rPr lang="en-US" b="0" dirty="0" smtClean="0">
                <a:solidFill>
                  <a:srgbClr val="0D0D0D"/>
                </a:solidFill>
              </a:rPr>
              <a:t> </a:t>
            </a:r>
            <a:r>
              <a:rPr lang="en-US" b="0" dirty="0" err="1" smtClean="0">
                <a:solidFill>
                  <a:srgbClr val="0D0D0D"/>
                </a:solidFill>
              </a:rPr>
              <a:t>baru</a:t>
            </a:r>
            <a:r>
              <a:rPr lang="en-US" b="0" dirty="0" smtClean="0">
                <a:solidFill>
                  <a:srgbClr val="0D0D0D"/>
                </a:solidFill>
              </a:rPr>
              <a:t>, </a:t>
            </a:r>
            <a:r>
              <a:rPr lang="en-US" b="0" dirty="0" err="1" smtClean="0">
                <a:solidFill>
                  <a:srgbClr val="0D0D0D"/>
                </a:solidFill>
              </a:rPr>
              <a:t>strategi</a:t>
            </a:r>
            <a:endParaRPr lang="en-US" b="0" dirty="0" smtClean="0">
              <a:solidFill>
                <a:srgbClr val="0D0D0D"/>
              </a:solidFill>
            </a:endParaRPr>
          </a:p>
          <a:p>
            <a:pPr>
              <a:lnSpc>
                <a:spcPct val="110000"/>
              </a:lnSpc>
            </a:pPr>
            <a:r>
              <a:rPr lang="en-US" b="0" dirty="0" err="1" smtClean="0">
                <a:solidFill>
                  <a:srgbClr val="0D0D0D"/>
                </a:solidFill>
              </a:rPr>
              <a:t>Sistem</a:t>
            </a:r>
            <a:r>
              <a:rPr lang="en-US" b="0" dirty="0" smtClean="0">
                <a:solidFill>
                  <a:srgbClr val="0D0D0D"/>
                </a:solidFill>
              </a:rPr>
              <a:t> </a:t>
            </a:r>
            <a:r>
              <a:rPr lang="en-US" b="0" dirty="0" err="1" smtClean="0">
                <a:solidFill>
                  <a:srgbClr val="0D0D0D"/>
                </a:solidFill>
              </a:rPr>
              <a:t>komputer</a:t>
            </a:r>
            <a:r>
              <a:rPr lang="en-US" b="0" dirty="0" smtClean="0">
                <a:solidFill>
                  <a:srgbClr val="0D0D0D"/>
                </a:solidFill>
              </a:rPr>
              <a:t> </a:t>
            </a:r>
            <a:r>
              <a:rPr lang="en-US" b="0" dirty="0" err="1" smtClean="0">
                <a:solidFill>
                  <a:srgbClr val="0D0D0D"/>
                </a:solidFill>
              </a:rPr>
              <a:t>gagal</a:t>
            </a:r>
            <a:r>
              <a:rPr lang="en-US" b="0" dirty="0" smtClean="0">
                <a:solidFill>
                  <a:srgbClr val="0D0D0D"/>
                </a:solidFill>
              </a:rPr>
              <a:t> </a:t>
            </a:r>
            <a:r>
              <a:rPr lang="en-US" b="0" dirty="0" err="1" smtClean="0">
                <a:solidFill>
                  <a:srgbClr val="0D0D0D"/>
                </a:solidFill>
              </a:rPr>
              <a:t>dapat</a:t>
            </a:r>
            <a:r>
              <a:rPr lang="en-US" b="0" dirty="0" smtClean="0">
                <a:solidFill>
                  <a:srgbClr val="0D0D0D"/>
                </a:solidFill>
              </a:rPr>
              <a:t> </a:t>
            </a:r>
            <a:r>
              <a:rPr lang="en-US" b="0" dirty="0" err="1" smtClean="0">
                <a:solidFill>
                  <a:srgbClr val="0D0D0D"/>
                </a:solidFill>
              </a:rPr>
              <a:t>menyebabkan</a:t>
            </a:r>
            <a:r>
              <a:rPr lang="en-US" b="0" dirty="0" smtClean="0">
                <a:solidFill>
                  <a:srgbClr val="0D0D0D"/>
                </a:solidFill>
              </a:rPr>
              <a:t> </a:t>
            </a:r>
            <a:r>
              <a:rPr lang="en-US" b="0" dirty="0" err="1" smtClean="0">
                <a:solidFill>
                  <a:srgbClr val="0D0D0D"/>
                </a:solidFill>
              </a:rPr>
              <a:t>kerugian</a:t>
            </a:r>
            <a:r>
              <a:rPr lang="en-US" b="0" dirty="0" smtClean="0">
                <a:solidFill>
                  <a:srgbClr val="0D0D0D"/>
                </a:solidFill>
              </a:rPr>
              <a:t> yang </a:t>
            </a:r>
            <a:r>
              <a:rPr lang="en-US" b="0" dirty="0" err="1" smtClean="0">
                <a:solidFill>
                  <a:srgbClr val="0D0D0D"/>
                </a:solidFill>
              </a:rPr>
              <a:t>signifikan</a:t>
            </a:r>
            <a:r>
              <a:rPr lang="en-US" b="0" dirty="0" smtClean="0">
                <a:solidFill>
                  <a:srgbClr val="0D0D0D"/>
                </a:solidFill>
              </a:rPr>
              <a:t> </a:t>
            </a:r>
            <a:r>
              <a:rPr lang="en-US" b="0" dirty="0" err="1" smtClean="0">
                <a:solidFill>
                  <a:srgbClr val="0D0D0D"/>
                </a:solidFill>
              </a:rPr>
              <a:t>atau</a:t>
            </a:r>
            <a:r>
              <a:rPr lang="en-US" b="0" dirty="0" smtClean="0">
                <a:solidFill>
                  <a:srgbClr val="0D0D0D"/>
                </a:solidFill>
              </a:rPr>
              <a:t> total </a:t>
            </a:r>
            <a:r>
              <a:rPr lang="en-US" b="0" dirty="0" err="1" smtClean="0">
                <a:solidFill>
                  <a:srgbClr val="0D0D0D"/>
                </a:solidFill>
              </a:rPr>
              <a:t>dari</a:t>
            </a:r>
            <a:r>
              <a:rPr lang="en-US" b="0" dirty="0" smtClean="0">
                <a:solidFill>
                  <a:srgbClr val="0D0D0D"/>
                </a:solidFill>
              </a:rPr>
              <a:t> </a:t>
            </a:r>
            <a:r>
              <a:rPr lang="en-US" b="0" dirty="0" err="1" smtClean="0">
                <a:solidFill>
                  <a:srgbClr val="0D0D0D"/>
                </a:solidFill>
              </a:rPr>
              <a:t>fungsi</a:t>
            </a:r>
            <a:r>
              <a:rPr lang="en-US" b="0" dirty="0" smtClean="0">
                <a:solidFill>
                  <a:srgbClr val="0D0D0D"/>
                </a:solidFill>
              </a:rPr>
              <a:t> </a:t>
            </a:r>
            <a:r>
              <a:rPr lang="en-US" b="0" dirty="0" err="1" smtClean="0">
                <a:solidFill>
                  <a:srgbClr val="0D0D0D"/>
                </a:solidFill>
              </a:rPr>
              <a:t>bisnis</a:t>
            </a:r>
            <a:endParaRPr lang="en-US" b="0" dirty="0" smtClean="0">
              <a:solidFill>
                <a:srgbClr val="0D0D0D"/>
              </a:solidFill>
            </a:endParaRPr>
          </a:p>
          <a:p>
            <a:pPr>
              <a:lnSpc>
                <a:spcPct val="110000"/>
              </a:lnSpc>
            </a:pPr>
            <a:r>
              <a:rPr lang="en-US" b="0" dirty="0" err="1" smtClean="0">
                <a:solidFill>
                  <a:srgbClr val="0D0D0D"/>
                </a:solidFill>
              </a:rPr>
              <a:t>Sebuah</a:t>
            </a:r>
            <a:r>
              <a:rPr lang="en-US" b="0" dirty="0" smtClean="0">
                <a:solidFill>
                  <a:srgbClr val="0D0D0D"/>
                </a:solidFill>
              </a:rPr>
              <a:t> </a:t>
            </a:r>
            <a:r>
              <a:rPr lang="en-US" b="0" dirty="0" err="1" smtClean="0">
                <a:solidFill>
                  <a:srgbClr val="0D0D0D"/>
                </a:solidFill>
              </a:rPr>
              <a:t>pelanggaran</a:t>
            </a:r>
            <a:r>
              <a:rPr lang="en-US" b="0" dirty="0" smtClean="0">
                <a:solidFill>
                  <a:srgbClr val="0D0D0D"/>
                </a:solidFill>
              </a:rPr>
              <a:t> </a:t>
            </a:r>
            <a:r>
              <a:rPr lang="en-US" b="0" dirty="0" err="1" smtClean="0">
                <a:solidFill>
                  <a:srgbClr val="0D0D0D"/>
                </a:solidFill>
              </a:rPr>
              <a:t>keamanan</a:t>
            </a:r>
            <a:r>
              <a:rPr lang="en-US" b="0" dirty="0" smtClean="0">
                <a:solidFill>
                  <a:srgbClr val="0D0D0D"/>
                </a:solidFill>
              </a:rPr>
              <a:t> </a:t>
            </a:r>
            <a:r>
              <a:rPr lang="en-US" b="0" dirty="0" err="1" smtClean="0">
                <a:solidFill>
                  <a:srgbClr val="0D0D0D"/>
                </a:solidFill>
              </a:rPr>
              <a:t>dapat</a:t>
            </a:r>
            <a:r>
              <a:rPr lang="en-US" b="0" dirty="0" smtClean="0">
                <a:solidFill>
                  <a:srgbClr val="0D0D0D"/>
                </a:solidFill>
              </a:rPr>
              <a:t> </a:t>
            </a:r>
            <a:r>
              <a:rPr lang="id-ID" b="0" dirty="0" smtClean="0">
                <a:solidFill>
                  <a:srgbClr val="0D0D0D"/>
                </a:solidFill>
              </a:rPr>
              <a:t>menurunkan</a:t>
            </a:r>
            <a:r>
              <a:rPr lang="en-US" b="0" dirty="0" smtClean="0">
                <a:solidFill>
                  <a:srgbClr val="0D0D0D"/>
                </a:solidFill>
              </a:rPr>
              <a:t> </a:t>
            </a:r>
            <a:r>
              <a:rPr lang="en-US" b="0" dirty="0" err="1" smtClean="0">
                <a:solidFill>
                  <a:srgbClr val="0D0D0D"/>
                </a:solidFill>
              </a:rPr>
              <a:t>nilai</a:t>
            </a:r>
            <a:r>
              <a:rPr lang="en-US" b="0" dirty="0" smtClean="0">
                <a:solidFill>
                  <a:srgbClr val="0D0D0D"/>
                </a:solidFill>
              </a:rPr>
              <a:t> </a:t>
            </a:r>
            <a:r>
              <a:rPr lang="en-US" b="0" dirty="0" err="1" smtClean="0">
                <a:solidFill>
                  <a:srgbClr val="0D0D0D"/>
                </a:solidFill>
              </a:rPr>
              <a:t>pasar</a:t>
            </a:r>
            <a:r>
              <a:rPr lang="en-US" b="0" dirty="0" smtClean="0">
                <a:solidFill>
                  <a:srgbClr val="0D0D0D"/>
                </a:solidFill>
              </a:rPr>
              <a:t> </a:t>
            </a:r>
            <a:r>
              <a:rPr lang="en-US" b="0" dirty="0" err="1" smtClean="0">
                <a:solidFill>
                  <a:srgbClr val="0D0D0D"/>
                </a:solidFill>
              </a:rPr>
              <a:t>perusahaan</a:t>
            </a:r>
            <a:r>
              <a:rPr lang="en-US" b="0" dirty="0" smtClean="0">
                <a:solidFill>
                  <a:srgbClr val="0D0D0D"/>
                </a:solidFill>
              </a:rPr>
              <a:t> </a:t>
            </a:r>
            <a:r>
              <a:rPr lang="id-ID" b="0" dirty="0" smtClean="0">
                <a:solidFill>
                  <a:srgbClr val="0D0D0D"/>
                </a:solidFill>
              </a:rPr>
              <a:t>dengan cepat</a:t>
            </a:r>
            <a:endParaRPr lang="en-US" b="0" dirty="0" smtClean="0">
              <a:solidFill>
                <a:srgbClr val="0D0D0D"/>
              </a:solidFill>
            </a:endParaRPr>
          </a:p>
          <a:p>
            <a:pPr>
              <a:lnSpc>
                <a:spcPct val="110000"/>
              </a:lnSpc>
            </a:pPr>
            <a:r>
              <a:rPr lang="en-US" b="0" dirty="0" err="1" smtClean="0">
                <a:solidFill>
                  <a:srgbClr val="0D0D0D"/>
                </a:solidFill>
              </a:rPr>
              <a:t>Keamanan</a:t>
            </a:r>
            <a:r>
              <a:rPr lang="en-US" b="0" dirty="0" smtClean="0">
                <a:solidFill>
                  <a:srgbClr val="0D0D0D"/>
                </a:solidFill>
              </a:rPr>
              <a:t> </a:t>
            </a:r>
            <a:r>
              <a:rPr lang="en-US" b="0" dirty="0" err="1" smtClean="0">
                <a:solidFill>
                  <a:srgbClr val="0D0D0D"/>
                </a:solidFill>
              </a:rPr>
              <a:t>dan</a:t>
            </a:r>
            <a:r>
              <a:rPr lang="en-US" b="0" dirty="0" smtClean="0">
                <a:solidFill>
                  <a:srgbClr val="0D0D0D"/>
                </a:solidFill>
              </a:rPr>
              <a:t> </a:t>
            </a:r>
            <a:r>
              <a:rPr lang="en-US" b="0" dirty="0" err="1" smtClean="0">
                <a:solidFill>
                  <a:srgbClr val="0D0D0D"/>
                </a:solidFill>
              </a:rPr>
              <a:t>kontrol</a:t>
            </a:r>
            <a:r>
              <a:rPr lang="en-US" b="0" dirty="0" smtClean="0">
                <a:solidFill>
                  <a:srgbClr val="0D0D0D"/>
                </a:solidFill>
              </a:rPr>
              <a:t> yang </a:t>
            </a:r>
            <a:r>
              <a:rPr lang="en-US" b="0" dirty="0" err="1" smtClean="0">
                <a:solidFill>
                  <a:srgbClr val="0D0D0D"/>
                </a:solidFill>
              </a:rPr>
              <a:t>tidak</a:t>
            </a:r>
            <a:r>
              <a:rPr lang="en-US" b="0" dirty="0" smtClean="0">
                <a:solidFill>
                  <a:srgbClr val="0D0D0D"/>
                </a:solidFill>
              </a:rPr>
              <a:t> </a:t>
            </a:r>
            <a:r>
              <a:rPr lang="en-US" b="0" dirty="0" err="1" smtClean="0">
                <a:solidFill>
                  <a:srgbClr val="0D0D0D"/>
                </a:solidFill>
              </a:rPr>
              <a:t>memadai</a:t>
            </a:r>
            <a:r>
              <a:rPr lang="en-US" b="0" dirty="0" smtClean="0">
                <a:solidFill>
                  <a:srgbClr val="0D0D0D"/>
                </a:solidFill>
              </a:rPr>
              <a:t> </a:t>
            </a:r>
            <a:r>
              <a:rPr lang="en-US" b="0" dirty="0" err="1" smtClean="0">
                <a:solidFill>
                  <a:srgbClr val="0D0D0D"/>
                </a:solidFill>
              </a:rPr>
              <a:t>juga</a:t>
            </a:r>
            <a:r>
              <a:rPr lang="en-US" b="0" dirty="0" smtClean="0">
                <a:solidFill>
                  <a:srgbClr val="0D0D0D"/>
                </a:solidFill>
              </a:rPr>
              <a:t> </a:t>
            </a:r>
            <a:r>
              <a:rPr lang="en-US" b="0" dirty="0" err="1" smtClean="0">
                <a:solidFill>
                  <a:srgbClr val="0D0D0D"/>
                </a:solidFill>
              </a:rPr>
              <a:t>mendatangkan</a:t>
            </a:r>
            <a:r>
              <a:rPr lang="en-US" b="0" dirty="0" smtClean="0">
                <a:solidFill>
                  <a:srgbClr val="0D0D0D"/>
                </a:solidFill>
              </a:rPr>
              <a:t> </a:t>
            </a:r>
            <a:r>
              <a:rPr lang="en-US" b="0" dirty="0" err="1" smtClean="0">
                <a:solidFill>
                  <a:srgbClr val="0D0D0D"/>
                </a:solidFill>
              </a:rPr>
              <a:t>masalah</a:t>
            </a:r>
            <a:endParaRPr lang="en-US" b="0" dirty="0" smtClean="0">
              <a:solidFill>
                <a:srgbClr val="0D0D0D"/>
              </a:solidFill>
            </a:endParaRPr>
          </a:p>
        </p:txBody>
      </p:sp>
      <p:sp>
        <p:nvSpPr>
          <p:cNvPr id="30723" name="Text Placeholder 5"/>
          <p:cNvSpPr>
            <a:spLocks noGrp="1"/>
          </p:cNvSpPr>
          <p:nvPr>
            <p:ph type="body" sz="quarter" idx="12"/>
          </p:nvPr>
        </p:nvSpPr>
        <p:spPr>
          <a:xfrm>
            <a:off x="0" y="571480"/>
            <a:ext cx="9144000" cy="381000"/>
          </a:xfrm>
        </p:spPr>
        <p:txBody>
          <a:bodyPr>
            <a:normAutofit fontScale="92500" lnSpcReduction="20000"/>
          </a:bodyPr>
          <a:lstStyle/>
          <a:p>
            <a:r>
              <a:rPr lang="id-ID" sz="2400" dirty="0" smtClean="0"/>
              <a:t>Nilai Bisnis Keamanan dan Kontrol</a:t>
            </a:r>
            <a:endParaRPr lang="en-US" sz="2400" dirty="0" smtClean="0">
              <a:latin typeface="Cambria" pitchFamily="-111" charset="0"/>
            </a:endParaRPr>
          </a:p>
        </p:txBody>
      </p:sp>
      <p:sp>
        <p:nvSpPr>
          <p:cNvPr id="30725"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0726" name="Slide Number Placeholder 4"/>
          <p:cNvSpPr>
            <a:spLocks noGrp="1"/>
          </p:cNvSpPr>
          <p:nvPr>
            <p:ph type="sldNum" sz="quarter" idx="14"/>
          </p:nvPr>
        </p:nvSpPr>
        <p:spPr bwMode="auto">
          <a:noFill/>
          <a:ln>
            <a:miter lim="800000"/>
            <a:headEnd/>
            <a:tailEnd/>
          </a:ln>
        </p:spPr>
        <p:txBody>
          <a:bodyPr>
            <a:normAutofit lnSpcReduction="10000"/>
          </a:bodyPr>
          <a:lstStyle/>
          <a:p>
            <a:fld id="{675FFCE6-E496-476F-8545-07A7A5F3454D}"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0"/>
          <p:cNvSpPr>
            <a:spLocks noGrp="1"/>
          </p:cNvSpPr>
          <p:nvPr>
            <p:ph idx="1"/>
          </p:nvPr>
        </p:nvSpPr>
        <p:spPr/>
        <p:txBody>
          <a:bodyPr>
            <a:normAutofit lnSpcReduction="10000"/>
          </a:bodyPr>
          <a:lstStyle/>
          <a:p>
            <a:pPr>
              <a:lnSpc>
                <a:spcPct val="100000"/>
              </a:lnSpc>
            </a:pPr>
            <a:r>
              <a:rPr lang="en-US" sz="2400" dirty="0" err="1" smtClean="0">
                <a:solidFill>
                  <a:srgbClr val="0D0D0D"/>
                </a:solidFill>
              </a:rPr>
              <a:t>Persyaratan</a:t>
            </a:r>
            <a:r>
              <a:rPr lang="en-US" sz="2400" dirty="0" smtClean="0">
                <a:solidFill>
                  <a:srgbClr val="0D0D0D"/>
                </a:solidFill>
              </a:rPr>
              <a:t> </a:t>
            </a:r>
            <a:r>
              <a:rPr lang="en-US" sz="2400" dirty="0" err="1" smtClean="0">
                <a:solidFill>
                  <a:srgbClr val="0D0D0D"/>
                </a:solidFill>
              </a:rPr>
              <a:t>hukum</a:t>
            </a:r>
            <a:r>
              <a:rPr lang="en-US" sz="2400" dirty="0" smtClean="0">
                <a:solidFill>
                  <a:srgbClr val="0D0D0D"/>
                </a:solidFill>
              </a:rPr>
              <a:t> </a:t>
            </a:r>
            <a:r>
              <a:rPr lang="en-US" sz="2400" dirty="0" err="1" smtClean="0">
                <a:solidFill>
                  <a:srgbClr val="0D0D0D"/>
                </a:solidFill>
              </a:rPr>
              <a:t>dan</a:t>
            </a:r>
            <a:r>
              <a:rPr lang="en-US" sz="2400" dirty="0" smtClean="0">
                <a:solidFill>
                  <a:srgbClr val="0D0D0D"/>
                </a:solidFill>
              </a:rPr>
              <a:t> </a:t>
            </a:r>
            <a:r>
              <a:rPr lang="en-US" sz="2400" dirty="0" err="1" smtClean="0">
                <a:solidFill>
                  <a:srgbClr val="0D0D0D"/>
                </a:solidFill>
              </a:rPr>
              <a:t>peraturan</a:t>
            </a:r>
            <a:r>
              <a:rPr lang="en-US" sz="2400" dirty="0" smtClean="0">
                <a:solidFill>
                  <a:srgbClr val="0D0D0D"/>
                </a:solidFill>
              </a:rPr>
              <a:t> </a:t>
            </a:r>
            <a:r>
              <a:rPr lang="en-US" sz="2400" dirty="0" err="1" smtClean="0">
                <a:solidFill>
                  <a:srgbClr val="0D0D0D"/>
                </a:solidFill>
              </a:rPr>
              <a:t>untuk</a:t>
            </a:r>
            <a:r>
              <a:rPr lang="en-US" sz="2400" dirty="0" smtClean="0">
                <a:solidFill>
                  <a:srgbClr val="0D0D0D"/>
                </a:solidFill>
              </a:rPr>
              <a:t> </a:t>
            </a:r>
            <a:r>
              <a:rPr lang="en-US" sz="2400" dirty="0" err="1" smtClean="0">
                <a:solidFill>
                  <a:srgbClr val="0D0D0D"/>
                </a:solidFill>
              </a:rPr>
              <a:t>manajemen</a:t>
            </a:r>
            <a:r>
              <a:rPr lang="en-US" sz="2400" dirty="0" smtClean="0">
                <a:solidFill>
                  <a:srgbClr val="0D0D0D"/>
                </a:solidFill>
              </a:rPr>
              <a:t> </a:t>
            </a:r>
            <a:r>
              <a:rPr lang="en-US" sz="2400" dirty="0" err="1" smtClean="0">
                <a:solidFill>
                  <a:srgbClr val="0D0D0D"/>
                </a:solidFill>
              </a:rPr>
              <a:t>catatan</a:t>
            </a:r>
            <a:r>
              <a:rPr lang="en-US" sz="2400" dirty="0" smtClean="0">
                <a:solidFill>
                  <a:srgbClr val="0D0D0D"/>
                </a:solidFill>
              </a:rPr>
              <a:t> </a:t>
            </a:r>
            <a:r>
              <a:rPr lang="en-US" sz="2400" dirty="0" err="1" smtClean="0">
                <a:solidFill>
                  <a:srgbClr val="0D0D0D"/>
                </a:solidFill>
              </a:rPr>
              <a:t>elektronik</a:t>
            </a:r>
            <a:r>
              <a:rPr lang="en-US" sz="2400" dirty="0" smtClean="0">
                <a:solidFill>
                  <a:srgbClr val="0D0D0D"/>
                </a:solidFill>
              </a:rPr>
              <a:t> </a:t>
            </a:r>
            <a:r>
              <a:rPr lang="en-US" sz="2400" dirty="0" err="1" smtClean="0">
                <a:solidFill>
                  <a:srgbClr val="0D0D0D"/>
                </a:solidFill>
              </a:rPr>
              <a:t>dan</a:t>
            </a:r>
            <a:r>
              <a:rPr lang="en-US" sz="2400" dirty="0" smtClean="0">
                <a:solidFill>
                  <a:srgbClr val="0D0D0D"/>
                </a:solidFill>
              </a:rPr>
              <a:t> </a:t>
            </a:r>
            <a:r>
              <a:rPr lang="en-US" sz="2400" dirty="0" err="1" smtClean="0">
                <a:solidFill>
                  <a:srgbClr val="0D0D0D"/>
                </a:solidFill>
              </a:rPr>
              <a:t>perlindungan</a:t>
            </a:r>
            <a:r>
              <a:rPr lang="en-US" sz="2400" dirty="0" smtClean="0">
                <a:solidFill>
                  <a:srgbClr val="0D0D0D"/>
                </a:solidFill>
              </a:rPr>
              <a:t> </a:t>
            </a:r>
            <a:r>
              <a:rPr lang="en-US" sz="2400" dirty="0" err="1" smtClean="0">
                <a:solidFill>
                  <a:srgbClr val="0D0D0D"/>
                </a:solidFill>
              </a:rPr>
              <a:t>privasi</a:t>
            </a:r>
            <a:endParaRPr lang="en-US" sz="2400" dirty="0" smtClean="0">
              <a:solidFill>
                <a:srgbClr val="0D0D0D"/>
              </a:solidFill>
            </a:endParaRPr>
          </a:p>
          <a:p>
            <a:pPr lvl="1">
              <a:lnSpc>
                <a:spcPct val="100000"/>
              </a:lnSpc>
            </a:pPr>
            <a:r>
              <a:rPr lang="en-US" sz="2400" dirty="0" smtClean="0">
                <a:solidFill>
                  <a:srgbClr val="0D0D0D"/>
                </a:solidFill>
              </a:rPr>
              <a:t>HIPAA: </a:t>
            </a:r>
            <a:r>
              <a:rPr lang="en-US" sz="2400" b="0" dirty="0" err="1" smtClean="0">
                <a:solidFill>
                  <a:srgbClr val="0D0D0D"/>
                </a:solidFill>
              </a:rPr>
              <a:t>peraturan</a:t>
            </a:r>
            <a:r>
              <a:rPr lang="en-US" sz="2400" b="0" dirty="0" smtClean="0">
                <a:solidFill>
                  <a:srgbClr val="0D0D0D"/>
                </a:solidFill>
              </a:rPr>
              <a:t>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prosedur</a:t>
            </a:r>
            <a:r>
              <a:rPr lang="en-US" sz="2400" b="0" dirty="0" smtClean="0">
                <a:solidFill>
                  <a:srgbClr val="0D0D0D"/>
                </a:solidFill>
              </a:rPr>
              <a:t> </a:t>
            </a:r>
            <a:r>
              <a:rPr lang="en-US" sz="2400" b="0" dirty="0" err="1" smtClean="0">
                <a:solidFill>
                  <a:srgbClr val="0D0D0D"/>
                </a:solidFill>
              </a:rPr>
              <a:t>keamanan</a:t>
            </a:r>
            <a:r>
              <a:rPr lang="en-US" sz="2400" b="0" dirty="0" smtClean="0">
                <a:solidFill>
                  <a:srgbClr val="0D0D0D"/>
                </a:solidFill>
              </a:rPr>
              <a:t> </a:t>
            </a:r>
            <a:r>
              <a:rPr lang="en-US" sz="2400" b="0" dirty="0" err="1" smtClean="0">
                <a:solidFill>
                  <a:srgbClr val="0D0D0D"/>
                </a:solidFill>
              </a:rPr>
              <a:t>medis</a:t>
            </a:r>
            <a:r>
              <a:rPr lang="en-US" sz="2400" b="0" dirty="0" smtClean="0">
                <a:solidFill>
                  <a:srgbClr val="0D0D0D"/>
                </a:solidFill>
              </a:rPr>
              <a:t>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privasi</a:t>
            </a:r>
            <a:endParaRPr lang="en-US" sz="2400" b="0" dirty="0" smtClean="0">
              <a:solidFill>
                <a:srgbClr val="0D0D0D"/>
              </a:solidFill>
            </a:endParaRPr>
          </a:p>
          <a:p>
            <a:pPr lvl="1">
              <a:lnSpc>
                <a:spcPct val="100000"/>
              </a:lnSpc>
            </a:pPr>
            <a:r>
              <a:rPr lang="en-US" sz="2400" dirty="0" smtClean="0">
                <a:solidFill>
                  <a:srgbClr val="0D0D0D"/>
                </a:solidFill>
              </a:rPr>
              <a:t>Gramm-Leach-Bliley Act: </a:t>
            </a:r>
            <a:r>
              <a:rPr lang="en-US" sz="2400" b="0" dirty="0" err="1" smtClean="0">
                <a:solidFill>
                  <a:srgbClr val="0D0D0D"/>
                </a:solidFill>
              </a:rPr>
              <a:t>Membutuhkan</a:t>
            </a:r>
            <a:r>
              <a:rPr lang="en-US" sz="2400" b="0" dirty="0" smtClean="0">
                <a:solidFill>
                  <a:srgbClr val="0D0D0D"/>
                </a:solidFill>
              </a:rPr>
              <a:t> </a:t>
            </a:r>
            <a:r>
              <a:rPr lang="en-US" sz="2400" b="0" dirty="0" err="1" smtClean="0">
                <a:solidFill>
                  <a:srgbClr val="0D0D0D"/>
                </a:solidFill>
              </a:rPr>
              <a:t>lembaga</a:t>
            </a:r>
            <a:r>
              <a:rPr lang="en-US" sz="2400" b="0" dirty="0" smtClean="0">
                <a:solidFill>
                  <a:srgbClr val="0D0D0D"/>
                </a:solidFill>
              </a:rPr>
              <a:t> </a:t>
            </a:r>
            <a:r>
              <a:rPr lang="en-US" sz="2400" b="0" dirty="0" err="1" smtClean="0">
                <a:solidFill>
                  <a:srgbClr val="0D0D0D"/>
                </a:solidFill>
              </a:rPr>
              <a:t>keuangan</a:t>
            </a:r>
            <a:r>
              <a:rPr lang="en-US" sz="2400" b="0" dirty="0" smtClean="0">
                <a:solidFill>
                  <a:srgbClr val="0D0D0D"/>
                </a:solidFill>
              </a:rPr>
              <a:t> </a:t>
            </a:r>
            <a:r>
              <a:rPr lang="en-US" sz="2400" b="0" dirty="0" err="1" smtClean="0">
                <a:solidFill>
                  <a:srgbClr val="0D0D0D"/>
                </a:solidFill>
              </a:rPr>
              <a:t>untuk</a:t>
            </a:r>
            <a:r>
              <a:rPr lang="en-US" sz="2400" b="0" dirty="0" smtClean="0">
                <a:solidFill>
                  <a:srgbClr val="0D0D0D"/>
                </a:solidFill>
              </a:rPr>
              <a:t> </a:t>
            </a:r>
            <a:r>
              <a:rPr lang="en-US" sz="2400" b="0" dirty="0" err="1" smtClean="0">
                <a:solidFill>
                  <a:srgbClr val="0D0D0D"/>
                </a:solidFill>
              </a:rPr>
              <a:t>menjamin</a:t>
            </a:r>
            <a:r>
              <a:rPr lang="en-US" sz="2400" b="0" dirty="0" smtClean="0">
                <a:solidFill>
                  <a:srgbClr val="0D0D0D"/>
                </a:solidFill>
              </a:rPr>
              <a:t> </a:t>
            </a:r>
            <a:r>
              <a:rPr lang="en-US" sz="2400" b="0" dirty="0" err="1" smtClean="0">
                <a:solidFill>
                  <a:srgbClr val="0D0D0D"/>
                </a:solidFill>
              </a:rPr>
              <a:t>keamanan</a:t>
            </a:r>
            <a:r>
              <a:rPr lang="en-US" sz="2400" b="0" dirty="0" smtClean="0">
                <a:solidFill>
                  <a:srgbClr val="0D0D0D"/>
                </a:solidFill>
              </a:rPr>
              <a:t>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kerahasiaan</a:t>
            </a:r>
            <a:r>
              <a:rPr lang="en-US" sz="2400" b="0" dirty="0" smtClean="0">
                <a:solidFill>
                  <a:srgbClr val="0D0D0D"/>
                </a:solidFill>
              </a:rPr>
              <a:t> data </a:t>
            </a:r>
            <a:r>
              <a:rPr lang="en-US" sz="2400" b="0" dirty="0" err="1" smtClean="0">
                <a:solidFill>
                  <a:srgbClr val="0D0D0D"/>
                </a:solidFill>
              </a:rPr>
              <a:t>pelanggan</a:t>
            </a:r>
            <a:endParaRPr lang="en-US" sz="2400" b="0" dirty="0" smtClean="0">
              <a:solidFill>
                <a:srgbClr val="0D0D0D"/>
              </a:solidFill>
            </a:endParaRPr>
          </a:p>
          <a:p>
            <a:pPr lvl="1">
              <a:lnSpc>
                <a:spcPct val="100000"/>
              </a:lnSpc>
            </a:pPr>
            <a:r>
              <a:rPr lang="en-US" sz="2400" dirty="0" smtClean="0">
                <a:solidFill>
                  <a:srgbClr val="0D0D0D"/>
                </a:solidFill>
              </a:rPr>
              <a:t>Sarbanes-Oxley Act: </a:t>
            </a:r>
            <a:r>
              <a:rPr lang="en-US" sz="2400" b="0" dirty="0" err="1" smtClean="0">
                <a:solidFill>
                  <a:srgbClr val="0D0D0D"/>
                </a:solidFill>
              </a:rPr>
              <a:t>Memberlakukan</a:t>
            </a:r>
            <a:r>
              <a:rPr lang="en-US" sz="2400" b="0" dirty="0" smtClean="0">
                <a:solidFill>
                  <a:srgbClr val="0D0D0D"/>
                </a:solidFill>
              </a:rPr>
              <a:t> </a:t>
            </a:r>
            <a:r>
              <a:rPr lang="en-US" sz="2400" b="0" dirty="0" err="1" smtClean="0">
                <a:solidFill>
                  <a:srgbClr val="0D0D0D"/>
                </a:solidFill>
              </a:rPr>
              <a:t>tanggung</a:t>
            </a:r>
            <a:r>
              <a:rPr lang="en-US" sz="2400" b="0" dirty="0" smtClean="0">
                <a:solidFill>
                  <a:srgbClr val="0D0D0D"/>
                </a:solidFill>
              </a:rPr>
              <a:t> </a:t>
            </a:r>
            <a:r>
              <a:rPr lang="en-US" sz="2400" b="0" dirty="0" err="1" smtClean="0">
                <a:solidFill>
                  <a:srgbClr val="0D0D0D"/>
                </a:solidFill>
              </a:rPr>
              <a:t>jawab</a:t>
            </a:r>
            <a:r>
              <a:rPr lang="en-US" sz="2400" b="0" dirty="0" smtClean="0">
                <a:solidFill>
                  <a:srgbClr val="0D0D0D"/>
                </a:solidFill>
              </a:rPr>
              <a:t> </a:t>
            </a:r>
            <a:r>
              <a:rPr lang="en-US" sz="2400" b="0" dirty="0" err="1" smtClean="0">
                <a:solidFill>
                  <a:srgbClr val="0D0D0D"/>
                </a:solidFill>
              </a:rPr>
              <a:t>pada</a:t>
            </a:r>
            <a:r>
              <a:rPr lang="en-US" sz="2400" b="0" dirty="0" smtClean="0">
                <a:solidFill>
                  <a:srgbClr val="0D0D0D"/>
                </a:solidFill>
              </a:rPr>
              <a:t> </a:t>
            </a:r>
            <a:r>
              <a:rPr lang="en-US" sz="2400" b="0" dirty="0" err="1" smtClean="0">
                <a:solidFill>
                  <a:srgbClr val="0D0D0D"/>
                </a:solidFill>
              </a:rPr>
              <a:t>perusahaan</a:t>
            </a:r>
            <a:r>
              <a:rPr lang="en-US" sz="2400" b="0" dirty="0" smtClean="0">
                <a:solidFill>
                  <a:srgbClr val="0D0D0D"/>
                </a:solidFill>
              </a:rPr>
              <a:t>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manajemen</a:t>
            </a:r>
            <a:r>
              <a:rPr lang="id-ID" sz="2400" b="0" dirty="0" smtClean="0">
                <a:solidFill>
                  <a:srgbClr val="0D0D0D"/>
                </a:solidFill>
              </a:rPr>
              <a:t>nya </a:t>
            </a:r>
            <a:r>
              <a:rPr lang="en-US" sz="2400" b="0" dirty="0" err="1" smtClean="0">
                <a:solidFill>
                  <a:srgbClr val="0D0D0D"/>
                </a:solidFill>
              </a:rPr>
              <a:t>untuk</a:t>
            </a:r>
            <a:r>
              <a:rPr lang="en-US" sz="2400" b="0" dirty="0" smtClean="0">
                <a:solidFill>
                  <a:srgbClr val="0D0D0D"/>
                </a:solidFill>
              </a:rPr>
              <a:t> </a:t>
            </a:r>
            <a:r>
              <a:rPr lang="en-US" sz="2400" b="0" dirty="0" err="1" smtClean="0">
                <a:solidFill>
                  <a:srgbClr val="0D0D0D"/>
                </a:solidFill>
              </a:rPr>
              <a:t>menjaga</a:t>
            </a:r>
            <a:r>
              <a:rPr lang="en-US" sz="2400" b="0" dirty="0" smtClean="0">
                <a:solidFill>
                  <a:srgbClr val="0D0D0D"/>
                </a:solidFill>
              </a:rPr>
              <a:t> </a:t>
            </a:r>
            <a:r>
              <a:rPr lang="en-US" sz="2400" b="0" dirty="0" err="1" smtClean="0">
                <a:solidFill>
                  <a:srgbClr val="0D0D0D"/>
                </a:solidFill>
              </a:rPr>
              <a:t>akurasi</a:t>
            </a:r>
            <a:r>
              <a:rPr lang="en-US" sz="2400" b="0" dirty="0" smtClean="0">
                <a:solidFill>
                  <a:srgbClr val="0D0D0D"/>
                </a:solidFill>
              </a:rPr>
              <a:t>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integritas</a:t>
            </a:r>
            <a:r>
              <a:rPr lang="en-US" sz="2400" b="0" dirty="0" smtClean="0">
                <a:solidFill>
                  <a:srgbClr val="0D0D0D"/>
                </a:solidFill>
              </a:rPr>
              <a:t> </a:t>
            </a:r>
            <a:r>
              <a:rPr lang="en-US" sz="2400" b="0" dirty="0" err="1" smtClean="0">
                <a:solidFill>
                  <a:srgbClr val="0D0D0D"/>
                </a:solidFill>
              </a:rPr>
              <a:t>informasi</a:t>
            </a:r>
            <a:r>
              <a:rPr lang="en-US" sz="2400" b="0" dirty="0" smtClean="0">
                <a:solidFill>
                  <a:srgbClr val="0D0D0D"/>
                </a:solidFill>
              </a:rPr>
              <a:t> </a:t>
            </a:r>
            <a:r>
              <a:rPr lang="en-US" sz="2400" b="0" dirty="0" err="1" smtClean="0">
                <a:solidFill>
                  <a:srgbClr val="0D0D0D"/>
                </a:solidFill>
              </a:rPr>
              <a:t>keuangan</a:t>
            </a:r>
            <a:r>
              <a:rPr lang="en-US" sz="2400" b="0" dirty="0" smtClean="0">
                <a:solidFill>
                  <a:srgbClr val="0D0D0D"/>
                </a:solidFill>
              </a:rPr>
              <a:t> yang </a:t>
            </a:r>
            <a:r>
              <a:rPr lang="en-US" sz="2400" b="0" dirty="0" err="1" smtClean="0">
                <a:solidFill>
                  <a:srgbClr val="0D0D0D"/>
                </a:solidFill>
              </a:rPr>
              <a:t>digunakan</a:t>
            </a:r>
            <a:r>
              <a:rPr lang="en-US" sz="2400" b="0" dirty="0" smtClean="0">
                <a:solidFill>
                  <a:srgbClr val="0D0D0D"/>
                </a:solidFill>
              </a:rPr>
              <a:t> </a:t>
            </a:r>
            <a:r>
              <a:rPr lang="en-US" sz="2400" b="0" dirty="0" err="1" smtClean="0">
                <a:solidFill>
                  <a:srgbClr val="0D0D0D"/>
                </a:solidFill>
              </a:rPr>
              <a:t>secara</a:t>
            </a:r>
            <a:r>
              <a:rPr lang="en-US" sz="2400" b="0" dirty="0" smtClean="0">
                <a:solidFill>
                  <a:srgbClr val="0D0D0D"/>
                </a:solidFill>
              </a:rPr>
              <a:t> internal </a:t>
            </a:r>
            <a:r>
              <a:rPr lang="en-US" sz="2400" b="0" dirty="0" err="1" smtClean="0">
                <a:solidFill>
                  <a:srgbClr val="0D0D0D"/>
                </a:solidFill>
              </a:rPr>
              <a:t>dan</a:t>
            </a:r>
            <a:r>
              <a:rPr lang="en-US" sz="2400" b="0" dirty="0" smtClean="0">
                <a:solidFill>
                  <a:srgbClr val="0D0D0D"/>
                </a:solidFill>
              </a:rPr>
              <a:t> </a:t>
            </a:r>
            <a:r>
              <a:rPr lang="en-US" sz="2400" b="0" dirty="0" err="1" smtClean="0">
                <a:solidFill>
                  <a:srgbClr val="0D0D0D"/>
                </a:solidFill>
              </a:rPr>
              <a:t>eksternal</a:t>
            </a:r>
            <a:r>
              <a:rPr lang="en-US" sz="2400" b="0" dirty="0" smtClean="0">
                <a:solidFill>
                  <a:srgbClr val="0D0D0D"/>
                </a:solidFill>
              </a:rPr>
              <a:t> </a:t>
            </a:r>
            <a:r>
              <a:rPr lang="en-US" sz="2400" b="0" dirty="0" err="1" smtClean="0">
                <a:solidFill>
                  <a:srgbClr val="0D0D0D"/>
                </a:solidFill>
              </a:rPr>
              <a:t>dirilis</a:t>
            </a:r>
            <a:endParaRPr lang="en-US" sz="2400" b="0" dirty="0" smtClean="0">
              <a:solidFill>
                <a:srgbClr val="0D0D0D"/>
              </a:solidFill>
            </a:endParaRPr>
          </a:p>
        </p:txBody>
      </p:sp>
      <p:sp>
        <p:nvSpPr>
          <p:cNvPr id="31747"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t>Nilai Bisnis Keamanan dan Kontrol</a:t>
            </a:r>
            <a:endParaRPr lang="en-US" sz="2400" dirty="0" smtClean="0">
              <a:latin typeface="Cambria" pitchFamily="-111" charset="0"/>
            </a:endParaRPr>
          </a:p>
        </p:txBody>
      </p:sp>
      <p:sp>
        <p:nvSpPr>
          <p:cNvPr id="3174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1750" name="Slide Number Placeholder 4"/>
          <p:cNvSpPr>
            <a:spLocks noGrp="1"/>
          </p:cNvSpPr>
          <p:nvPr>
            <p:ph type="sldNum" sz="quarter" idx="14"/>
          </p:nvPr>
        </p:nvSpPr>
        <p:spPr bwMode="auto">
          <a:noFill/>
          <a:ln>
            <a:miter lim="800000"/>
            <a:headEnd/>
            <a:tailEnd/>
          </a:ln>
        </p:spPr>
        <p:txBody>
          <a:bodyPr>
            <a:normAutofit lnSpcReduction="10000"/>
          </a:bodyPr>
          <a:lstStyle/>
          <a:p>
            <a:fld id="{16E47D54-01E4-46C7-A3BE-CE7D631BF1B1}"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0"/>
          <p:cNvSpPr>
            <a:spLocks noGrp="1"/>
          </p:cNvSpPr>
          <p:nvPr>
            <p:ph idx="1"/>
          </p:nvPr>
        </p:nvSpPr>
        <p:spPr/>
        <p:txBody>
          <a:bodyPr>
            <a:normAutofit lnSpcReduction="10000"/>
          </a:bodyPr>
          <a:lstStyle/>
          <a:p>
            <a:pPr>
              <a:lnSpc>
                <a:spcPct val="100000"/>
              </a:lnSpc>
            </a:pPr>
            <a:r>
              <a:rPr lang="en-US" dirty="0" err="1" smtClean="0">
                <a:solidFill>
                  <a:srgbClr val="0D0D0D"/>
                </a:solidFill>
              </a:rPr>
              <a:t>Bukti</a:t>
            </a:r>
            <a:r>
              <a:rPr lang="en-US" dirty="0" smtClean="0">
                <a:solidFill>
                  <a:srgbClr val="0D0D0D"/>
                </a:solidFill>
              </a:rPr>
              <a:t> Electronic</a:t>
            </a:r>
          </a:p>
          <a:p>
            <a:pPr lvl="1">
              <a:lnSpc>
                <a:spcPct val="100000"/>
              </a:lnSpc>
              <a:spcAft>
                <a:spcPct val="0"/>
              </a:spcAft>
            </a:pPr>
            <a:r>
              <a:rPr lang="id-ID" dirty="0" smtClean="0"/>
              <a:t>Bukti dalam bentuk digital</a:t>
            </a:r>
            <a:endParaRPr lang="en-US" dirty="0" smtClean="0"/>
          </a:p>
          <a:p>
            <a:pPr lvl="2">
              <a:lnSpc>
                <a:spcPct val="100000"/>
              </a:lnSpc>
              <a:spcAft>
                <a:spcPct val="0"/>
              </a:spcAft>
            </a:pPr>
            <a:r>
              <a:rPr lang="en-US" dirty="0" smtClean="0"/>
              <a:t>Data on computers, e-mail, instant messages, e-commerce transactions</a:t>
            </a:r>
          </a:p>
          <a:p>
            <a:pPr lvl="1">
              <a:lnSpc>
                <a:spcPct val="100000"/>
              </a:lnSpc>
            </a:pPr>
            <a:r>
              <a:rPr lang="id-ID" b="0" dirty="0" smtClean="0"/>
              <a:t>Kontrol yang tepat dari data yang dapat menghemat waktu dan uang ketika menanggapi </a:t>
            </a:r>
            <a:r>
              <a:rPr lang="en-US" b="0" dirty="0" err="1" smtClean="0"/>
              <a:t>penemuan</a:t>
            </a:r>
            <a:r>
              <a:rPr lang="en-US" b="0" dirty="0" smtClean="0"/>
              <a:t> </a:t>
            </a:r>
            <a:r>
              <a:rPr lang="id-ID" b="0" dirty="0" smtClean="0"/>
              <a:t>permintaan hukum</a:t>
            </a:r>
            <a:endParaRPr lang="en-US" b="0" dirty="0" smtClean="0"/>
          </a:p>
          <a:p>
            <a:pPr>
              <a:lnSpc>
                <a:spcPct val="100000"/>
              </a:lnSpc>
              <a:spcAft>
                <a:spcPct val="0"/>
              </a:spcAft>
            </a:pPr>
            <a:r>
              <a:rPr lang="en-US" dirty="0" smtClean="0">
                <a:solidFill>
                  <a:srgbClr val="0D0D0D"/>
                </a:solidFill>
              </a:rPr>
              <a:t>Computer forensics: </a:t>
            </a:r>
          </a:p>
          <a:p>
            <a:pPr lvl="1">
              <a:lnSpc>
                <a:spcPct val="100000"/>
              </a:lnSpc>
              <a:spcAft>
                <a:spcPct val="0"/>
              </a:spcAft>
            </a:pPr>
            <a:r>
              <a:rPr lang="id-ID" b="0" dirty="0" smtClean="0"/>
              <a:t>Koleksi ilmiah, pemeriksaan, otentikasi, pelestarian, dan analisis data dari media penyimpanan komputer untuk digunakan sebagai bukti di pengadilan hukum</a:t>
            </a:r>
            <a:endParaRPr lang="en-US" b="0" dirty="0" smtClean="0"/>
          </a:p>
        </p:txBody>
      </p:sp>
      <p:sp>
        <p:nvSpPr>
          <p:cNvPr id="32771"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t>Nilai Bisnis Keamanan dan Kontrol</a:t>
            </a:r>
            <a:endParaRPr lang="en-US" sz="2400" dirty="0" smtClean="0">
              <a:latin typeface="Cambria" pitchFamily="-111" charset="0"/>
            </a:endParaRPr>
          </a:p>
        </p:txBody>
      </p:sp>
      <p:sp>
        <p:nvSpPr>
          <p:cNvPr id="32773" name="Footer Placeholder 5"/>
          <p:cNvSpPr>
            <a:spLocks noGrp="1"/>
          </p:cNvSpPr>
          <p:nvPr>
            <p:ph type="ftr" sz="quarter" idx="13"/>
          </p:nvPr>
        </p:nvSpPr>
        <p:spPr bwMode="auto">
          <a:noFill/>
          <a:ln>
            <a:miter lim="800000"/>
            <a:headEnd/>
            <a:tailEnd/>
          </a:ln>
        </p:spPr>
        <p:txBody>
          <a:bodyPr/>
          <a:lstStyle/>
          <a:p>
            <a:r>
              <a:rPr lang="en-US"/>
              <a:t>©  Prentice Hall 2011</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0"/>
          <p:cNvSpPr>
            <a:spLocks noGrp="1"/>
          </p:cNvSpPr>
          <p:nvPr>
            <p:ph idx="1"/>
          </p:nvPr>
        </p:nvSpPr>
        <p:spPr/>
        <p:txBody>
          <a:bodyPr>
            <a:normAutofit fontScale="92500" lnSpcReduction="10000"/>
          </a:bodyPr>
          <a:lstStyle/>
          <a:p>
            <a:pPr>
              <a:lnSpc>
                <a:spcPct val="110000"/>
              </a:lnSpc>
              <a:spcAft>
                <a:spcPct val="0"/>
              </a:spcAft>
            </a:pPr>
            <a:r>
              <a:rPr lang="en-US" dirty="0" err="1" smtClean="0">
                <a:solidFill>
                  <a:srgbClr val="0D0D0D"/>
                </a:solidFill>
              </a:rPr>
              <a:t>Kontrol</a:t>
            </a:r>
            <a:r>
              <a:rPr lang="en-US" dirty="0" smtClean="0">
                <a:solidFill>
                  <a:srgbClr val="0D0D0D"/>
                </a:solidFill>
              </a:rPr>
              <a:t> </a:t>
            </a:r>
            <a:r>
              <a:rPr lang="en-US" dirty="0" err="1" smtClean="0">
                <a:solidFill>
                  <a:srgbClr val="0D0D0D"/>
                </a:solidFill>
              </a:rPr>
              <a:t>sistem</a:t>
            </a:r>
            <a:r>
              <a:rPr lang="en-US" dirty="0" smtClean="0">
                <a:solidFill>
                  <a:srgbClr val="0D0D0D"/>
                </a:solidFill>
              </a:rPr>
              <a:t> </a:t>
            </a:r>
            <a:r>
              <a:rPr lang="en-US" dirty="0" err="1" smtClean="0">
                <a:solidFill>
                  <a:srgbClr val="0D0D0D"/>
                </a:solidFill>
              </a:rPr>
              <a:t>informasi</a:t>
            </a:r>
            <a:r>
              <a:rPr lang="en-US" dirty="0" smtClean="0">
                <a:solidFill>
                  <a:srgbClr val="0D0D0D"/>
                </a:solidFill>
              </a:rPr>
              <a:t> </a:t>
            </a:r>
          </a:p>
          <a:p>
            <a:pPr lvl="1">
              <a:lnSpc>
                <a:spcPct val="110000"/>
              </a:lnSpc>
              <a:spcAft>
                <a:spcPct val="0"/>
              </a:spcAft>
            </a:pPr>
            <a:r>
              <a:rPr lang="id-ID" b="0" dirty="0" smtClean="0"/>
              <a:t>Kontrol manual dan otomatis</a:t>
            </a:r>
            <a:endParaRPr lang="en-US" b="0" dirty="0" smtClean="0"/>
          </a:p>
          <a:p>
            <a:pPr lvl="1">
              <a:lnSpc>
                <a:spcPct val="110000"/>
              </a:lnSpc>
              <a:spcAft>
                <a:spcPct val="0"/>
              </a:spcAft>
            </a:pPr>
            <a:r>
              <a:rPr lang="id-ID" b="0" dirty="0" smtClean="0"/>
              <a:t>Pengendalian umum (</a:t>
            </a:r>
            <a:r>
              <a:rPr lang="id-ID" b="0" i="1" dirty="0" smtClean="0"/>
              <a:t>general controls</a:t>
            </a:r>
            <a:r>
              <a:rPr lang="id-ID" b="0" dirty="0" smtClean="0"/>
              <a:t>) dan aplikasi</a:t>
            </a:r>
            <a:endParaRPr lang="en-US" b="0" dirty="0" smtClean="0"/>
          </a:p>
          <a:p>
            <a:pPr>
              <a:lnSpc>
                <a:spcPct val="110000"/>
              </a:lnSpc>
              <a:spcAft>
                <a:spcPct val="0"/>
              </a:spcAft>
            </a:pPr>
            <a:r>
              <a:rPr lang="id-ID" dirty="0" smtClean="0">
                <a:solidFill>
                  <a:srgbClr val="0D0D0D"/>
                </a:solidFill>
              </a:rPr>
              <a:t>Pengendalian Umum:</a:t>
            </a:r>
            <a:endParaRPr lang="en-US" dirty="0" smtClean="0">
              <a:solidFill>
                <a:srgbClr val="0D0D0D"/>
              </a:solidFill>
            </a:endParaRPr>
          </a:p>
          <a:p>
            <a:pPr lvl="1">
              <a:lnSpc>
                <a:spcPct val="110000"/>
              </a:lnSpc>
              <a:spcAft>
                <a:spcPct val="0"/>
              </a:spcAft>
            </a:pPr>
            <a:r>
              <a:rPr lang="id-ID" b="0" dirty="0" smtClean="0"/>
              <a:t>Mengatur desain, keamanan, dan penggunaan program komputer dan keamanan file data secara umum di seluruh infrastruktur teknologi informasi organisasi.</a:t>
            </a:r>
            <a:endParaRPr lang="en-US" b="0" dirty="0" smtClean="0"/>
          </a:p>
          <a:p>
            <a:pPr lvl="1">
              <a:lnSpc>
                <a:spcPct val="110000"/>
              </a:lnSpc>
              <a:spcAft>
                <a:spcPct val="0"/>
              </a:spcAft>
            </a:pPr>
            <a:r>
              <a:rPr lang="id-ID" b="0" dirty="0" smtClean="0"/>
              <a:t>Terapkan untuk semua aplikasi komputerisasi</a:t>
            </a:r>
            <a:endParaRPr lang="en-US" b="0" dirty="0" smtClean="0"/>
          </a:p>
          <a:p>
            <a:pPr lvl="1">
              <a:lnSpc>
                <a:spcPct val="110000"/>
              </a:lnSpc>
              <a:spcAft>
                <a:spcPct val="0"/>
              </a:spcAft>
            </a:pPr>
            <a:r>
              <a:rPr lang="id-ID" b="0" dirty="0" smtClean="0"/>
              <a:t>Kombinasi hardware, software, dan prosedur manual untuk menciptakan lingkungan pengendalian secara keseluruhan</a:t>
            </a:r>
            <a:endParaRPr lang="en-US" b="0" dirty="0" smtClean="0"/>
          </a:p>
          <a:p>
            <a:pPr lvl="3">
              <a:lnSpc>
                <a:spcPct val="110000"/>
              </a:lnSpc>
            </a:pPr>
            <a:endParaRPr lang="en-US" dirty="0" smtClean="0"/>
          </a:p>
          <a:p>
            <a:pPr>
              <a:lnSpc>
                <a:spcPct val="110000"/>
              </a:lnSpc>
            </a:pPr>
            <a:endParaRPr lang="en-US" dirty="0" smtClean="0">
              <a:solidFill>
                <a:srgbClr val="0D0D0D"/>
              </a:solidFill>
            </a:endParaRPr>
          </a:p>
        </p:txBody>
      </p:sp>
      <p:sp>
        <p:nvSpPr>
          <p:cNvPr id="33795" name="Text Placeholder 5"/>
          <p:cNvSpPr>
            <a:spLocks noGrp="1"/>
          </p:cNvSpPr>
          <p:nvPr>
            <p:ph type="body" sz="quarter" idx="12"/>
          </p:nvPr>
        </p:nvSpPr>
        <p:spPr>
          <a:xfrm>
            <a:off x="0" y="50004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
        <p:nvSpPr>
          <p:cNvPr id="33797" name="Footer Placeholder 5"/>
          <p:cNvSpPr>
            <a:spLocks noGrp="1"/>
          </p:cNvSpPr>
          <p:nvPr>
            <p:ph type="ftr" sz="quarter" idx="13"/>
          </p:nvPr>
        </p:nvSpPr>
        <p:spPr bwMode="auto">
          <a:noFill/>
          <a:ln>
            <a:miter lim="800000"/>
            <a:headEnd/>
            <a:tailEnd/>
          </a:ln>
        </p:spPr>
        <p:txBody>
          <a:bodyPr/>
          <a:lstStyle/>
          <a:p>
            <a:r>
              <a:rPr lang="en-US"/>
              <a:t>©  Prentice Hall 2011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0"/>
          <p:cNvSpPr>
            <a:spLocks noGrp="1"/>
          </p:cNvSpPr>
          <p:nvPr>
            <p:ph idx="1"/>
          </p:nvPr>
        </p:nvSpPr>
        <p:spPr/>
        <p:txBody>
          <a:bodyPr/>
          <a:lstStyle/>
          <a:p>
            <a:r>
              <a:rPr lang="id-ID" sz="3200" dirty="0" smtClean="0">
                <a:solidFill>
                  <a:srgbClr val="0D0D0D"/>
                </a:solidFill>
              </a:rPr>
              <a:t>Jenis Pengendalian Umum:</a:t>
            </a:r>
            <a:endParaRPr lang="en-US" sz="3200" dirty="0" smtClean="0">
              <a:solidFill>
                <a:srgbClr val="0D0D0D"/>
              </a:solidFill>
            </a:endParaRPr>
          </a:p>
          <a:p>
            <a:pPr lvl="1"/>
            <a:r>
              <a:rPr lang="en-US" sz="2800" b="0" dirty="0" err="1" smtClean="0"/>
              <a:t>Kontrol</a:t>
            </a:r>
            <a:r>
              <a:rPr lang="en-US" sz="2800" b="0" dirty="0" smtClean="0"/>
              <a:t> </a:t>
            </a:r>
            <a:r>
              <a:rPr lang="en-US" sz="2800" b="0" dirty="0" err="1" smtClean="0"/>
              <a:t>perangkat</a:t>
            </a:r>
            <a:r>
              <a:rPr lang="en-US" sz="2800" b="0" dirty="0" smtClean="0"/>
              <a:t> </a:t>
            </a:r>
            <a:r>
              <a:rPr lang="en-US" sz="2800" b="0" dirty="0" err="1" smtClean="0"/>
              <a:t>lunak</a:t>
            </a:r>
            <a:endParaRPr lang="en-US" sz="2800" b="0" dirty="0" smtClean="0"/>
          </a:p>
          <a:p>
            <a:pPr lvl="1"/>
            <a:r>
              <a:rPr lang="en-US" sz="2800" b="0" dirty="0" err="1" smtClean="0"/>
              <a:t>Kontrol</a:t>
            </a:r>
            <a:r>
              <a:rPr lang="en-US" sz="2800" b="0" dirty="0" smtClean="0"/>
              <a:t> hardware</a:t>
            </a:r>
          </a:p>
          <a:p>
            <a:pPr lvl="1"/>
            <a:r>
              <a:rPr lang="en-US" sz="2800" b="0" dirty="0" err="1" smtClean="0"/>
              <a:t>Kontrol</a:t>
            </a:r>
            <a:r>
              <a:rPr lang="en-US" sz="2800" b="0" dirty="0" smtClean="0"/>
              <a:t> </a:t>
            </a:r>
            <a:r>
              <a:rPr lang="en-US" sz="2800" b="0" dirty="0" err="1" smtClean="0"/>
              <a:t>operasi</a:t>
            </a:r>
            <a:r>
              <a:rPr lang="en-US" sz="2800" b="0" dirty="0" smtClean="0"/>
              <a:t> </a:t>
            </a:r>
            <a:r>
              <a:rPr lang="en-US" sz="2800" b="0" dirty="0" err="1" smtClean="0"/>
              <a:t>komputer</a:t>
            </a:r>
            <a:endParaRPr lang="en-US" sz="2800" b="0" dirty="0" smtClean="0"/>
          </a:p>
          <a:p>
            <a:pPr lvl="1"/>
            <a:r>
              <a:rPr lang="en-US" sz="2800" b="0" dirty="0" err="1" smtClean="0"/>
              <a:t>Kontrol</a:t>
            </a:r>
            <a:r>
              <a:rPr lang="en-US" sz="2800" b="0" dirty="0" smtClean="0"/>
              <a:t> </a:t>
            </a:r>
            <a:r>
              <a:rPr lang="en-US" sz="2800" b="0" dirty="0" err="1" smtClean="0"/>
              <a:t>keamanan</a:t>
            </a:r>
            <a:r>
              <a:rPr lang="en-US" sz="2800" b="0" dirty="0" smtClean="0"/>
              <a:t> data</a:t>
            </a:r>
          </a:p>
          <a:p>
            <a:pPr lvl="1"/>
            <a:r>
              <a:rPr lang="en-US" sz="2800" b="0" dirty="0" err="1" smtClean="0"/>
              <a:t>Kontrol</a:t>
            </a:r>
            <a:r>
              <a:rPr lang="en-US" sz="2800" b="0" dirty="0" smtClean="0"/>
              <a:t> </a:t>
            </a:r>
            <a:r>
              <a:rPr lang="en-US" sz="2800" b="0" dirty="0" err="1" smtClean="0"/>
              <a:t>implementasi</a:t>
            </a:r>
            <a:endParaRPr lang="en-US" sz="2800" b="0" dirty="0" smtClean="0"/>
          </a:p>
          <a:p>
            <a:pPr lvl="1"/>
            <a:r>
              <a:rPr lang="en-US" sz="2800" b="0" dirty="0" err="1" smtClean="0"/>
              <a:t>Kontrol</a:t>
            </a:r>
            <a:r>
              <a:rPr lang="en-US" sz="2800" b="0" dirty="0" smtClean="0"/>
              <a:t> </a:t>
            </a:r>
            <a:r>
              <a:rPr lang="en-US" sz="2800" b="0" dirty="0" err="1" smtClean="0"/>
              <a:t>administratif</a:t>
            </a:r>
            <a:endParaRPr lang="en-US" sz="3200" b="0" dirty="0" smtClean="0">
              <a:solidFill>
                <a:srgbClr val="0D0D0D"/>
              </a:solidFill>
            </a:endParaRPr>
          </a:p>
        </p:txBody>
      </p:sp>
      <p:sp>
        <p:nvSpPr>
          <p:cNvPr id="9"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
        <p:nvSpPr>
          <p:cNvPr id="3482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4822" name="Slide Number Placeholder 4"/>
          <p:cNvSpPr>
            <a:spLocks noGrp="1"/>
          </p:cNvSpPr>
          <p:nvPr>
            <p:ph type="sldNum" sz="quarter" idx="14"/>
          </p:nvPr>
        </p:nvSpPr>
        <p:spPr bwMode="auto">
          <a:noFill/>
          <a:ln>
            <a:miter lim="800000"/>
            <a:headEnd/>
            <a:tailEnd/>
          </a:ln>
        </p:spPr>
        <p:txBody>
          <a:bodyPr>
            <a:normAutofit lnSpcReduction="10000"/>
          </a:bodyPr>
          <a:lstStyle/>
          <a:p>
            <a:fld id="{8C6599D1-528D-4869-AA55-F43DC3BC8666}"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0"/>
          <p:cNvSpPr>
            <a:spLocks noGrp="1"/>
          </p:cNvSpPr>
          <p:nvPr>
            <p:ph idx="1"/>
          </p:nvPr>
        </p:nvSpPr>
        <p:spPr/>
        <p:txBody>
          <a:bodyPr/>
          <a:lstStyle/>
          <a:p>
            <a:r>
              <a:rPr lang="en-US" dirty="0" err="1" smtClean="0">
                <a:solidFill>
                  <a:srgbClr val="0D0D0D"/>
                </a:solidFill>
              </a:rPr>
              <a:t>Pengendalian</a:t>
            </a:r>
            <a:r>
              <a:rPr lang="en-US" dirty="0" smtClean="0">
                <a:solidFill>
                  <a:srgbClr val="0D0D0D"/>
                </a:solidFill>
              </a:rPr>
              <a:t> </a:t>
            </a:r>
            <a:r>
              <a:rPr lang="en-US" dirty="0" err="1" smtClean="0">
                <a:solidFill>
                  <a:srgbClr val="0D0D0D"/>
                </a:solidFill>
              </a:rPr>
              <a:t>Aplikasi</a:t>
            </a:r>
            <a:endParaRPr lang="en-US" dirty="0" smtClean="0">
              <a:solidFill>
                <a:srgbClr val="0D0D0D"/>
              </a:solidFill>
            </a:endParaRPr>
          </a:p>
          <a:p>
            <a:pPr lvl="1"/>
            <a:r>
              <a:rPr lang="en-US" b="0" dirty="0" err="1" smtClean="0">
                <a:solidFill>
                  <a:srgbClr val="0D0D0D"/>
                </a:solidFill>
              </a:rPr>
              <a:t>Kontrol</a:t>
            </a:r>
            <a:r>
              <a:rPr lang="en-US" b="0" dirty="0" smtClean="0">
                <a:solidFill>
                  <a:srgbClr val="0D0D0D"/>
                </a:solidFill>
              </a:rPr>
              <a:t> </a:t>
            </a:r>
            <a:r>
              <a:rPr lang="en-US" b="0" dirty="0" err="1" smtClean="0">
                <a:solidFill>
                  <a:srgbClr val="0D0D0D"/>
                </a:solidFill>
              </a:rPr>
              <a:t>tertentu</a:t>
            </a:r>
            <a:r>
              <a:rPr lang="en-US" b="0" dirty="0" smtClean="0">
                <a:solidFill>
                  <a:srgbClr val="0D0D0D"/>
                </a:solidFill>
              </a:rPr>
              <a:t> yang </a:t>
            </a:r>
            <a:r>
              <a:rPr lang="en-US" b="0" dirty="0" err="1" smtClean="0">
                <a:solidFill>
                  <a:srgbClr val="0D0D0D"/>
                </a:solidFill>
              </a:rPr>
              <a:t>unik</a:t>
            </a:r>
            <a:r>
              <a:rPr lang="en-US" b="0" dirty="0" smtClean="0">
                <a:solidFill>
                  <a:srgbClr val="0D0D0D"/>
                </a:solidFill>
              </a:rPr>
              <a:t> </a:t>
            </a:r>
            <a:r>
              <a:rPr lang="en-US" b="0" dirty="0" err="1" smtClean="0">
                <a:solidFill>
                  <a:srgbClr val="0D0D0D"/>
                </a:solidFill>
              </a:rPr>
              <a:t>untuk</a:t>
            </a:r>
            <a:r>
              <a:rPr lang="en-US" b="0" dirty="0" smtClean="0">
                <a:solidFill>
                  <a:srgbClr val="0D0D0D"/>
                </a:solidFill>
              </a:rPr>
              <a:t> </a:t>
            </a:r>
            <a:r>
              <a:rPr lang="en-US" b="0" dirty="0" err="1" smtClean="0">
                <a:solidFill>
                  <a:srgbClr val="0D0D0D"/>
                </a:solidFill>
              </a:rPr>
              <a:t>setiap</a:t>
            </a:r>
            <a:r>
              <a:rPr lang="en-US" b="0" dirty="0" smtClean="0">
                <a:solidFill>
                  <a:srgbClr val="0D0D0D"/>
                </a:solidFill>
              </a:rPr>
              <a:t> </a:t>
            </a:r>
            <a:r>
              <a:rPr lang="en-US" b="0" dirty="0" err="1" smtClean="0">
                <a:solidFill>
                  <a:srgbClr val="0D0D0D"/>
                </a:solidFill>
              </a:rPr>
              <a:t>aplikasi</a:t>
            </a:r>
            <a:r>
              <a:rPr lang="en-US" b="0" dirty="0" smtClean="0">
                <a:solidFill>
                  <a:srgbClr val="0D0D0D"/>
                </a:solidFill>
              </a:rPr>
              <a:t> </a:t>
            </a:r>
            <a:r>
              <a:rPr lang="en-US" b="0" dirty="0" err="1" smtClean="0">
                <a:solidFill>
                  <a:srgbClr val="0D0D0D"/>
                </a:solidFill>
              </a:rPr>
              <a:t>komputerisasi</a:t>
            </a:r>
            <a:r>
              <a:rPr lang="en-US" b="0" dirty="0" smtClean="0">
                <a:solidFill>
                  <a:srgbClr val="0D0D0D"/>
                </a:solidFill>
              </a:rPr>
              <a:t>, </a:t>
            </a:r>
            <a:r>
              <a:rPr lang="en-US" b="0" dirty="0" err="1" smtClean="0">
                <a:solidFill>
                  <a:srgbClr val="0D0D0D"/>
                </a:solidFill>
              </a:rPr>
              <a:t>seperti</a:t>
            </a:r>
            <a:r>
              <a:rPr lang="en-US" b="0" dirty="0" smtClean="0">
                <a:solidFill>
                  <a:srgbClr val="0D0D0D"/>
                </a:solidFill>
              </a:rPr>
              <a:t> </a:t>
            </a:r>
            <a:r>
              <a:rPr lang="en-US" b="0" dirty="0" err="1" smtClean="0">
                <a:solidFill>
                  <a:srgbClr val="0D0D0D"/>
                </a:solidFill>
              </a:rPr>
              <a:t>gaji</a:t>
            </a:r>
            <a:r>
              <a:rPr lang="en-US" b="0" dirty="0" smtClean="0">
                <a:solidFill>
                  <a:srgbClr val="0D0D0D"/>
                </a:solidFill>
              </a:rPr>
              <a:t> atau </a:t>
            </a:r>
            <a:r>
              <a:rPr lang="en-US" b="0" dirty="0" err="1" smtClean="0">
                <a:solidFill>
                  <a:srgbClr val="0D0D0D"/>
                </a:solidFill>
              </a:rPr>
              <a:t>pemrosesan</a:t>
            </a:r>
            <a:r>
              <a:rPr lang="en-US" b="0" dirty="0" smtClean="0">
                <a:solidFill>
                  <a:srgbClr val="0D0D0D"/>
                </a:solidFill>
              </a:rPr>
              <a:t> order</a:t>
            </a:r>
          </a:p>
          <a:p>
            <a:pPr lvl="1"/>
            <a:r>
              <a:rPr lang="en-US" b="0" dirty="0" err="1" smtClean="0">
                <a:solidFill>
                  <a:srgbClr val="0D0D0D"/>
                </a:solidFill>
              </a:rPr>
              <a:t>Memastikan</a:t>
            </a:r>
            <a:r>
              <a:rPr lang="en-US" b="0" dirty="0" smtClean="0">
                <a:solidFill>
                  <a:srgbClr val="0D0D0D"/>
                </a:solidFill>
              </a:rPr>
              <a:t> </a:t>
            </a:r>
            <a:r>
              <a:rPr lang="en-US" b="0" dirty="0" err="1" smtClean="0">
                <a:solidFill>
                  <a:srgbClr val="0D0D0D"/>
                </a:solidFill>
              </a:rPr>
              <a:t>bahwa</a:t>
            </a:r>
            <a:r>
              <a:rPr lang="en-US" b="0" dirty="0" smtClean="0">
                <a:solidFill>
                  <a:srgbClr val="0D0D0D"/>
                </a:solidFill>
              </a:rPr>
              <a:t> </a:t>
            </a:r>
            <a:r>
              <a:rPr lang="en-US" b="0" dirty="0" err="1" smtClean="0">
                <a:solidFill>
                  <a:srgbClr val="0D0D0D"/>
                </a:solidFill>
              </a:rPr>
              <a:t>hanya</a:t>
            </a:r>
            <a:r>
              <a:rPr lang="en-US" b="0" dirty="0" smtClean="0">
                <a:solidFill>
                  <a:srgbClr val="0D0D0D"/>
                </a:solidFill>
              </a:rPr>
              <a:t> data </a:t>
            </a:r>
            <a:r>
              <a:rPr lang="en-US" b="0" dirty="0" err="1" smtClean="0">
                <a:solidFill>
                  <a:srgbClr val="0D0D0D"/>
                </a:solidFill>
              </a:rPr>
              <a:t>berwenang</a:t>
            </a:r>
            <a:r>
              <a:rPr lang="en-US" b="0" dirty="0" smtClean="0">
                <a:solidFill>
                  <a:srgbClr val="0D0D0D"/>
                </a:solidFill>
              </a:rPr>
              <a:t> </a:t>
            </a:r>
            <a:r>
              <a:rPr lang="id-ID" b="0" dirty="0" smtClean="0">
                <a:solidFill>
                  <a:srgbClr val="0D0D0D"/>
                </a:solidFill>
              </a:rPr>
              <a:t>yang </a:t>
            </a:r>
            <a:r>
              <a:rPr lang="en-US" b="0" dirty="0" err="1" smtClean="0">
                <a:solidFill>
                  <a:srgbClr val="0D0D0D"/>
                </a:solidFill>
              </a:rPr>
              <a:t>benar-benar</a:t>
            </a:r>
            <a:r>
              <a:rPr lang="en-US" b="0" dirty="0" smtClean="0">
                <a:solidFill>
                  <a:srgbClr val="0D0D0D"/>
                </a:solidFill>
              </a:rPr>
              <a:t> </a:t>
            </a:r>
            <a:r>
              <a:rPr lang="en-US" b="0" dirty="0" err="1" smtClean="0">
                <a:solidFill>
                  <a:srgbClr val="0D0D0D"/>
                </a:solidFill>
              </a:rPr>
              <a:t>akurat</a:t>
            </a:r>
            <a:r>
              <a:rPr lang="en-US" b="0" dirty="0" smtClean="0">
                <a:solidFill>
                  <a:srgbClr val="0D0D0D"/>
                </a:solidFill>
              </a:rPr>
              <a:t> </a:t>
            </a:r>
            <a:r>
              <a:rPr lang="en-US" b="0" dirty="0" err="1" smtClean="0">
                <a:solidFill>
                  <a:srgbClr val="0D0D0D"/>
                </a:solidFill>
              </a:rPr>
              <a:t>dan</a:t>
            </a:r>
            <a:r>
              <a:rPr lang="en-US" b="0" dirty="0" smtClean="0">
                <a:solidFill>
                  <a:srgbClr val="0D0D0D"/>
                </a:solidFill>
              </a:rPr>
              <a:t> </a:t>
            </a:r>
            <a:r>
              <a:rPr lang="en-US" b="0" dirty="0" err="1" smtClean="0">
                <a:solidFill>
                  <a:srgbClr val="0D0D0D"/>
                </a:solidFill>
              </a:rPr>
              <a:t>diproses</a:t>
            </a:r>
            <a:r>
              <a:rPr lang="en-US" b="0" dirty="0" smtClean="0">
                <a:solidFill>
                  <a:srgbClr val="0D0D0D"/>
                </a:solidFill>
              </a:rPr>
              <a:t> </a:t>
            </a:r>
            <a:r>
              <a:rPr lang="en-US" b="0" dirty="0" err="1" smtClean="0">
                <a:solidFill>
                  <a:srgbClr val="0D0D0D"/>
                </a:solidFill>
              </a:rPr>
              <a:t>oleh</a:t>
            </a:r>
            <a:r>
              <a:rPr lang="en-US" b="0" dirty="0" smtClean="0">
                <a:solidFill>
                  <a:srgbClr val="0D0D0D"/>
                </a:solidFill>
              </a:rPr>
              <a:t> </a:t>
            </a:r>
            <a:r>
              <a:rPr lang="en-US" b="0" dirty="0" err="1" smtClean="0">
                <a:solidFill>
                  <a:srgbClr val="0D0D0D"/>
                </a:solidFill>
              </a:rPr>
              <a:t>aplikasi</a:t>
            </a:r>
            <a:r>
              <a:rPr lang="en-US" b="0" dirty="0" smtClean="0">
                <a:solidFill>
                  <a:srgbClr val="0D0D0D"/>
                </a:solidFill>
              </a:rPr>
              <a:t> </a:t>
            </a:r>
            <a:endParaRPr lang="en-US" b="0" dirty="0" smtClean="0"/>
          </a:p>
          <a:p>
            <a:pPr lvl="1"/>
            <a:r>
              <a:rPr lang="en-US" dirty="0" err="1" smtClean="0"/>
              <a:t>Memasukan</a:t>
            </a:r>
            <a:r>
              <a:rPr lang="en-US" dirty="0" smtClean="0"/>
              <a:t>:</a:t>
            </a:r>
          </a:p>
          <a:p>
            <a:pPr lvl="2"/>
            <a:r>
              <a:rPr lang="en-US" dirty="0" smtClean="0"/>
              <a:t>Input controls</a:t>
            </a:r>
          </a:p>
          <a:p>
            <a:pPr lvl="2"/>
            <a:r>
              <a:rPr lang="en-US" dirty="0" smtClean="0"/>
              <a:t>Processing controls</a:t>
            </a:r>
          </a:p>
          <a:p>
            <a:pPr lvl="2"/>
            <a:r>
              <a:rPr lang="en-US" dirty="0" smtClean="0"/>
              <a:t>Output controls</a:t>
            </a:r>
          </a:p>
          <a:p>
            <a:endParaRPr lang="en-US" dirty="0" smtClean="0">
              <a:solidFill>
                <a:srgbClr val="0D0D0D"/>
              </a:solidFill>
            </a:endParaRPr>
          </a:p>
        </p:txBody>
      </p:sp>
      <p:sp>
        <p:nvSpPr>
          <p:cNvPr id="9"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
        <p:nvSpPr>
          <p:cNvPr id="35845"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5846" name="Slide Number Placeholder 4"/>
          <p:cNvSpPr>
            <a:spLocks noGrp="1"/>
          </p:cNvSpPr>
          <p:nvPr>
            <p:ph type="sldNum" sz="quarter" idx="14"/>
          </p:nvPr>
        </p:nvSpPr>
        <p:spPr bwMode="auto">
          <a:noFill/>
          <a:ln>
            <a:miter lim="800000"/>
            <a:headEnd/>
            <a:tailEnd/>
          </a:ln>
        </p:spPr>
        <p:txBody>
          <a:bodyPr>
            <a:normAutofit lnSpcReduction="10000"/>
          </a:bodyPr>
          <a:lstStyle/>
          <a:p>
            <a:fld id="{38A8A66F-4A45-4855-9647-6EDCB74E73F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0"/>
          <p:cNvSpPr>
            <a:spLocks noGrp="1"/>
          </p:cNvSpPr>
          <p:nvPr>
            <p:ph idx="1"/>
          </p:nvPr>
        </p:nvSpPr>
        <p:spPr/>
        <p:txBody>
          <a:bodyPr/>
          <a:lstStyle/>
          <a:p>
            <a:pPr>
              <a:lnSpc>
                <a:spcPct val="100000"/>
              </a:lnSpc>
            </a:pPr>
            <a:r>
              <a:rPr lang="en-US" dirty="0" err="1" smtClean="0">
                <a:solidFill>
                  <a:srgbClr val="0D0D0D"/>
                </a:solidFill>
              </a:rPr>
              <a:t>Penilaian</a:t>
            </a:r>
            <a:r>
              <a:rPr lang="en-US" dirty="0" smtClean="0">
                <a:solidFill>
                  <a:srgbClr val="0D0D0D"/>
                </a:solidFill>
              </a:rPr>
              <a:t> </a:t>
            </a:r>
            <a:r>
              <a:rPr lang="en-US" dirty="0" err="1" smtClean="0">
                <a:solidFill>
                  <a:srgbClr val="0D0D0D"/>
                </a:solidFill>
              </a:rPr>
              <a:t>risiko</a:t>
            </a:r>
            <a:r>
              <a:rPr lang="en-US" dirty="0" smtClean="0">
                <a:solidFill>
                  <a:srgbClr val="0D0D0D"/>
                </a:solidFill>
              </a:rPr>
              <a:t>: </a:t>
            </a:r>
            <a:r>
              <a:rPr lang="en-US" dirty="0" err="1" smtClean="0">
                <a:solidFill>
                  <a:srgbClr val="0D0D0D"/>
                </a:solidFill>
              </a:rPr>
              <a:t>Menentukan</a:t>
            </a:r>
            <a:r>
              <a:rPr lang="en-US" dirty="0" smtClean="0">
                <a:solidFill>
                  <a:srgbClr val="0D0D0D"/>
                </a:solidFill>
              </a:rPr>
              <a:t> </a:t>
            </a:r>
            <a:r>
              <a:rPr lang="en-US" dirty="0" err="1" smtClean="0">
                <a:solidFill>
                  <a:srgbClr val="0D0D0D"/>
                </a:solidFill>
              </a:rPr>
              <a:t>tingkat</a:t>
            </a:r>
            <a:r>
              <a:rPr lang="en-US" dirty="0" smtClean="0">
                <a:solidFill>
                  <a:srgbClr val="0D0D0D"/>
                </a:solidFill>
              </a:rPr>
              <a:t> </a:t>
            </a:r>
            <a:r>
              <a:rPr lang="en-US" dirty="0" err="1" smtClean="0">
                <a:solidFill>
                  <a:srgbClr val="0D0D0D"/>
                </a:solidFill>
              </a:rPr>
              <a:t>risiko</a:t>
            </a:r>
            <a:r>
              <a:rPr lang="en-US" dirty="0" smtClean="0">
                <a:solidFill>
                  <a:srgbClr val="0D0D0D"/>
                </a:solidFill>
              </a:rPr>
              <a:t> </a:t>
            </a:r>
            <a:r>
              <a:rPr lang="en-US" dirty="0" err="1" smtClean="0">
                <a:solidFill>
                  <a:srgbClr val="0D0D0D"/>
                </a:solidFill>
              </a:rPr>
              <a:t>untuk</a:t>
            </a:r>
            <a:r>
              <a:rPr lang="en-US" dirty="0" smtClean="0">
                <a:solidFill>
                  <a:srgbClr val="0D0D0D"/>
                </a:solidFill>
              </a:rPr>
              <a:t> </a:t>
            </a:r>
            <a:r>
              <a:rPr lang="en-US" dirty="0" err="1" smtClean="0">
                <a:solidFill>
                  <a:srgbClr val="0D0D0D"/>
                </a:solidFill>
              </a:rPr>
              <a:t>perusahaan</a:t>
            </a:r>
            <a:r>
              <a:rPr lang="en-US" dirty="0" smtClean="0">
                <a:solidFill>
                  <a:srgbClr val="0D0D0D"/>
                </a:solidFill>
              </a:rPr>
              <a:t> </a:t>
            </a:r>
            <a:r>
              <a:rPr lang="en-US" dirty="0" err="1" smtClean="0">
                <a:solidFill>
                  <a:srgbClr val="0D0D0D"/>
                </a:solidFill>
              </a:rPr>
              <a:t>jika</a:t>
            </a:r>
            <a:r>
              <a:rPr lang="en-US" dirty="0" smtClean="0">
                <a:solidFill>
                  <a:srgbClr val="0D0D0D"/>
                </a:solidFill>
              </a:rPr>
              <a:t> </a:t>
            </a:r>
            <a:r>
              <a:rPr lang="en-US" dirty="0" err="1" smtClean="0">
                <a:solidFill>
                  <a:srgbClr val="0D0D0D"/>
                </a:solidFill>
              </a:rPr>
              <a:t>aktivitas</a:t>
            </a:r>
            <a:r>
              <a:rPr lang="en-US" dirty="0" smtClean="0">
                <a:solidFill>
                  <a:srgbClr val="0D0D0D"/>
                </a:solidFill>
              </a:rPr>
              <a:t> atau </a:t>
            </a:r>
            <a:r>
              <a:rPr lang="en-US" dirty="0" err="1" smtClean="0">
                <a:solidFill>
                  <a:srgbClr val="0D0D0D"/>
                </a:solidFill>
              </a:rPr>
              <a:t>proses</a:t>
            </a:r>
            <a:r>
              <a:rPr lang="en-US" dirty="0" smtClean="0">
                <a:solidFill>
                  <a:srgbClr val="0D0D0D"/>
                </a:solidFill>
              </a:rPr>
              <a:t> </a:t>
            </a:r>
            <a:r>
              <a:rPr lang="en-US" dirty="0" err="1" smtClean="0">
                <a:solidFill>
                  <a:srgbClr val="0D0D0D"/>
                </a:solidFill>
              </a:rPr>
              <a:t>tertentu</a:t>
            </a:r>
            <a:r>
              <a:rPr lang="en-US" dirty="0" smtClean="0">
                <a:solidFill>
                  <a:srgbClr val="0D0D0D"/>
                </a:solidFill>
              </a:rPr>
              <a:t> yang </a:t>
            </a:r>
            <a:r>
              <a:rPr lang="en-US" dirty="0" err="1" smtClean="0">
                <a:solidFill>
                  <a:srgbClr val="0D0D0D"/>
                </a:solidFill>
              </a:rPr>
              <a:t>tidak</a:t>
            </a:r>
            <a:r>
              <a:rPr lang="en-US" dirty="0" smtClean="0">
                <a:solidFill>
                  <a:srgbClr val="0D0D0D"/>
                </a:solidFill>
              </a:rPr>
              <a:t> </a:t>
            </a:r>
            <a:r>
              <a:rPr lang="en-US" dirty="0" err="1" smtClean="0">
                <a:solidFill>
                  <a:srgbClr val="0D0D0D"/>
                </a:solidFill>
              </a:rPr>
              <a:t>dikontrol</a:t>
            </a:r>
            <a:r>
              <a:rPr lang="en-US" dirty="0" smtClean="0">
                <a:solidFill>
                  <a:srgbClr val="0D0D0D"/>
                </a:solidFill>
              </a:rPr>
              <a:t> </a:t>
            </a:r>
            <a:r>
              <a:rPr lang="en-US" dirty="0" err="1" smtClean="0">
                <a:solidFill>
                  <a:srgbClr val="0D0D0D"/>
                </a:solidFill>
              </a:rPr>
              <a:t>dengan</a:t>
            </a:r>
            <a:r>
              <a:rPr lang="en-US" dirty="0" smtClean="0">
                <a:solidFill>
                  <a:srgbClr val="0D0D0D"/>
                </a:solidFill>
              </a:rPr>
              <a:t> </a:t>
            </a:r>
            <a:r>
              <a:rPr lang="en-US" dirty="0" err="1" smtClean="0">
                <a:solidFill>
                  <a:srgbClr val="0D0D0D"/>
                </a:solidFill>
              </a:rPr>
              <a:t>baik</a:t>
            </a:r>
            <a:endParaRPr lang="en-US" b="0" dirty="0" smtClean="0">
              <a:solidFill>
                <a:srgbClr val="0D0D0D"/>
              </a:solidFill>
            </a:endParaRPr>
          </a:p>
          <a:p>
            <a:pPr lvl="2">
              <a:lnSpc>
                <a:spcPct val="100000"/>
              </a:lnSpc>
            </a:pPr>
            <a:r>
              <a:rPr lang="en-US" sz="2800" dirty="0" err="1" smtClean="0"/>
              <a:t>Jenis</a:t>
            </a:r>
            <a:r>
              <a:rPr lang="en-US" sz="2800" dirty="0" smtClean="0"/>
              <a:t> </a:t>
            </a:r>
            <a:r>
              <a:rPr lang="en-US" sz="2800" dirty="0" err="1" smtClean="0"/>
              <a:t>ancaman</a:t>
            </a:r>
            <a:endParaRPr lang="en-US" sz="2800" dirty="0" smtClean="0"/>
          </a:p>
          <a:p>
            <a:pPr lvl="2">
              <a:lnSpc>
                <a:spcPct val="100000"/>
              </a:lnSpc>
            </a:pPr>
            <a:r>
              <a:rPr lang="en-US" sz="2800" dirty="0" err="1" smtClean="0"/>
              <a:t>Kemungkinan</a:t>
            </a:r>
            <a:r>
              <a:rPr lang="en-US" sz="2800" dirty="0" smtClean="0"/>
              <a:t> </a:t>
            </a:r>
            <a:r>
              <a:rPr lang="en-US" sz="2800" dirty="0" err="1" smtClean="0"/>
              <a:t>terjadinya</a:t>
            </a:r>
            <a:r>
              <a:rPr lang="en-US" sz="2800" dirty="0" smtClean="0"/>
              <a:t> </a:t>
            </a:r>
            <a:r>
              <a:rPr lang="en-US" sz="2800" dirty="0" err="1" smtClean="0"/>
              <a:t>selama</a:t>
            </a:r>
            <a:r>
              <a:rPr lang="id-ID" sz="2800" dirty="0" smtClean="0"/>
              <a:t> kurun waktu</a:t>
            </a:r>
            <a:endParaRPr lang="en-US" sz="2800" dirty="0" smtClean="0"/>
          </a:p>
          <a:p>
            <a:pPr lvl="2">
              <a:lnSpc>
                <a:spcPct val="100000"/>
              </a:lnSpc>
            </a:pPr>
            <a:r>
              <a:rPr lang="en-US" sz="2800" dirty="0" err="1" smtClean="0"/>
              <a:t>Potensi</a:t>
            </a:r>
            <a:r>
              <a:rPr lang="en-US" sz="2800" dirty="0" smtClean="0"/>
              <a:t> </a:t>
            </a:r>
            <a:r>
              <a:rPr lang="en-US" sz="2800" dirty="0" err="1" smtClean="0"/>
              <a:t>kerugian</a:t>
            </a:r>
            <a:r>
              <a:rPr lang="en-US" sz="2800" dirty="0" smtClean="0"/>
              <a:t>, </a:t>
            </a:r>
            <a:r>
              <a:rPr lang="en-US" sz="2800" dirty="0" err="1" smtClean="0"/>
              <a:t>nilai</a:t>
            </a:r>
            <a:r>
              <a:rPr lang="en-US" sz="2800" dirty="0" smtClean="0"/>
              <a:t> </a:t>
            </a:r>
            <a:r>
              <a:rPr lang="en-US" sz="2800" dirty="0" err="1" smtClean="0"/>
              <a:t>ancaman</a:t>
            </a:r>
            <a:endParaRPr lang="en-US" sz="2800" dirty="0" smtClean="0"/>
          </a:p>
          <a:p>
            <a:pPr lvl="2">
              <a:lnSpc>
                <a:spcPct val="100000"/>
              </a:lnSpc>
            </a:pPr>
            <a:r>
              <a:rPr lang="en-US" sz="2800" dirty="0" err="1" smtClean="0"/>
              <a:t>Kerugian</a:t>
            </a:r>
            <a:r>
              <a:rPr lang="en-US" sz="2800" dirty="0" smtClean="0"/>
              <a:t> </a:t>
            </a:r>
            <a:r>
              <a:rPr lang="en-US" sz="2800" dirty="0" err="1" smtClean="0"/>
              <a:t>tahunan</a:t>
            </a:r>
            <a:r>
              <a:rPr lang="en-US" sz="2800" dirty="0" smtClean="0"/>
              <a:t> </a:t>
            </a:r>
            <a:r>
              <a:rPr lang="en-US" sz="2800" dirty="0" err="1" smtClean="0"/>
              <a:t>diperkirakan</a:t>
            </a:r>
            <a:endParaRPr lang="en-US" sz="2800" dirty="0" smtClean="0"/>
          </a:p>
          <a:p>
            <a:pPr>
              <a:lnSpc>
                <a:spcPct val="100000"/>
              </a:lnSpc>
            </a:pPr>
            <a:endParaRPr lang="en-US" dirty="0" smtClean="0">
              <a:solidFill>
                <a:srgbClr val="0D0D0D"/>
              </a:solidFill>
            </a:endParaRPr>
          </a:p>
        </p:txBody>
      </p:sp>
      <p:sp>
        <p:nvSpPr>
          <p:cNvPr id="3686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6870" name="Slide Number Placeholder 4"/>
          <p:cNvSpPr>
            <a:spLocks noGrp="1"/>
          </p:cNvSpPr>
          <p:nvPr>
            <p:ph type="sldNum" sz="quarter" idx="14"/>
          </p:nvPr>
        </p:nvSpPr>
        <p:spPr bwMode="auto">
          <a:noFill/>
          <a:ln>
            <a:miter lim="800000"/>
            <a:headEnd/>
            <a:tailEnd/>
          </a:ln>
        </p:spPr>
        <p:txBody>
          <a:bodyPr>
            <a:normAutofit lnSpcReduction="10000"/>
          </a:bodyPr>
          <a:lstStyle/>
          <a:p>
            <a:fld id="{0A5A58B1-B24D-4117-8698-7541E9CA5EF1}" type="slidenum">
              <a:rPr lang="en-US"/>
              <a:pPr/>
              <a:t>28</a:t>
            </a:fld>
            <a:endParaRPr lang="en-US"/>
          </a:p>
        </p:txBody>
      </p:sp>
      <p:sp>
        <p:nvSpPr>
          <p:cNvPr id="7"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0"/>
          <p:cNvSpPr>
            <a:spLocks noGrp="1"/>
          </p:cNvSpPr>
          <p:nvPr>
            <p:ph idx="1"/>
          </p:nvPr>
        </p:nvSpPr>
        <p:spPr/>
        <p:txBody>
          <a:bodyPr/>
          <a:lstStyle/>
          <a:p>
            <a:r>
              <a:rPr lang="en-US" dirty="0" err="1" smtClean="0">
                <a:solidFill>
                  <a:srgbClr val="0D0D0D"/>
                </a:solidFill>
              </a:rPr>
              <a:t>Penilaian</a:t>
            </a:r>
            <a:r>
              <a:rPr lang="en-US" dirty="0" smtClean="0">
                <a:solidFill>
                  <a:srgbClr val="0D0D0D"/>
                </a:solidFill>
              </a:rPr>
              <a:t> </a:t>
            </a:r>
            <a:r>
              <a:rPr lang="en-US" dirty="0" err="1" smtClean="0">
                <a:solidFill>
                  <a:srgbClr val="0D0D0D"/>
                </a:solidFill>
              </a:rPr>
              <a:t>risiko</a:t>
            </a:r>
            <a:r>
              <a:rPr lang="en-US" dirty="0" smtClean="0">
                <a:solidFill>
                  <a:srgbClr val="0D0D0D"/>
                </a:solidFill>
              </a:rPr>
              <a:t>: </a:t>
            </a:r>
            <a:r>
              <a:rPr lang="en-US" b="0" dirty="0" err="1" smtClean="0">
                <a:solidFill>
                  <a:srgbClr val="0D0D0D"/>
                </a:solidFill>
              </a:rPr>
              <a:t>Menentukan</a:t>
            </a:r>
            <a:r>
              <a:rPr lang="en-US" b="0" dirty="0" smtClean="0">
                <a:solidFill>
                  <a:srgbClr val="0D0D0D"/>
                </a:solidFill>
              </a:rPr>
              <a:t> </a:t>
            </a:r>
            <a:r>
              <a:rPr lang="en-US" b="0" dirty="0" err="1" smtClean="0">
                <a:solidFill>
                  <a:srgbClr val="0D0D0D"/>
                </a:solidFill>
              </a:rPr>
              <a:t>tingkat</a:t>
            </a:r>
            <a:r>
              <a:rPr lang="en-US" b="0" dirty="0" smtClean="0">
                <a:solidFill>
                  <a:srgbClr val="0D0D0D"/>
                </a:solidFill>
              </a:rPr>
              <a:t> </a:t>
            </a:r>
            <a:r>
              <a:rPr lang="en-US" b="0" dirty="0" err="1" smtClean="0">
                <a:solidFill>
                  <a:srgbClr val="0D0D0D"/>
                </a:solidFill>
              </a:rPr>
              <a:t>risiko</a:t>
            </a:r>
            <a:r>
              <a:rPr lang="en-US" b="0" dirty="0" smtClean="0">
                <a:solidFill>
                  <a:srgbClr val="0D0D0D"/>
                </a:solidFill>
              </a:rPr>
              <a:t> </a:t>
            </a:r>
            <a:r>
              <a:rPr lang="en-US" b="0" dirty="0" err="1" smtClean="0">
                <a:solidFill>
                  <a:srgbClr val="0D0D0D"/>
                </a:solidFill>
              </a:rPr>
              <a:t>untuk</a:t>
            </a:r>
            <a:r>
              <a:rPr lang="en-US" b="0" dirty="0" smtClean="0">
                <a:solidFill>
                  <a:srgbClr val="0D0D0D"/>
                </a:solidFill>
              </a:rPr>
              <a:t> </a:t>
            </a:r>
            <a:r>
              <a:rPr lang="en-US" b="0" dirty="0" err="1" smtClean="0">
                <a:solidFill>
                  <a:srgbClr val="0D0D0D"/>
                </a:solidFill>
              </a:rPr>
              <a:t>perusahaan</a:t>
            </a:r>
            <a:r>
              <a:rPr lang="en-US" b="0" dirty="0" smtClean="0">
                <a:solidFill>
                  <a:srgbClr val="0D0D0D"/>
                </a:solidFill>
              </a:rPr>
              <a:t> </a:t>
            </a:r>
            <a:r>
              <a:rPr lang="en-US" b="0" dirty="0" err="1" smtClean="0">
                <a:solidFill>
                  <a:srgbClr val="0D0D0D"/>
                </a:solidFill>
              </a:rPr>
              <a:t>jika</a:t>
            </a:r>
            <a:r>
              <a:rPr lang="en-US" b="0" dirty="0" smtClean="0">
                <a:solidFill>
                  <a:srgbClr val="0D0D0D"/>
                </a:solidFill>
              </a:rPr>
              <a:t> </a:t>
            </a:r>
            <a:r>
              <a:rPr lang="en-US" b="0" dirty="0" err="1" smtClean="0">
                <a:solidFill>
                  <a:srgbClr val="0D0D0D"/>
                </a:solidFill>
              </a:rPr>
              <a:t>aktivitas</a:t>
            </a:r>
            <a:r>
              <a:rPr lang="en-US" b="0" dirty="0" smtClean="0">
                <a:solidFill>
                  <a:srgbClr val="0D0D0D"/>
                </a:solidFill>
              </a:rPr>
              <a:t> atau </a:t>
            </a:r>
            <a:r>
              <a:rPr lang="en-US" b="0" dirty="0" err="1" smtClean="0">
                <a:solidFill>
                  <a:srgbClr val="0D0D0D"/>
                </a:solidFill>
              </a:rPr>
              <a:t>proses</a:t>
            </a:r>
            <a:r>
              <a:rPr lang="en-US" b="0" dirty="0" smtClean="0">
                <a:solidFill>
                  <a:srgbClr val="0D0D0D"/>
                </a:solidFill>
              </a:rPr>
              <a:t> </a:t>
            </a:r>
            <a:r>
              <a:rPr lang="en-US" b="0" dirty="0" err="1" smtClean="0">
                <a:solidFill>
                  <a:srgbClr val="0D0D0D"/>
                </a:solidFill>
              </a:rPr>
              <a:t>tertentu</a:t>
            </a:r>
            <a:r>
              <a:rPr lang="en-US" b="0" dirty="0" smtClean="0">
                <a:solidFill>
                  <a:srgbClr val="0D0D0D"/>
                </a:solidFill>
              </a:rPr>
              <a:t> yang </a:t>
            </a:r>
            <a:r>
              <a:rPr lang="en-US" b="0" dirty="0" err="1" smtClean="0">
                <a:solidFill>
                  <a:srgbClr val="0D0D0D"/>
                </a:solidFill>
              </a:rPr>
              <a:t>tidak</a:t>
            </a:r>
            <a:r>
              <a:rPr lang="en-US" b="0" dirty="0" smtClean="0">
                <a:solidFill>
                  <a:srgbClr val="0D0D0D"/>
                </a:solidFill>
              </a:rPr>
              <a:t> </a:t>
            </a:r>
            <a:r>
              <a:rPr lang="en-US" b="0" dirty="0" err="1" smtClean="0">
                <a:solidFill>
                  <a:srgbClr val="0D0D0D"/>
                </a:solidFill>
              </a:rPr>
              <a:t>dikontrol</a:t>
            </a:r>
            <a:r>
              <a:rPr lang="en-US" b="0" dirty="0" smtClean="0">
                <a:solidFill>
                  <a:srgbClr val="0D0D0D"/>
                </a:solidFill>
              </a:rPr>
              <a:t> </a:t>
            </a:r>
            <a:r>
              <a:rPr lang="en-US" b="0" dirty="0" err="1" smtClean="0">
                <a:solidFill>
                  <a:srgbClr val="0D0D0D"/>
                </a:solidFill>
              </a:rPr>
              <a:t>dengan</a:t>
            </a:r>
            <a:r>
              <a:rPr lang="en-US" b="0" dirty="0" smtClean="0">
                <a:solidFill>
                  <a:srgbClr val="0D0D0D"/>
                </a:solidFill>
              </a:rPr>
              <a:t> </a:t>
            </a:r>
            <a:r>
              <a:rPr lang="en-US" b="0" dirty="0" err="1" smtClean="0">
                <a:solidFill>
                  <a:srgbClr val="0D0D0D"/>
                </a:solidFill>
              </a:rPr>
              <a:t>baik</a:t>
            </a:r>
            <a:endParaRPr lang="en-US" b="0" dirty="0" smtClean="0">
              <a:solidFill>
                <a:srgbClr val="0D0D0D"/>
              </a:solidFill>
            </a:endParaRPr>
          </a:p>
        </p:txBody>
      </p:sp>
      <p:sp>
        <p:nvSpPr>
          <p:cNvPr id="3686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36870" name="Slide Number Placeholder 4"/>
          <p:cNvSpPr>
            <a:spLocks noGrp="1"/>
          </p:cNvSpPr>
          <p:nvPr>
            <p:ph type="sldNum" sz="quarter" idx="14"/>
          </p:nvPr>
        </p:nvSpPr>
        <p:spPr bwMode="auto">
          <a:noFill/>
          <a:ln>
            <a:miter lim="800000"/>
            <a:headEnd/>
            <a:tailEnd/>
          </a:ln>
        </p:spPr>
        <p:txBody>
          <a:bodyPr>
            <a:normAutofit lnSpcReduction="10000"/>
          </a:bodyPr>
          <a:lstStyle/>
          <a:p>
            <a:fld id="{0A5A58B1-B24D-4117-8698-7541E9CA5EF1}" type="slidenum">
              <a:rPr lang="en-US"/>
              <a:pPr/>
              <a:t>29</a:t>
            </a:fld>
            <a:endParaRPr lang="en-US"/>
          </a:p>
        </p:txBody>
      </p:sp>
      <p:pic>
        <p:nvPicPr>
          <p:cNvPr id="2050" name="Picture 2"/>
          <p:cNvPicPr>
            <a:picLocks noChangeAspect="1" noChangeArrowheads="1"/>
          </p:cNvPicPr>
          <p:nvPr/>
        </p:nvPicPr>
        <p:blipFill>
          <a:blip r:embed="rId3"/>
          <a:srcRect l="15373" t="62500" r="45894" b="14062"/>
          <a:stretch>
            <a:fillRect/>
          </a:stretch>
        </p:blipFill>
        <p:spPr bwMode="auto">
          <a:xfrm>
            <a:off x="1000100" y="3429000"/>
            <a:ext cx="6929486" cy="2357454"/>
          </a:xfrm>
          <a:prstGeom prst="rect">
            <a:avLst/>
          </a:prstGeom>
          <a:noFill/>
          <a:ln w="9525">
            <a:noFill/>
            <a:miter lim="800000"/>
            <a:headEnd/>
            <a:tailEnd/>
          </a:ln>
          <a:effectLst/>
        </p:spPr>
      </p:pic>
      <p:sp>
        <p:nvSpPr>
          <p:cNvPr id="8"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solidFill>
                  <a:srgbClr val="9F0F10"/>
                </a:solidFill>
                <a:effectLst>
                  <a:outerShdw blurRad="38100" dist="38100" dir="2700000" algn="tl">
                    <a:srgbClr val="C0C0C0"/>
                  </a:outerShdw>
                </a:effectLst>
                <a:cs typeface="Times New Roman" pitchFamily="18" charset="0"/>
              </a:rPr>
              <a:t>Introduction</a:t>
            </a:r>
            <a:endParaRPr lang="en-US" dirty="0"/>
          </a:p>
        </p:txBody>
      </p:sp>
      <p:sp>
        <p:nvSpPr>
          <p:cNvPr id="3" name="Content Placeholder 2"/>
          <p:cNvSpPr>
            <a:spLocks noGrp="1"/>
          </p:cNvSpPr>
          <p:nvPr>
            <p:ph sz="quarter" idx="1"/>
          </p:nvPr>
        </p:nvSpPr>
        <p:spPr>
          <a:xfrm>
            <a:off x="857224" y="1752600"/>
            <a:ext cx="7429552" cy="4462482"/>
          </a:xfrm>
        </p:spPr>
        <p:txBody>
          <a:bodyPr>
            <a:normAutofit/>
          </a:bodyPr>
          <a:lstStyle/>
          <a:p>
            <a:r>
              <a:rPr lang="en-US" b="1" dirty="0" err="1" smtClean="0"/>
              <a:t>Facebook</a:t>
            </a:r>
            <a:r>
              <a:rPr lang="en-US" b="1" dirty="0" smtClean="0"/>
              <a:t> - </a:t>
            </a:r>
            <a:r>
              <a:rPr lang="en-US" b="1" dirty="0" err="1" smtClean="0"/>
              <a:t>jaringan</a:t>
            </a:r>
            <a:r>
              <a:rPr lang="en-US" b="1" dirty="0" smtClean="0"/>
              <a:t> </a:t>
            </a:r>
            <a:r>
              <a:rPr lang="en-US" b="1" dirty="0" err="1" smtClean="0"/>
              <a:t>sosial</a:t>
            </a:r>
            <a:r>
              <a:rPr lang="en-US" b="1" dirty="0" smtClean="0"/>
              <a:t> </a:t>
            </a:r>
            <a:r>
              <a:rPr lang="en-US" b="1" dirty="0" err="1" smtClean="0"/>
              <a:t>terbesar</a:t>
            </a:r>
            <a:r>
              <a:rPr lang="en-US" b="1" dirty="0" smtClean="0"/>
              <a:t> </a:t>
            </a:r>
            <a:r>
              <a:rPr lang="en-US" b="1" dirty="0" err="1" smtClean="0"/>
              <a:t>dunia</a:t>
            </a:r>
            <a:r>
              <a:rPr lang="en-US" dirty="0" smtClean="0"/>
              <a:t> </a:t>
            </a:r>
            <a:endParaRPr lang="en-US" sz="2800" dirty="0" smtClean="0"/>
          </a:p>
          <a:p>
            <a:pPr algn="just"/>
            <a:r>
              <a:rPr lang="en-US" b="1" dirty="0" err="1" smtClean="0"/>
              <a:t>Masalah</a:t>
            </a:r>
            <a:r>
              <a:rPr lang="en-US" b="1" dirty="0" smtClean="0"/>
              <a:t> - </a:t>
            </a:r>
            <a:r>
              <a:rPr lang="en-US" b="1" dirty="0" err="1" smtClean="0"/>
              <a:t>Pencurian</a:t>
            </a:r>
            <a:r>
              <a:rPr lang="en-US" b="1" dirty="0" smtClean="0"/>
              <a:t> </a:t>
            </a:r>
            <a:r>
              <a:rPr lang="en-US" b="1" dirty="0" err="1" smtClean="0"/>
              <a:t>identitas</a:t>
            </a:r>
            <a:r>
              <a:rPr lang="en-US" b="1" dirty="0" smtClean="0"/>
              <a:t> </a:t>
            </a:r>
            <a:r>
              <a:rPr lang="en-US" b="1" dirty="0" err="1" smtClean="0"/>
              <a:t>dan</a:t>
            </a:r>
            <a:r>
              <a:rPr lang="en-US" b="1" dirty="0" smtClean="0"/>
              <a:t> </a:t>
            </a:r>
            <a:r>
              <a:rPr lang="en-US" b="1" dirty="0" err="1" smtClean="0"/>
              <a:t>perangkat</a:t>
            </a:r>
            <a:r>
              <a:rPr lang="en-US" b="1" dirty="0" smtClean="0"/>
              <a:t> </a:t>
            </a:r>
            <a:r>
              <a:rPr lang="en-US" b="1" dirty="0" err="1" smtClean="0"/>
              <a:t>lunak</a:t>
            </a:r>
            <a:r>
              <a:rPr lang="en-US" b="1" dirty="0" smtClean="0"/>
              <a:t> </a:t>
            </a:r>
            <a:r>
              <a:rPr lang="en-US" b="1" dirty="0" err="1" smtClean="0"/>
              <a:t>berbahaya</a:t>
            </a:r>
            <a:r>
              <a:rPr lang="en-US" dirty="0" smtClean="0"/>
              <a:t> </a:t>
            </a:r>
            <a:endParaRPr lang="id-ID" sz="2800" dirty="0" smtClean="0"/>
          </a:p>
          <a:p>
            <a:pPr lvl="1" algn="just"/>
            <a:r>
              <a:rPr lang="id-ID" sz="2000" dirty="0" smtClean="0"/>
              <a:t>Kaspersky Labs Security menunjukkan malicious software di jejaring social seperti facebook 10 kali lebih berhasil menginfeksi pengguna dari pada penggunaan email</a:t>
            </a:r>
          </a:p>
          <a:p>
            <a:pPr lvl="1" algn="just"/>
            <a:r>
              <a:rPr lang="en-US" sz="2000" dirty="0" smtClean="0"/>
              <a:t>IT security firm</a:t>
            </a:r>
            <a:r>
              <a:rPr lang="id-ID" sz="2000" dirty="0" smtClean="0"/>
              <a:t> </a:t>
            </a:r>
            <a:r>
              <a:rPr lang="en-US" sz="2000" dirty="0" err="1" smtClean="0"/>
              <a:t>Sophos</a:t>
            </a:r>
            <a:r>
              <a:rPr lang="id-ID" sz="2000" dirty="0" smtClean="0"/>
              <a:t> melaporkan Facebook memiliki resiko keamanan terbasar dari Sosial Media yang lain</a:t>
            </a:r>
          </a:p>
          <a:p>
            <a:pPr algn="just"/>
            <a:r>
              <a:rPr lang="sv-SE" b="1" dirty="0" smtClean="0"/>
              <a:t>Menggambarkan:</a:t>
            </a:r>
            <a:r>
              <a:rPr lang="sv-SE" dirty="0" smtClean="0"/>
              <a:t> Jenis serangan keamanan yang dihadapi konsumen</a:t>
            </a:r>
            <a:endParaRPr lang="en-US" dirty="0" smtClean="0"/>
          </a:p>
          <a:p>
            <a:endParaRPr lang="en-US"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0"/>
          <p:cNvSpPr>
            <a:spLocks noGrp="1"/>
          </p:cNvSpPr>
          <p:nvPr>
            <p:ph idx="1"/>
          </p:nvPr>
        </p:nvSpPr>
        <p:spPr/>
        <p:txBody>
          <a:bodyPr>
            <a:normAutofit fontScale="92500" lnSpcReduction="10000"/>
          </a:bodyPr>
          <a:lstStyle/>
          <a:p>
            <a:pPr>
              <a:lnSpc>
                <a:spcPct val="110000"/>
              </a:lnSpc>
            </a:pPr>
            <a:r>
              <a:rPr lang="en-US" sz="2400" dirty="0" err="1" smtClean="0">
                <a:solidFill>
                  <a:srgbClr val="0D0D0D"/>
                </a:solidFill>
              </a:rPr>
              <a:t>Kebijakan</a:t>
            </a:r>
            <a:r>
              <a:rPr lang="en-US" sz="2400" dirty="0" smtClean="0">
                <a:solidFill>
                  <a:srgbClr val="0D0D0D"/>
                </a:solidFill>
              </a:rPr>
              <a:t> </a:t>
            </a:r>
            <a:r>
              <a:rPr lang="en-US" sz="2400" dirty="0" err="1" smtClean="0">
                <a:solidFill>
                  <a:srgbClr val="0D0D0D"/>
                </a:solidFill>
              </a:rPr>
              <a:t>Keamanan</a:t>
            </a:r>
            <a:endParaRPr lang="en-US" sz="2400" dirty="0" smtClean="0">
              <a:solidFill>
                <a:srgbClr val="0D0D0D"/>
              </a:solidFill>
            </a:endParaRPr>
          </a:p>
          <a:p>
            <a:pPr lvl="1">
              <a:lnSpc>
                <a:spcPct val="110000"/>
              </a:lnSpc>
            </a:pPr>
            <a:r>
              <a:rPr lang="id-ID" sz="2400" b="0" dirty="0" smtClean="0"/>
              <a:t>Peringkat risiko informasi, mengidentifikasi tujuan keamanan yang dapat diterima dan mengidentifikasi mekanisme untuk mencapai tujuan-tujuan tertentu</a:t>
            </a:r>
            <a:endParaRPr lang="en-US" sz="2400" b="0" dirty="0" smtClean="0"/>
          </a:p>
          <a:p>
            <a:pPr lvl="1">
              <a:lnSpc>
                <a:spcPct val="110000"/>
              </a:lnSpc>
            </a:pPr>
            <a:r>
              <a:rPr lang="en-US" sz="2400" dirty="0" err="1" smtClean="0"/>
              <a:t>Mengatur</a:t>
            </a:r>
            <a:r>
              <a:rPr lang="en-US" sz="2400" dirty="0" smtClean="0"/>
              <a:t> </a:t>
            </a:r>
            <a:r>
              <a:rPr lang="en-US" sz="2400" dirty="0" err="1" smtClean="0"/>
              <a:t>Kebijakan</a:t>
            </a:r>
            <a:r>
              <a:rPr lang="en-US" sz="2400" dirty="0" smtClean="0"/>
              <a:t> Lain</a:t>
            </a:r>
          </a:p>
          <a:p>
            <a:pPr lvl="2">
              <a:lnSpc>
                <a:spcPct val="110000"/>
              </a:lnSpc>
            </a:pPr>
            <a:r>
              <a:rPr lang="en-US" dirty="0" err="1" smtClean="0"/>
              <a:t>Mengatur</a:t>
            </a:r>
            <a:r>
              <a:rPr lang="en-US" dirty="0" smtClean="0"/>
              <a:t> </a:t>
            </a:r>
            <a:r>
              <a:rPr lang="en-US" dirty="0" err="1" smtClean="0"/>
              <a:t>Kebijakan</a:t>
            </a:r>
            <a:r>
              <a:rPr lang="en-US" dirty="0" smtClean="0"/>
              <a:t> </a:t>
            </a:r>
            <a:r>
              <a:rPr lang="en-US" dirty="0" err="1" smtClean="0"/>
              <a:t>Penggunaan</a:t>
            </a:r>
            <a:r>
              <a:rPr lang="en-US" dirty="0" smtClean="0"/>
              <a:t> (</a:t>
            </a:r>
            <a:r>
              <a:rPr lang="en-US" i="1" dirty="0" smtClean="0"/>
              <a:t>Acceptable use policy </a:t>
            </a:r>
            <a:r>
              <a:rPr lang="en-US" dirty="0" smtClean="0"/>
              <a:t>-AUP)</a:t>
            </a:r>
          </a:p>
          <a:p>
            <a:pPr lvl="3">
              <a:lnSpc>
                <a:spcPct val="110000"/>
              </a:lnSpc>
            </a:pPr>
            <a:r>
              <a:rPr lang="id-ID" dirty="0" smtClean="0"/>
              <a:t>Mendefinisikan penggunaan diterima sumber daya perusahaan informasi dan peralatan komputasi</a:t>
            </a:r>
            <a:endParaRPr lang="en-US" dirty="0" smtClean="0"/>
          </a:p>
          <a:p>
            <a:pPr lvl="2">
              <a:lnSpc>
                <a:spcPct val="110000"/>
              </a:lnSpc>
            </a:pPr>
            <a:r>
              <a:rPr lang="en-US" i="1" dirty="0" smtClean="0"/>
              <a:t>Authorization policies</a:t>
            </a:r>
          </a:p>
          <a:p>
            <a:pPr lvl="3">
              <a:lnSpc>
                <a:spcPct val="110000"/>
              </a:lnSpc>
            </a:pPr>
            <a:r>
              <a:rPr lang="id-ID" dirty="0" smtClean="0"/>
              <a:t>Tentukan tingkat yang berbeda dari akses pengguna ke aset informasi</a:t>
            </a:r>
            <a:endParaRPr lang="en-US" dirty="0" smtClean="0"/>
          </a:p>
          <a:p>
            <a:pPr>
              <a:lnSpc>
                <a:spcPct val="110000"/>
              </a:lnSpc>
            </a:pPr>
            <a:endParaRPr lang="en-US" sz="2400" dirty="0" smtClean="0">
              <a:solidFill>
                <a:srgbClr val="0D0D0D"/>
              </a:solidFill>
            </a:endParaRPr>
          </a:p>
        </p:txBody>
      </p:sp>
      <p:sp>
        <p:nvSpPr>
          <p:cNvPr id="37893"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6"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0"/>
          <p:cNvSpPr>
            <a:spLocks noGrp="1"/>
          </p:cNvSpPr>
          <p:nvPr>
            <p:ph idx="1"/>
          </p:nvPr>
        </p:nvSpPr>
        <p:spPr/>
        <p:txBody>
          <a:bodyPr>
            <a:normAutofit fontScale="92500"/>
          </a:bodyPr>
          <a:lstStyle/>
          <a:p>
            <a:pPr>
              <a:lnSpc>
                <a:spcPct val="100000"/>
              </a:lnSpc>
            </a:pPr>
            <a:r>
              <a:rPr lang="en-US" sz="3200" dirty="0" err="1" smtClean="0">
                <a:solidFill>
                  <a:srgbClr val="0D0D0D"/>
                </a:solidFill>
              </a:rPr>
              <a:t>Manajemen</a:t>
            </a:r>
            <a:r>
              <a:rPr lang="en-US" sz="3200" dirty="0" smtClean="0">
                <a:solidFill>
                  <a:srgbClr val="0D0D0D"/>
                </a:solidFill>
              </a:rPr>
              <a:t> </a:t>
            </a:r>
            <a:r>
              <a:rPr lang="en-US" sz="3200" dirty="0" err="1" smtClean="0">
                <a:solidFill>
                  <a:srgbClr val="0D0D0D"/>
                </a:solidFill>
              </a:rPr>
              <a:t>identitas</a:t>
            </a:r>
            <a:endParaRPr lang="en-US" sz="3200" dirty="0" smtClean="0">
              <a:solidFill>
                <a:srgbClr val="0D0D0D"/>
              </a:solidFill>
            </a:endParaRPr>
          </a:p>
          <a:p>
            <a:pPr lvl="1">
              <a:lnSpc>
                <a:spcPct val="100000"/>
              </a:lnSpc>
            </a:pPr>
            <a:r>
              <a:rPr lang="id-ID" sz="2800" dirty="0" smtClean="0"/>
              <a:t>Proses bisnis dan </a:t>
            </a:r>
            <a:r>
              <a:rPr lang="id-ID" sz="2800" i="1" dirty="0" smtClean="0"/>
              <a:t>tools</a:t>
            </a:r>
            <a:r>
              <a:rPr lang="id-ID" sz="2800" dirty="0" smtClean="0"/>
              <a:t> untuk mengidentifikasi pengguna yang valid dari sistem dan mengontrol akses</a:t>
            </a:r>
            <a:endParaRPr lang="en-US" sz="2800" dirty="0" smtClean="0"/>
          </a:p>
          <a:p>
            <a:pPr lvl="2">
              <a:lnSpc>
                <a:spcPct val="100000"/>
              </a:lnSpc>
            </a:pPr>
            <a:r>
              <a:rPr lang="sv-SE" dirty="0" smtClean="0"/>
              <a:t>Mengidentifikasi dan kewenangan berbagai kategori pengguna</a:t>
            </a:r>
          </a:p>
          <a:p>
            <a:pPr lvl="2">
              <a:lnSpc>
                <a:spcPct val="100000"/>
              </a:lnSpc>
            </a:pPr>
            <a:r>
              <a:rPr lang="sv-SE" dirty="0" smtClean="0"/>
              <a:t>Menentukan bagian mana dari pengguna sistem dapat mengakses</a:t>
            </a:r>
          </a:p>
          <a:p>
            <a:pPr lvl="2">
              <a:lnSpc>
                <a:spcPct val="100000"/>
              </a:lnSpc>
            </a:pPr>
            <a:r>
              <a:rPr lang="sv-SE" dirty="0" smtClean="0"/>
              <a:t>Otentikasi pengguna dan melindungi identitas</a:t>
            </a:r>
            <a:endParaRPr lang="en-US" dirty="0" smtClean="0"/>
          </a:p>
          <a:p>
            <a:pPr lvl="1">
              <a:lnSpc>
                <a:spcPct val="100000"/>
              </a:lnSpc>
            </a:pPr>
            <a:r>
              <a:rPr lang="en-US" sz="2800" dirty="0" err="1" smtClean="0"/>
              <a:t>Sistem</a:t>
            </a:r>
            <a:r>
              <a:rPr lang="en-US" sz="2800" dirty="0" smtClean="0"/>
              <a:t> </a:t>
            </a:r>
            <a:r>
              <a:rPr lang="en-US" sz="2800" dirty="0" err="1" smtClean="0"/>
              <a:t>Manajemen</a:t>
            </a:r>
            <a:r>
              <a:rPr lang="en-US" sz="2800" dirty="0" smtClean="0"/>
              <a:t> </a:t>
            </a:r>
            <a:r>
              <a:rPr lang="en-US" sz="2800" dirty="0" err="1" smtClean="0"/>
              <a:t>Identitas</a:t>
            </a:r>
            <a:endParaRPr lang="en-US" sz="2800" dirty="0" smtClean="0"/>
          </a:p>
          <a:p>
            <a:pPr lvl="2">
              <a:lnSpc>
                <a:spcPct val="100000"/>
              </a:lnSpc>
            </a:pPr>
            <a:r>
              <a:rPr lang="id-ID" dirty="0" smtClean="0"/>
              <a:t>Menangkap aturan akses untuk berbagai tingkat pengguna</a:t>
            </a:r>
            <a:endParaRPr lang="en-US" sz="2800" dirty="0" smtClean="0"/>
          </a:p>
          <a:p>
            <a:pPr>
              <a:lnSpc>
                <a:spcPct val="100000"/>
              </a:lnSpc>
            </a:pPr>
            <a:endParaRPr lang="en-US" dirty="0" smtClean="0">
              <a:solidFill>
                <a:srgbClr val="0D0D0D"/>
              </a:solidFill>
            </a:endParaRPr>
          </a:p>
        </p:txBody>
      </p:sp>
      <p:sp>
        <p:nvSpPr>
          <p:cNvPr id="38917"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6" name="Text Placeholder 5"/>
          <p:cNvSpPr>
            <a:spLocks noGrp="1"/>
          </p:cNvSpPr>
          <p:nvPr>
            <p:ph type="body" sz="quarter" idx="12"/>
          </p:nvPr>
        </p:nvSpPr>
        <p:spPr>
          <a:xfrm>
            <a:off x="0" y="476232"/>
            <a:ext cx="9144000" cy="381000"/>
          </a:xfrm>
        </p:spPr>
        <p:txBody>
          <a:bodyPr>
            <a:normAutofit fontScale="92500" lnSpcReduction="10000"/>
          </a:bodyPr>
          <a:lstStyle/>
          <a:p>
            <a:r>
              <a:rPr lang="id-ID" sz="2200" dirty="0" smtClean="0"/>
              <a:t>Membangun Kerangka Keamanan dan Kontrol</a:t>
            </a:r>
            <a:endParaRPr lang="en-US" sz="2200" dirty="0" smtClean="0">
              <a:latin typeface="Cambria" pitchFamily="-111"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2"/>
          </p:nvPr>
        </p:nvSpPr>
        <p:spPr>
          <a:xfrm>
            <a:off x="0" y="500042"/>
            <a:ext cx="9144000" cy="381000"/>
          </a:xfrm>
        </p:spPr>
        <p:txBody>
          <a:bodyPr>
            <a:normAutofit lnSpcReduction="10000"/>
          </a:bodyPr>
          <a:lstStyle/>
          <a:p>
            <a:r>
              <a:rPr lang="id-ID" dirty="0" smtClean="0"/>
              <a:t>ACCESS RULES FOR A PERSONEL SYSTEM</a:t>
            </a:r>
            <a:endParaRPr lang="id-ID" dirty="0"/>
          </a:p>
        </p:txBody>
      </p:sp>
      <p:pic>
        <p:nvPicPr>
          <p:cNvPr id="11" name="Picture Placeholder 10" descr="Fig-8-01.png"/>
          <p:cNvPicPr>
            <a:picLocks noGrp="1" noChangeAspect="1"/>
          </p:cNvPicPr>
          <p:nvPr>
            <p:ph type="pic" sz="quarter" idx="15"/>
          </p:nvPr>
        </p:nvPicPr>
        <p:blipFill>
          <a:blip r:embed="rId3"/>
          <a:srcRect l="1283" r="1283"/>
          <a:stretch>
            <a:fillRect/>
          </a:stretch>
        </p:blipFill>
        <p:spPr/>
      </p:pic>
      <p:sp>
        <p:nvSpPr>
          <p:cNvPr id="39940" name="Text Placeholder 3"/>
          <p:cNvSpPr>
            <a:spLocks noGrp="1"/>
          </p:cNvSpPr>
          <p:nvPr>
            <p:ph type="body" sz="quarter" idx="16"/>
          </p:nvPr>
        </p:nvSpPr>
        <p:spPr/>
        <p:txBody>
          <a:bodyPr>
            <a:normAutofit lnSpcReduction="10000"/>
          </a:bodyPr>
          <a:lstStyle/>
          <a:p>
            <a:pPr>
              <a:spcBef>
                <a:spcPct val="0"/>
              </a:spcBef>
            </a:pPr>
            <a:r>
              <a:rPr lang="nn-NO" dirty="0" smtClean="0"/>
              <a:t>PROFIL KEAMANAN UNTUK SISTEM PERSONIL</a:t>
            </a:r>
            <a:endParaRPr lang="en-US" dirty="0" smtClean="0"/>
          </a:p>
        </p:txBody>
      </p:sp>
      <p:sp>
        <p:nvSpPr>
          <p:cNvPr id="39941" name="Text Placeholder 4"/>
          <p:cNvSpPr>
            <a:spLocks noGrp="1"/>
          </p:cNvSpPr>
          <p:nvPr>
            <p:ph type="body" sz="quarter" idx="17"/>
          </p:nvPr>
        </p:nvSpPr>
        <p:spPr>
          <a:xfrm>
            <a:off x="457200" y="2819400"/>
            <a:ext cx="2133600" cy="2057400"/>
          </a:xfrm>
        </p:spPr>
        <p:txBody>
          <a:bodyPr/>
          <a:lstStyle/>
          <a:p>
            <a:r>
              <a:rPr lang="id-ID" dirty="0" smtClean="0"/>
              <a:t>Kedua contoh mewakili dua profil keamanan atau pola keamanan data yang mungkin ditemukan dalam sistem personil. Tergantung pada profil keamanan, pengguna akan memiliki batasan-batasan tertentu pada akses ke berbagai sistem, lokasi, atau data dalam sebuah organisasi.</a:t>
            </a:r>
            <a:endParaRPr lang="en-US" dirty="0" smtClean="0"/>
          </a:p>
        </p:txBody>
      </p:sp>
      <p:sp>
        <p:nvSpPr>
          <p:cNvPr id="39942" name="Text Placeholder 5"/>
          <p:cNvSpPr>
            <a:spLocks noGrp="1"/>
          </p:cNvSpPr>
          <p:nvPr>
            <p:ph type="body" sz="quarter" idx="18"/>
          </p:nvPr>
        </p:nvSpPr>
        <p:spPr>
          <a:xfrm>
            <a:off x="457200" y="5214950"/>
            <a:ext cx="2133600" cy="228600"/>
          </a:xfrm>
        </p:spPr>
        <p:txBody>
          <a:bodyPr>
            <a:normAutofit fontScale="92500" lnSpcReduction="20000"/>
          </a:bodyPr>
          <a:lstStyle/>
          <a:p>
            <a:pPr>
              <a:buFont typeface="Arial" charset="0"/>
              <a:buNone/>
            </a:pPr>
            <a:r>
              <a:rPr lang="en-US" dirty="0" smtClean="0"/>
              <a:t>FIGURE 8-3</a:t>
            </a:r>
          </a:p>
        </p:txBody>
      </p:sp>
      <p:sp>
        <p:nvSpPr>
          <p:cNvPr id="39944"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39945" name="Slide Number Placeholder 9"/>
          <p:cNvSpPr>
            <a:spLocks noGrp="1"/>
          </p:cNvSpPr>
          <p:nvPr>
            <p:ph type="sldNum" sz="quarter" idx="20"/>
          </p:nvPr>
        </p:nvSpPr>
        <p:spPr bwMode="auto">
          <a:noFill/>
          <a:ln>
            <a:miter lim="800000"/>
            <a:headEnd/>
            <a:tailEnd/>
          </a:ln>
        </p:spPr>
        <p:txBody>
          <a:bodyPr>
            <a:normAutofit lnSpcReduction="10000"/>
          </a:bodyPr>
          <a:lstStyle/>
          <a:p>
            <a:fld id="{381BD621-D708-4A10-92CD-F9E2B3FA5866}" type="slidenum">
              <a:rPr lang="en-US"/>
              <a:pPr/>
              <a:t>32</a:t>
            </a:fld>
            <a:endParaRPr lang="en-US"/>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Content Placeholder 10"/>
          <p:cNvSpPr>
            <a:spLocks noGrp="1"/>
          </p:cNvSpPr>
          <p:nvPr>
            <p:ph idx="1"/>
          </p:nvPr>
        </p:nvSpPr>
        <p:spPr/>
        <p:txBody>
          <a:bodyPr>
            <a:normAutofit fontScale="92500" lnSpcReduction="10000"/>
          </a:bodyPr>
          <a:lstStyle/>
          <a:p>
            <a:r>
              <a:rPr lang="id-ID" dirty="0" smtClean="0">
                <a:solidFill>
                  <a:srgbClr val="0D0D0D"/>
                </a:solidFill>
              </a:rPr>
              <a:t>Perencanaan Pemulihan Bencana</a:t>
            </a:r>
            <a:r>
              <a:rPr lang="en-US" dirty="0" smtClean="0">
                <a:solidFill>
                  <a:srgbClr val="0D0D0D"/>
                </a:solidFill>
              </a:rPr>
              <a:t>: </a:t>
            </a:r>
            <a:r>
              <a:rPr lang="id-ID" b="0" dirty="0" smtClean="0">
                <a:solidFill>
                  <a:srgbClr val="0D0D0D"/>
                </a:solidFill>
              </a:rPr>
              <a:t>Membuat rencana-rencana untuk perbaikan</a:t>
            </a:r>
            <a:endParaRPr lang="en-US" b="0" dirty="0" smtClean="0">
              <a:solidFill>
                <a:srgbClr val="0D0D0D"/>
              </a:solidFill>
            </a:endParaRPr>
          </a:p>
          <a:p>
            <a:r>
              <a:rPr lang="id-ID" dirty="0" smtClean="0">
                <a:solidFill>
                  <a:srgbClr val="0D0D0D"/>
                </a:solidFill>
              </a:rPr>
              <a:t>Perencanaan Kelangsungan Bisnis</a:t>
            </a:r>
            <a:r>
              <a:rPr lang="en-US" dirty="0" smtClean="0">
                <a:solidFill>
                  <a:srgbClr val="0D0D0D"/>
                </a:solidFill>
              </a:rPr>
              <a:t>: </a:t>
            </a:r>
            <a:r>
              <a:rPr lang="fi-FI" b="0" dirty="0" smtClean="0">
                <a:solidFill>
                  <a:srgbClr val="0D0D0D"/>
                </a:solidFill>
              </a:rPr>
              <a:t>Fokus pada pemulihan operasi bisnis setelah bencana</a:t>
            </a:r>
            <a:endParaRPr lang="en-US" b="0" dirty="0" smtClean="0">
              <a:solidFill>
                <a:srgbClr val="0D0D0D"/>
              </a:solidFill>
            </a:endParaRPr>
          </a:p>
          <a:p>
            <a:r>
              <a:rPr lang="en-US" b="0" dirty="0" err="1" smtClean="0">
                <a:solidFill>
                  <a:schemeClr val="tx1"/>
                </a:solidFill>
              </a:rPr>
              <a:t>Kedua</a:t>
            </a:r>
            <a:r>
              <a:rPr lang="en-US" b="0" dirty="0" smtClean="0">
                <a:solidFill>
                  <a:schemeClr val="tx1"/>
                </a:solidFill>
              </a:rPr>
              <a:t> </a:t>
            </a:r>
            <a:r>
              <a:rPr lang="en-US" b="0" dirty="0" err="1" smtClean="0">
                <a:solidFill>
                  <a:schemeClr val="tx1"/>
                </a:solidFill>
              </a:rPr>
              <a:t>jenis</a:t>
            </a:r>
            <a:r>
              <a:rPr lang="en-US" b="0" dirty="0" smtClean="0">
                <a:solidFill>
                  <a:schemeClr val="tx1"/>
                </a:solidFill>
              </a:rPr>
              <a:t> </a:t>
            </a:r>
            <a:r>
              <a:rPr lang="en-US" b="0" dirty="0" err="1" smtClean="0">
                <a:solidFill>
                  <a:schemeClr val="tx1"/>
                </a:solidFill>
              </a:rPr>
              <a:t>rencana</a:t>
            </a:r>
            <a:r>
              <a:rPr lang="en-US" b="0" dirty="0" smtClean="0">
                <a:solidFill>
                  <a:schemeClr val="tx1"/>
                </a:solidFill>
              </a:rPr>
              <a:t> yang </a:t>
            </a:r>
            <a:r>
              <a:rPr lang="en-US" b="0" dirty="0" err="1" smtClean="0">
                <a:solidFill>
                  <a:schemeClr val="tx1"/>
                </a:solidFill>
              </a:rPr>
              <a:t>diperlukan</a:t>
            </a:r>
            <a:r>
              <a:rPr lang="en-US" b="0" dirty="0" smtClean="0">
                <a:solidFill>
                  <a:schemeClr val="tx1"/>
                </a:solidFill>
              </a:rPr>
              <a:t> </a:t>
            </a:r>
            <a:r>
              <a:rPr lang="en-US" b="0" dirty="0" err="1" smtClean="0">
                <a:solidFill>
                  <a:schemeClr val="tx1"/>
                </a:solidFill>
              </a:rPr>
              <a:t>untuk</a:t>
            </a:r>
            <a:r>
              <a:rPr lang="en-US" b="0" dirty="0" smtClean="0">
                <a:solidFill>
                  <a:schemeClr val="tx1"/>
                </a:solidFill>
              </a:rPr>
              <a:t> </a:t>
            </a:r>
            <a:r>
              <a:rPr lang="en-US" b="0" dirty="0" err="1" smtClean="0">
                <a:solidFill>
                  <a:schemeClr val="tx1"/>
                </a:solidFill>
              </a:rPr>
              <a:t>mengidentifikasi</a:t>
            </a:r>
            <a:r>
              <a:rPr lang="en-US" b="0" dirty="0" smtClean="0">
                <a:solidFill>
                  <a:schemeClr val="tx1"/>
                </a:solidFill>
              </a:rPr>
              <a:t> </a:t>
            </a:r>
            <a:r>
              <a:rPr lang="en-US" b="0" dirty="0" err="1" smtClean="0">
                <a:solidFill>
                  <a:schemeClr val="tx1"/>
                </a:solidFill>
              </a:rPr>
              <a:t>sistem</a:t>
            </a:r>
            <a:r>
              <a:rPr lang="en-US" b="0" dirty="0" smtClean="0">
                <a:solidFill>
                  <a:schemeClr val="tx1"/>
                </a:solidFill>
              </a:rPr>
              <a:t> </a:t>
            </a:r>
            <a:r>
              <a:rPr lang="id-ID" b="0" dirty="0" smtClean="0">
                <a:solidFill>
                  <a:schemeClr val="tx1"/>
                </a:solidFill>
              </a:rPr>
              <a:t>perusahaan </a:t>
            </a:r>
            <a:r>
              <a:rPr lang="en-US" b="0" dirty="0" smtClean="0">
                <a:solidFill>
                  <a:schemeClr val="tx1"/>
                </a:solidFill>
              </a:rPr>
              <a:t>yang paling </a:t>
            </a:r>
            <a:r>
              <a:rPr lang="en-US" b="0" dirty="0" err="1" smtClean="0">
                <a:solidFill>
                  <a:schemeClr val="tx1"/>
                </a:solidFill>
              </a:rPr>
              <a:t>penting</a:t>
            </a:r>
            <a:endParaRPr lang="en-US" b="0" dirty="0" smtClean="0">
              <a:solidFill>
                <a:schemeClr val="tx1"/>
              </a:solidFill>
            </a:endParaRPr>
          </a:p>
          <a:p>
            <a:r>
              <a:rPr lang="en-US" b="0" dirty="0" err="1" smtClean="0">
                <a:solidFill>
                  <a:schemeClr val="tx1"/>
                </a:solidFill>
              </a:rPr>
              <a:t>Analisis</a:t>
            </a:r>
            <a:r>
              <a:rPr lang="en-US" b="0" dirty="0" smtClean="0">
                <a:solidFill>
                  <a:schemeClr val="tx1"/>
                </a:solidFill>
              </a:rPr>
              <a:t> </a:t>
            </a:r>
            <a:r>
              <a:rPr lang="en-US" b="0" dirty="0" err="1" smtClean="0">
                <a:solidFill>
                  <a:schemeClr val="tx1"/>
                </a:solidFill>
              </a:rPr>
              <a:t>dampak</a:t>
            </a:r>
            <a:r>
              <a:rPr lang="en-US" b="0" dirty="0" smtClean="0">
                <a:solidFill>
                  <a:schemeClr val="tx1"/>
                </a:solidFill>
              </a:rPr>
              <a:t> </a:t>
            </a:r>
            <a:r>
              <a:rPr lang="en-US" b="0" dirty="0" err="1" smtClean="0">
                <a:solidFill>
                  <a:schemeClr val="tx1"/>
                </a:solidFill>
              </a:rPr>
              <a:t>bisnis</a:t>
            </a:r>
            <a:r>
              <a:rPr lang="en-US" b="0" dirty="0" smtClean="0">
                <a:solidFill>
                  <a:schemeClr val="tx1"/>
                </a:solidFill>
              </a:rPr>
              <a:t> </a:t>
            </a:r>
            <a:r>
              <a:rPr lang="en-US" b="0" dirty="0" err="1" smtClean="0">
                <a:solidFill>
                  <a:schemeClr val="tx1"/>
                </a:solidFill>
              </a:rPr>
              <a:t>untuk</a:t>
            </a:r>
            <a:r>
              <a:rPr lang="en-US" b="0" dirty="0" smtClean="0">
                <a:solidFill>
                  <a:schemeClr val="tx1"/>
                </a:solidFill>
              </a:rPr>
              <a:t> </a:t>
            </a:r>
            <a:r>
              <a:rPr lang="en-US" b="0" dirty="0" err="1" smtClean="0">
                <a:solidFill>
                  <a:schemeClr val="tx1"/>
                </a:solidFill>
              </a:rPr>
              <a:t>menentukan</a:t>
            </a:r>
            <a:r>
              <a:rPr lang="en-US" b="0" dirty="0" smtClean="0">
                <a:solidFill>
                  <a:schemeClr val="tx1"/>
                </a:solidFill>
              </a:rPr>
              <a:t> </a:t>
            </a:r>
            <a:r>
              <a:rPr lang="en-US" b="0" dirty="0" err="1" smtClean="0">
                <a:solidFill>
                  <a:schemeClr val="tx1"/>
                </a:solidFill>
              </a:rPr>
              <a:t>dampak</a:t>
            </a:r>
            <a:r>
              <a:rPr lang="en-US" b="0" dirty="0" smtClean="0">
                <a:solidFill>
                  <a:schemeClr val="tx1"/>
                </a:solidFill>
              </a:rPr>
              <a:t> </a:t>
            </a:r>
            <a:r>
              <a:rPr lang="en-US" b="0" dirty="0" err="1" smtClean="0">
                <a:solidFill>
                  <a:schemeClr val="tx1"/>
                </a:solidFill>
              </a:rPr>
              <a:t>dari</a:t>
            </a:r>
            <a:r>
              <a:rPr lang="en-US" b="0" dirty="0" smtClean="0">
                <a:solidFill>
                  <a:schemeClr val="tx1"/>
                </a:solidFill>
              </a:rPr>
              <a:t> </a:t>
            </a:r>
            <a:r>
              <a:rPr lang="en-US" b="0" dirty="0" err="1" smtClean="0">
                <a:solidFill>
                  <a:schemeClr val="tx1"/>
                </a:solidFill>
              </a:rPr>
              <a:t>pemadaman</a:t>
            </a:r>
            <a:endParaRPr lang="en-US" b="0" dirty="0" smtClean="0">
              <a:solidFill>
                <a:schemeClr val="tx1"/>
              </a:solidFill>
            </a:endParaRPr>
          </a:p>
          <a:p>
            <a:r>
              <a:rPr lang="id-ID" b="0" dirty="0" smtClean="0">
                <a:solidFill>
                  <a:schemeClr val="tx1"/>
                </a:solidFill>
              </a:rPr>
              <a:t>Menagemen harus menentukan sistem mana yang dipulihkan terlebih dahulu</a:t>
            </a:r>
            <a:endParaRPr lang="en-US" b="0" dirty="0" smtClean="0">
              <a:solidFill>
                <a:schemeClr val="tx1"/>
              </a:solidFill>
            </a:endParaRPr>
          </a:p>
          <a:p>
            <a:endParaRPr lang="en-US" dirty="0" smtClean="0">
              <a:solidFill>
                <a:schemeClr val="tx1"/>
              </a:solidFill>
            </a:endParaRPr>
          </a:p>
        </p:txBody>
      </p:sp>
      <p:sp>
        <p:nvSpPr>
          <p:cNvPr id="40963" name="Text Placeholder 5"/>
          <p:cNvSpPr>
            <a:spLocks noGrp="1"/>
          </p:cNvSpPr>
          <p:nvPr>
            <p:ph type="body" sz="quarter" idx="12"/>
          </p:nvPr>
        </p:nvSpPr>
        <p:spPr>
          <a:xfrm>
            <a:off x="0" y="500042"/>
            <a:ext cx="9144000" cy="381000"/>
          </a:xfrm>
        </p:spPr>
        <p:txBody>
          <a:bodyPr>
            <a:normAutofit fontScale="92500" lnSpcReduction="10000"/>
          </a:bodyPr>
          <a:lstStyle/>
          <a:p>
            <a:r>
              <a:rPr lang="id-ID" sz="2200" dirty="0" smtClean="0">
                <a:latin typeface="Cambria" pitchFamily="-111" charset="0"/>
              </a:rPr>
              <a:t>Disaster Recovery Planning &amp; Business Continuity Planning</a:t>
            </a:r>
            <a:endParaRPr lang="en-US" sz="2200" dirty="0" smtClean="0">
              <a:latin typeface="Cambria" pitchFamily="-111" charset="0"/>
            </a:endParaRPr>
          </a:p>
        </p:txBody>
      </p:sp>
      <p:sp>
        <p:nvSpPr>
          <p:cNvPr id="40965"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0966" name="Slide Number Placeholder 4"/>
          <p:cNvSpPr>
            <a:spLocks noGrp="1"/>
          </p:cNvSpPr>
          <p:nvPr>
            <p:ph type="sldNum" sz="quarter" idx="14"/>
          </p:nvPr>
        </p:nvSpPr>
        <p:spPr bwMode="auto">
          <a:noFill/>
          <a:ln>
            <a:miter lim="800000"/>
            <a:headEnd/>
            <a:tailEnd/>
          </a:ln>
        </p:spPr>
        <p:txBody>
          <a:bodyPr>
            <a:normAutofit lnSpcReduction="10000"/>
          </a:bodyPr>
          <a:lstStyle/>
          <a:p>
            <a:fld id="{89D7274C-BAF0-4AD3-B84B-9D062660875B}" type="slidenum">
              <a:rPr lang="en-US"/>
              <a:pPr/>
              <a:t>33</a:t>
            </a:fld>
            <a:endParaRPr lang="en-US"/>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0"/>
          <p:cNvSpPr>
            <a:spLocks noGrp="1"/>
          </p:cNvSpPr>
          <p:nvPr>
            <p:ph idx="1"/>
          </p:nvPr>
        </p:nvSpPr>
        <p:spPr/>
        <p:txBody>
          <a:bodyPr/>
          <a:lstStyle/>
          <a:p>
            <a:pPr>
              <a:lnSpc>
                <a:spcPct val="100000"/>
              </a:lnSpc>
            </a:pPr>
            <a:r>
              <a:rPr lang="en-US" dirty="0" smtClean="0">
                <a:solidFill>
                  <a:srgbClr val="0D0D0D"/>
                </a:solidFill>
              </a:rPr>
              <a:t>MIS audit</a:t>
            </a:r>
          </a:p>
          <a:p>
            <a:pPr lvl="1">
              <a:lnSpc>
                <a:spcPct val="100000"/>
              </a:lnSpc>
            </a:pPr>
            <a:r>
              <a:rPr lang="en-US" b="0" dirty="0" err="1" smtClean="0"/>
              <a:t>Memeriksa</a:t>
            </a:r>
            <a:r>
              <a:rPr lang="en-US" b="0" dirty="0" smtClean="0"/>
              <a:t> </a:t>
            </a:r>
            <a:r>
              <a:rPr lang="en-US" b="0" dirty="0" err="1" smtClean="0"/>
              <a:t>lingkungan</a:t>
            </a:r>
            <a:r>
              <a:rPr lang="en-US" b="0" dirty="0" smtClean="0"/>
              <a:t> </a:t>
            </a:r>
            <a:r>
              <a:rPr lang="en-US" b="0" dirty="0" err="1" smtClean="0"/>
              <a:t>keamanan</a:t>
            </a:r>
            <a:r>
              <a:rPr lang="en-US" b="0" dirty="0" smtClean="0"/>
              <a:t> </a:t>
            </a:r>
            <a:r>
              <a:rPr lang="en-US" b="0" dirty="0" err="1" smtClean="0"/>
              <a:t>secara</a:t>
            </a:r>
            <a:r>
              <a:rPr lang="en-US" b="0" dirty="0" smtClean="0"/>
              <a:t> </a:t>
            </a:r>
            <a:r>
              <a:rPr lang="en-US" b="0" dirty="0" err="1" smtClean="0"/>
              <a:t>keseluruhan</a:t>
            </a:r>
            <a:r>
              <a:rPr lang="en-US" b="0" dirty="0" smtClean="0"/>
              <a:t> </a:t>
            </a:r>
            <a:r>
              <a:rPr lang="en-US" b="0" dirty="0" err="1" smtClean="0"/>
              <a:t>perusahaan</a:t>
            </a:r>
            <a:r>
              <a:rPr lang="en-US" b="0" dirty="0" smtClean="0"/>
              <a:t> </a:t>
            </a:r>
            <a:r>
              <a:rPr lang="en-US" b="0" dirty="0" err="1" smtClean="0"/>
              <a:t>serta</a:t>
            </a:r>
            <a:r>
              <a:rPr lang="en-US" b="0" dirty="0" smtClean="0"/>
              <a:t> </a:t>
            </a:r>
            <a:r>
              <a:rPr lang="en-US" b="0" dirty="0" err="1" smtClean="0"/>
              <a:t>kontrol</a:t>
            </a:r>
            <a:r>
              <a:rPr lang="en-US" b="0" dirty="0" smtClean="0"/>
              <a:t> yang </a:t>
            </a:r>
            <a:r>
              <a:rPr lang="en-US" b="0" dirty="0" err="1" smtClean="0"/>
              <a:t>mengatur</a:t>
            </a:r>
            <a:r>
              <a:rPr lang="en-US" b="0" dirty="0" smtClean="0"/>
              <a:t> </a:t>
            </a:r>
            <a:r>
              <a:rPr lang="en-US" b="0" dirty="0" err="1" smtClean="0"/>
              <a:t>sistem</a:t>
            </a:r>
            <a:r>
              <a:rPr lang="en-US" b="0" dirty="0" smtClean="0"/>
              <a:t> </a:t>
            </a:r>
            <a:r>
              <a:rPr lang="en-US" b="0" dirty="0" err="1" smtClean="0"/>
              <a:t>informasi</a:t>
            </a:r>
            <a:r>
              <a:rPr lang="en-US" b="0" dirty="0" smtClean="0"/>
              <a:t> </a:t>
            </a:r>
            <a:r>
              <a:rPr lang="en-US" b="0" dirty="0" err="1" smtClean="0"/>
              <a:t>individu</a:t>
            </a:r>
            <a:endParaRPr lang="en-US" b="0" dirty="0" smtClean="0"/>
          </a:p>
          <a:p>
            <a:pPr lvl="1">
              <a:lnSpc>
                <a:spcPct val="100000"/>
              </a:lnSpc>
            </a:pPr>
            <a:r>
              <a:rPr lang="en-US" b="0" dirty="0" err="1" smtClean="0"/>
              <a:t>Ulasan</a:t>
            </a:r>
            <a:r>
              <a:rPr lang="en-US" b="0" dirty="0" smtClean="0"/>
              <a:t> </a:t>
            </a:r>
            <a:r>
              <a:rPr lang="en-US" b="0" dirty="0" err="1" smtClean="0"/>
              <a:t>teknologi</a:t>
            </a:r>
            <a:r>
              <a:rPr lang="en-US" b="0" dirty="0" smtClean="0"/>
              <a:t>, </a:t>
            </a:r>
            <a:r>
              <a:rPr lang="en-US" b="0" dirty="0" err="1" smtClean="0"/>
              <a:t>prosedur</a:t>
            </a:r>
            <a:r>
              <a:rPr lang="en-US" b="0" dirty="0" smtClean="0"/>
              <a:t>, </a:t>
            </a:r>
            <a:r>
              <a:rPr lang="en-US" b="0" dirty="0" err="1" smtClean="0"/>
              <a:t>dokumentasi</a:t>
            </a:r>
            <a:r>
              <a:rPr lang="en-US" b="0" dirty="0" smtClean="0"/>
              <a:t>, </a:t>
            </a:r>
            <a:r>
              <a:rPr lang="en-US" b="0" dirty="0" err="1" smtClean="0"/>
              <a:t>pelatihan</a:t>
            </a:r>
            <a:r>
              <a:rPr lang="en-US" b="0" dirty="0" smtClean="0"/>
              <a:t>, </a:t>
            </a:r>
            <a:r>
              <a:rPr lang="en-US" b="0" dirty="0" err="1" smtClean="0"/>
              <a:t>dan</a:t>
            </a:r>
            <a:r>
              <a:rPr lang="en-US" b="0" dirty="0" smtClean="0"/>
              <a:t> </a:t>
            </a:r>
            <a:r>
              <a:rPr lang="en-US" b="0" dirty="0" err="1" smtClean="0"/>
              <a:t>personil</a:t>
            </a:r>
            <a:r>
              <a:rPr lang="en-US" b="0" dirty="0" smtClean="0"/>
              <a:t>.</a:t>
            </a:r>
          </a:p>
          <a:p>
            <a:pPr lvl="1">
              <a:lnSpc>
                <a:spcPct val="100000"/>
              </a:lnSpc>
            </a:pPr>
            <a:r>
              <a:rPr lang="en-US" b="0" dirty="0" err="1" smtClean="0"/>
              <a:t>Daftar</a:t>
            </a:r>
            <a:r>
              <a:rPr lang="en-US" b="0" dirty="0" smtClean="0"/>
              <a:t> </a:t>
            </a:r>
            <a:r>
              <a:rPr lang="en-US" b="0" dirty="0" err="1" smtClean="0"/>
              <a:t>dan</a:t>
            </a:r>
            <a:r>
              <a:rPr lang="en-US" b="0" dirty="0" smtClean="0"/>
              <a:t> </a:t>
            </a:r>
            <a:r>
              <a:rPr lang="en-US" b="0" dirty="0" err="1" smtClean="0"/>
              <a:t>peringkat</a:t>
            </a:r>
            <a:r>
              <a:rPr lang="en-US" b="0" dirty="0" smtClean="0"/>
              <a:t> </a:t>
            </a:r>
            <a:r>
              <a:rPr lang="en-US" b="0" dirty="0" err="1" smtClean="0"/>
              <a:t>semua</a:t>
            </a:r>
            <a:r>
              <a:rPr lang="en-US" b="0" dirty="0" smtClean="0"/>
              <a:t> </a:t>
            </a:r>
            <a:r>
              <a:rPr lang="en-US" b="0" dirty="0" err="1" smtClean="0"/>
              <a:t>kelemahan</a:t>
            </a:r>
            <a:r>
              <a:rPr lang="en-US" b="0" dirty="0" smtClean="0"/>
              <a:t> </a:t>
            </a:r>
            <a:r>
              <a:rPr lang="en-US" b="0" dirty="0" err="1" smtClean="0"/>
              <a:t>pengendalia</a:t>
            </a:r>
            <a:r>
              <a:rPr lang="id-ID" b="0" dirty="0" smtClean="0"/>
              <a:t>n</a:t>
            </a:r>
          </a:p>
          <a:p>
            <a:pPr lvl="1">
              <a:lnSpc>
                <a:spcPct val="100000"/>
              </a:lnSpc>
            </a:pPr>
            <a:r>
              <a:rPr lang="en-US" b="0" dirty="0" err="1" smtClean="0"/>
              <a:t>Menilai</a:t>
            </a:r>
            <a:r>
              <a:rPr lang="en-US" b="0" dirty="0" smtClean="0"/>
              <a:t> </a:t>
            </a:r>
            <a:r>
              <a:rPr lang="en-US" b="0" dirty="0" err="1" smtClean="0"/>
              <a:t>dampak</a:t>
            </a:r>
            <a:r>
              <a:rPr lang="en-US" b="0" dirty="0" smtClean="0"/>
              <a:t> </a:t>
            </a:r>
            <a:r>
              <a:rPr lang="en-US" b="0" dirty="0" err="1" smtClean="0"/>
              <a:t>keuangan</a:t>
            </a:r>
            <a:r>
              <a:rPr lang="en-US" b="0" dirty="0" smtClean="0"/>
              <a:t> </a:t>
            </a:r>
            <a:r>
              <a:rPr lang="en-US" b="0" dirty="0" err="1" smtClean="0"/>
              <a:t>dan</a:t>
            </a:r>
            <a:r>
              <a:rPr lang="en-US" b="0" dirty="0" smtClean="0"/>
              <a:t> </a:t>
            </a:r>
            <a:r>
              <a:rPr lang="en-US" b="0" dirty="0" err="1" smtClean="0"/>
              <a:t>organisasi</a:t>
            </a:r>
            <a:r>
              <a:rPr lang="en-US" b="0" dirty="0" smtClean="0"/>
              <a:t> </a:t>
            </a:r>
            <a:r>
              <a:rPr lang="id-ID" b="0" dirty="0" smtClean="0"/>
              <a:t>pada </a:t>
            </a:r>
            <a:r>
              <a:rPr lang="en-US" b="0" dirty="0" err="1" smtClean="0"/>
              <a:t>masing-masing</a:t>
            </a:r>
            <a:r>
              <a:rPr lang="en-US" b="0" dirty="0" smtClean="0"/>
              <a:t> </a:t>
            </a:r>
            <a:r>
              <a:rPr lang="en-US" b="0" dirty="0" err="1" smtClean="0"/>
              <a:t>ancaman</a:t>
            </a:r>
            <a:r>
              <a:rPr lang="en-US" b="0" dirty="0" smtClean="0"/>
              <a:t> </a:t>
            </a:r>
          </a:p>
        </p:txBody>
      </p:sp>
      <p:sp>
        <p:nvSpPr>
          <p:cNvPr id="41987" name="Text Placeholder 5"/>
          <p:cNvSpPr>
            <a:spLocks noGrp="1"/>
          </p:cNvSpPr>
          <p:nvPr>
            <p:ph type="body" sz="quarter" idx="12"/>
          </p:nvPr>
        </p:nvSpPr>
        <p:spPr>
          <a:xfrm>
            <a:off x="0" y="500042"/>
            <a:ext cx="9144000" cy="381000"/>
          </a:xfrm>
        </p:spPr>
        <p:txBody>
          <a:bodyPr>
            <a:normAutofit fontScale="92500" lnSpcReduction="10000"/>
          </a:bodyPr>
          <a:lstStyle/>
          <a:p>
            <a:r>
              <a:rPr lang="id-ID" sz="2200" dirty="0" smtClean="0">
                <a:latin typeface="Cambria" pitchFamily="-111" charset="0"/>
              </a:rPr>
              <a:t>Audit Sistem Informasi Management</a:t>
            </a:r>
            <a:endParaRPr lang="en-US" sz="2200" dirty="0" smtClean="0">
              <a:latin typeface="Cambria" pitchFamily="-111" charset="0"/>
            </a:endParaRPr>
          </a:p>
        </p:txBody>
      </p:sp>
      <p:sp>
        <p:nvSpPr>
          <p:cNvPr id="4198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1990" name="Slide Number Placeholder 4"/>
          <p:cNvSpPr>
            <a:spLocks noGrp="1"/>
          </p:cNvSpPr>
          <p:nvPr>
            <p:ph type="sldNum" sz="quarter" idx="14"/>
          </p:nvPr>
        </p:nvSpPr>
        <p:spPr bwMode="auto">
          <a:noFill/>
          <a:ln>
            <a:miter lim="800000"/>
            <a:headEnd/>
            <a:tailEnd/>
          </a:ln>
        </p:spPr>
        <p:txBody>
          <a:bodyPr>
            <a:normAutofit lnSpcReduction="10000"/>
          </a:bodyPr>
          <a:lstStyle/>
          <a:p>
            <a:fld id="{099DC719-4663-46CD-B56B-86C46F7E62BE}" type="slidenum">
              <a:rPr lang="en-US"/>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2"/>
          </p:nvPr>
        </p:nvSpPr>
        <p:spPr>
          <a:xfrm>
            <a:off x="0" y="500042"/>
            <a:ext cx="9144000" cy="381000"/>
          </a:xfrm>
        </p:spPr>
        <p:txBody>
          <a:bodyPr>
            <a:normAutofit fontScale="92500" lnSpcReduction="10000"/>
          </a:bodyPr>
          <a:lstStyle/>
          <a:p>
            <a:r>
              <a:rPr lang="id-ID" sz="2200" dirty="0" smtClean="0">
                <a:latin typeface="Cambria" pitchFamily="-111" charset="0"/>
              </a:rPr>
              <a:t>Audit Sistem Informasi Management</a:t>
            </a:r>
            <a:endParaRPr lang="en-US" sz="2200" dirty="0" smtClean="0">
              <a:latin typeface="Cambria" pitchFamily="-111" charset="0"/>
            </a:endParaRPr>
          </a:p>
        </p:txBody>
      </p:sp>
      <p:sp>
        <p:nvSpPr>
          <p:cNvPr id="9" name="Picture Placeholder 8"/>
          <p:cNvSpPr>
            <a:spLocks noGrp="1"/>
          </p:cNvSpPr>
          <p:nvPr>
            <p:ph type="pic" sz="quarter" idx="15"/>
          </p:nvPr>
        </p:nvSpPr>
        <p:spPr/>
      </p:sp>
      <p:sp>
        <p:nvSpPr>
          <p:cNvPr id="43012" name="Text Placeholder 3"/>
          <p:cNvSpPr>
            <a:spLocks noGrp="1"/>
          </p:cNvSpPr>
          <p:nvPr>
            <p:ph type="body" sz="quarter" idx="16"/>
          </p:nvPr>
        </p:nvSpPr>
        <p:spPr/>
        <p:txBody>
          <a:bodyPr/>
          <a:lstStyle/>
          <a:p>
            <a:pPr>
              <a:spcBef>
                <a:spcPct val="0"/>
              </a:spcBef>
              <a:buFont typeface="Arial" charset="0"/>
              <a:buNone/>
            </a:pPr>
            <a:r>
              <a:rPr lang="en-US" dirty="0" smtClean="0"/>
              <a:t>SAMPLE AUDITOR’S LIST OF CONTROL WEAKNESSES</a:t>
            </a:r>
          </a:p>
        </p:txBody>
      </p:sp>
      <p:sp>
        <p:nvSpPr>
          <p:cNvPr id="43013" name="Text Placeholder 4"/>
          <p:cNvSpPr>
            <a:spLocks noGrp="1"/>
          </p:cNvSpPr>
          <p:nvPr>
            <p:ph type="body" sz="quarter" idx="17"/>
          </p:nvPr>
        </p:nvSpPr>
        <p:spPr>
          <a:xfrm>
            <a:off x="457200" y="2819400"/>
            <a:ext cx="2133600" cy="2057400"/>
          </a:xfrm>
        </p:spPr>
        <p:txBody>
          <a:bodyPr>
            <a:normAutofit fontScale="92500"/>
          </a:bodyPr>
          <a:lstStyle/>
          <a:p>
            <a:pPr>
              <a:buFont typeface="Arial" charset="0"/>
              <a:buNone/>
            </a:pPr>
            <a:r>
              <a:rPr lang="en-US" dirty="0" smtClean="0"/>
              <a:t>This chart is a sample page from a list of control weaknesses that an auditor might find in a loan system in a local commercial bank. This form helps auditors record and evaluate control weaknesses and shows the results of discussing those weaknesses with management, as well as any corrective actions taken by management.</a:t>
            </a:r>
          </a:p>
        </p:txBody>
      </p:sp>
      <p:sp>
        <p:nvSpPr>
          <p:cNvPr id="43014" name="Text Placeholder 5"/>
          <p:cNvSpPr>
            <a:spLocks noGrp="1"/>
          </p:cNvSpPr>
          <p:nvPr>
            <p:ph type="body" sz="quarter" idx="18"/>
          </p:nvPr>
        </p:nvSpPr>
        <p:spPr/>
        <p:txBody>
          <a:bodyPr>
            <a:normAutofit fontScale="92500" lnSpcReduction="20000"/>
          </a:bodyPr>
          <a:lstStyle/>
          <a:p>
            <a:pPr>
              <a:buFont typeface="Arial" charset="0"/>
              <a:buNone/>
            </a:pPr>
            <a:r>
              <a:rPr lang="en-US" smtClean="0"/>
              <a:t>FIGURE 8-4</a:t>
            </a:r>
          </a:p>
        </p:txBody>
      </p:sp>
      <p:sp>
        <p:nvSpPr>
          <p:cNvPr id="43016"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43017" name="Slide Number Placeholder 9"/>
          <p:cNvSpPr>
            <a:spLocks noGrp="1"/>
          </p:cNvSpPr>
          <p:nvPr>
            <p:ph type="sldNum" sz="quarter" idx="20"/>
          </p:nvPr>
        </p:nvSpPr>
        <p:spPr bwMode="auto">
          <a:noFill/>
          <a:ln>
            <a:miter lim="800000"/>
            <a:headEnd/>
            <a:tailEnd/>
          </a:ln>
        </p:spPr>
        <p:txBody>
          <a:bodyPr>
            <a:normAutofit lnSpcReduction="10000"/>
          </a:bodyPr>
          <a:lstStyle/>
          <a:p>
            <a:fld id="{1C770EF0-53CD-4CA9-AB4D-2C07CC4CC57C}" type="slidenum">
              <a:rPr lang="en-US"/>
              <a:pPr/>
              <a:t>35</a:t>
            </a:fld>
            <a:endParaRPr lang="en-US"/>
          </a:p>
        </p:txBody>
      </p:sp>
      <p:pic>
        <p:nvPicPr>
          <p:cNvPr id="1026" name="Picture 2"/>
          <p:cNvPicPr>
            <a:picLocks noChangeAspect="1" noChangeArrowheads="1"/>
          </p:cNvPicPr>
          <p:nvPr/>
        </p:nvPicPr>
        <p:blipFill>
          <a:blip r:embed="rId3"/>
          <a:srcRect l="31845" t="26367" r="27525" b="15039"/>
          <a:stretch>
            <a:fillRect/>
          </a:stretch>
        </p:blipFill>
        <p:spPr bwMode="auto">
          <a:xfrm>
            <a:off x="2845581" y="1670081"/>
            <a:ext cx="5869823" cy="47593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2"/>
          </p:nvPr>
        </p:nvSpPr>
        <p:spPr>
          <a:xfrm>
            <a:off x="0" y="500042"/>
            <a:ext cx="9144000" cy="381000"/>
          </a:xfrm>
        </p:spPr>
        <p:txBody>
          <a:bodyPr>
            <a:normAutofit fontScale="92500" lnSpcReduction="10000"/>
          </a:bodyPr>
          <a:lstStyle/>
          <a:p>
            <a:r>
              <a:rPr lang="id-ID" sz="2200" dirty="0" smtClean="0">
                <a:latin typeface="Cambria" pitchFamily="-111" charset="0"/>
              </a:rPr>
              <a:t>Audit Sistem Informasi Management</a:t>
            </a:r>
            <a:endParaRPr lang="en-US" sz="2200" dirty="0" smtClean="0">
              <a:latin typeface="Cambria" pitchFamily="-111" charset="0"/>
            </a:endParaRPr>
          </a:p>
        </p:txBody>
      </p:sp>
      <p:sp>
        <p:nvSpPr>
          <p:cNvPr id="43016"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43017" name="Slide Number Placeholder 9"/>
          <p:cNvSpPr>
            <a:spLocks noGrp="1"/>
          </p:cNvSpPr>
          <p:nvPr>
            <p:ph type="sldNum" sz="quarter" idx="20"/>
          </p:nvPr>
        </p:nvSpPr>
        <p:spPr bwMode="auto">
          <a:noFill/>
          <a:ln>
            <a:miter lim="800000"/>
            <a:headEnd/>
            <a:tailEnd/>
          </a:ln>
        </p:spPr>
        <p:txBody>
          <a:bodyPr>
            <a:normAutofit lnSpcReduction="10000"/>
          </a:bodyPr>
          <a:lstStyle/>
          <a:p>
            <a:fld id="{1C770EF0-53CD-4CA9-AB4D-2C07CC4CC57C}" type="slidenum">
              <a:rPr lang="en-US"/>
              <a:pPr/>
              <a:t>36</a:t>
            </a:fld>
            <a:endParaRPr lang="en-US"/>
          </a:p>
        </p:txBody>
      </p:sp>
      <p:pic>
        <p:nvPicPr>
          <p:cNvPr id="3074" name="Picture 2"/>
          <p:cNvPicPr>
            <a:picLocks noChangeAspect="1" noChangeArrowheads="1"/>
          </p:cNvPicPr>
          <p:nvPr/>
        </p:nvPicPr>
        <p:blipFill>
          <a:blip r:embed="rId3"/>
          <a:srcRect l="22511" t="45898" r="24780" b="11133"/>
          <a:stretch>
            <a:fillRect/>
          </a:stretch>
        </p:blipFill>
        <p:spPr bwMode="auto">
          <a:xfrm>
            <a:off x="0" y="1785926"/>
            <a:ext cx="904015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5"/>
          <p:cNvSpPr>
            <a:spLocks noGrp="1"/>
          </p:cNvSpPr>
          <p:nvPr>
            <p:ph type="body" sz="quarter" idx="12"/>
          </p:nvPr>
        </p:nvSpPr>
        <p:spPr>
          <a:xfrm>
            <a:off x="1857356" y="2643182"/>
            <a:ext cx="6072230" cy="1643074"/>
          </a:xfrm>
        </p:spPr>
        <p:txBody>
          <a:bodyPr/>
          <a:lstStyle/>
          <a:p>
            <a:pPr algn="r"/>
            <a:r>
              <a:rPr lang="en-US" sz="3200" dirty="0" smtClean="0">
                <a:latin typeface="Cambria" pitchFamily="-111" charset="0"/>
              </a:rPr>
              <a:t>Technologies and Tools for Protecting Information Resources</a:t>
            </a:r>
          </a:p>
        </p:txBody>
      </p:sp>
      <p:sp>
        <p:nvSpPr>
          <p:cNvPr id="43016"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43017" name="Slide Number Placeholder 9"/>
          <p:cNvSpPr>
            <a:spLocks noGrp="1"/>
          </p:cNvSpPr>
          <p:nvPr>
            <p:ph type="sldNum" sz="quarter" idx="20"/>
          </p:nvPr>
        </p:nvSpPr>
        <p:spPr bwMode="auto">
          <a:noFill/>
          <a:ln>
            <a:miter lim="800000"/>
            <a:headEnd/>
            <a:tailEnd/>
          </a:ln>
        </p:spPr>
        <p:txBody>
          <a:bodyPr>
            <a:normAutofit lnSpcReduction="10000"/>
          </a:bodyPr>
          <a:lstStyle/>
          <a:p>
            <a:fld id="{1C770EF0-53CD-4CA9-AB4D-2C07CC4CC57C}" type="slidenum">
              <a:rPr lang="en-US"/>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0"/>
          <p:cNvSpPr>
            <a:spLocks noGrp="1"/>
          </p:cNvSpPr>
          <p:nvPr>
            <p:ph idx="1"/>
          </p:nvPr>
        </p:nvSpPr>
        <p:spPr/>
        <p:txBody>
          <a:bodyPr/>
          <a:lstStyle/>
          <a:p>
            <a:r>
              <a:rPr lang="en-US" dirty="0" smtClean="0">
                <a:solidFill>
                  <a:srgbClr val="0D0D0D"/>
                </a:solidFill>
              </a:rPr>
              <a:t>Identity management software</a:t>
            </a:r>
          </a:p>
          <a:p>
            <a:pPr lvl="1"/>
            <a:r>
              <a:rPr lang="en-US" b="0" dirty="0" smtClean="0"/>
              <a:t>Automates keeping track of all users and privileges</a:t>
            </a:r>
          </a:p>
          <a:p>
            <a:pPr lvl="1"/>
            <a:r>
              <a:rPr lang="en-US" b="0" dirty="0" smtClean="0"/>
              <a:t>Authenticates users, protecting identities, controlling access</a:t>
            </a:r>
          </a:p>
          <a:p>
            <a:r>
              <a:rPr lang="en-US" dirty="0" smtClean="0">
                <a:solidFill>
                  <a:srgbClr val="0D0D0D"/>
                </a:solidFill>
              </a:rPr>
              <a:t>Authentication</a:t>
            </a:r>
          </a:p>
          <a:p>
            <a:pPr lvl="1"/>
            <a:r>
              <a:rPr lang="en-US" b="0" dirty="0" smtClean="0"/>
              <a:t>Password systems</a:t>
            </a:r>
          </a:p>
          <a:p>
            <a:pPr lvl="1"/>
            <a:r>
              <a:rPr lang="en-US" b="0" dirty="0" smtClean="0"/>
              <a:t>Tokens</a:t>
            </a:r>
          </a:p>
          <a:p>
            <a:pPr lvl="1"/>
            <a:r>
              <a:rPr lang="en-US" b="0" dirty="0" smtClean="0"/>
              <a:t>Smart cards</a:t>
            </a:r>
          </a:p>
          <a:p>
            <a:pPr lvl="1"/>
            <a:r>
              <a:rPr lang="en-US" b="0" dirty="0" smtClean="0"/>
              <a:t>Biometric authentication</a:t>
            </a:r>
          </a:p>
          <a:p>
            <a:endParaRPr lang="en-US" dirty="0" smtClean="0">
              <a:solidFill>
                <a:srgbClr val="0D0D0D"/>
              </a:solidFill>
            </a:endParaRPr>
          </a:p>
        </p:txBody>
      </p:sp>
      <p:sp>
        <p:nvSpPr>
          <p:cNvPr id="44035" name="Text Placeholder 5"/>
          <p:cNvSpPr>
            <a:spLocks noGrp="1"/>
          </p:cNvSpPr>
          <p:nvPr>
            <p:ph type="body" sz="quarter" idx="12"/>
          </p:nvPr>
        </p:nvSpPr>
        <p:spPr>
          <a:xfrm>
            <a:off x="0" y="500042"/>
            <a:ext cx="9144000" cy="500066"/>
          </a:xfrm>
        </p:spPr>
        <p:txBody>
          <a:bodyPr/>
          <a:lstStyle/>
          <a:p>
            <a:r>
              <a:rPr lang="en-US" sz="2400" dirty="0" smtClean="0">
                <a:solidFill>
                  <a:srgbClr val="C00000"/>
                </a:solidFill>
              </a:rPr>
              <a:t>Identity Management</a:t>
            </a:r>
            <a:r>
              <a:rPr lang="id-ID" sz="2400" dirty="0" smtClean="0">
                <a:solidFill>
                  <a:srgbClr val="C00000"/>
                </a:solidFill>
              </a:rPr>
              <a:t> And </a:t>
            </a:r>
            <a:r>
              <a:rPr lang="en-US" sz="2400" dirty="0" smtClean="0">
                <a:solidFill>
                  <a:srgbClr val="C00000"/>
                </a:solidFill>
              </a:rPr>
              <a:t>Authentication</a:t>
            </a:r>
            <a:endParaRPr lang="en-US" sz="2400" dirty="0" smtClean="0">
              <a:solidFill>
                <a:srgbClr val="C00000"/>
              </a:solidFill>
              <a:latin typeface="Cambria" pitchFamily="-111" charset="0"/>
            </a:endParaRPr>
          </a:p>
        </p:txBody>
      </p:sp>
      <p:sp>
        <p:nvSpPr>
          <p:cNvPr id="44037" name="Footer Placeholder 5"/>
          <p:cNvSpPr>
            <a:spLocks noGrp="1"/>
          </p:cNvSpPr>
          <p:nvPr>
            <p:ph type="ftr" sz="quarter" idx="13"/>
          </p:nvPr>
        </p:nvSpPr>
        <p:spPr bwMode="auto">
          <a:noFill/>
          <a:ln>
            <a:miter lim="800000"/>
            <a:headEnd/>
            <a:tailEnd/>
          </a:ln>
        </p:spPr>
        <p:txBody>
          <a:bodyPr/>
          <a:lstStyle/>
          <a:p>
            <a:r>
              <a:rPr lang="en-US"/>
              <a:t>©  Prentice Hall 2011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Footer Placeholder 5"/>
          <p:cNvSpPr>
            <a:spLocks noGrp="1"/>
          </p:cNvSpPr>
          <p:nvPr>
            <p:ph type="ftr" sz="quarter" idx="13"/>
          </p:nvPr>
        </p:nvSpPr>
        <p:spPr bwMode="auto">
          <a:noFill/>
          <a:ln>
            <a:miter lim="800000"/>
            <a:headEnd/>
            <a:tailEnd/>
          </a:ln>
        </p:spPr>
        <p:txBody>
          <a:bodyPr/>
          <a:lstStyle/>
          <a:p>
            <a:r>
              <a:rPr lang="en-US"/>
              <a:t>©  Prentice Hall 2011</a:t>
            </a:r>
          </a:p>
        </p:txBody>
      </p:sp>
      <p:pic>
        <p:nvPicPr>
          <p:cNvPr id="3074" name="Picture 2"/>
          <p:cNvPicPr>
            <a:picLocks noChangeAspect="1" noChangeArrowheads="1"/>
          </p:cNvPicPr>
          <p:nvPr/>
        </p:nvPicPr>
        <p:blipFill>
          <a:blip r:embed="rId3"/>
          <a:srcRect l="11530" t="18554" r="31369" b="28711"/>
          <a:stretch>
            <a:fillRect/>
          </a:stretch>
        </p:blipFill>
        <p:spPr bwMode="auto">
          <a:xfrm>
            <a:off x="285720" y="1785926"/>
            <a:ext cx="7842305" cy="4071966"/>
          </a:xfrm>
          <a:prstGeom prst="rect">
            <a:avLst/>
          </a:prstGeom>
          <a:noFill/>
          <a:ln w="9525">
            <a:noFill/>
            <a:miter lim="800000"/>
            <a:headEnd/>
            <a:tailEnd/>
          </a:ln>
          <a:effectLst/>
        </p:spPr>
      </p:pic>
      <p:sp>
        <p:nvSpPr>
          <p:cNvPr id="5" name="Text Placeholder 5"/>
          <p:cNvSpPr>
            <a:spLocks noGrp="1"/>
          </p:cNvSpPr>
          <p:nvPr>
            <p:ph type="body" sz="quarter" idx="12"/>
          </p:nvPr>
        </p:nvSpPr>
        <p:spPr>
          <a:xfrm>
            <a:off x="0" y="500042"/>
            <a:ext cx="9144000" cy="500066"/>
          </a:xfrm>
        </p:spPr>
        <p:txBody>
          <a:bodyPr/>
          <a:lstStyle/>
          <a:p>
            <a:r>
              <a:rPr lang="en-US" sz="2400" dirty="0" smtClean="0">
                <a:solidFill>
                  <a:srgbClr val="C00000"/>
                </a:solidFill>
              </a:rPr>
              <a:t>Identity Management</a:t>
            </a:r>
            <a:r>
              <a:rPr lang="id-ID" sz="2400" dirty="0" smtClean="0">
                <a:solidFill>
                  <a:srgbClr val="C00000"/>
                </a:solidFill>
              </a:rPr>
              <a:t> And </a:t>
            </a:r>
            <a:r>
              <a:rPr lang="en-US" sz="2400" dirty="0" smtClean="0">
                <a:solidFill>
                  <a:srgbClr val="C00000"/>
                </a:solidFill>
              </a:rPr>
              <a:t>Authentication</a:t>
            </a:r>
            <a:endParaRPr lang="en-US" sz="2400" dirty="0" smtClean="0">
              <a:solidFill>
                <a:srgbClr val="C00000"/>
              </a:solidFill>
              <a:latin typeface="Cambria" pitchFamily="-111"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752600"/>
            <a:ext cx="7429552" cy="4391044"/>
          </a:xfrm>
        </p:spPr>
        <p:txBody>
          <a:bodyPr>
            <a:normAutofit/>
          </a:bodyPr>
          <a:lstStyle/>
          <a:p>
            <a:r>
              <a:rPr lang="en-US" b="1" dirty="0" err="1" smtClean="0"/>
              <a:t>Keamanan</a:t>
            </a:r>
            <a:r>
              <a:rPr lang="id-ID" b="1" dirty="0" smtClean="0"/>
              <a:t> (Security)</a:t>
            </a:r>
            <a:r>
              <a:rPr lang="en-US" b="1" dirty="0" smtClean="0"/>
              <a:t>:</a:t>
            </a:r>
            <a:r>
              <a:rPr lang="en-US" dirty="0" smtClean="0"/>
              <a:t> </a:t>
            </a:r>
          </a:p>
          <a:p>
            <a:pPr lvl="1" algn="just">
              <a:buFont typeface="Wingdings" pitchFamily="2" charset="2"/>
              <a:buChar char="ü"/>
            </a:pPr>
            <a:r>
              <a:rPr lang="en-US" dirty="0" err="1" smtClean="0"/>
              <a:t>Kebijakan</a:t>
            </a:r>
            <a:r>
              <a:rPr lang="en-US" dirty="0" smtClean="0"/>
              <a:t>, </a:t>
            </a:r>
            <a:r>
              <a:rPr lang="en-US" dirty="0" err="1" smtClean="0"/>
              <a:t>prosedur</a:t>
            </a:r>
            <a:r>
              <a:rPr lang="en-US" dirty="0" smtClean="0"/>
              <a:t> </a:t>
            </a:r>
            <a:r>
              <a:rPr lang="en-US" dirty="0" err="1" smtClean="0"/>
              <a:t>dan</a:t>
            </a:r>
            <a:r>
              <a:rPr lang="en-US" dirty="0" smtClean="0"/>
              <a:t> </a:t>
            </a:r>
            <a:r>
              <a:rPr lang="en-US" dirty="0" err="1" smtClean="0"/>
              <a:t>langkah-langkah</a:t>
            </a:r>
            <a:r>
              <a:rPr lang="en-US" dirty="0" smtClean="0"/>
              <a:t> </a:t>
            </a:r>
            <a:r>
              <a:rPr lang="en-US" dirty="0" err="1" smtClean="0"/>
              <a:t>teknis</a:t>
            </a:r>
            <a:r>
              <a:rPr lang="en-US" dirty="0" smtClean="0"/>
              <a:t> yang </a:t>
            </a:r>
            <a:r>
              <a:rPr lang="en-US" dirty="0" err="1" smtClean="0"/>
              <a:t>digunakan</a:t>
            </a:r>
            <a:r>
              <a:rPr lang="en-US" dirty="0" smtClean="0"/>
              <a:t> </a:t>
            </a:r>
            <a:r>
              <a:rPr lang="en-US" dirty="0" err="1" smtClean="0"/>
              <a:t>untuk</a:t>
            </a:r>
            <a:r>
              <a:rPr lang="en-US" dirty="0" smtClean="0"/>
              <a:t> </a:t>
            </a:r>
            <a:r>
              <a:rPr lang="en-US" dirty="0" err="1" smtClean="0"/>
              <a:t>mencegah</a:t>
            </a:r>
            <a:r>
              <a:rPr lang="en-US" dirty="0" smtClean="0"/>
              <a:t> </a:t>
            </a:r>
            <a:r>
              <a:rPr lang="en-US" dirty="0" err="1" smtClean="0"/>
              <a:t>akses</a:t>
            </a:r>
            <a:r>
              <a:rPr lang="en-US" dirty="0" smtClean="0"/>
              <a:t> yang </a:t>
            </a:r>
            <a:r>
              <a:rPr lang="en-US" dirty="0" err="1" smtClean="0"/>
              <a:t>tidak</a:t>
            </a:r>
            <a:r>
              <a:rPr lang="en-US" dirty="0" smtClean="0"/>
              <a:t> </a:t>
            </a:r>
            <a:r>
              <a:rPr lang="en-US" dirty="0" err="1" smtClean="0"/>
              <a:t>sah</a:t>
            </a:r>
            <a:r>
              <a:rPr lang="en-US" dirty="0" smtClean="0"/>
              <a:t>, </a:t>
            </a:r>
            <a:r>
              <a:rPr lang="en-US" dirty="0" err="1" smtClean="0"/>
              <a:t>perubahan</a:t>
            </a:r>
            <a:r>
              <a:rPr lang="en-US" dirty="0" smtClean="0"/>
              <a:t>, </a:t>
            </a:r>
            <a:r>
              <a:rPr lang="en-US" dirty="0" err="1" smtClean="0"/>
              <a:t>pencurian</a:t>
            </a:r>
            <a:r>
              <a:rPr lang="en-US" dirty="0" smtClean="0"/>
              <a:t>, atau </a:t>
            </a:r>
            <a:r>
              <a:rPr lang="en-US" dirty="0" err="1" smtClean="0"/>
              <a:t>kerusakan</a:t>
            </a:r>
            <a:r>
              <a:rPr lang="en-US" dirty="0" smtClean="0"/>
              <a:t> </a:t>
            </a:r>
            <a:r>
              <a:rPr lang="en-US" dirty="0" err="1" smtClean="0"/>
              <a:t>fisik</a:t>
            </a:r>
            <a:r>
              <a:rPr lang="en-US" dirty="0" smtClean="0"/>
              <a:t> </a:t>
            </a:r>
            <a:r>
              <a:rPr lang="en-US" dirty="0" err="1" smtClean="0"/>
              <a:t>terhadap</a:t>
            </a:r>
            <a:r>
              <a:rPr lang="en-US" dirty="0" smtClean="0"/>
              <a:t> </a:t>
            </a:r>
            <a:r>
              <a:rPr lang="en-US" dirty="0" err="1" smtClean="0"/>
              <a:t>sistem</a:t>
            </a:r>
            <a:r>
              <a:rPr lang="en-US" dirty="0" smtClean="0"/>
              <a:t> </a:t>
            </a:r>
            <a:r>
              <a:rPr lang="en-US" dirty="0" err="1" smtClean="0"/>
              <a:t>informasi</a:t>
            </a:r>
            <a:r>
              <a:rPr lang="en-US" dirty="0" smtClean="0"/>
              <a:t> </a:t>
            </a:r>
          </a:p>
          <a:p>
            <a:r>
              <a:rPr lang="id-ID" b="1" dirty="0" smtClean="0"/>
              <a:t>Pengendalian (Control)</a:t>
            </a:r>
            <a:r>
              <a:rPr lang="nn-NO" b="1" dirty="0" smtClean="0"/>
              <a:t>:</a:t>
            </a:r>
            <a:r>
              <a:rPr lang="nn-NO" dirty="0" smtClean="0"/>
              <a:t> </a:t>
            </a:r>
          </a:p>
          <a:p>
            <a:pPr lvl="1" algn="just">
              <a:buFont typeface="Wingdings" pitchFamily="2" charset="2"/>
              <a:buChar char="ü"/>
            </a:pPr>
            <a:r>
              <a:rPr lang="id-ID" dirty="0" smtClean="0"/>
              <a:t>M</a:t>
            </a:r>
            <a:r>
              <a:rPr lang="nn-NO" dirty="0" smtClean="0"/>
              <a:t>etode, kebijakan, dan</a:t>
            </a:r>
            <a:r>
              <a:rPr lang="id-ID" dirty="0" smtClean="0"/>
              <a:t> </a:t>
            </a:r>
            <a:r>
              <a:rPr lang="nn-NO" dirty="0" smtClean="0"/>
              <a:t>prosedur</a:t>
            </a:r>
            <a:r>
              <a:rPr lang="id-ID" dirty="0" smtClean="0"/>
              <a:t> </a:t>
            </a:r>
            <a:r>
              <a:rPr lang="nn-NO" dirty="0" smtClean="0"/>
              <a:t>organisasi yang menjamin keamanan aset organisasi; akurasi dan</a:t>
            </a:r>
            <a:r>
              <a:rPr lang="id-ID" dirty="0" smtClean="0"/>
              <a:t> </a:t>
            </a:r>
            <a:r>
              <a:rPr lang="nn-NO" dirty="0" smtClean="0"/>
              <a:t>keandalan catatannya; dan kepatuhan </a:t>
            </a:r>
            <a:r>
              <a:rPr lang="id-ID" dirty="0" smtClean="0"/>
              <a:t>terhadap </a:t>
            </a:r>
            <a:r>
              <a:rPr lang="nn-NO" dirty="0" smtClean="0"/>
              <a:t>standar operasional manajemen </a:t>
            </a:r>
          </a:p>
          <a:p>
            <a:endParaRPr lang="en-US" dirty="0"/>
          </a:p>
        </p:txBody>
      </p:sp>
      <p:sp>
        <p:nvSpPr>
          <p:cNvPr id="7" name="Title 1"/>
          <p:cNvSpPr>
            <a:spLocks noGrp="1"/>
          </p:cNvSpPr>
          <p:nvPr>
            <p:ph type="title"/>
          </p:nvPr>
        </p:nvSpPr>
        <p:spPr/>
        <p:txBody>
          <a:bodyPr>
            <a:normAutofit fontScale="90000"/>
          </a:bodyPr>
          <a:lstStyle/>
          <a:p>
            <a:r>
              <a:rPr lang="id-ID" b="1" dirty="0" smtClean="0">
                <a:solidFill>
                  <a:srgbClr val="9F0F10"/>
                </a:solidFill>
                <a:effectLst>
                  <a:outerShdw blurRad="38100" dist="38100" dir="2700000" algn="tl">
                    <a:srgbClr val="C0C0C0"/>
                  </a:outerShdw>
                </a:effectLst>
                <a:cs typeface="Times New Roman" pitchFamily="18" charset="0"/>
              </a:rPr>
              <a:t>Kerentanan sistem dan penyalahgunaan</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Footer Placeholder 5"/>
          <p:cNvSpPr>
            <a:spLocks noGrp="1"/>
          </p:cNvSpPr>
          <p:nvPr>
            <p:ph type="ftr" sz="quarter" idx="13"/>
          </p:nvPr>
        </p:nvSpPr>
        <p:spPr bwMode="auto">
          <a:noFill/>
          <a:ln>
            <a:miter lim="800000"/>
            <a:headEnd/>
            <a:tailEnd/>
          </a:ln>
        </p:spPr>
        <p:txBody>
          <a:bodyPr/>
          <a:lstStyle/>
          <a:p>
            <a:r>
              <a:rPr lang="en-US"/>
              <a:t>©  Prentice Hall 2011</a:t>
            </a:r>
          </a:p>
        </p:txBody>
      </p:sp>
      <p:pic>
        <p:nvPicPr>
          <p:cNvPr id="4098" name="Picture 2"/>
          <p:cNvPicPr>
            <a:picLocks noChangeAspect="1" noChangeArrowheads="1"/>
          </p:cNvPicPr>
          <p:nvPr/>
        </p:nvPicPr>
        <p:blipFill>
          <a:blip r:embed="rId3"/>
          <a:srcRect l="21962" t="30273" r="35212" b="11133"/>
          <a:stretch>
            <a:fillRect/>
          </a:stretch>
        </p:blipFill>
        <p:spPr bwMode="auto">
          <a:xfrm>
            <a:off x="1357290" y="1643050"/>
            <a:ext cx="6429420" cy="4945736"/>
          </a:xfrm>
          <a:prstGeom prst="rect">
            <a:avLst/>
          </a:prstGeom>
          <a:noFill/>
          <a:ln w="9525">
            <a:noFill/>
            <a:miter lim="800000"/>
            <a:headEnd/>
            <a:tailEnd/>
          </a:ln>
          <a:effectLst/>
        </p:spPr>
      </p:pic>
      <p:sp>
        <p:nvSpPr>
          <p:cNvPr id="5" name="Text Placeholder 5"/>
          <p:cNvSpPr>
            <a:spLocks noGrp="1"/>
          </p:cNvSpPr>
          <p:nvPr>
            <p:ph type="body" sz="quarter" idx="12"/>
          </p:nvPr>
        </p:nvSpPr>
        <p:spPr>
          <a:xfrm>
            <a:off x="0" y="500042"/>
            <a:ext cx="9144000" cy="500066"/>
          </a:xfrm>
        </p:spPr>
        <p:txBody>
          <a:bodyPr/>
          <a:lstStyle/>
          <a:p>
            <a:r>
              <a:rPr lang="en-US" sz="2400" dirty="0" smtClean="0">
                <a:solidFill>
                  <a:srgbClr val="C00000"/>
                </a:solidFill>
              </a:rPr>
              <a:t>Identity Management</a:t>
            </a:r>
            <a:r>
              <a:rPr lang="id-ID" sz="2400" dirty="0" smtClean="0">
                <a:solidFill>
                  <a:srgbClr val="C00000"/>
                </a:solidFill>
              </a:rPr>
              <a:t> And </a:t>
            </a:r>
            <a:r>
              <a:rPr lang="en-US" sz="2400" dirty="0" smtClean="0">
                <a:solidFill>
                  <a:srgbClr val="C00000"/>
                </a:solidFill>
              </a:rPr>
              <a:t>Authentication</a:t>
            </a:r>
            <a:endParaRPr lang="en-US" sz="2400" dirty="0" smtClean="0">
              <a:solidFill>
                <a:srgbClr val="C00000"/>
              </a:solidFill>
              <a:latin typeface="Cambria" pitchFamily="-111"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0"/>
          <p:cNvSpPr>
            <a:spLocks noGrp="1"/>
          </p:cNvSpPr>
          <p:nvPr>
            <p:ph idx="1"/>
          </p:nvPr>
        </p:nvSpPr>
        <p:spPr>
          <a:xfrm>
            <a:off x="457200" y="2071678"/>
            <a:ext cx="8229600" cy="4252922"/>
          </a:xfrm>
        </p:spPr>
        <p:txBody>
          <a:bodyPr/>
          <a:lstStyle/>
          <a:p>
            <a:pPr>
              <a:lnSpc>
                <a:spcPct val="100000"/>
              </a:lnSpc>
              <a:buNone/>
            </a:pPr>
            <a:r>
              <a:rPr lang="id-ID" sz="3200" dirty="0" smtClean="0">
                <a:solidFill>
                  <a:srgbClr val="0D0D0D"/>
                </a:solidFill>
              </a:rPr>
              <a:t>A. </a:t>
            </a:r>
            <a:r>
              <a:rPr lang="en-US" sz="3200" dirty="0" smtClean="0">
                <a:solidFill>
                  <a:srgbClr val="0D0D0D"/>
                </a:solidFill>
              </a:rPr>
              <a:t>Firewall: </a:t>
            </a:r>
          </a:p>
          <a:p>
            <a:pPr lvl="1">
              <a:lnSpc>
                <a:spcPct val="100000"/>
              </a:lnSpc>
            </a:pPr>
            <a:r>
              <a:rPr lang="id-ID" sz="2800" b="0" dirty="0" smtClean="0"/>
              <a:t>Bertindak seperti penjaga gawang yg memeriksa setiap pengguna sebelum memberikan akses ke jaringan</a:t>
            </a:r>
          </a:p>
          <a:p>
            <a:pPr lvl="1">
              <a:lnSpc>
                <a:spcPct val="100000"/>
              </a:lnSpc>
            </a:pPr>
            <a:r>
              <a:rPr lang="id-ID" sz="2800" b="0" dirty="0" smtClean="0"/>
              <a:t>M</a:t>
            </a:r>
            <a:r>
              <a:rPr lang="en-US" sz="2800" b="0" dirty="0" err="1" smtClean="0"/>
              <a:t>encegah</a:t>
            </a:r>
            <a:r>
              <a:rPr lang="en-US" sz="2800" b="0" dirty="0" smtClean="0"/>
              <a:t> </a:t>
            </a:r>
            <a:r>
              <a:rPr lang="en-US" sz="2800" b="0" dirty="0" err="1" smtClean="0"/>
              <a:t>pengguna</a:t>
            </a:r>
            <a:r>
              <a:rPr lang="en-US" sz="2800" b="0" dirty="0" smtClean="0"/>
              <a:t> yang </a:t>
            </a:r>
            <a:r>
              <a:rPr lang="en-US" sz="2800" b="0" dirty="0" err="1" smtClean="0"/>
              <a:t>tidak</a:t>
            </a:r>
            <a:r>
              <a:rPr lang="en-US" sz="2800" b="0" dirty="0" smtClean="0"/>
              <a:t> </a:t>
            </a:r>
            <a:r>
              <a:rPr lang="en-US" sz="2800" b="0" dirty="0" err="1" smtClean="0"/>
              <a:t>sah</a:t>
            </a:r>
            <a:r>
              <a:rPr lang="en-US" sz="2800" b="0" dirty="0" smtClean="0"/>
              <a:t> </a:t>
            </a:r>
            <a:r>
              <a:rPr lang="en-US" sz="2800" b="0" dirty="0" err="1" smtClean="0"/>
              <a:t>mengakses</a:t>
            </a:r>
            <a:r>
              <a:rPr lang="en-US" sz="2800" b="0" dirty="0" smtClean="0"/>
              <a:t> </a:t>
            </a:r>
            <a:r>
              <a:rPr lang="en-US" sz="2800" b="0" dirty="0" err="1" smtClean="0"/>
              <a:t>jaringan</a:t>
            </a:r>
            <a:r>
              <a:rPr lang="en-US" sz="2800" b="0" dirty="0" smtClean="0"/>
              <a:t> </a:t>
            </a:r>
            <a:r>
              <a:rPr lang="en-US" sz="2800" b="0" dirty="0" err="1" smtClean="0"/>
              <a:t>pribadi</a:t>
            </a:r>
            <a:endParaRPr lang="id-ID" sz="2800" b="0" dirty="0" smtClean="0"/>
          </a:p>
          <a:p>
            <a:pPr lvl="1">
              <a:lnSpc>
                <a:spcPct val="100000"/>
              </a:lnSpc>
            </a:pPr>
            <a:r>
              <a:rPr lang="id-ID" sz="2800" b="0" dirty="0" smtClean="0"/>
              <a:t>Teknologi firewall: </a:t>
            </a:r>
            <a:r>
              <a:rPr lang="id-ID" sz="2800" b="0" i="1" dirty="0" smtClean="0"/>
              <a:t>static packet filtering,  stateful inspection, network address translation (NAT)</a:t>
            </a:r>
            <a:endParaRPr lang="en-US" sz="3200" b="0" dirty="0" smtClean="0">
              <a:solidFill>
                <a:schemeClr val="bg1"/>
              </a:solidFill>
            </a:endParaRPr>
          </a:p>
        </p:txBody>
      </p:sp>
      <p:sp>
        <p:nvSpPr>
          <p:cNvPr id="9"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
        <p:nvSpPr>
          <p:cNvPr id="4506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5062" name="Slide Number Placeholder 4"/>
          <p:cNvSpPr>
            <a:spLocks noGrp="1"/>
          </p:cNvSpPr>
          <p:nvPr>
            <p:ph type="sldNum" sz="quarter" idx="14"/>
          </p:nvPr>
        </p:nvSpPr>
        <p:spPr bwMode="auto">
          <a:noFill/>
          <a:ln>
            <a:miter lim="800000"/>
            <a:headEnd/>
            <a:tailEnd/>
          </a:ln>
        </p:spPr>
        <p:txBody>
          <a:bodyPr>
            <a:normAutofit lnSpcReduction="10000"/>
          </a:bodyPr>
          <a:lstStyle/>
          <a:p>
            <a:fld id="{179E80F9-C3A6-4CAE-83F1-4C01234DCC29}" type="slidenum">
              <a:rPr lang="en-US"/>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0"/>
          <p:cNvSpPr>
            <a:spLocks noGrp="1"/>
          </p:cNvSpPr>
          <p:nvPr>
            <p:ph idx="1"/>
          </p:nvPr>
        </p:nvSpPr>
        <p:spPr/>
        <p:txBody>
          <a:bodyPr>
            <a:normAutofit fontScale="92500" lnSpcReduction="20000"/>
          </a:bodyPr>
          <a:lstStyle/>
          <a:p>
            <a:pPr>
              <a:lnSpc>
                <a:spcPct val="110000"/>
              </a:lnSpc>
            </a:pPr>
            <a:r>
              <a:rPr lang="id-ID" sz="3200" i="1" dirty="0" smtClean="0">
                <a:solidFill>
                  <a:schemeClr val="tx1"/>
                </a:solidFill>
              </a:rPr>
              <a:t>static packet filtering</a:t>
            </a:r>
            <a:r>
              <a:rPr lang="en-US" sz="3200" dirty="0" smtClean="0">
                <a:solidFill>
                  <a:schemeClr val="tx1"/>
                </a:solidFill>
              </a:rPr>
              <a:t> </a:t>
            </a:r>
          </a:p>
          <a:p>
            <a:pPr lvl="1">
              <a:lnSpc>
                <a:spcPct val="110000"/>
              </a:lnSpc>
            </a:pPr>
            <a:r>
              <a:rPr lang="id-ID" sz="2800" b="0" dirty="0" smtClean="0"/>
              <a:t>Memeriksa field terpilih di header dari paket data yg mengalir masuk dan keluar antara jaringan yg dipercaya dan internet dan memeriksa setiap paket secara terpisah</a:t>
            </a:r>
          </a:p>
          <a:p>
            <a:pPr>
              <a:lnSpc>
                <a:spcPct val="110000"/>
              </a:lnSpc>
            </a:pPr>
            <a:r>
              <a:rPr lang="id-ID" sz="3200" i="1" dirty="0" smtClean="0">
                <a:solidFill>
                  <a:schemeClr val="tx1"/>
                </a:solidFill>
              </a:rPr>
              <a:t>stateful inspection</a:t>
            </a:r>
            <a:r>
              <a:rPr lang="id-ID" sz="3200" b="0" i="1" dirty="0" smtClean="0">
                <a:solidFill>
                  <a:schemeClr val="tx1"/>
                </a:solidFill>
              </a:rPr>
              <a:t>,</a:t>
            </a:r>
          </a:p>
          <a:p>
            <a:pPr lvl="1">
              <a:lnSpc>
                <a:spcPct val="110000"/>
              </a:lnSpc>
            </a:pPr>
            <a:r>
              <a:rPr lang="id-ID" sz="2800" b="0" dirty="0" smtClean="0"/>
              <a:t>Menyediakan pengamanan tambahan dengan cara menentukan apakah suatu paket merupakan bagian dari dialog yg terus menerus antara pengirim &amp; penerima</a:t>
            </a:r>
            <a:endParaRPr lang="en-US" sz="2800" b="0" dirty="0" smtClean="0">
              <a:solidFill>
                <a:schemeClr val="bg1"/>
              </a:solidFill>
            </a:endParaRPr>
          </a:p>
        </p:txBody>
      </p:sp>
      <p:sp>
        <p:nvSpPr>
          <p:cNvPr id="4506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5062" name="Slide Number Placeholder 4"/>
          <p:cNvSpPr>
            <a:spLocks noGrp="1"/>
          </p:cNvSpPr>
          <p:nvPr>
            <p:ph type="sldNum" sz="quarter" idx="14"/>
          </p:nvPr>
        </p:nvSpPr>
        <p:spPr bwMode="auto">
          <a:noFill/>
          <a:ln>
            <a:miter lim="800000"/>
            <a:headEnd/>
            <a:tailEnd/>
          </a:ln>
        </p:spPr>
        <p:txBody>
          <a:bodyPr>
            <a:normAutofit lnSpcReduction="10000"/>
          </a:bodyPr>
          <a:lstStyle/>
          <a:p>
            <a:fld id="{179E80F9-C3A6-4CAE-83F1-4C01234DCC29}" type="slidenum">
              <a:rPr lang="en-US"/>
              <a:pPr/>
              <a:t>42</a:t>
            </a:fld>
            <a:endParaRPr lang="en-US"/>
          </a:p>
        </p:txBody>
      </p:sp>
      <p:sp>
        <p:nvSpPr>
          <p:cNvPr id="8"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0"/>
          <p:cNvSpPr>
            <a:spLocks noGrp="1"/>
          </p:cNvSpPr>
          <p:nvPr>
            <p:ph idx="1"/>
          </p:nvPr>
        </p:nvSpPr>
        <p:spPr/>
        <p:txBody>
          <a:bodyPr/>
          <a:lstStyle/>
          <a:p>
            <a:pPr>
              <a:lnSpc>
                <a:spcPct val="100000"/>
              </a:lnSpc>
            </a:pPr>
            <a:r>
              <a:rPr lang="id-ID" sz="3200" i="1" dirty="0" smtClean="0">
                <a:solidFill>
                  <a:schemeClr val="tx1"/>
                </a:solidFill>
              </a:rPr>
              <a:t>network address translation (NAT)</a:t>
            </a:r>
            <a:endParaRPr lang="en-US" sz="3200" dirty="0" smtClean="0">
              <a:solidFill>
                <a:schemeClr val="tx1"/>
              </a:solidFill>
            </a:endParaRPr>
          </a:p>
          <a:p>
            <a:pPr lvl="1">
              <a:lnSpc>
                <a:spcPct val="100000"/>
              </a:lnSpc>
            </a:pPr>
            <a:r>
              <a:rPr lang="id-ID" sz="2800" b="0" dirty="0" smtClean="0"/>
              <a:t> NAT menyembunyikan alamay IP komputer host internal perusahan untuk mencegah program </a:t>
            </a:r>
            <a:r>
              <a:rPr lang="id-ID" sz="2800" b="0" i="1" dirty="0" smtClean="0"/>
              <a:t>sniffer </a:t>
            </a:r>
            <a:r>
              <a:rPr lang="id-ID" sz="2800" b="0" dirty="0" smtClean="0"/>
              <a:t>di luar </a:t>
            </a:r>
            <a:r>
              <a:rPr lang="id-ID" sz="2800" b="0" i="1" dirty="0" smtClean="0"/>
              <a:t>firewall </a:t>
            </a:r>
            <a:r>
              <a:rPr lang="id-ID" sz="2800" b="0" dirty="0" smtClean="0"/>
              <a:t>mengenali dan menembus sistem</a:t>
            </a:r>
            <a:endParaRPr lang="id-ID" sz="2800" b="0" i="1" dirty="0" smtClean="0"/>
          </a:p>
        </p:txBody>
      </p:sp>
      <p:sp>
        <p:nvSpPr>
          <p:cNvPr id="4506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5062" name="Slide Number Placeholder 4"/>
          <p:cNvSpPr>
            <a:spLocks noGrp="1"/>
          </p:cNvSpPr>
          <p:nvPr>
            <p:ph type="sldNum" sz="quarter" idx="14"/>
          </p:nvPr>
        </p:nvSpPr>
        <p:spPr bwMode="auto">
          <a:noFill/>
          <a:ln>
            <a:miter lim="800000"/>
            <a:headEnd/>
            <a:tailEnd/>
          </a:ln>
        </p:spPr>
        <p:txBody>
          <a:bodyPr>
            <a:normAutofit lnSpcReduction="10000"/>
          </a:bodyPr>
          <a:lstStyle/>
          <a:p>
            <a:fld id="{179E80F9-C3A6-4CAE-83F1-4C01234DCC29}" type="slidenum">
              <a:rPr lang="en-US"/>
              <a:pPr/>
              <a:t>43</a:t>
            </a:fld>
            <a:endParaRPr lang="en-US"/>
          </a:p>
        </p:txBody>
      </p:sp>
      <p:sp>
        <p:nvSpPr>
          <p:cNvPr id="8"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5062" name="Slide Number Placeholder 4"/>
          <p:cNvSpPr>
            <a:spLocks noGrp="1"/>
          </p:cNvSpPr>
          <p:nvPr>
            <p:ph type="sldNum" sz="quarter" idx="14"/>
          </p:nvPr>
        </p:nvSpPr>
        <p:spPr bwMode="auto">
          <a:noFill/>
          <a:ln>
            <a:miter lim="800000"/>
            <a:headEnd/>
            <a:tailEnd/>
          </a:ln>
        </p:spPr>
        <p:txBody>
          <a:bodyPr>
            <a:normAutofit lnSpcReduction="10000"/>
          </a:bodyPr>
          <a:lstStyle/>
          <a:p>
            <a:fld id="{179E80F9-C3A6-4CAE-83F1-4C01234DCC29}" type="slidenum">
              <a:rPr lang="en-US"/>
              <a:pPr/>
              <a:t>44</a:t>
            </a:fld>
            <a:endParaRPr lang="en-US"/>
          </a:p>
        </p:txBody>
      </p:sp>
      <p:pic>
        <p:nvPicPr>
          <p:cNvPr id="2050" name="Picture 2"/>
          <p:cNvPicPr>
            <a:picLocks noChangeAspect="1" noChangeArrowheads="1"/>
          </p:cNvPicPr>
          <p:nvPr/>
        </p:nvPicPr>
        <p:blipFill>
          <a:blip r:embed="rId3"/>
          <a:srcRect l="23060" t="30273" r="23682" b="5274"/>
          <a:stretch>
            <a:fillRect/>
          </a:stretch>
        </p:blipFill>
        <p:spPr bwMode="auto">
          <a:xfrm>
            <a:off x="857224" y="1785926"/>
            <a:ext cx="6929486" cy="4714908"/>
          </a:xfrm>
          <a:prstGeom prst="rect">
            <a:avLst/>
          </a:prstGeom>
          <a:noFill/>
          <a:ln w="9525">
            <a:noFill/>
            <a:miter lim="800000"/>
            <a:headEnd/>
            <a:tailEnd/>
          </a:ln>
          <a:effectLst/>
        </p:spPr>
      </p:pic>
      <p:sp>
        <p:nvSpPr>
          <p:cNvPr id="7"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0"/>
          <p:cNvSpPr>
            <a:spLocks noGrp="1"/>
          </p:cNvSpPr>
          <p:nvPr>
            <p:ph idx="1"/>
          </p:nvPr>
        </p:nvSpPr>
        <p:spPr>
          <a:xfrm>
            <a:off x="457200" y="2071678"/>
            <a:ext cx="8229600" cy="4252922"/>
          </a:xfrm>
        </p:spPr>
        <p:txBody>
          <a:bodyPr/>
          <a:lstStyle/>
          <a:p>
            <a:pPr>
              <a:lnSpc>
                <a:spcPct val="100000"/>
              </a:lnSpc>
              <a:buNone/>
            </a:pPr>
            <a:r>
              <a:rPr lang="id-ID" sz="3200" dirty="0" smtClean="0">
                <a:solidFill>
                  <a:schemeClr val="tx1"/>
                </a:solidFill>
              </a:rPr>
              <a:t>B. Sistem Pendeteksi Gangguan (</a:t>
            </a:r>
            <a:r>
              <a:rPr lang="en-US" sz="3200" i="1" dirty="0" smtClean="0">
                <a:solidFill>
                  <a:schemeClr val="tx1"/>
                </a:solidFill>
              </a:rPr>
              <a:t>Intrusion detection systems</a:t>
            </a:r>
            <a:r>
              <a:rPr lang="id-ID" sz="3200" dirty="0" smtClean="0">
                <a:solidFill>
                  <a:schemeClr val="tx1"/>
                </a:solidFill>
              </a:rPr>
              <a:t>)</a:t>
            </a:r>
          </a:p>
          <a:p>
            <a:pPr lvl="1">
              <a:lnSpc>
                <a:spcPct val="100000"/>
              </a:lnSpc>
            </a:pPr>
            <a:r>
              <a:rPr lang="id-ID" sz="2800" b="0" dirty="0" smtClean="0"/>
              <a:t>Memantau hot spot di jaringan perusahaan untuk mendeteksi dan mencegah penyusup</a:t>
            </a:r>
          </a:p>
          <a:p>
            <a:pPr lvl="1">
              <a:lnSpc>
                <a:spcPct val="100000"/>
              </a:lnSpc>
            </a:pPr>
            <a:r>
              <a:rPr lang="id-ID" sz="2800" b="0" dirty="0" smtClean="0"/>
              <a:t>Memeriksa </a:t>
            </a:r>
            <a:r>
              <a:rPr lang="id-ID" sz="2800" b="0" i="1" dirty="0" smtClean="0"/>
              <a:t>event</a:t>
            </a:r>
            <a:r>
              <a:rPr lang="id-ID" sz="2800" b="0" dirty="0" smtClean="0"/>
              <a:t> yang sedang terjadi untuk menemukan serangan yg sedang berlangsung</a:t>
            </a:r>
            <a:endParaRPr lang="id-ID" sz="2800" b="0" dirty="0" smtClean="0">
              <a:solidFill>
                <a:schemeClr val="bg1"/>
              </a:solidFill>
            </a:endParaRPr>
          </a:p>
          <a:p>
            <a:pPr>
              <a:lnSpc>
                <a:spcPct val="100000"/>
              </a:lnSpc>
            </a:pPr>
            <a:endParaRPr lang="en-US" sz="3200" b="0" dirty="0" smtClean="0">
              <a:solidFill>
                <a:schemeClr val="bg1"/>
              </a:solidFill>
            </a:endParaRPr>
          </a:p>
        </p:txBody>
      </p:sp>
      <p:sp>
        <p:nvSpPr>
          <p:cNvPr id="4506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5062" name="Slide Number Placeholder 4"/>
          <p:cNvSpPr>
            <a:spLocks noGrp="1"/>
          </p:cNvSpPr>
          <p:nvPr>
            <p:ph type="sldNum" sz="quarter" idx="14"/>
          </p:nvPr>
        </p:nvSpPr>
        <p:spPr bwMode="auto">
          <a:noFill/>
          <a:ln>
            <a:miter lim="800000"/>
            <a:headEnd/>
            <a:tailEnd/>
          </a:ln>
        </p:spPr>
        <p:txBody>
          <a:bodyPr>
            <a:normAutofit lnSpcReduction="10000"/>
          </a:bodyPr>
          <a:lstStyle/>
          <a:p>
            <a:fld id="{179E80F9-C3A6-4CAE-83F1-4C01234DCC29}" type="slidenum">
              <a:rPr lang="en-US"/>
              <a:pPr/>
              <a:t>45</a:t>
            </a:fld>
            <a:endParaRPr lang="en-US"/>
          </a:p>
        </p:txBody>
      </p:sp>
      <p:sp>
        <p:nvSpPr>
          <p:cNvPr id="9"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0"/>
          <p:cNvSpPr>
            <a:spLocks noGrp="1"/>
          </p:cNvSpPr>
          <p:nvPr>
            <p:ph idx="1"/>
          </p:nvPr>
        </p:nvSpPr>
        <p:spPr>
          <a:xfrm>
            <a:off x="457200" y="2143116"/>
            <a:ext cx="8229600" cy="4181484"/>
          </a:xfrm>
        </p:spPr>
        <p:txBody>
          <a:bodyPr/>
          <a:lstStyle/>
          <a:p>
            <a:pPr>
              <a:lnSpc>
                <a:spcPct val="100000"/>
              </a:lnSpc>
              <a:buNone/>
            </a:pPr>
            <a:r>
              <a:rPr lang="id-ID" sz="3200" dirty="0" smtClean="0">
                <a:solidFill>
                  <a:srgbClr val="0D0D0D"/>
                </a:solidFill>
              </a:rPr>
              <a:t>C. </a:t>
            </a:r>
            <a:r>
              <a:rPr lang="en-US" sz="3200" dirty="0" smtClean="0">
                <a:solidFill>
                  <a:srgbClr val="0D0D0D"/>
                </a:solidFill>
              </a:rPr>
              <a:t>Antivirus and antispyware software:</a:t>
            </a:r>
          </a:p>
          <a:p>
            <a:pPr lvl="1">
              <a:lnSpc>
                <a:spcPct val="100000"/>
              </a:lnSpc>
            </a:pPr>
            <a:r>
              <a:rPr lang="en-US" sz="2800" b="0" dirty="0" err="1" smtClean="0"/>
              <a:t>Memeriksa</a:t>
            </a:r>
            <a:r>
              <a:rPr lang="en-US" sz="2800" b="0" dirty="0" smtClean="0"/>
              <a:t> </a:t>
            </a:r>
            <a:r>
              <a:rPr lang="en-US" sz="2800" b="0" dirty="0" err="1" smtClean="0"/>
              <a:t>komputer</a:t>
            </a:r>
            <a:r>
              <a:rPr lang="en-US" sz="2800" b="0" dirty="0" smtClean="0"/>
              <a:t> </a:t>
            </a:r>
            <a:r>
              <a:rPr lang="id-ID" sz="2800" b="0" dirty="0" smtClean="0"/>
              <a:t>terhadap</a:t>
            </a:r>
            <a:r>
              <a:rPr lang="en-US" sz="2800" b="0" dirty="0" smtClean="0"/>
              <a:t> </a:t>
            </a:r>
            <a:r>
              <a:rPr lang="en-US" sz="2800" b="0" dirty="0" err="1" smtClean="0"/>
              <a:t>adanya</a:t>
            </a:r>
            <a:r>
              <a:rPr lang="en-US" sz="2800" b="0" dirty="0" smtClean="0"/>
              <a:t> malware </a:t>
            </a:r>
            <a:r>
              <a:rPr lang="en-US" sz="2800" b="0" dirty="0" err="1" smtClean="0"/>
              <a:t>dan</a:t>
            </a:r>
            <a:r>
              <a:rPr lang="en-US" sz="2800" b="0" dirty="0" smtClean="0"/>
              <a:t> </a:t>
            </a:r>
            <a:r>
              <a:rPr lang="en-US" sz="2800" b="0" dirty="0" err="1" smtClean="0"/>
              <a:t>sering</a:t>
            </a:r>
            <a:r>
              <a:rPr lang="id-ID" sz="2800" b="0" dirty="0" smtClean="0"/>
              <a:t> kali </a:t>
            </a:r>
            <a:r>
              <a:rPr lang="en-US" sz="2800" b="0" dirty="0" err="1" smtClean="0"/>
              <a:t>dapat</a:t>
            </a:r>
            <a:r>
              <a:rPr lang="en-US" sz="2800" b="0" dirty="0" smtClean="0"/>
              <a:t> </a:t>
            </a:r>
            <a:r>
              <a:rPr lang="en-US" sz="2800" b="0" dirty="0" err="1" smtClean="0"/>
              <a:t>menghilangkan</a:t>
            </a:r>
            <a:r>
              <a:rPr lang="id-ID" sz="2800" b="0" dirty="0" smtClean="0"/>
              <a:t> malware tsb</a:t>
            </a:r>
            <a:endParaRPr lang="en-US" sz="2800" b="0" dirty="0" smtClean="0"/>
          </a:p>
          <a:p>
            <a:pPr lvl="1">
              <a:lnSpc>
                <a:spcPct val="100000"/>
              </a:lnSpc>
            </a:pPr>
            <a:r>
              <a:rPr lang="en-US" sz="2800" b="0" dirty="0" err="1" smtClean="0"/>
              <a:t>Memerlukan</a:t>
            </a:r>
            <a:r>
              <a:rPr lang="en-US" sz="2800" b="0" dirty="0" smtClean="0"/>
              <a:t> </a:t>
            </a:r>
            <a:r>
              <a:rPr lang="id-ID" sz="2800" b="0" i="1" dirty="0" smtClean="0"/>
              <a:t>update</a:t>
            </a:r>
            <a:r>
              <a:rPr lang="id-ID" sz="2800" b="0" dirty="0" smtClean="0"/>
              <a:t> / pembaharuan secara </a:t>
            </a:r>
            <a:r>
              <a:rPr lang="en-US" sz="2800" b="0" dirty="0" err="1" smtClean="0"/>
              <a:t>terus-menerus</a:t>
            </a:r>
            <a:r>
              <a:rPr lang="en-US" sz="2800" b="0" dirty="0" smtClean="0"/>
              <a:t> </a:t>
            </a:r>
            <a:endParaRPr lang="id-ID" sz="2800" b="0" dirty="0" smtClean="0"/>
          </a:p>
          <a:p>
            <a:pPr lvl="1">
              <a:lnSpc>
                <a:spcPct val="100000"/>
              </a:lnSpc>
            </a:pPr>
            <a:endParaRPr lang="en-US" sz="2800" b="0" dirty="0" smtClean="0"/>
          </a:p>
          <a:p>
            <a:pPr>
              <a:lnSpc>
                <a:spcPct val="100000"/>
              </a:lnSpc>
              <a:buNone/>
            </a:pPr>
            <a:endParaRPr lang="en-US" sz="3200" dirty="0" smtClean="0">
              <a:solidFill>
                <a:srgbClr val="0D0D0D"/>
              </a:solidFill>
            </a:endParaRPr>
          </a:p>
        </p:txBody>
      </p:sp>
      <p:sp>
        <p:nvSpPr>
          <p:cNvPr id="4710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7110" name="Slide Number Placeholder 4"/>
          <p:cNvSpPr>
            <a:spLocks noGrp="1"/>
          </p:cNvSpPr>
          <p:nvPr>
            <p:ph type="sldNum" sz="quarter" idx="14"/>
          </p:nvPr>
        </p:nvSpPr>
        <p:spPr bwMode="auto">
          <a:noFill/>
          <a:ln>
            <a:miter lim="800000"/>
            <a:headEnd/>
            <a:tailEnd/>
          </a:ln>
        </p:spPr>
        <p:txBody>
          <a:bodyPr>
            <a:normAutofit lnSpcReduction="10000"/>
          </a:bodyPr>
          <a:lstStyle/>
          <a:p>
            <a:fld id="{9F14837B-54D2-4051-9357-8838D8A85DE4}" type="slidenum">
              <a:rPr lang="en-US"/>
              <a:pPr/>
              <a:t>46</a:t>
            </a:fld>
            <a:endParaRPr lang="en-US"/>
          </a:p>
        </p:txBody>
      </p:sp>
      <p:sp>
        <p:nvSpPr>
          <p:cNvPr id="8"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0"/>
          <p:cNvSpPr>
            <a:spLocks noGrp="1"/>
          </p:cNvSpPr>
          <p:nvPr>
            <p:ph idx="1"/>
          </p:nvPr>
        </p:nvSpPr>
        <p:spPr>
          <a:xfrm>
            <a:off x="457200" y="1962160"/>
            <a:ext cx="8229600" cy="4181484"/>
          </a:xfrm>
        </p:spPr>
        <p:txBody>
          <a:bodyPr>
            <a:normAutofit fontScale="92500" lnSpcReduction="10000"/>
          </a:bodyPr>
          <a:lstStyle/>
          <a:p>
            <a:pPr>
              <a:lnSpc>
                <a:spcPct val="110000"/>
              </a:lnSpc>
              <a:buNone/>
            </a:pPr>
            <a:r>
              <a:rPr lang="en-US" sz="3200" i="1" dirty="0" smtClean="0">
                <a:solidFill>
                  <a:schemeClr val="tx1"/>
                </a:solidFill>
              </a:rPr>
              <a:t>Unified Threat Management (UTM) Systems </a:t>
            </a:r>
            <a:endParaRPr lang="en-US" sz="3200" dirty="0" smtClean="0">
              <a:solidFill>
                <a:schemeClr val="tx1"/>
              </a:solidFill>
            </a:endParaRPr>
          </a:p>
          <a:p>
            <a:pPr lvl="1">
              <a:lnSpc>
                <a:spcPct val="110000"/>
              </a:lnSpc>
            </a:pPr>
            <a:r>
              <a:rPr lang="en-US" sz="2800" b="0" dirty="0" err="1" smtClean="0"/>
              <a:t>Untuk</a:t>
            </a:r>
            <a:r>
              <a:rPr lang="en-US" sz="2800" b="0" dirty="0" smtClean="0"/>
              <a:t> </a:t>
            </a:r>
            <a:r>
              <a:rPr lang="en-US" sz="2800" b="0" dirty="0" err="1" smtClean="0"/>
              <a:t>membantu</a:t>
            </a:r>
            <a:r>
              <a:rPr lang="en-US" sz="2800" b="0" dirty="0" smtClean="0"/>
              <a:t> </a:t>
            </a:r>
            <a:r>
              <a:rPr lang="en-US" sz="2800" b="0" dirty="0" err="1" smtClean="0"/>
              <a:t>bisnis</a:t>
            </a:r>
            <a:r>
              <a:rPr lang="en-US" sz="2800" b="0" dirty="0" smtClean="0"/>
              <a:t> </a:t>
            </a:r>
            <a:r>
              <a:rPr lang="en-US" sz="2800" b="0" dirty="0" err="1" smtClean="0"/>
              <a:t>mengurangi</a:t>
            </a:r>
            <a:r>
              <a:rPr lang="en-US" sz="2800" b="0" dirty="0" smtClean="0"/>
              <a:t> </a:t>
            </a:r>
            <a:r>
              <a:rPr lang="en-US" sz="2800" b="0" dirty="0" err="1" smtClean="0"/>
              <a:t>biaya</a:t>
            </a:r>
            <a:r>
              <a:rPr lang="en-US" sz="2800" b="0" dirty="0" smtClean="0"/>
              <a:t> </a:t>
            </a:r>
            <a:r>
              <a:rPr lang="en-US" sz="2800" b="0" dirty="0" err="1" smtClean="0"/>
              <a:t>dan</a:t>
            </a:r>
            <a:r>
              <a:rPr lang="en-US" sz="2800" b="0" dirty="0" smtClean="0"/>
              <a:t> </a:t>
            </a:r>
            <a:r>
              <a:rPr lang="en-US" sz="2800" b="0" dirty="0" err="1" smtClean="0"/>
              <a:t>meningkatkan</a:t>
            </a:r>
            <a:r>
              <a:rPr lang="en-US" sz="2800" b="0" dirty="0" smtClean="0"/>
              <a:t> </a:t>
            </a:r>
            <a:r>
              <a:rPr lang="en-US" sz="2800" b="0" dirty="0" err="1" smtClean="0"/>
              <a:t>pengelolaan</a:t>
            </a:r>
            <a:r>
              <a:rPr lang="en-US" sz="2800" b="0" dirty="0" smtClean="0"/>
              <a:t>, vendor </a:t>
            </a:r>
            <a:r>
              <a:rPr lang="en-US" sz="2800" b="0" dirty="0" err="1" smtClean="0"/>
              <a:t>keamanan</a:t>
            </a:r>
            <a:r>
              <a:rPr lang="id-ID" sz="2800" b="0" dirty="0" smtClean="0"/>
              <a:t> </a:t>
            </a:r>
            <a:r>
              <a:rPr lang="en-US" sz="2800" b="0" dirty="0" err="1" smtClean="0"/>
              <a:t>telah</a:t>
            </a:r>
            <a:r>
              <a:rPr lang="en-US" sz="2800" b="0" dirty="0" smtClean="0"/>
              <a:t> </a:t>
            </a:r>
            <a:r>
              <a:rPr lang="id-ID" sz="2800" b="0" dirty="0" smtClean="0"/>
              <a:t>meng</a:t>
            </a:r>
            <a:r>
              <a:rPr lang="en-US" sz="2800" b="0" dirty="0" err="1" smtClean="0"/>
              <a:t>gabungkan</a:t>
            </a:r>
            <a:r>
              <a:rPr lang="en-US" sz="2800" b="0" dirty="0" smtClean="0"/>
              <a:t> </a:t>
            </a:r>
            <a:r>
              <a:rPr lang="en-US" sz="2800" b="0" dirty="0" err="1" smtClean="0"/>
              <a:t>berbagai</a:t>
            </a:r>
            <a:r>
              <a:rPr lang="en-US" sz="2800" b="0" dirty="0" smtClean="0"/>
              <a:t> </a:t>
            </a:r>
            <a:r>
              <a:rPr lang="en-US" sz="2800" b="0" dirty="0" err="1" smtClean="0"/>
              <a:t>alat</a:t>
            </a:r>
            <a:r>
              <a:rPr lang="en-US" sz="2800" b="0" dirty="0" smtClean="0"/>
              <a:t> </a:t>
            </a:r>
            <a:r>
              <a:rPr lang="en-US" sz="2800" b="0" dirty="0" err="1" smtClean="0"/>
              <a:t>keamanan</a:t>
            </a:r>
            <a:r>
              <a:rPr lang="en-US" sz="2800" b="0" dirty="0" smtClean="0"/>
              <a:t> </a:t>
            </a:r>
            <a:r>
              <a:rPr lang="en-US" sz="2800" b="0" dirty="0" err="1" smtClean="0"/>
              <a:t>ke</a:t>
            </a:r>
            <a:r>
              <a:rPr lang="en-US" sz="2800" b="0" dirty="0" smtClean="0"/>
              <a:t> </a:t>
            </a:r>
            <a:r>
              <a:rPr lang="en-US" sz="2800" b="0" dirty="0" err="1" smtClean="0"/>
              <a:t>dalam</a:t>
            </a:r>
            <a:r>
              <a:rPr lang="en-US" sz="2800" b="0" dirty="0" smtClean="0"/>
              <a:t> </a:t>
            </a:r>
            <a:r>
              <a:rPr lang="en-US" sz="2800" b="0" dirty="0" err="1" smtClean="0"/>
              <a:t>alat</a:t>
            </a:r>
            <a:r>
              <a:rPr lang="en-US" sz="2800" b="0" dirty="0" smtClean="0"/>
              <a:t> </a:t>
            </a:r>
            <a:r>
              <a:rPr lang="en-US" sz="2800" b="0" dirty="0" err="1" smtClean="0"/>
              <a:t>tunggal</a:t>
            </a:r>
            <a:r>
              <a:rPr lang="id-ID" sz="2800" b="0" dirty="0" smtClean="0"/>
              <a:t> termasuk </a:t>
            </a:r>
            <a:r>
              <a:rPr lang="en-US" sz="2800" b="0" i="1" dirty="0" smtClean="0"/>
              <a:t>firewalls,</a:t>
            </a:r>
            <a:r>
              <a:rPr lang="id-ID" sz="2800" b="0" i="1" dirty="0" smtClean="0"/>
              <a:t> </a:t>
            </a:r>
            <a:r>
              <a:rPr lang="en-US" sz="2800" b="0" i="1" dirty="0" smtClean="0"/>
              <a:t>virtual private networks, intrusion detection systems, and Web content</a:t>
            </a:r>
            <a:r>
              <a:rPr lang="id-ID" sz="2800" b="0" i="1" dirty="0" smtClean="0"/>
              <a:t> </a:t>
            </a:r>
            <a:r>
              <a:rPr lang="en-US" sz="2800" b="0" i="1" dirty="0" smtClean="0"/>
              <a:t>filtering</a:t>
            </a:r>
            <a:r>
              <a:rPr lang="en-US" sz="2800" b="0" dirty="0" smtClean="0"/>
              <a:t> </a:t>
            </a:r>
            <a:r>
              <a:rPr lang="id-ID" sz="2800" b="0" dirty="0" smtClean="0"/>
              <a:t>dan</a:t>
            </a:r>
            <a:r>
              <a:rPr lang="id-ID" sz="2800" b="0" i="1" dirty="0" smtClean="0"/>
              <a:t> </a:t>
            </a:r>
            <a:r>
              <a:rPr lang="en-US" sz="2800" b="0" i="1" dirty="0" smtClean="0"/>
              <a:t>anti</a:t>
            </a:r>
            <a:r>
              <a:rPr lang="id-ID" sz="2800" b="0" i="1" dirty="0" smtClean="0"/>
              <a:t> </a:t>
            </a:r>
            <a:r>
              <a:rPr lang="en-US" sz="2800" b="0" i="1" dirty="0" smtClean="0"/>
              <a:t>spam software</a:t>
            </a:r>
            <a:endParaRPr lang="id-ID" sz="2800" b="0" i="1" dirty="0" smtClean="0"/>
          </a:p>
          <a:p>
            <a:pPr lvl="1">
              <a:lnSpc>
                <a:spcPct val="110000"/>
              </a:lnSpc>
            </a:pPr>
            <a:r>
              <a:rPr lang="en-US" sz="2800" b="0" i="1" dirty="0" smtClean="0"/>
              <a:t>These comprehensive security management</a:t>
            </a:r>
            <a:r>
              <a:rPr lang="id-ID" sz="2800" b="0" i="1" dirty="0" smtClean="0"/>
              <a:t> </a:t>
            </a:r>
            <a:r>
              <a:rPr lang="en-US" sz="2800" b="0" i="1" dirty="0" smtClean="0"/>
              <a:t>products are called unified threat management (UTM) </a:t>
            </a:r>
            <a:r>
              <a:rPr lang="en-US" sz="2800" b="0" i="1" dirty="0" smtClean="0"/>
              <a:t>system</a:t>
            </a:r>
            <a:r>
              <a:rPr lang="id-ID" sz="2800" b="0" i="1" dirty="0" smtClean="0"/>
              <a:t>s</a:t>
            </a:r>
            <a:endParaRPr lang="id-ID" sz="2800" b="0" i="1" dirty="0" smtClean="0"/>
          </a:p>
        </p:txBody>
      </p:sp>
      <p:sp>
        <p:nvSpPr>
          <p:cNvPr id="4710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7110" name="Slide Number Placeholder 4"/>
          <p:cNvSpPr>
            <a:spLocks noGrp="1"/>
          </p:cNvSpPr>
          <p:nvPr>
            <p:ph type="sldNum" sz="quarter" idx="14"/>
          </p:nvPr>
        </p:nvSpPr>
        <p:spPr bwMode="auto">
          <a:noFill/>
          <a:ln>
            <a:miter lim="800000"/>
            <a:headEnd/>
            <a:tailEnd/>
          </a:ln>
        </p:spPr>
        <p:txBody>
          <a:bodyPr>
            <a:normAutofit lnSpcReduction="10000"/>
          </a:bodyPr>
          <a:lstStyle/>
          <a:p>
            <a:fld id="{9F14837B-54D2-4051-9357-8838D8A85DE4}" type="slidenum">
              <a:rPr lang="en-US"/>
              <a:pPr/>
              <a:t>47</a:t>
            </a:fld>
            <a:endParaRPr lang="en-US"/>
          </a:p>
        </p:txBody>
      </p:sp>
      <p:sp>
        <p:nvSpPr>
          <p:cNvPr id="8" name="Text Placeholder 5"/>
          <p:cNvSpPr>
            <a:spLocks noGrp="1"/>
          </p:cNvSpPr>
          <p:nvPr>
            <p:ph type="body" sz="quarter" idx="12"/>
          </p:nvPr>
        </p:nvSpPr>
        <p:spPr>
          <a:xfrm>
            <a:off x="0" y="547670"/>
            <a:ext cx="9144000" cy="381000"/>
          </a:xfrm>
        </p:spPr>
        <p:txBody>
          <a:bodyPr>
            <a:normAutofit fontScale="92500" lnSpcReduction="20000"/>
          </a:bodyPr>
          <a:lstStyle/>
          <a:p>
            <a:r>
              <a:rPr lang="id-ID" sz="2400" dirty="0" smtClean="0">
                <a:latin typeface="Cambria" pitchFamily="-111" charset="0"/>
              </a:rPr>
              <a:t>Firewall, Intrusion Detection System and Antivirus Software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0"/>
          <p:cNvSpPr>
            <a:spLocks noGrp="1"/>
          </p:cNvSpPr>
          <p:nvPr>
            <p:ph idx="1"/>
          </p:nvPr>
        </p:nvSpPr>
        <p:spPr>
          <a:xfrm>
            <a:off x="457200" y="1719282"/>
            <a:ext cx="8229600" cy="4495800"/>
          </a:xfrm>
        </p:spPr>
        <p:txBody>
          <a:bodyPr/>
          <a:lstStyle/>
          <a:p>
            <a:r>
              <a:rPr lang="en-US" sz="3000" dirty="0" smtClean="0">
                <a:solidFill>
                  <a:schemeClr val="tx1"/>
                </a:solidFill>
              </a:rPr>
              <a:t>WEP security</a:t>
            </a:r>
          </a:p>
          <a:p>
            <a:pPr lvl="1"/>
            <a:r>
              <a:rPr lang="id-ID" sz="2800" b="0" dirty="0" smtClean="0"/>
              <a:t>Shared Key atau WEP (Wired Equivalent Privacy) disebut juga dengan Shared Key Authentication merupakan metode otentikasi yang membutuhkan penggunaan WEP</a:t>
            </a:r>
          </a:p>
          <a:p>
            <a:pPr lvl="1"/>
            <a:r>
              <a:rPr lang="id-ID" sz="2800" b="0" dirty="0" smtClean="0"/>
              <a:t>Enkripsi WEP menggunakan kunci yang dimasukkan (oleh administrator) ke client maupun access point</a:t>
            </a:r>
          </a:p>
          <a:p>
            <a:pPr lvl="1"/>
            <a:r>
              <a:rPr lang="id-ID" sz="2800" b="0" dirty="0" smtClean="0"/>
              <a:t>Menggunakan kunci enkripsi statis</a:t>
            </a:r>
          </a:p>
          <a:p>
            <a:pPr lvl="1"/>
            <a:endParaRPr lang="id-ID" sz="2800" b="0" dirty="0" smtClean="0"/>
          </a:p>
          <a:p>
            <a:pPr lvl="1"/>
            <a:endParaRPr lang="en-US" sz="2800" b="0" dirty="0" smtClean="0"/>
          </a:p>
          <a:p>
            <a:pPr lvl="1"/>
            <a:endParaRPr lang="en-US" sz="2800" dirty="0" smtClean="0"/>
          </a:p>
        </p:txBody>
      </p:sp>
      <p:sp>
        <p:nvSpPr>
          <p:cNvPr id="9"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solidFill>
                  <a:srgbClr val="C00000"/>
                </a:solidFill>
              </a:rPr>
              <a:t>Securing wireless networks</a:t>
            </a:r>
            <a:endParaRPr lang="en-US" sz="2400" dirty="0" smtClean="0">
              <a:solidFill>
                <a:srgbClr val="C00000"/>
              </a:solidFill>
              <a:latin typeface="Cambria" pitchFamily="-111" charset="0"/>
            </a:endParaRPr>
          </a:p>
        </p:txBody>
      </p:sp>
      <p:sp>
        <p:nvSpPr>
          <p:cNvPr id="48133"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8134" name="Slide Number Placeholder 4"/>
          <p:cNvSpPr>
            <a:spLocks noGrp="1"/>
          </p:cNvSpPr>
          <p:nvPr>
            <p:ph type="sldNum" sz="quarter" idx="14"/>
          </p:nvPr>
        </p:nvSpPr>
        <p:spPr bwMode="auto">
          <a:noFill/>
          <a:ln>
            <a:miter lim="800000"/>
            <a:headEnd/>
            <a:tailEnd/>
          </a:ln>
        </p:spPr>
        <p:txBody>
          <a:bodyPr>
            <a:normAutofit lnSpcReduction="10000"/>
          </a:bodyPr>
          <a:lstStyle/>
          <a:p>
            <a:fld id="{4874E27E-960E-4A2C-A5F8-90C035AB7564}" type="slidenum">
              <a:rPr lang="en-US"/>
              <a:pPr/>
              <a:t>48</a:t>
            </a:fld>
            <a:endParaRPr lang="en-US"/>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0"/>
          <p:cNvSpPr>
            <a:spLocks noGrp="1"/>
          </p:cNvSpPr>
          <p:nvPr>
            <p:ph idx="1"/>
          </p:nvPr>
        </p:nvSpPr>
        <p:spPr>
          <a:xfrm>
            <a:off x="457200" y="1714488"/>
            <a:ext cx="8229600" cy="4495800"/>
          </a:xfrm>
        </p:spPr>
        <p:txBody>
          <a:bodyPr>
            <a:normAutofit lnSpcReduction="10000"/>
          </a:bodyPr>
          <a:lstStyle/>
          <a:p>
            <a:pPr>
              <a:lnSpc>
                <a:spcPct val="100000"/>
              </a:lnSpc>
            </a:pPr>
            <a:r>
              <a:rPr lang="id-ID" sz="3000" dirty="0" smtClean="0">
                <a:solidFill>
                  <a:schemeClr val="tx1"/>
                </a:solidFill>
              </a:rPr>
              <a:t>WAP2 </a:t>
            </a:r>
          </a:p>
          <a:p>
            <a:pPr lvl="1">
              <a:lnSpc>
                <a:spcPct val="100000"/>
              </a:lnSpc>
            </a:pPr>
            <a:r>
              <a:rPr lang="id-ID" sz="2800" b="0" dirty="0" smtClean="0"/>
              <a:t>Menggu</a:t>
            </a:r>
            <a:r>
              <a:rPr lang="en-US" sz="2800" b="0" dirty="0" err="1" smtClean="0"/>
              <a:t>nakan</a:t>
            </a:r>
            <a:r>
              <a:rPr lang="en-US" sz="2800" b="0" dirty="0" smtClean="0"/>
              <a:t> </a:t>
            </a:r>
            <a:r>
              <a:rPr lang="en-US" sz="2800" b="0" dirty="0" err="1" smtClean="0"/>
              <a:t>kunci</a:t>
            </a:r>
            <a:r>
              <a:rPr lang="en-US" sz="2800" b="0" dirty="0" smtClean="0"/>
              <a:t> </a:t>
            </a:r>
            <a:r>
              <a:rPr lang="en-US" sz="2800" b="0" dirty="0" err="1" smtClean="0"/>
              <a:t>lebih</a:t>
            </a:r>
            <a:r>
              <a:rPr lang="en-US" sz="2800" b="0" dirty="0" smtClean="0"/>
              <a:t> </a:t>
            </a:r>
            <a:r>
              <a:rPr lang="id-ID" sz="2800" b="0" dirty="0" smtClean="0"/>
              <a:t>panjang</a:t>
            </a:r>
            <a:r>
              <a:rPr lang="en-US" sz="2800" b="0" dirty="0" smtClean="0"/>
              <a:t> yang </a:t>
            </a:r>
            <a:r>
              <a:rPr lang="en-US" sz="2800" b="0" dirty="0" err="1" smtClean="0"/>
              <a:t>terus-menerus</a:t>
            </a:r>
            <a:r>
              <a:rPr lang="id-ID" sz="2800" b="0" dirty="0" smtClean="0"/>
              <a:t> </a:t>
            </a:r>
            <a:r>
              <a:rPr lang="en-US" sz="2800" b="0" dirty="0" err="1" smtClean="0"/>
              <a:t>berubah</a:t>
            </a:r>
            <a:r>
              <a:rPr lang="id-ID" sz="2800" b="0" dirty="0" smtClean="0"/>
              <a:t> (</a:t>
            </a:r>
            <a:r>
              <a:rPr lang="id-ID" sz="2800" b="0" i="1" dirty="0" smtClean="0"/>
              <a:t>c</a:t>
            </a:r>
            <a:r>
              <a:rPr lang="en-US" sz="2800" b="0" i="1" dirty="0" err="1" smtClean="0"/>
              <a:t>ontinually</a:t>
            </a:r>
            <a:r>
              <a:rPr lang="en-US" sz="2800" b="0" i="1" dirty="0" smtClean="0"/>
              <a:t> changing keys</a:t>
            </a:r>
            <a:r>
              <a:rPr lang="id-ID" sz="2800" b="0" dirty="0" smtClean="0"/>
              <a:t>)</a:t>
            </a:r>
            <a:endParaRPr lang="id-ID" sz="2800" b="0" dirty="0" smtClean="0">
              <a:solidFill>
                <a:schemeClr val="bg1"/>
              </a:solidFill>
            </a:endParaRPr>
          </a:p>
          <a:p>
            <a:pPr lvl="1">
              <a:lnSpc>
                <a:spcPct val="100000"/>
              </a:lnSpc>
            </a:pPr>
            <a:r>
              <a:rPr lang="id-ID" sz="2800" b="0" dirty="0" smtClean="0"/>
              <a:t>S</a:t>
            </a:r>
            <a:r>
              <a:rPr lang="en-US" sz="2800" b="0" dirty="0" err="1" smtClean="0"/>
              <a:t>istem</a:t>
            </a:r>
            <a:r>
              <a:rPr lang="en-US" sz="2800" b="0" dirty="0" smtClean="0"/>
              <a:t> </a:t>
            </a:r>
            <a:r>
              <a:rPr lang="en-US" sz="2800" b="0" dirty="0" err="1" smtClean="0"/>
              <a:t>otentikasi</a:t>
            </a:r>
            <a:r>
              <a:rPr lang="en-US" sz="2800" b="0" dirty="0" smtClean="0"/>
              <a:t> </a:t>
            </a:r>
            <a:r>
              <a:rPr lang="id-ID" sz="2800" b="0" dirty="0" smtClean="0"/>
              <a:t>ter</a:t>
            </a:r>
            <a:r>
              <a:rPr lang="en-US" sz="2800" b="0" dirty="0" err="1" smtClean="0"/>
              <a:t>enkripsi</a:t>
            </a:r>
            <a:r>
              <a:rPr lang="en-US" sz="2800" b="0" dirty="0" smtClean="0"/>
              <a:t> </a:t>
            </a:r>
            <a:r>
              <a:rPr lang="en-US" sz="2800" b="0" dirty="0" err="1" smtClean="0"/>
              <a:t>dengan</a:t>
            </a:r>
            <a:r>
              <a:rPr lang="en-US" sz="2800" b="0" dirty="0" smtClean="0"/>
              <a:t> server </a:t>
            </a:r>
            <a:r>
              <a:rPr lang="en-US" sz="2800" b="0" dirty="0" err="1" smtClean="0"/>
              <a:t>otentikasi</a:t>
            </a:r>
            <a:r>
              <a:rPr lang="en-US" sz="2800" b="0" dirty="0" smtClean="0"/>
              <a:t> </a:t>
            </a:r>
            <a:r>
              <a:rPr lang="en-US" sz="2800" b="0" dirty="0" err="1" smtClean="0"/>
              <a:t>pusat</a:t>
            </a:r>
            <a:r>
              <a:rPr lang="en-US" sz="2800" b="0" dirty="0" smtClean="0"/>
              <a:t> </a:t>
            </a:r>
            <a:r>
              <a:rPr lang="en-US" sz="2800" b="0" dirty="0" err="1" smtClean="0"/>
              <a:t>untuk</a:t>
            </a:r>
            <a:r>
              <a:rPr lang="en-US" sz="2800" b="0" dirty="0" smtClean="0"/>
              <a:t> </a:t>
            </a:r>
            <a:r>
              <a:rPr lang="en-US" sz="2800" b="0" dirty="0" err="1" smtClean="0"/>
              <a:t>memastikan</a:t>
            </a:r>
            <a:r>
              <a:rPr lang="en-US" sz="2800" b="0" dirty="0" smtClean="0"/>
              <a:t> </a:t>
            </a:r>
            <a:r>
              <a:rPr lang="en-US" sz="2800" b="0" dirty="0" err="1" smtClean="0"/>
              <a:t>bahwa</a:t>
            </a:r>
            <a:r>
              <a:rPr lang="en-US" sz="2800" b="0" dirty="0" smtClean="0"/>
              <a:t> </a:t>
            </a:r>
            <a:r>
              <a:rPr lang="en-US" sz="2800" b="0" dirty="0" err="1" smtClean="0"/>
              <a:t>hanya</a:t>
            </a:r>
            <a:r>
              <a:rPr lang="en-US" sz="2800" b="0" dirty="0" smtClean="0"/>
              <a:t> </a:t>
            </a:r>
            <a:r>
              <a:rPr lang="en-US" sz="2800" b="0" dirty="0" err="1" smtClean="0"/>
              <a:t>pengguna</a:t>
            </a:r>
            <a:r>
              <a:rPr lang="en-US" sz="2800" b="0" dirty="0" smtClean="0"/>
              <a:t> </a:t>
            </a:r>
            <a:r>
              <a:rPr lang="en-US" sz="2800" b="0" dirty="0" err="1" smtClean="0"/>
              <a:t>berwenang</a:t>
            </a:r>
            <a:r>
              <a:rPr lang="id-ID" sz="2800" b="0" dirty="0" smtClean="0"/>
              <a:t> yg dapat </a:t>
            </a:r>
            <a:r>
              <a:rPr lang="en-US" sz="2800" b="0" dirty="0" err="1" smtClean="0"/>
              <a:t>mengakses</a:t>
            </a:r>
            <a:r>
              <a:rPr lang="en-US" sz="2800" b="0" dirty="0" smtClean="0"/>
              <a:t> </a:t>
            </a:r>
            <a:r>
              <a:rPr lang="en-US" sz="2800" b="0" dirty="0" err="1" smtClean="0"/>
              <a:t>jaringan</a:t>
            </a:r>
            <a:endParaRPr lang="id-ID" sz="2800" b="0" dirty="0" smtClean="0">
              <a:solidFill>
                <a:schemeClr val="bg1"/>
              </a:solidFill>
            </a:endParaRPr>
          </a:p>
          <a:p>
            <a:pPr lvl="1">
              <a:lnSpc>
                <a:spcPct val="100000"/>
              </a:lnSpc>
            </a:pPr>
            <a:r>
              <a:rPr lang="en-US" sz="2800" b="0" dirty="0" smtClean="0"/>
              <a:t>Wi-Fi Alliance </a:t>
            </a:r>
            <a:r>
              <a:rPr lang="id-ID" sz="2800" b="0" dirty="0" smtClean="0"/>
              <a:t>menyelesaikan spesifikasi</a:t>
            </a:r>
            <a:r>
              <a:rPr lang="en-US" sz="2800" b="0" dirty="0" smtClean="0"/>
              <a:t> 802.11i yang</a:t>
            </a:r>
            <a:r>
              <a:rPr lang="id-ID" sz="2800" b="0" dirty="0" smtClean="0"/>
              <a:t> </a:t>
            </a:r>
            <a:r>
              <a:rPr lang="en-US" sz="2800" b="0" dirty="0" err="1" smtClean="0"/>
              <a:t>disebut</a:t>
            </a:r>
            <a:r>
              <a:rPr lang="en-US" sz="2800" b="0" dirty="0" smtClean="0"/>
              <a:t> </a:t>
            </a:r>
            <a:r>
              <a:rPr lang="en-US" sz="2800" b="0" dirty="0" err="1" smtClean="0"/>
              <a:t>sebagai</a:t>
            </a:r>
            <a:r>
              <a:rPr lang="en-US" sz="2800" b="0" dirty="0" smtClean="0"/>
              <a:t> Wi-Fi Protected Access 2 </a:t>
            </a:r>
            <a:r>
              <a:rPr lang="en-US" sz="2800" b="0" dirty="0" err="1" smtClean="0"/>
              <a:t>atau</a:t>
            </a:r>
            <a:r>
              <a:rPr lang="en-US" sz="2800" b="0" dirty="0" smtClean="0"/>
              <a:t> WPA2 yang</a:t>
            </a:r>
            <a:r>
              <a:rPr lang="id-ID" sz="2800" b="0" dirty="0" smtClean="0"/>
              <a:t> </a:t>
            </a:r>
            <a:r>
              <a:rPr lang="en-US" sz="2800" b="0" dirty="0" err="1" smtClean="0"/>
              <a:t>menggantikan</a:t>
            </a:r>
            <a:r>
              <a:rPr lang="en-US" sz="2800" b="0" dirty="0" smtClean="0"/>
              <a:t> WEP </a:t>
            </a:r>
            <a:r>
              <a:rPr lang="en-US" sz="2800" b="0" dirty="0" err="1" smtClean="0"/>
              <a:t>dengan</a:t>
            </a:r>
            <a:r>
              <a:rPr lang="en-US" sz="2800" b="0" dirty="0" smtClean="0"/>
              <a:t> </a:t>
            </a:r>
            <a:r>
              <a:rPr lang="en-US" sz="2800" b="0" dirty="0" err="1" smtClean="0"/>
              <a:t>standar</a:t>
            </a:r>
            <a:r>
              <a:rPr lang="en-US" sz="2800" b="0" dirty="0" smtClean="0"/>
              <a:t> </a:t>
            </a:r>
            <a:r>
              <a:rPr lang="en-US" sz="2800" b="0" dirty="0" err="1" smtClean="0"/>
              <a:t>keamanan</a:t>
            </a:r>
            <a:r>
              <a:rPr lang="en-US" sz="2800" b="0" dirty="0" smtClean="0"/>
              <a:t> yang </a:t>
            </a:r>
            <a:r>
              <a:rPr lang="en-US" sz="2800" b="0" dirty="0" err="1" smtClean="0"/>
              <a:t>lebih</a:t>
            </a:r>
            <a:r>
              <a:rPr lang="en-US" sz="2800" b="0" dirty="0" smtClean="0"/>
              <a:t> </a:t>
            </a:r>
            <a:r>
              <a:rPr lang="en-US" sz="2800" b="0" dirty="0" err="1" smtClean="0"/>
              <a:t>kuat</a:t>
            </a:r>
            <a:r>
              <a:rPr lang="en-US" sz="2800" b="0" dirty="0" smtClean="0"/>
              <a:t>. </a:t>
            </a:r>
            <a:endParaRPr lang="id-ID" sz="2800" b="0" dirty="0" smtClean="0"/>
          </a:p>
        </p:txBody>
      </p:sp>
      <p:sp>
        <p:nvSpPr>
          <p:cNvPr id="48133"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8134" name="Slide Number Placeholder 4"/>
          <p:cNvSpPr>
            <a:spLocks noGrp="1"/>
          </p:cNvSpPr>
          <p:nvPr>
            <p:ph type="sldNum" sz="quarter" idx="14"/>
          </p:nvPr>
        </p:nvSpPr>
        <p:spPr bwMode="auto">
          <a:noFill/>
          <a:ln>
            <a:miter lim="800000"/>
            <a:headEnd/>
            <a:tailEnd/>
          </a:ln>
        </p:spPr>
        <p:txBody>
          <a:bodyPr>
            <a:normAutofit lnSpcReduction="10000"/>
          </a:bodyPr>
          <a:lstStyle/>
          <a:p>
            <a:fld id="{4874E27E-960E-4A2C-A5F8-90C035AB7564}" type="slidenum">
              <a:rPr lang="en-US"/>
              <a:pPr/>
              <a:t>49</a:t>
            </a:fld>
            <a:endParaRPr lang="en-US"/>
          </a:p>
        </p:txBody>
      </p:sp>
      <p:sp>
        <p:nvSpPr>
          <p:cNvPr id="7"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solidFill>
                  <a:srgbClr val="C00000"/>
                </a:solidFill>
              </a:rPr>
              <a:t>Securing wireless networks</a:t>
            </a:r>
            <a:endParaRPr lang="en-US" sz="2400" dirty="0" smtClean="0">
              <a:solidFill>
                <a:srgbClr val="C00000"/>
              </a:solidFill>
              <a:latin typeface="Cambria" pitchFamily="-111"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752600"/>
            <a:ext cx="7429552" cy="4391044"/>
          </a:xfrm>
        </p:spPr>
        <p:txBody>
          <a:bodyPr>
            <a:normAutofit fontScale="92500"/>
          </a:bodyPr>
          <a:lstStyle/>
          <a:p>
            <a:r>
              <a:rPr lang="en-US" b="1" dirty="0" err="1" smtClean="0"/>
              <a:t>Mengapa</a:t>
            </a:r>
            <a:r>
              <a:rPr lang="en-US" b="1" dirty="0" smtClean="0"/>
              <a:t> </a:t>
            </a:r>
            <a:r>
              <a:rPr lang="en-US" b="1" dirty="0" err="1" smtClean="0"/>
              <a:t>sistem</a:t>
            </a:r>
            <a:r>
              <a:rPr lang="en-US" b="1" dirty="0" smtClean="0"/>
              <a:t> </a:t>
            </a:r>
            <a:r>
              <a:rPr lang="en-US" b="1" dirty="0" err="1" smtClean="0"/>
              <a:t>rentan</a:t>
            </a:r>
            <a:r>
              <a:rPr lang="id-ID" dirty="0" smtClean="0"/>
              <a:t>?</a:t>
            </a:r>
            <a:endParaRPr lang="en-US" dirty="0" smtClean="0"/>
          </a:p>
          <a:p>
            <a:pPr lvl="1"/>
            <a:r>
              <a:rPr lang="en-US" dirty="0" err="1" smtClean="0"/>
              <a:t>Aksesibilitas</a:t>
            </a:r>
            <a:r>
              <a:rPr lang="en-US" dirty="0" smtClean="0"/>
              <a:t> </a:t>
            </a:r>
            <a:r>
              <a:rPr lang="en-US" dirty="0" err="1" smtClean="0"/>
              <a:t>jaringan</a:t>
            </a:r>
            <a:endParaRPr lang="en-US" dirty="0" smtClean="0"/>
          </a:p>
          <a:p>
            <a:pPr lvl="1"/>
            <a:r>
              <a:rPr lang="en-US" dirty="0" err="1" smtClean="0"/>
              <a:t>Masalah</a:t>
            </a:r>
            <a:r>
              <a:rPr lang="en-US" dirty="0" smtClean="0"/>
              <a:t> Hardware (</a:t>
            </a:r>
            <a:r>
              <a:rPr lang="en-US" dirty="0" err="1" smtClean="0"/>
              <a:t>kerusakan</a:t>
            </a:r>
            <a:r>
              <a:rPr lang="en-US" dirty="0" smtClean="0"/>
              <a:t>, </a:t>
            </a:r>
            <a:r>
              <a:rPr lang="en-US" dirty="0" err="1" smtClean="0"/>
              <a:t>kesalahan</a:t>
            </a:r>
            <a:r>
              <a:rPr lang="en-US" dirty="0" smtClean="0"/>
              <a:t> </a:t>
            </a:r>
            <a:r>
              <a:rPr lang="en-US" dirty="0" err="1" smtClean="0"/>
              <a:t>konfigurasi</a:t>
            </a:r>
            <a:r>
              <a:rPr lang="en-US" dirty="0" smtClean="0"/>
              <a:t>, </a:t>
            </a:r>
            <a:r>
              <a:rPr lang="en-US" dirty="0" err="1" smtClean="0"/>
              <a:t>kerusakan</a:t>
            </a:r>
            <a:r>
              <a:rPr lang="en-US" dirty="0" smtClean="0"/>
              <a:t> </a:t>
            </a:r>
            <a:r>
              <a:rPr lang="en-US" dirty="0" err="1" smtClean="0"/>
              <a:t>dari</a:t>
            </a:r>
            <a:r>
              <a:rPr lang="en-US" dirty="0" smtClean="0"/>
              <a:t> </a:t>
            </a:r>
            <a:r>
              <a:rPr lang="en-US" dirty="0" err="1" smtClean="0"/>
              <a:t>penyalahgunaan</a:t>
            </a:r>
            <a:r>
              <a:rPr lang="en-US" dirty="0" smtClean="0"/>
              <a:t> atau </a:t>
            </a:r>
            <a:r>
              <a:rPr lang="en-US" dirty="0" err="1" smtClean="0"/>
              <a:t>kejahatan</a:t>
            </a:r>
            <a:r>
              <a:rPr lang="en-US" dirty="0" smtClean="0"/>
              <a:t>) </a:t>
            </a:r>
          </a:p>
          <a:p>
            <a:pPr lvl="1"/>
            <a:r>
              <a:rPr lang="en-US" dirty="0" err="1" smtClean="0"/>
              <a:t>Masalah</a:t>
            </a:r>
            <a:r>
              <a:rPr lang="en-US" dirty="0" smtClean="0"/>
              <a:t> software (</a:t>
            </a:r>
            <a:r>
              <a:rPr lang="en-US" dirty="0" err="1" smtClean="0"/>
              <a:t>kesalahan</a:t>
            </a:r>
            <a:r>
              <a:rPr lang="en-US" dirty="0" smtClean="0"/>
              <a:t> </a:t>
            </a:r>
            <a:r>
              <a:rPr lang="en-US" dirty="0" err="1" smtClean="0"/>
              <a:t>pemrograman</a:t>
            </a:r>
            <a:r>
              <a:rPr lang="en-US" dirty="0" smtClean="0"/>
              <a:t>, </a:t>
            </a:r>
            <a:r>
              <a:rPr lang="en-US" dirty="0" err="1" smtClean="0"/>
              <a:t>kesalahan</a:t>
            </a:r>
            <a:r>
              <a:rPr lang="en-US" dirty="0" smtClean="0"/>
              <a:t> </a:t>
            </a:r>
            <a:r>
              <a:rPr lang="en-US" dirty="0" err="1" smtClean="0"/>
              <a:t>instalasi</a:t>
            </a:r>
            <a:r>
              <a:rPr lang="en-US" dirty="0" smtClean="0"/>
              <a:t>, </a:t>
            </a:r>
            <a:r>
              <a:rPr lang="en-US" dirty="0" err="1" smtClean="0"/>
              <a:t>perubahan</a:t>
            </a:r>
            <a:r>
              <a:rPr lang="en-US" dirty="0" smtClean="0"/>
              <a:t> </a:t>
            </a:r>
            <a:r>
              <a:rPr lang="en-US" dirty="0" err="1" smtClean="0"/>
              <a:t>tidak</a:t>
            </a:r>
            <a:r>
              <a:rPr lang="en-US" dirty="0" smtClean="0"/>
              <a:t> </a:t>
            </a:r>
            <a:r>
              <a:rPr lang="en-US" dirty="0" err="1" smtClean="0"/>
              <a:t>sah</a:t>
            </a:r>
            <a:r>
              <a:rPr lang="en-US" dirty="0" smtClean="0"/>
              <a:t>) </a:t>
            </a:r>
          </a:p>
          <a:p>
            <a:pPr lvl="1"/>
            <a:r>
              <a:rPr lang="en-US" dirty="0" err="1" smtClean="0"/>
              <a:t>Bencana</a:t>
            </a:r>
            <a:r>
              <a:rPr lang="en-US" dirty="0" smtClean="0"/>
              <a:t> </a:t>
            </a:r>
          </a:p>
          <a:p>
            <a:pPr lvl="1"/>
            <a:r>
              <a:rPr lang="en-US" dirty="0" err="1" smtClean="0"/>
              <a:t>Penggunaan</a:t>
            </a:r>
            <a:r>
              <a:rPr lang="en-US" dirty="0" smtClean="0"/>
              <a:t> </a:t>
            </a:r>
            <a:r>
              <a:rPr lang="en-US" dirty="0" err="1" smtClean="0"/>
              <a:t>jaringan</a:t>
            </a:r>
            <a:r>
              <a:rPr lang="en-US" dirty="0" smtClean="0"/>
              <a:t> / </a:t>
            </a:r>
            <a:r>
              <a:rPr lang="en-US" dirty="0" err="1" smtClean="0"/>
              <a:t>komputer</a:t>
            </a:r>
            <a:r>
              <a:rPr lang="en-US" dirty="0" smtClean="0"/>
              <a:t> </a:t>
            </a:r>
            <a:r>
              <a:rPr lang="en-US" dirty="0" err="1" smtClean="0"/>
              <a:t>di</a:t>
            </a:r>
            <a:r>
              <a:rPr lang="en-US" dirty="0" smtClean="0"/>
              <a:t> </a:t>
            </a:r>
            <a:r>
              <a:rPr lang="en-US" dirty="0" err="1" smtClean="0"/>
              <a:t>luar</a:t>
            </a:r>
            <a:r>
              <a:rPr lang="en-US" dirty="0" smtClean="0"/>
              <a:t> </a:t>
            </a:r>
            <a:r>
              <a:rPr lang="en-US" dirty="0" err="1" smtClean="0"/>
              <a:t>kendali</a:t>
            </a:r>
            <a:r>
              <a:rPr lang="en-US" dirty="0" smtClean="0"/>
              <a:t> </a:t>
            </a:r>
            <a:r>
              <a:rPr lang="en-US" dirty="0" err="1" smtClean="0"/>
              <a:t>perusahaan</a:t>
            </a:r>
            <a:r>
              <a:rPr lang="en-US" dirty="0" smtClean="0"/>
              <a:t> </a:t>
            </a:r>
          </a:p>
          <a:p>
            <a:pPr lvl="1"/>
            <a:r>
              <a:rPr lang="en-US" dirty="0" err="1" smtClean="0"/>
              <a:t>Kehilangan</a:t>
            </a:r>
            <a:r>
              <a:rPr lang="en-US" dirty="0" smtClean="0"/>
              <a:t> </a:t>
            </a:r>
            <a:r>
              <a:rPr lang="en-US" dirty="0" err="1" smtClean="0"/>
              <a:t>dan</a:t>
            </a:r>
            <a:r>
              <a:rPr lang="en-US" dirty="0" smtClean="0"/>
              <a:t> </a:t>
            </a:r>
            <a:r>
              <a:rPr lang="en-US" dirty="0" err="1" smtClean="0"/>
              <a:t>pencurian</a:t>
            </a:r>
            <a:r>
              <a:rPr lang="en-US" dirty="0" smtClean="0"/>
              <a:t> </a:t>
            </a:r>
            <a:r>
              <a:rPr lang="en-US" dirty="0" err="1" smtClean="0"/>
              <a:t>perangkat</a:t>
            </a:r>
            <a:r>
              <a:rPr lang="en-US" dirty="0" smtClean="0"/>
              <a:t> </a:t>
            </a:r>
            <a:r>
              <a:rPr lang="en-US" dirty="0" err="1" smtClean="0"/>
              <a:t>portabel</a:t>
            </a:r>
            <a:endParaRPr lang="en-US" dirty="0" smtClean="0"/>
          </a:p>
          <a:p>
            <a:pPr lvl="1"/>
            <a:endParaRPr lang="en-US" dirty="0"/>
          </a:p>
        </p:txBody>
      </p:sp>
      <p:sp>
        <p:nvSpPr>
          <p:cNvPr id="8" name="Title 1"/>
          <p:cNvSpPr>
            <a:spLocks noGrp="1"/>
          </p:cNvSpPr>
          <p:nvPr>
            <p:ph type="title"/>
          </p:nvPr>
        </p:nvSpPr>
        <p:spPr/>
        <p:txBody>
          <a:bodyPr>
            <a:normAutofit fontScale="90000"/>
          </a:bodyPr>
          <a:lstStyle/>
          <a:p>
            <a:r>
              <a:rPr lang="id-ID" b="1" dirty="0" smtClean="0">
                <a:solidFill>
                  <a:srgbClr val="9F0F10"/>
                </a:solidFill>
                <a:effectLst>
                  <a:outerShdw blurRad="38100" dist="38100" dir="2700000" algn="tl">
                    <a:srgbClr val="C0C0C0"/>
                  </a:outerShdw>
                </a:effectLst>
                <a:cs typeface="Times New Roman" pitchFamily="18" charset="0"/>
              </a:rPr>
              <a:t>Kerentanan sistem dan penyalahgunaan</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0"/>
          <p:cNvSpPr>
            <a:spLocks noGrp="1"/>
          </p:cNvSpPr>
          <p:nvPr>
            <p:ph idx="1"/>
          </p:nvPr>
        </p:nvSpPr>
        <p:spPr>
          <a:xfrm>
            <a:off x="457200" y="1643050"/>
            <a:ext cx="8229600" cy="4495800"/>
          </a:xfrm>
        </p:spPr>
        <p:txBody>
          <a:bodyPr>
            <a:normAutofit fontScale="85000" lnSpcReduction="20000"/>
          </a:bodyPr>
          <a:lstStyle/>
          <a:p>
            <a:pPr>
              <a:lnSpc>
                <a:spcPct val="120000"/>
              </a:lnSpc>
            </a:pPr>
            <a:r>
              <a:rPr lang="id-ID" sz="3600" dirty="0" smtClean="0">
                <a:solidFill>
                  <a:srgbClr val="0D0D0D"/>
                </a:solidFill>
              </a:rPr>
              <a:t>Enkripsi / </a:t>
            </a:r>
            <a:r>
              <a:rPr lang="en-US" sz="3600" dirty="0" smtClean="0">
                <a:solidFill>
                  <a:srgbClr val="0D0D0D"/>
                </a:solidFill>
              </a:rPr>
              <a:t>Encryption</a:t>
            </a:r>
          </a:p>
          <a:p>
            <a:pPr lvl="1">
              <a:lnSpc>
                <a:spcPct val="120000"/>
              </a:lnSpc>
            </a:pPr>
            <a:r>
              <a:rPr lang="id-ID" sz="3200" b="0" dirty="0" smtClean="0"/>
              <a:t>Enkripsi merupakan proses mengubah teks atau data biasa menjadi teks bersandi (</a:t>
            </a:r>
            <a:r>
              <a:rPr lang="id-ID" sz="3200" b="0" i="1" dirty="0" smtClean="0"/>
              <a:t>chippertext</a:t>
            </a:r>
            <a:r>
              <a:rPr lang="id-ID" sz="3200" b="0" dirty="0" smtClean="0"/>
              <a:t>) yang tidak dapat dibaca oleh siapa pun selain pengirim dan penerima yg dimaksud</a:t>
            </a:r>
          </a:p>
          <a:p>
            <a:pPr lvl="1">
              <a:lnSpc>
                <a:spcPct val="120000"/>
              </a:lnSpc>
            </a:pPr>
            <a:r>
              <a:rPr lang="id-ID" sz="3200" b="0" dirty="0" smtClean="0"/>
              <a:t>Data dienkripsi menggunakan kode numerik rahasia yg dinamakan kunci enkripsi yg mengubah data biasa mjd teks bersandi, pesan harus dideskripsi oleh penerima</a:t>
            </a:r>
            <a:endParaRPr lang="en-US" sz="3200" b="0" dirty="0" smtClean="0"/>
          </a:p>
          <a:p>
            <a:pPr>
              <a:lnSpc>
                <a:spcPct val="120000"/>
              </a:lnSpc>
            </a:pPr>
            <a:endParaRPr lang="en-US" sz="3600" dirty="0" smtClean="0">
              <a:solidFill>
                <a:srgbClr val="0D0D0D"/>
              </a:solidFill>
            </a:endParaRPr>
          </a:p>
        </p:txBody>
      </p:sp>
      <p:sp>
        <p:nvSpPr>
          <p:cNvPr id="9"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
        <p:nvSpPr>
          <p:cNvPr id="49157"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49158" name="Slide Number Placeholder 4"/>
          <p:cNvSpPr>
            <a:spLocks noGrp="1"/>
          </p:cNvSpPr>
          <p:nvPr>
            <p:ph type="sldNum" sz="quarter" idx="14"/>
          </p:nvPr>
        </p:nvSpPr>
        <p:spPr bwMode="auto">
          <a:noFill/>
          <a:ln>
            <a:miter lim="800000"/>
            <a:headEnd/>
            <a:tailEnd/>
          </a:ln>
        </p:spPr>
        <p:txBody>
          <a:bodyPr>
            <a:normAutofit lnSpcReduction="10000"/>
          </a:bodyPr>
          <a:lstStyle/>
          <a:p>
            <a:fld id="{678A936A-9120-4401-BDDB-2A7A9D973513}" type="slidenum">
              <a:rPr lang="en-US"/>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0"/>
          <p:cNvSpPr>
            <a:spLocks noGrp="1"/>
          </p:cNvSpPr>
          <p:nvPr>
            <p:ph idx="1"/>
          </p:nvPr>
        </p:nvSpPr>
        <p:spPr/>
        <p:txBody>
          <a:bodyPr>
            <a:normAutofit lnSpcReduction="10000"/>
          </a:bodyPr>
          <a:lstStyle/>
          <a:p>
            <a:pPr>
              <a:lnSpc>
                <a:spcPct val="100000"/>
              </a:lnSpc>
            </a:pPr>
            <a:r>
              <a:rPr lang="en-US" sz="3200" dirty="0" err="1" smtClean="0">
                <a:solidFill>
                  <a:srgbClr val="0D0D0D"/>
                </a:solidFill>
              </a:rPr>
              <a:t>Dua</a:t>
            </a:r>
            <a:r>
              <a:rPr lang="en-US" sz="3200" dirty="0" smtClean="0">
                <a:solidFill>
                  <a:srgbClr val="0D0D0D"/>
                </a:solidFill>
              </a:rPr>
              <a:t> </a:t>
            </a:r>
            <a:r>
              <a:rPr lang="en-US" sz="3200" dirty="0" err="1" smtClean="0">
                <a:solidFill>
                  <a:srgbClr val="0D0D0D"/>
                </a:solidFill>
              </a:rPr>
              <a:t>metode</a:t>
            </a:r>
            <a:r>
              <a:rPr lang="en-US" sz="3200" dirty="0" smtClean="0">
                <a:solidFill>
                  <a:srgbClr val="0D0D0D"/>
                </a:solidFill>
              </a:rPr>
              <a:t> </a:t>
            </a:r>
            <a:r>
              <a:rPr lang="id-ID" sz="3200" dirty="0" smtClean="0">
                <a:solidFill>
                  <a:srgbClr val="0D0D0D"/>
                </a:solidFill>
              </a:rPr>
              <a:t>enkripsi pada lalu lintas </a:t>
            </a:r>
            <a:r>
              <a:rPr lang="en-US" sz="3200" dirty="0" err="1" smtClean="0">
                <a:solidFill>
                  <a:srgbClr val="0D0D0D"/>
                </a:solidFill>
              </a:rPr>
              <a:t>di</a:t>
            </a:r>
            <a:r>
              <a:rPr lang="en-US" sz="3200" dirty="0" smtClean="0">
                <a:solidFill>
                  <a:srgbClr val="0D0D0D"/>
                </a:solidFill>
              </a:rPr>
              <a:t> Web </a:t>
            </a:r>
            <a:endParaRPr lang="id-ID" sz="3200" dirty="0" smtClean="0">
              <a:solidFill>
                <a:srgbClr val="0D0D0D"/>
              </a:solidFill>
            </a:endParaRPr>
          </a:p>
          <a:p>
            <a:pPr lvl="1">
              <a:lnSpc>
                <a:spcPct val="100000"/>
              </a:lnSpc>
            </a:pPr>
            <a:r>
              <a:rPr lang="en-US" sz="3000" dirty="0" smtClean="0">
                <a:solidFill>
                  <a:srgbClr val="0D0D0D"/>
                </a:solidFill>
              </a:rPr>
              <a:t>SSL</a:t>
            </a:r>
            <a:r>
              <a:rPr lang="id-ID" sz="3000" dirty="0" smtClean="0">
                <a:solidFill>
                  <a:srgbClr val="0D0D0D"/>
                </a:solidFill>
              </a:rPr>
              <a:t> </a:t>
            </a:r>
            <a:r>
              <a:rPr lang="id-ID" sz="2800" dirty="0" smtClean="0">
                <a:solidFill>
                  <a:srgbClr val="0D0D0D"/>
                </a:solidFill>
              </a:rPr>
              <a:t>/ </a:t>
            </a:r>
            <a:r>
              <a:rPr lang="en-US" sz="2800" dirty="0" smtClean="0">
                <a:solidFill>
                  <a:srgbClr val="0D0D0D"/>
                </a:solidFill>
              </a:rPr>
              <a:t>Secure Sockets Layer</a:t>
            </a:r>
            <a:endParaRPr lang="en-US" sz="3000" dirty="0" smtClean="0">
              <a:solidFill>
                <a:srgbClr val="0D0D0D"/>
              </a:solidFill>
            </a:endParaRPr>
          </a:p>
          <a:p>
            <a:pPr lvl="2">
              <a:lnSpc>
                <a:spcPct val="100000"/>
              </a:lnSpc>
            </a:pPr>
            <a:r>
              <a:rPr lang="id-ID" dirty="0" smtClean="0">
                <a:solidFill>
                  <a:srgbClr val="0D0D0D"/>
                </a:solidFill>
              </a:rPr>
              <a:t>D</a:t>
            </a:r>
            <a:r>
              <a:rPr lang="en-US" dirty="0" err="1" smtClean="0">
                <a:solidFill>
                  <a:srgbClr val="0D0D0D"/>
                </a:solidFill>
              </a:rPr>
              <a:t>irancang</a:t>
            </a:r>
            <a:r>
              <a:rPr lang="en-US" dirty="0" smtClean="0">
                <a:solidFill>
                  <a:srgbClr val="0D0D0D"/>
                </a:solidFill>
              </a:rPr>
              <a:t> </a:t>
            </a:r>
            <a:r>
              <a:rPr lang="en-US" dirty="0" err="1" smtClean="0">
                <a:solidFill>
                  <a:srgbClr val="0D0D0D"/>
                </a:solidFill>
              </a:rPr>
              <a:t>untuk</a:t>
            </a:r>
            <a:r>
              <a:rPr lang="en-US" dirty="0" smtClean="0">
                <a:solidFill>
                  <a:srgbClr val="0D0D0D"/>
                </a:solidFill>
              </a:rPr>
              <a:t> </a:t>
            </a:r>
            <a:r>
              <a:rPr lang="en-US" dirty="0" err="1" smtClean="0">
                <a:solidFill>
                  <a:srgbClr val="0D0D0D"/>
                </a:solidFill>
              </a:rPr>
              <a:t>membuat</a:t>
            </a:r>
            <a:r>
              <a:rPr lang="en-US" dirty="0" smtClean="0">
                <a:solidFill>
                  <a:srgbClr val="0D0D0D"/>
                </a:solidFill>
              </a:rPr>
              <a:t> </a:t>
            </a:r>
            <a:r>
              <a:rPr lang="en-US" dirty="0" err="1" smtClean="0">
                <a:solidFill>
                  <a:srgbClr val="0D0D0D"/>
                </a:solidFill>
              </a:rPr>
              <a:t>sambungan</a:t>
            </a:r>
            <a:r>
              <a:rPr lang="en-US" dirty="0" smtClean="0">
                <a:solidFill>
                  <a:srgbClr val="0D0D0D"/>
                </a:solidFill>
              </a:rPr>
              <a:t> </a:t>
            </a:r>
            <a:r>
              <a:rPr lang="en-US" dirty="0" err="1" smtClean="0">
                <a:solidFill>
                  <a:srgbClr val="0D0D0D"/>
                </a:solidFill>
              </a:rPr>
              <a:t>aman</a:t>
            </a:r>
            <a:r>
              <a:rPr lang="id-ID" dirty="0" smtClean="0">
                <a:solidFill>
                  <a:srgbClr val="0D0D0D"/>
                </a:solidFill>
              </a:rPr>
              <a:t> </a:t>
            </a:r>
            <a:r>
              <a:rPr lang="en-US" dirty="0" err="1" smtClean="0">
                <a:solidFill>
                  <a:srgbClr val="0D0D0D"/>
                </a:solidFill>
              </a:rPr>
              <a:t>antara</a:t>
            </a:r>
            <a:r>
              <a:rPr lang="en-US" dirty="0" smtClean="0">
                <a:solidFill>
                  <a:srgbClr val="0D0D0D"/>
                </a:solidFill>
              </a:rPr>
              <a:t> </a:t>
            </a:r>
            <a:r>
              <a:rPr lang="en-US" dirty="0" err="1" smtClean="0">
                <a:solidFill>
                  <a:srgbClr val="0D0D0D"/>
                </a:solidFill>
              </a:rPr>
              <a:t>dua</a:t>
            </a:r>
            <a:r>
              <a:rPr lang="en-US" dirty="0" smtClean="0">
                <a:solidFill>
                  <a:srgbClr val="0D0D0D"/>
                </a:solidFill>
              </a:rPr>
              <a:t> </a:t>
            </a:r>
            <a:r>
              <a:rPr lang="en-US" dirty="0" err="1" smtClean="0">
                <a:solidFill>
                  <a:srgbClr val="0D0D0D"/>
                </a:solidFill>
              </a:rPr>
              <a:t>komputer</a:t>
            </a:r>
            <a:r>
              <a:rPr lang="en-US" dirty="0" smtClean="0">
                <a:solidFill>
                  <a:srgbClr val="0D0D0D"/>
                </a:solidFill>
              </a:rPr>
              <a:t>.</a:t>
            </a:r>
            <a:endParaRPr lang="id-ID" dirty="0" smtClean="0">
              <a:solidFill>
                <a:srgbClr val="0D0D0D"/>
              </a:solidFill>
            </a:endParaRPr>
          </a:p>
          <a:p>
            <a:pPr lvl="2">
              <a:lnSpc>
                <a:spcPct val="100000"/>
              </a:lnSpc>
            </a:pPr>
            <a:r>
              <a:rPr lang="id-ID" b="0" dirty="0" smtClean="0">
                <a:solidFill>
                  <a:srgbClr val="0D0D0D"/>
                </a:solidFill>
              </a:rPr>
              <a:t>K</a:t>
            </a:r>
            <a:r>
              <a:rPr lang="en-US" b="0" dirty="0" err="1" smtClean="0">
                <a:solidFill>
                  <a:srgbClr val="0D0D0D"/>
                </a:solidFill>
              </a:rPr>
              <a:t>egiatan</a:t>
            </a:r>
            <a:r>
              <a:rPr lang="en-US" b="0" dirty="0" smtClean="0">
                <a:solidFill>
                  <a:srgbClr val="0D0D0D"/>
                </a:solidFill>
              </a:rPr>
              <a:t> </a:t>
            </a:r>
            <a:r>
              <a:rPr lang="en-US" b="0" dirty="0" err="1" smtClean="0">
                <a:solidFill>
                  <a:srgbClr val="0D0D0D"/>
                </a:solidFill>
              </a:rPr>
              <a:t>saat</a:t>
            </a:r>
            <a:r>
              <a:rPr lang="en-US" b="0" dirty="0" smtClean="0">
                <a:solidFill>
                  <a:srgbClr val="0D0D0D"/>
                </a:solidFill>
              </a:rPr>
              <a:t> </a:t>
            </a:r>
            <a:r>
              <a:rPr lang="en-US" b="0" dirty="0" err="1" smtClean="0">
                <a:solidFill>
                  <a:srgbClr val="0D0D0D"/>
                </a:solidFill>
              </a:rPr>
              <a:t>mereka</a:t>
            </a:r>
            <a:r>
              <a:rPr lang="en-US" b="0" dirty="0" smtClean="0">
                <a:solidFill>
                  <a:srgbClr val="0D0D0D"/>
                </a:solidFill>
              </a:rPr>
              <a:t> </a:t>
            </a:r>
            <a:r>
              <a:rPr lang="en-US" b="0" dirty="0" err="1" smtClean="0">
                <a:solidFill>
                  <a:srgbClr val="0D0D0D"/>
                </a:solidFill>
              </a:rPr>
              <a:t>berkomunikasi</a:t>
            </a:r>
            <a:r>
              <a:rPr lang="en-US" b="0" dirty="0" smtClean="0">
                <a:solidFill>
                  <a:srgbClr val="0D0D0D"/>
                </a:solidFill>
              </a:rPr>
              <a:t> </a:t>
            </a:r>
            <a:r>
              <a:rPr lang="en-US" b="0" dirty="0" err="1" smtClean="0">
                <a:solidFill>
                  <a:srgbClr val="0D0D0D"/>
                </a:solidFill>
              </a:rPr>
              <a:t>satu</a:t>
            </a:r>
            <a:r>
              <a:rPr lang="en-US" b="0" dirty="0" smtClean="0">
                <a:solidFill>
                  <a:srgbClr val="0D0D0D"/>
                </a:solidFill>
              </a:rPr>
              <a:t> </a:t>
            </a:r>
            <a:r>
              <a:rPr lang="en-US" b="0" dirty="0" err="1" smtClean="0">
                <a:solidFill>
                  <a:srgbClr val="0D0D0D"/>
                </a:solidFill>
              </a:rPr>
              <a:t>sama</a:t>
            </a:r>
            <a:r>
              <a:rPr lang="en-US" b="0" dirty="0" smtClean="0">
                <a:solidFill>
                  <a:srgbClr val="0D0D0D"/>
                </a:solidFill>
              </a:rPr>
              <a:t> lain </a:t>
            </a:r>
            <a:r>
              <a:rPr lang="en-US" b="0" dirty="0" err="1" smtClean="0">
                <a:solidFill>
                  <a:srgbClr val="0D0D0D"/>
                </a:solidFill>
              </a:rPr>
              <a:t>selama</a:t>
            </a:r>
            <a:r>
              <a:rPr lang="en-US" b="0" dirty="0" smtClean="0">
                <a:solidFill>
                  <a:srgbClr val="0D0D0D"/>
                </a:solidFill>
              </a:rPr>
              <a:t> </a:t>
            </a:r>
            <a:r>
              <a:rPr lang="en-US" b="0" dirty="0" err="1" smtClean="0">
                <a:solidFill>
                  <a:srgbClr val="0D0D0D"/>
                </a:solidFill>
              </a:rPr>
              <a:t>sesi</a:t>
            </a:r>
            <a:r>
              <a:rPr lang="en-US" b="0" dirty="0" smtClean="0">
                <a:solidFill>
                  <a:srgbClr val="0D0D0D"/>
                </a:solidFill>
              </a:rPr>
              <a:t> Web </a:t>
            </a:r>
            <a:r>
              <a:rPr lang="en-US" b="0" dirty="0" err="1" smtClean="0">
                <a:solidFill>
                  <a:srgbClr val="0D0D0D"/>
                </a:solidFill>
              </a:rPr>
              <a:t>aman</a:t>
            </a:r>
            <a:r>
              <a:rPr lang="en-US" b="0" dirty="0" smtClean="0">
                <a:solidFill>
                  <a:srgbClr val="0D0D0D"/>
                </a:solidFill>
              </a:rPr>
              <a:t>.</a:t>
            </a:r>
          </a:p>
          <a:p>
            <a:pPr lvl="1">
              <a:lnSpc>
                <a:spcPct val="100000"/>
              </a:lnSpc>
            </a:pPr>
            <a:r>
              <a:rPr lang="id-ID" sz="2800" dirty="0" smtClean="0">
                <a:solidFill>
                  <a:srgbClr val="0D0D0D"/>
                </a:solidFill>
              </a:rPr>
              <a:t>S-HTTP</a:t>
            </a:r>
          </a:p>
          <a:p>
            <a:pPr lvl="2">
              <a:lnSpc>
                <a:spcPct val="100000"/>
              </a:lnSpc>
            </a:pPr>
            <a:r>
              <a:rPr lang="id-ID" b="0" dirty="0" smtClean="0">
                <a:solidFill>
                  <a:srgbClr val="0D0D0D"/>
                </a:solidFill>
              </a:rPr>
              <a:t>P</a:t>
            </a:r>
            <a:r>
              <a:rPr lang="en-US" b="0" dirty="0" err="1" smtClean="0">
                <a:solidFill>
                  <a:srgbClr val="0D0D0D"/>
                </a:solidFill>
              </a:rPr>
              <a:t>rotokol</a:t>
            </a:r>
            <a:r>
              <a:rPr lang="en-US" b="0" dirty="0" smtClean="0">
                <a:solidFill>
                  <a:srgbClr val="0D0D0D"/>
                </a:solidFill>
              </a:rPr>
              <a:t> lain yang </a:t>
            </a:r>
            <a:r>
              <a:rPr lang="en-US" b="0" dirty="0" err="1" smtClean="0">
                <a:solidFill>
                  <a:srgbClr val="0D0D0D"/>
                </a:solidFill>
              </a:rPr>
              <a:t>digunakan</a:t>
            </a:r>
            <a:r>
              <a:rPr lang="en-US" b="0" dirty="0" smtClean="0">
                <a:solidFill>
                  <a:srgbClr val="0D0D0D"/>
                </a:solidFill>
              </a:rPr>
              <a:t> </a:t>
            </a:r>
            <a:r>
              <a:rPr lang="en-US" b="0" dirty="0" err="1" smtClean="0">
                <a:solidFill>
                  <a:srgbClr val="0D0D0D"/>
                </a:solidFill>
              </a:rPr>
              <a:t>untuk</a:t>
            </a:r>
            <a:r>
              <a:rPr lang="id-ID" b="0" dirty="0" smtClean="0">
                <a:solidFill>
                  <a:srgbClr val="0D0D0D"/>
                </a:solidFill>
              </a:rPr>
              <a:t> </a:t>
            </a:r>
            <a:r>
              <a:rPr lang="en-US" b="0" dirty="0" err="1" smtClean="0">
                <a:solidFill>
                  <a:srgbClr val="0D0D0D"/>
                </a:solidFill>
              </a:rPr>
              <a:t>mengenkripsi</a:t>
            </a:r>
            <a:r>
              <a:rPr lang="en-US" b="0" dirty="0" smtClean="0">
                <a:solidFill>
                  <a:srgbClr val="0D0D0D"/>
                </a:solidFill>
              </a:rPr>
              <a:t> data yang </a:t>
            </a:r>
            <a:r>
              <a:rPr lang="en-US" b="0" dirty="0" err="1" smtClean="0">
                <a:solidFill>
                  <a:srgbClr val="0D0D0D"/>
                </a:solidFill>
              </a:rPr>
              <a:t>mengalir</a:t>
            </a:r>
            <a:r>
              <a:rPr lang="en-US" b="0" dirty="0" smtClean="0">
                <a:solidFill>
                  <a:srgbClr val="0D0D0D"/>
                </a:solidFill>
              </a:rPr>
              <a:t> </a:t>
            </a:r>
            <a:r>
              <a:rPr lang="en-US" b="0" dirty="0" err="1" smtClean="0">
                <a:solidFill>
                  <a:srgbClr val="0D0D0D"/>
                </a:solidFill>
              </a:rPr>
              <a:t>melalui</a:t>
            </a:r>
            <a:r>
              <a:rPr lang="en-US" b="0" dirty="0" smtClean="0">
                <a:solidFill>
                  <a:srgbClr val="0D0D0D"/>
                </a:solidFill>
              </a:rPr>
              <a:t> Internet, </a:t>
            </a:r>
            <a:r>
              <a:rPr lang="en-US" b="0" dirty="0" err="1" smtClean="0">
                <a:solidFill>
                  <a:srgbClr val="0D0D0D"/>
                </a:solidFill>
              </a:rPr>
              <a:t>tetapi</a:t>
            </a:r>
            <a:r>
              <a:rPr lang="en-US" b="0" dirty="0" smtClean="0">
                <a:solidFill>
                  <a:srgbClr val="0D0D0D"/>
                </a:solidFill>
              </a:rPr>
              <a:t> </a:t>
            </a:r>
            <a:r>
              <a:rPr lang="en-US" b="0" dirty="0" err="1" smtClean="0">
                <a:solidFill>
                  <a:srgbClr val="0D0D0D"/>
                </a:solidFill>
              </a:rPr>
              <a:t>terbatas</a:t>
            </a:r>
            <a:r>
              <a:rPr lang="en-US" b="0" dirty="0" smtClean="0">
                <a:solidFill>
                  <a:srgbClr val="0D0D0D"/>
                </a:solidFill>
              </a:rPr>
              <a:t> </a:t>
            </a:r>
            <a:r>
              <a:rPr lang="en-US" b="0" dirty="0" err="1" smtClean="0">
                <a:solidFill>
                  <a:srgbClr val="0D0D0D"/>
                </a:solidFill>
              </a:rPr>
              <a:t>pada</a:t>
            </a:r>
            <a:r>
              <a:rPr lang="en-US" b="0" dirty="0" smtClean="0">
                <a:solidFill>
                  <a:srgbClr val="0D0D0D"/>
                </a:solidFill>
              </a:rPr>
              <a:t> </a:t>
            </a:r>
            <a:r>
              <a:rPr lang="en-US" b="0" dirty="0" err="1" smtClean="0">
                <a:solidFill>
                  <a:srgbClr val="0D0D0D"/>
                </a:solidFill>
              </a:rPr>
              <a:t>individu</a:t>
            </a:r>
            <a:r>
              <a:rPr lang="id-ID" b="0" dirty="0" smtClean="0">
                <a:solidFill>
                  <a:srgbClr val="0D0D0D"/>
                </a:solidFill>
              </a:rPr>
              <a:t> </a:t>
            </a:r>
            <a:r>
              <a:rPr lang="en-US" b="0" dirty="0" err="1" smtClean="0">
                <a:solidFill>
                  <a:srgbClr val="0D0D0D"/>
                </a:solidFill>
              </a:rPr>
              <a:t>pesan</a:t>
            </a:r>
            <a:endParaRPr lang="en-US" sz="2800" b="0" dirty="0" smtClean="0">
              <a:solidFill>
                <a:srgbClr val="0D0D0D"/>
              </a:solidFill>
            </a:endParaRPr>
          </a:p>
        </p:txBody>
      </p:sp>
      <p:sp>
        <p:nvSpPr>
          <p:cNvPr id="5018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0182" name="Slide Number Placeholder 4"/>
          <p:cNvSpPr>
            <a:spLocks noGrp="1"/>
          </p:cNvSpPr>
          <p:nvPr>
            <p:ph type="sldNum" sz="quarter" idx="14"/>
          </p:nvPr>
        </p:nvSpPr>
        <p:spPr bwMode="auto">
          <a:noFill/>
          <a:ln>
            <a:miter lim="800000"/>
            <a:headEnd/>
            <a:tailEnd/>
          </a:ln>
        </p:spPr>
        <p:txBody>
          <a:bodyPr>
            <a:normAutofit lnSpcReduction="10000"/>
          </a:bodyPr>
          <a:lstStyle/>
          <a:p>
            <a:fld id="{A2B75284-9F25-432F-B459-22CF7E91A32F}" type="slidenum">
              <a:rPr lang="en-US"/>
              <a:pPr/>
              <a:t>51</a:t>
            </a:fld>
            <a:endParaRPr lang="en-US"/>
          </a:p>
        </p:txBody>
      </p:sp>
      <p:sp>
        <p:nvSpPr>
          <p:cNvPr id="8"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0"/>
          <p:cNvSpPr>
            <a:spLocks noGrp="1"/>
          </p:cNvSpPr>
          <p:nvPr>
            <p:ph idx="1"/>
          </p:nvPr>
        </p:nvSpPr>
        <p:spPr/>
        <p:txBody>
          <a:bodyPr/>
          <a:lstStyle/>
          <a:p>
            <a:pPr>
              <a:lnSpc>
                <a:spcPct val="100000"/>
              </a:lnSpc>
            </a:pPr>
            <a:r>
              <a:rPr lang="en-US" sz="3200" dirty="0" err="1" smtClean="0">
                <a:solidFill>
                  <a:srgbClr val="0D0D0D"/>
                </a:solidFill>
              </a:rPr>
              <a:t>Ada</a:t>
            </a:r>
            <a:r>
              <a:rPr lang="en-US" sz="3200" dirty="0" smtClean="0">
                <a:solidFill>
                  <a:srgbClr val="0D0D0D"/>
                </a:solidFill>
              </a:rPr>
              <a:t> </a:t>
            </a:r>
            <a:r>
              <a:rPr lang="en-US" sz="3200" dirty="0" err="1" smtClean="0">
                <a:solidFill>
                  <a:srgbClr val="0D0D0D"/>
                </a:solidFill>
              </a:rPr>
              <a:t>dua</a:t>
            </a:r>
            <a:r>
              <a:rPr lang="en-US" sz="3200" dirty="0" smtClean="0">
                <a:solidFill>
                  <a:srgbClr val="0D0D0D"/>
                </a:solidFill>
              </a:rPr>
              <a:t> </a:t>
            </a:r>
            <a:r>
              <a:rPr lang="en-US" sz="3200" dirty="0" err="1" smtClean="0">
                <a:solidFill>
                  <a:srgbClr val="0D0D0D"/>
                </a:solidFill>
              </a:rPr>
              <a:t>metode</a:t>
            </a:r>
            <a:r>
              <a:rPr lang="en-US" sz="3200" dirty="0" smtClean="0">
                <a:solidFill>
                  <a:srgbClr val="0D0D0D"/>
                </a:solidFill>
              </a:rPr>
              <a:t> </a:t>
            </a:r>
            <a:r>
              <a:rPr lang="en-US" sz="3200" dirty="0" err="1" smtClean="0">
                <a:solidFill>
                  <a:srgbClr val="0D0D0D"/>
                </a:solidFill>
              </a:rPr>
              <a:t>alternatif</a:t>
            </a:r>
            <a:r>
              <a:rPr lang="en-US" sz="3200" dirty="0" smtClean="0">
                <a:solidFill>
                  <a:srgbClr val="0D0D0D"/>
                </a:solidFill>
              </a:rPr>
              <a:t> </a:t>
            </a:r>
            <a:r>
              <a:rPr lang="en-US" sz="3200" dirty="0" err="1" smtClean="0">
                <a:solidFill>
                  <a:srgbClr val="0D0D0D"/>
                </a:solidFill>
              </a:rPr>
              <a:t>enkripsi</a:t>
            </a:r>
            <a:endParaRPr lang="id-ID" sz="3200" dirty="0" smtClean="0">
              <a:solidFill>
                <a:srgbClr val="0D0D0D"/>
              </a:solidFill>
            </a:endParaRPr>
          </a:p>
          <a:p>
            <a:pPr lvl="1">
              <a:lnSpc>
                <a:spcPct val="100000"/>
              </a:lnSpc>
            </a:pPr>
            <a:r>
              <a:rPr lang="en-US" sz="3000" dirty="0" smtClean="0">
                <a:solidFill>
                  <a:srgbClr val="0D0D0D"/>
                </a:solidFill>
              </a:rPr>
              <a:t>Symmetric Key Encryption</a:t>
            </a:r>
          </a:p>
          <a:p>
            <a:pPr lvl="2">
              <a:lnSpc>
                <a:spcPct val="100000"/>
              </a:lnSpc>
            </a:pPr>
            <a:r>
              <a:rPr lang="id-ID" dirty="0" smtClean="0">
                <a:solidFill>
                  <a:srgbClr val="0D0D0D"/>
                </a:solidFill>
              </a:rPr>
              <a:t>Pengirim dan penerima membuat sesi internet yang aman dengan menciptakan kunci enkripsi tunggal</a:t>
            </a:r>
          </a:p>
          <a:p>
            <a:pPr lvl="2">
              <a:lnSpc>
                <a:spcPct val="100000"/>
              </a:lnSpc>
            </a:pPr>
            <a:r>
              <a:rPr lang="id-ID" b="0" dirty="0" smtClean="0">
                <a:solidFill>
                  <a:srgbClr val="0D0D0D"/>
                </a:solidFill>
              </a:rPr>
              <a:t>Pengirim dan Penerima berbagi kunci yang sama</a:t>
            </a:r>
          </a:p>
          <a:p>
            <a:pPr lvl="1">
              <a:lnSpc>
                <a:spcPct val="100000"/>
              </a:lnSpc>
            </a:pPr>
            <a:r>
              <a:rPr lang="id-ID" sz="2800" dirty="0" smtClean="0">
                <a:solidFill>
                  <a:srgbClr val="0D0D0D"/>
                </a:solidFill>
              </a:rPr>
              <a:t>Public Key Encryption</a:t>
            </a:r>
          </a:p>
          <a:p>
            <a:pPr lvl="2">
              <a:lnSpc>
                <a:spcPct val="100000"/>
              </a:lnSpc>
            </a:pPr>
            <a:r>
              <a:rPr lang="id-ID" dirty="0" smtClean="0">
                <a:solidFill>
                  <a:srgbClr val="0D0D0D"/>
                </a:solidFill>
              </a:rPr>
              <a:t>Menggunakan dua kunci: satu untuk bersama (umum /public) dan satu benar-benar pribadi (private)</a:t>
            </a:r>
            <a:endParaRPr lang="en-US" sz="2800" b="0" dirty="0" smtClean="0">
              <a:solidFill>
                <a:srgbClr val="0D0D0D"/>
              </a:solidFill>
            </a:endParaRPr>
          </a:p>
        </p:txBody>
      </p:sp>
      <p:sp>
        <p:nvSpPr>
          <p:cNvPr id="5018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0182" name="Slide Number Placeholder 4"/>
          <p:cNvSpPr>
            <a:spLocks noGrp="1"/>
          </p:cNvSpPr>
          <p:nvPr>
            <p:ph type="sldNum" sz="quarter" idx="14"/>
          </p:nvPr>
        </p:nvSpPr>
        <p:spPr bwMode="auto">
          <a:noFill/>
          <a:ln>
            <a:miter lim="800000"/>
            <a:headEnd/>
            <a:tailEnd/>
          </a:ln>
        </p:spPr>
        <p:txBody>
          <a:bodyPr>
            <a:normAutofit lnSpcReduction="10000"/>
          </a:bodyPr>
          <a:lstStyle/>
          <a:p>
            <a:fld id="{A2B75284-9F25-432F-B459-22CF7E91A32F}" type="slidenum">
              <a:rPr lang="en-US"/>
              <a:pPr/>
              <a:t>52</a:t>
            </a:fld>
            <a:endParaRPr lang="en-US"/>
          </a:p>
        </p:txBody>
      </p:sp>
      <p:sp>
        <p:nvSpPr>
          <p:cNvPr id="8"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Fig-8-01.png"/>
          <p:cNvPicPr>
            <a:picLocks noGrp="1" noChangeAspect="1"/>
          </p:cNvPicPr>
          <p:nvPr>
            <p:ph type="pic" sz="quarter" idx="15"/>
          </p:nvPr>
        </p:nvPicPr>
        <p:blipFill>
          <a:blip r:embed="rId3"/>
          <a:stretch>
            <a:fillRect/>
          </a:stretch>
        </p:blipFill>
        <p:spPr>
          <a:xfrm>
            <a:off x="381000" y="2492380"/>
            <a:ext cx="8382000" cy="1722438"/>
          </a:xfrm>
        </p:spPr>
      </p:pic>
      <p:sp>
        <p:nvSpPr>
          <p:cNvPr id="51204" name="Text Placeholder 3"/>
          <p:cNvSpPr>
            <a:spLocks noGrp="1"/>
          </p:cNvSpPr>
          <p:nvPr>
            <p:ph type="body" sz="quarter" idx="16"/>
          </p:nvPr>
        </p:nvSpPr>
        <p:spPr/>
        <p:txBody>
          <a:bodyPr/>
          <a:lstStyle/>
          <a:p>
            <a:pPr>
              <a:spcBef>
                <a:spcPct val="0"/>
              </a:spcBef>
              <a:buFont typeface="Arial" charset="0"/>
              <a:buNone/>
            </a:pPr>
            <a:r>
              <a:rPr lang="en-US" dirty="0" smtClean="0"/>
              <a:t>PUBLIC KEY ENCRYPTION</a:t>
            </a:r>
          </a:p>
        </p:txBody>
      </p:sp>
      <p:sp>
        <p:nvSpPr>
          <p:cNvPr id="51205" name="Text Placeholder 4"/>
          <p:cNvSpPr>
            <a:spLocks noGrp="1"/>
          </p:cNvSpPr>
          <p:nvPr>
            <p:ph type="body" sz="quarter" idx="17"/>
          </p:nvPr>
        </p:nvSpPr>
        <p:spPr>
          <a:xfrm>
            <a:off x="357158" y="4786322"/>
            <a:ext cx="8329642" cy="1785950"/>
          </a:xfrm>
        </p:spPr>
        <p:txBody>
          <a:bodyPr>
            <a:noAutofit/>
          </a:bodyPr>
          <a:lstStyle/>
          <a:p>
            <a:r>
              <a:rPr lang="en-US" sz="1600" dirty="0" err="1" smtClean="0"/>
              <a:t>Sebuah</a:t>
            </a:r>
            <a:r>
              <a:rPr lang="en-US" sz="1600" dirty="0" smtClean="0"/>
              <a:t> </a:t>
            </a:r>
            <a:r>
              <a:rPr lang="en-US" sz="1600" dirty="0" err="1" smtClean="0"/>
              <a:t>sistem</a:t>
            </a:r>
            <a:r>
              <a:rPr lang="en-US" sz="1600" dirty="0" smtClean="0"/>
              <a:t> </a:t>
            </a:r>
            <a:r>
              <a:rPr lang="en-US" sz="1600" dirty="0" err="1" smtClean="0"/>
              <a:t>enkripsi</a:t>
            </a:r>
            <a:r>
              <a:rPr lang="en-US" sz="1600" dirty="0" smtClean="0"/>
              <a:t> </a:t>
            </a:r>
            <a:r>
              <a:rPr lang="en-US" sz="1600" dirty="0" err="1" smtClean="0"/>
              <a:t>kunci</a:t>
            </a:r>
            <a:r>
              <a:rPr lang="en-US" sz="1600" dirty="0" smtClean="0"/>
              <a:t> </a:t>
            </a:r>
            <a:r>
              <a:rPr lang="en-US" sz="1600" dirty="0" err="1" smtClean="0"/>
              <a:t>publik</a:t>
            </a:r>
            <a:r>
              <a:rPr lang="en-US" sz="1600" dirty="0" smtClean="0"/>
              <a:t> </a:t>
            </a:r>
            <a:r>
              <a:rPr lang="en-US" sz="1600" dirty="0" err="1" smtClean="0"/>
              <a:t>dapat</a:t>
            </a:r>
            <a:r>
              <a:rPr lang="en-US" sz="1600" dirty="0" smtClean="0"/>
              <a:t> </a:t>
            </a:r>
            <a:r>
              <a:rPr lang="en-US" sz="1600" dirty="0" err="1" smtClean="0"/>
              <a:t>dilihat</a:t>
            </a:r>
            <a:r>
              <a:rPr lang="en-US" sz="1600" dirty="0" smtClean="0"/>
              <a:t> </a:t>
            </a:r>
            <a:r>
              <a:rPr lang="en-US" sz="1600" dirty="0" err="1" smtClean="0"/>
              <a:t>sebagai</a:t>
            </a:r>
            <a:r>
              <a:rPr lang="en-US" sz="1600" dirty="0" smtClean="0"/>
              <a:t> </a:t>
            </a:r>
            <a:r>
              <a:rPr lang="en-US" sz="1600" dirty="0" err="1" smtClean="0"/>
              <a:t>rangkaian</a:t>
            </a:r>
            <a:r>
              <a:rPr lang="en-US" sz="1600" dirty="0" smtClean="0"/>
              <a:t> </a:t>
            </a:r>
            <a:r>
              <a:rPr lang="en-US" sz="1600" dirty="0" err="1" smtClean="0"/>
              <a:t>kunci</a:t>
            </a:r>
            <a:r>
              <a:rPr lang="en-US" sz="1600" dirty="0" smtClean="0"/>
              <a:t> </a:t>
            </a:r>
            <a:r>
              <a:rPr lang="en-US" sz="1600" dirty="0" err="1" smtClean="0"/>
              <a:t>publik</a:t>
            </a:r>
            <a:r>
              <a:rPr lang="en-US" sz="1600" dirty="0" smtClean="0"/>
              <a:t> </a:t>
            </a:r>
            <a:r>
              <a:rPr lang="en-US" sz="1600" dirty="0" err="1" smtClean="0"/>
              <a:t>dan</a:t>
            </a:r>
            <a:r>
              <a:rPr lang="en-US" sz="1600" dirty="0" smtClean="0"/>
              <a:t> </a:t>
            </a:r>
            <a:r>
              <a:rPr lang="id-ID" sz="1600" dirty="0" smtClean="0"/>
              <a:t>private </a:t>
            </a:r>
            <a:r>
              <a:rPr lang="en-US" sz="1600" dirty="0" smtClean="0"/>
              <a:t>yang </a:t>
            </a:r>
            <a:r>
              <a:rPr lang="en-US" sz="1600" dirty="0" err="1" smtClean="0"/>
              <a:t>mengunci</a:t>
            </a:r>
            <a:r>
              <a:rPr lang="en-US" sz="1600" dirty="0" smtClean="0"/>
              <a:t> data </a:t>
            </a:r>
            <a:r>
              <a:rPr lang="en-US" sz="1600" dirty="0" err="1" smtClean="0"/>
              <a:t>bila</a:t>
            </a:r>
            <a:r>
              <a:rPr lang="en-US" sz="1600" dirty="0" smtClean="0"/>
              <a:t> </a:t>
            </a:r>
            <a:r>
              <a:rPr lang="en-US" sz="1600" dirty="0" err="1" smtClean="0"/>
              <a:t>mereka</a:t>
            </a:r>
            <a:r>
              <a:rPr lang="en-US" sz="1600" dirty="0" smtClean="0"/>
              <a:t> </a:t>
            </a:r>
            <a:r>
              <a:rPr lang="en-US" sz="1600" dirty="0" err="1" smtClean="0"/>
              <a:t>ditransmisikan</a:t>
            </a:r>
            <a:r>
              <a:rPr lang="en-US" sz="1600" dirty="0" smtClean="0"/>
              <a:t> </a:t>
            </a:r>
            <a:r>
              <a:rPr lang="en-US" sz="1600" dirty="0" err="1" smtClean="0"/>
              <a:t>dan</a:t>
            </a:r>
            <a:r>
              <a:rPr lang="en-US" sz="1600" dirty="0" smtClean="0"/>
              <a:t> </a:t>
            </a:r>
            <a:r>
              <a:rPr lang="en-US" sz="1600" dirty="0" err="1" smtClean="0"/>
              <a:t>membuka</a:t>
            </a:r>
            <a:r>
              <a:rPr lang="en-US" sz="1600" dirty="0" smtClean="0"/>
              <a:t> data </a:t>
            </a:r>
            <a:r>
              <a:rPr lang="en-US" sz="1600" dirty="0" err="1" smtClean="0"/>
              <a:t>ketika</a:t>
            </a:r>
            <a:r>
              <a:rPr lang="en-US" sz="1600" dirty="0" smtClean="0"/>
              <a:t> </a:t>
            </a:r>
            <a:r>
              <a:rPr lang="en-US" sz="1600" dirty="0" err="1" smtClean="0"/>
              <a:t>mereka</a:t>
            </a:r>
            <a:r>
              <a:rPr lang="en-US" sz="1600" dirty="0" smtClean="0"/>
              <a:t> </a:t>
            </a:r>
            <a:r>
              <a:rPr lang="en-US" sz="1600" dirty="0" err="1" smtClean="0"/>
              <a:t>diterima</a:t>
            </a:r>
            <a:r>
              <a:rPr lang="en-US" sz="1600" dirty="0" smtClean="0"/>
              <a:t>. </a:t>
            </a:r>
            <a:r>
              <a:rPr lang="en-US" sz="1600" dirty="0" err="1" smtClean="0"/>
              <a:t>Pengirim</a:t>
            </a:r>
            <a:r>
              <a:rPr lang="en-US" sz="1600" dirty="0" smtClean="0"/>
              <a:t> </a:t>
            </a:r>
            <a:r>
              <a:rPr lang="en-US" sz="1600" dirty="0" err="1" smtClean="0"/>
              <a:t>menempatkan</a:t>
            </a:r>
            <a:r>
              <a:rPr lang="en-US" sz="1600" dirty="0" smtClean="0"/>
              <a:t> </a:t>
            </a:r>
            <a:r>
              <a:rPr lang="en-US" sz="1600" dirty="0" err="1" smtClean="0"/>
              <a:t>kunci</a:t>
            </a:r>
            <a:r>
              <a:rPr lang="en-US" sz="1600" dirty="0" smtClean="0"/>
              <a:t> </a:t>
            </a:r>
            <a:r>
              <a:rPr lang="en-US" sz="1600" dirty="0" err="1" smtClean="0"/>
              <a:t>publik</a:t>
            </a:r>
            <a:r>
              <a:rPr lang="en-US" sz="1600" dirty="0" smtClean="0"/>
              <a:t> </a:t>
            </a:r>
            <a:r>
              <a:rPr lang="en-US" sz="1600" dirty="0" err="1" smtClean="0"/>
              <a:t>penerima</a:t>
            </a:r>
            <a:r>
              <a:rPr lang="en-US" sz="1600" dirty="0" smtClean="0"/>
              <a:t> </a:t>
            </a:r>
            <a:r>
              <a:rPr lang="en-US" sz="1600" dirty="0" err="1" smtClean="0"/>
              <a:t>dalam</a:t>
            </a:r>
            <a:r>
              <a:rPr lang="en-US" sz="1600" dirty="0" smtClean="0"/>
              <a:t> </a:t>
            </a:r>
            <a:r>
              <a:rPr lang="en-US" sz="1600" dirty="0" err="1" smtClean="0"/>
              <a:t>sebuah</a:t>
            </a:r>
            <a:r>
              <a:rPr lang="en-US" sz="1600" dirty="0" smtClean="0"/>
              <a:t> </a:t>
            </a:r>
            <a:r>
              <a:rPr lang="en-US" sz="1600" dirty="0" err="1" smtClean="0"/>
              <a:t>direktori</a:t>
            </a:r>
            <a:r>
              <a:rPr lang="en-US" sz="1600" dirty="0" smtClean="0"/>
              <a:t> </a:t>
            </a:r>
            <a:r>
              <a:rPr lang="en-US" sz="1600" dirty="0" err="1" smtClean="0"/>
              <a:t>dan</a:t>
            </a:r>
            <a:r>
              <a:rPr lang="en-US" sz="1600" dirty="0" smtClean="0"/>
              <a:t> </a:t>
            </a:r>
            <a:r>
              <a:rPr lang="en-US" sz="1600" dirty="0" err="1" smtClean="0"/>
              <a:t>menggunakannya</a:t>
            </a:r>
            <a:r>
              <a:rPr lang="en-US" sz="1600" dirty="0" smtClean="0"/>
              <a:t> </a:t>
            </a:r>
            <a:r>
              <a:rPr lang="en-US" sz="1600" dirty="0" err="1" smtClean="0"/>
              <a:t>untuk</a:t>
            </a:r>
            <a:r>
              <a:rPr lang="en-US" sz="1600" dirty="0" smtClean="0"/>
              <a:t> </a:t>
            </a:r>
            <a:r>
              <a:rPr lang="en-US" sz="1600" dirty="0" err="1" smtClean="0"/>
              <a:t>mengenkripsi</a:t>
            </a:r>
            <a:r>
              <a:rPr lang="en-US" sz="1600" dirty="0" smtClean="0"/>
              <a:t> </a:t>
            </a:r>
            <a:r>
              <a:rPr lang="en-US" sz="1600" dirty="0" err="1" smtClean="0"/>
              <a:t>pesan</a:t>
            </a:r>
            <a:r>
              <a:rPr lang="en-US" sz="1600" dirty="0" smtClean="0"/>
              <a:t>. </a:t>
            </a:r>
            <a:r>
              <a:rPr lang="en-US" sz="1600" dirty="0" err="1" smtClean="0"/>
              <a:t>Pesan</a:t>
            </a:r>
            <a:r>
              <a:rPr lang="en-US" sz="1600" dirty="0" smtClean="0"/>
              <a:t> </a:t>
            </a:r>
            <a:r>
              <a:rPr lang="en-US" sz="1600" dirty="0" err="1" smtClean="0"/>
              <a:t>dikirim</a:t>
            </a:r>
            <a:r>
              <a:rPr lang="en-US" sz="1600" dirty="0" smtClean="0"/>
              <a:t> </a:t>
            </a:r>
            <a:r>
              <a:rPr lang="en-US" sz="1600" dirty="0" err="1" smtClean="0"/>
              <a:t>dalam</a:t>
            </a:r>
            <a:r>
              <a:rPr lang="en-US" sz="1600" dirty="0" smtClean="0"/>
              <a:t> </a:t>
            </a:r>
            <a:r>
              <a:rPr lang="en-US" sz="1600" dirty="0" err="1" smtClean="0"/>
              <a:t>bentuk</a:t>
            </a:r>
            <a:r>
              <a:rPr lang="en-US" sz="1600" dirty="0" smtClean="0"/>
              <a:t> </a:t>
            </a:r>
            <a:r>
              <a:rPr lang="en-US" sz="1600" dirty="0" err="1" smtClean="0"/>
              <a:t>terenkripsi</a:t>
            </a:r>
            <a:r>
              <a:rPr lang="en-US" sz="1600" dirty="0" smtClean="0"/>
              <a:t> </a:t>
            </a:r>
            <a:r>
              <a:rPr lang="en-US" sz="1600" dirty="0" err="1" smtClean="0"/>
              <a:t>melalui</a:t>
            </a:r>
            <a:r>
              <a:rPr lang="en-US" sz="1600" dirty="0" smtClean="0"/>
              <a:t> Internet </a:t>
            </a:r>
            <a:r>
              <a:rPr lang="en-US" sz="1600" dirty="0" err="1" smtClean="0"/>
              <a:t>atau</a:t>
            </a:r>
            <a:r>
              <a:rPr lang="en-US" sz="1600" dirty="0" smtClean="0"/>
              <a:t> </a:t>
            </a:r>
            <a:r>
              <a:rPr lang="en-US" sz="1600" dirty="0" err="1" smtClean="0"/>
              <a:t>jaringan</a:t>
            </a:r>
            <a:r>
              <a:rPr lang="en-US" sz="1600" dirty="0" smtClean="0"/>
              <a:t> </a:t>
            </a:r>
            <a:r>
              <a:rPr lang="en-US" sz="1600" dirty="0" err="1" smtClean="0"/>
              <a:t>pribadi</a:t>
            </a:r>
            <a:r>
              <a:rPr lang="en-US" sz="1600" dirty="0" smtClean="0"/>
              <a:t>. </a:t>
            </a:r>
            <a:r>
              <a:rPr lang="en-US" sz="1600" dirty="0" err="1" smtClean="0"/>
              <a:t>Ketika</a:t>
            </a:r>
            <a:r>
              <a:rPr lang="en-US" sz="1600" dirty="0" smtClean="0"/>
              <a:t> </a:t>
            </a:r>
            <a:r>
              <a:rPr lang="en-US" sz="1600" dirty="0" err="1" smtClean="0"/>
              <a:t>pesan</a:t>
            </a:r>
            <a:r>
              <a:rPr lang="en-US" sz="1600" dirty="0" smtClean="0"/>
              <a:t> </a:t>
            </a:r>
            <a:r>
              <a:rPr lang="en-US" sz="1600" dirty="0" err="1" smtClean="0"/>
              <a:t>terenkripsi</a:t>
            </a:r>
            <a:r>
              <a:rPr lang="en-US" sz="1600" dirty="0" smtClean="0"/>
              <a:t> </a:t>
            </a:r>
            <a:r>
              <a:rPr lang="en-US" sz="1600" dirty="0" err="1" smtClean="0"/>
              <a:t>tiba</a:t>
            </a:r>
            <a:r>
              <a:rPr lang="en-US" sz="1600" dirty="0" smtClean="0"/>
              <a:t>, </a:t>
            </a:r>
            <a:r>
              <a:rPr lang="en-US" sz="1600" dirty="0" err="1" smtClean="0"/>
              <a:t>penerima</a:t>
            </a:r>
            <a:r>
              <a:rPr lang="en-US" sz="1600" dirty="0" smtClean="0"/>
              <a:t> </a:t>
            </a:r>
            <a:r>
              <a:rPr lang="en-US" sz="1600" dirty="0" err="1" smtClean="0"/>
              <a:t>menggunakan</a:t>
            </a:r>
            <a:r>
              <a:rPr lang="en-US" sz="1600" dirty="0" smtClean="0"/>
              <a:t> </a:t>
            </a:r>
            <a:r>
              <a:rPr lang="en-US" sz="1600" dirty="0" err="1" smtClean="0"/>
              <a:t>kunci</a:t>
            </a:r>
            <a:r>
              <a:rPr lang="en-US" sz="1600" dirty="0" smtClean="0"/>
              <a:t> </a:t>
            </a:r>
            <a:r>
              <a:rPr lang="en-US" sz="1600" dirty="0" err="1" smtClean="0"/>
              <a:t>pribadinya</a:t>
            </a:r>
            <a:r>
              <a:rPr lang="en-US" sz="1600" dirty="0" smtClean="0"/>
              <a:t> </a:t>
            </a:r>
            <a:r>
              <a:rPr lang="en-US" sz="1600" dirty="0" err="1" smtClean="0"/>
              <a:t>untuk</a:t>
            </a:r>
            <a:r>
              <a:rPr lang="en-US" sz="1600" dirty="0" smtClean="0"/>
              <a:t> </a:t>
            </a:r>
            <a:r>
              <a:rPr lang="en-US" sz="1600" dirty="0" err="1" smtClean="0"/>
              <a:t>mendekripsi</a:t>
            </a:r>
            <a:r>
              <a:rPr lang="en-US" sz="1600" dirty="0" smtClean="0"/>
              <a:t> data </a:t>
            </a:r>
            <a:r>
              <a:rPr lang="en-US" sz="1600" dirty="0" err="1" smtClean="0"/>
              <a:t>dan</a:t>
            </a:r>
            <a:r>
              <a:rPr lang="en-US" sz="1600" dirty="0" smtClean="0"/>
              <a:t> </a:t>
            </a:r>
            <a:r>
              <a:rPr lang="en-US" sz="1600" dirty="0" err="1" smtClean="0"/>
              <a:t>membaca</a:t>
            </a:r>
            <a:r>
              <a:rPr lang="en-US" sz="1600" dirty="0" smtClean="0"/>
              <a:t> </a:t>
            </a:r>
            <a:r>
              <a:rPr lang="en-US" sz="1600" dirty="0" err="1" smtClean="0"/>
              <a:t>pesan</a:t>
            </a:r>
            <a:endParaRPr lang="en-US" sz="1600" dirty="0" smtClean="0"/>
          </a:p>
        </p:txBody>
      </p:sp>
      <p:sp>
        <p:nvSpPr>
          <p:cNvPr id="51206" name="Text Placeholder 5"/>
          <p:cNvSpPr>
            <a:spLocks noGrp="1"/>
          </p:cNvSpPr>
          <p:nvPr>
            <p:ph type="body" sz="quarter" idx="18"/>
          </p:nvPr>
        </p:nvSpPr>
        <p:spPr>
          <a:xfrm>
            <a:off x="4086228" y="4357694"/>
            <a:ext cx="914400" cy="228600"/>
          </a:xfrm>
        </p:spPr>
        <p:txBody>
          <a:bodyPr>
            <a:normAutofit fontScale="92500" lnSpcReduction="20000"/>
          </a:bodyPr>
          <a:lstStyle/>
          <a:p>
            <a:pPr>
              <a:buFont typeface="Arial" charset="0"/>
              <a:buNone/>
            </a:pPr>
            <a:r>
              <a:rPr lang="en-US" dirty="0" smtClean="0"/>
              <a:t>FIGURE 8-6</a:t>
            </a:r>
          </a:p>
        </p:txBody>
      </p:sp>
      <p:sp>
        <p:nvSpPr>
          <p:cNvPr id="51208"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51209" name="Slide Number Placeholder 9"/>
          <p:cNvSpPr>
            <a:spLocks noGrp="1"/>
          </p:cNvSpPr>
          <p:nvPr>
            <p:ph type="sldNum" sz="quarter" idx="20"/>
          </p:nvPr>
        </p:nvSpPr>
        <p:spPr bwMode="auto">
          <a:noFill/>
          <a:ln>
            <a:miter lim="800000"/>
            <a:headEnd/>
            <a:tailEnd/>
          </a:ln>
        </p:spPr>
        <p:txBody>
          <a:bodyPr>
            <a:normAutofit lnSpcReduction="10000"/>
          </a:bodyPr>
          <a:lstStyle/>
          <a:p>
            <a:fld id="{0EE27196-D407-427C-B5CE-41A69089689B}" type="slidenum">
              <a:rPr lang="en-US"/>
              <a:pPr/>
              <a:t>53</a:t>
            </a:fld>
            <a:endParaRPr lang="en-US"/>
          </a:p>
        </p:txBody>
      </p:sp>
      <p:sp>
        <p:nvSpPr>
          <p:cNvPr id="12"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0"/>
          <p:cNvSpPr>
            <a:spLocks noGrp="1"/>
          </p:cNvSpPr>
          <p:nvPr>
            <p:ph idx="1"/>
          </p:nvPr>
        </p:nvSpPr>
        <p:spPr>
          <a:xfrm>
            <a:off x="457200" y="1643050"/>
            <a:ext cx="8229600" cy="4495800"/>
          </a:xfrm>
        </p:spPr>
        <p:txBody>
          <a:bodyPr>
            <a:normAutofit fontScale="92500"/>
          </a:bodyPr>
          <a:lstStyle/>
          <a:p>
            <a:pPr>
              <a:lnSpc>
                <a:spcPct val="110000"/>
              </a:lnSpc>
              <a:spcBef>
                <a:spcPts val="0"/>
              </a:spcBef>
              <a:spcAft>
                <a:spcPts val="0"/>
              </a:spcAft>
              <a:buNone/>
            </a:pPr>
            <a:r>
              <a:rPr lang="id-ID" dirty="0" smtClean="0">
                <a:solidFill>
                  <a:schemeClr val="tx1"/>
                </a:solidFill>
              </a:rPr>
              <a:t>Penjelasan Gambar </a:t>
            </a:r>
            <a:r>
              <a:rPr lang="en-US" dirty="0" smtClean="0">
                <a:solidFill>
                  <a:schemeClr val="tx1"/>
                </a:solidFill>
              </a:rPr>
              <a:t>Public Key Encryption</a:t>
            </a:r>
            <a:endParaRPr lang="id-ID" dirty="0" smtClean="0">
              <a:solidFill>
                <a:schemeClr val="tx1"/>
              </a:solidFill>
            </a:endParaRPr>
          </a:p>
          <a:p>
            <a:pPr>
              <a:lnSpc>
                <a:spcPct val="110000"/>
              </a:lnSpc>
              <a:spcBef>
                <a:spcPts val="0"/>
              </a:spcBef>
              <a:spcAft>
                <a:spcPts val="0"/>
              </a:spcAft>
            </a:pPr>
            <a:r>
              <a:rPr lang="en-US" b="0" dirty="0" err="1" smtClean="0">
                <a:solidFill>
                  <a:schemeClr val="tx1"/>
                </a:solidFill>
              </a:rPr>
              <a:t>Sebuah</a:t>
            </a:r>
            <a:r>
              <a:rPr lang="en-US" b="0" dirty="0" smtClean="0">
                <a:solidFill>
                  <a:schemeClr val="tx1"/>
                </a:solidFill>
              </a:rPr>
              <a:t> </a:t>
            </a:r>
            <a:r>
              <a:rPr lang="en-US" b="0" dirty="0" err="1" smtClean="0">
                <a:solidFill>
                  <a:schemeClr val="tx1"/>
                </a:solidFill>
              </a:rPr>
              <a:t>sistem</a:t>
            </a:r>
            <a:r>
              <a:rPr lang="en-US" b="0" dirty="0" smtClean="0">
                <a:solidFill>
                  <a:schemeClr val="tx1"/>
                </a:solidFill>
              </a:rPr>
              <a:t> </a:t>
            </a:r>
            <a:r>
              <a:rPr lang="en-US" b="0" dirty="0" err="1" smtClean="0">
                <a:solidFill>
                  <a:schemeClr val="tx1"/>
                </a:solidFill>
              </a:rPr>
              <a:t>enkripsi</a:t>
            </a:r>
            <a:r>
              <a:rPr lang="en-US" b="0" dirty="0" smtClean="0">
                <a:solidFill>
                  <a:schemeClr val="tx1"/>
                </a:solidFill>
              </a:rPr>
              <a:t> </a:t>
            </a:r>
            <a:r>
              <a:rPr lang="en-US" b="0" dirty="0" err="1" smtClean="0">
                <a:solidFill>
                  <a:schemeClr val="tx1"/>
                </a:solidFill>
              </a:rPr>
              <a:t>kunci</a:t>
            </a:r>
            <a:r>
              <a:rPr lang="en-US" b="0" dirty="0" smtClean="0">
                <a:solidFill>
                  <a:schemeClr val="tx1"/>
                </a:solidFill>
              </a:rPr>
              <a:t> </a:t>
            </a:r>
            <a:r>
              <a:rPr lang="en-US" b="0" dirty="0" err="1" smtClean="0">
                <a:solidFill>
                  <a:schemeClr val="tx1"/>
                </a:solidFill>
              </a:rPr>
              <a:t>publik</a:t>
            </a:r>
            <a:r>
              <a:rPr lang="en-US" b="0" dirty="0" smtClean="0">
                <a:solidFill>
                  <a:schemeClr val="tx1"/>
                </a:solidFill>
              </a:rPr>
              <a:t> </a:t>
            </a:r>
            <a:r>
              <a:rPr lang="en-US" b="0" dirty="0" err="1" smtClean="0">
                <a:solidFill>
                  <a:schemeClr val="tx1"/>
                </a:solidFill>
              </a:rPr>
              <a:t>dapat</a:t>
            </a:r>
            <a:r>
              <a:rPr lang="en-US" b="0" dirty="0" smtClean="0">
                <a:solidFill>
                  <a:schemeClr val="tx1"/>
                </a:solidFill>
              </a:rPr>
              <a:t> </a:t>
            </a:r>
            <a:r>
              <a:rPr lang="en-US" b="0" dirty="0" err="1" smtClean="0">
                <a:solidFill>
                  <a:schemeClr val="tx1"/>
                </a:solidFill>
              </a:rPr>
              <a:t>dilihat</a:t>
            </a:r>
            <a:r>
              <a:rPr lang="en-US" b="0" dirty="0" smtClean="0">
                <a:solidFill>
                  <a:schemeClr val="tx1"/>
                </a:solidFill>
              </a:rPr>
              <a:t> </a:t>
            </a:r>
            <a:r>
              <a:rPr lang="en-US" b="0" dirty="0" err="1" smtClean="0">
                <a:solidFill>
                  <a:schemeClr val="tx1"/>
                </a:solidFill>
              </a:rPr>
              <a:t>sebagai</a:t>
            </a:r>
            <a:r>
              <a:rPr lang="en-US" b="0" dirty="0" smtClean="0">
                <a:solidFill>
                  <a:schemeClr val="tx1"/>
                </a:solidFill>
              </a:rPr>
              <a:t> </a:t>
            </a:r>
            <a:r>
              <a:rPr lang="en-US" b="0" dirty="0" err="1" smtClean="0">
                <a:solidFill>
                  <a:schemeClr val="tx1"/>
                </a:solidFill>
              </a:rPr>
              <a:t>rangkaian</a:t>
            </a:r>
            <a:r>
              <a:rPr lang="en-US" b="0" dirty="0" smtClean="0">
                <a:solidFill>
                  <a:schemeClr val="tx1"/>
                </a:solidFill>
              </a:rPr>
              <a:t> </a:t>
            </a:r>
            <a:r>
              <a:rPr lang="en-US" b="0" dirty="0" err="1" smtClean="0">
                <a:solidFill>
                  <a:schemeClr val="tx1"/>
                </a:solidFill>
              </a:rPr>
              <a:t>kunci</a:t>
            </a:r>
            <a:r>
              <a:rPr lang="en-US" b="0" dirty="0" smtClean="0">
                <a:solidFill>
                  <a:schemeClr val="tx1"/>
                </a:solidFill>
              </a:rPr>
              <a:t> </a:t>
            </a:r>
            <a:r>
              <a:rPr lang="en-US" b="0" dirty="0" err="1" smtClean="0">
                <a:solidFill>
                  <a:schemeClr val="tx1"/>
                </a:solidFill>
              </a:rPr>
              <a:t>publik</a:t>
            </a:r>
            <a:r>
              <a:rPr lang="en-US" b="0" dirty="0" smtClean="0">
                <a:solidFill>
                  <a:schemeClr val="tx1"/>
                </a:solidFill>
              </a:rPr>
              <a:t> </a:t>
            </a:r>
            <a:r>
              <a:rPr lang="en-US" b="0" dirty="0" err="1" smtClean="0">
                <a:solidFill>
                  <a:schemeClr val="tx1"/>
                </a:solidFill>
              </a:rPr>
              <a:t>dan</a:t>
            </a:r>
            <a:r>
              <a:rPr lang="en-US" b="0" dirty="0" smtClean="0">
                <a:solidFill>
                  <a:schemeClr val="tx1"/>
                </a:solidFill>
              </a:rPr>
              <a:t> </a:t>
            </a:r>
            <a:r>
              <a:rPr lang="id-ID" b="0" dirty="0" smtClean="0">
                <a:solidFill>
                  <a:schemeClr val="tx1"/>
                </a:solidFill>
              </a:rPr>
              <a:t>private </a:t>
            </a:r>
            <a:r>
              <a:rPr lang="en-US" b="0" dirty="0" smtClean="0">
                <a:solidFill>
                  <a:schemeClr val="tx1"/>
                </a:solidFill>
              </a:rPr>
              <a:t>yang </a:t>
            </a:r>
            <a:r>
              <a:rPr lang="en-US" b="0" dirty="0" err="1" smtClean="0">
                <a:solidFill>
                  <a:schemeClr val="tx1"/>
                </a:solidFill>
              </a:rPr>
              <a:t>mengunci</a:t>
            </a:r>
            <a:r>
              <a:rPr lang="en-US" b="0" dirty="0" smtClean="0">
                <a:solidFill>
                  <a:schemeClr val="tx1"/>
                </a:solidFill>
              </a:rPr>
              <a:t> data </a:t>
            </a:r>
            <a:r>
              <a:rPr lang="en-US" b="0" dirty="0" err="1" smtClean="0">
                <a:solidFill>
                  <a:schemeClr val="tx1"/>
                </a:solidFill>
              </a:rPr>
              <a:t>bila</a:t>
            </a:r>
            <a:r>
              <a:rPr lang="en-US" b="0" dirty="0" smtClean="0">
                <a:solidFill>
                  <a:schemeClr val="tx1"/>
                </a:solidFill>
              </a:rPr>
              <a:t> </a:t>
            </a:r>
            <a:r>
              <a:rPr lang="en-US" b="0" dirty="0" err="1" smtClean="0">
                <a:solidFill>
                  <a:schemeClr val="tx1"/>
                </a:solidFill>
              </a:rPr>
              <a:t>mereka</a:t>
            </a:r>
            <a:r>
              <a:rPr lang="en-US" b="0" dirty="0" smtClean="0">
                <a:solidFill>
                  <a:schemeClr val="tx1"/>
                </a:solidFill>
              </a:rPr>
              <a:t> </a:t>
            </a:r>
            <a:r>
              <a:rPr lang="en-US" b="0" dirty="0" err="1" smtClean="0">
                <a:solidFill>
                  <a:schemeClr val="tx1"/>
                </a:solidFill>
              </a:rPr>
              <a:t>ditransmisikan</a:t>
            </a:r>
            <a:r>
              <a:rPr lang="en-US" b="0" dirty="0" smtClean="0">
                <a:solidFill>
                  <a:schemeClr val="tx1"/>
                </a:solidFill>
              </a:rPr>
              <a:t> </a:t>
            </a:r>
            <a:r>
              <a:rPr lang="en-US" b="0" dirty="0" err="1" smtClean="0">
                <a:solidFill>
                  <a:schemeClr val="tx1"/>
                </a:solidFill>
              </a:rPr>
              <a:t>dan</a:t>
            </a:r>
            <a:r>
              <a:rPr lang="en-US" b="0" dirty="0" smtClean="0">
                <a:solidFill>
                  <a:schemeClr val="tx1"/>
                </a:solidFill>
              </a:rPr>
              <a:t> </a:t>
            </a:r>
            <a:r>
              <a:rPr lang="en-US" b="0" dirty="0" err="1" smtClean="0">
                <a:solidFill>
                  <a:schemeClr val="tx1"/>
                </a:solidFill>
              </a:rPr>
              <a:t>membuka</a:t>
            </a:r>
            <a:r>
              <a:rPr lang="en-US" b="0" dirty="0" smtClean="0">
                <a:solidFill>
                  <a:schemeClr val="tx1"/>
                </a:solidFill>
              </a:rPr>
              <a:t> data </a:t>
            </a:r>
            <a:r>
              <a:rPr lang="en-US" b="0" dirty="0" err="1" smtClean="0">
                <a:solidFill>
                  <a:schemeClr val="tx1"/>
                </a:solidFill>
              </a:rPr>
              <a:t>ketika</a:t>
            </a:r>
            <a:r>
              <a:rPr lang="en-US" b="0" dirty="0" smtClean="0">
                <a:solidFill>
                  <a:schemeClr val="tx1"/>
                </a:solidFill>
              </a:rPr>
              <a:t> </a:t>
            </a:r>
            <a:r>
              <a:rPr lang="en-US" b="0" dirty="0" err="1" smtClean="0">
                <a:solidFill>
                  <a:schemeClr val="tx1"/>
                </a:solidFill>
              </a:rPr>
              <a:t>mereka</a:t>
            </a:r>
            <a:r>
              <a:rPr lang="en-US" b="0" dirty="0" smtClean="0">
                <a:solidFill>
                  <a:schemeClr val="tx1"/>
                </a:solidFill>
              </a:rPr>
              <a:t> </a:t>
            </a:r>
            <a:r>
              <a:rPr lang="en-US" b="0" dirty="0" err="1" smtClean="0">
                <a:solidFill>
                  <a:schemeClr val="tx1"/>
                </a:solidFill>
              </a:rPr>
              <a:t>diterima</a:t>
            </a:r>
            <a:r>
              <a:rPr lang="en-US" b="0" dirty="0" smtClean="0">
                <a:solidFill>
                  <a:schemeClr val="tx1"/>
                </a:solidFill>
              </a:rPr>
              <a:t>. </a:t>
            </a:r>
            <a:r>
              <a:rPr lang="en-US" b="0" dirty="0" err="1" smtClean="0">
                <a:solidFill>
                  <a:schemeClr val="tx1"/>
                </a:solidFill>
              </a:rPr>
              <a:t>Pengirim</a:t>
            </a:r>
            <a:r>
              <a:rPr lang="en-US" b="0" dirty="0" smtClean="0">
                <a:solidFill>
                  <a:schemeClr val="tx1"/>
                </a:solidFill>
              </a:rPr>
              <a:t> </a:t>
            </a:r>
            <a:r>
              <a:rPr lang="en-US" b="0" dirty="0" err="1" smtClean="0">
                <a:solidFill>
                  <a:schemeClr val="tx1"/>
                </a:solidFill>
              </a:rPr>
              <a:t>menempatkan</a:t>
            </a:r>
            <a:r>
              <a:rPr lang="en-US" b="0" dirty="0" smtClean="0">
                <a:solidFill>
                  <a:schemeClr val="tx1"/>
                </a:solidFill>
              </a:rPr>
              <a:t> </a:t>
            </a:r>
            <a:r>
              <a:rPr lang="en-US" b="0" dirty="0" err="1" smtClean="0">
                <a:solidFill>
                  <a:schemeClr val="tx1"/>
                </a:solidFill>
              </a:rPr>
              <a:t>kunci</a:t>
            </a:r>
            <a:r>
              <a:rPr lang="en-US" b="0" dirty="0" smtClean="0">
                <a:solidFill>
                  <a:schemeClr val="tx1"/>
                </a:solidFill>
              </a:rPr>
              <a:t> </a:t>
            </a:r>
            <a:r>
              <a:rPr lang="en-US" b="0" dirty="0" err="1" smtClean="0">
                <a:solidFill>
                  <a:schemeClr val="tx1"/>
                </a:solidFill>
              </a:rPr>
              <a:t>publik</a:t>
            </a:r>
            <a:r>
              <a:rPr lang="en-US" b="0" dirty="0" smtClean="0">
                <a:solidFill>
                  <a:schemeClr val="tx1"/>
                </a:solidFill>
              </a:rPr>
              <a:t> </a:t>
            </a:r>
            <a:r>
              <a:rPr lang="en-US" b="0" dirty="0" err="1" smtClean="0">
                <a:solidFill>
                  <a:schemeClr val="tx1"/>
                </a:solidFill>
              </a:rPr>
              <a:t>penerima</a:t>
            </a:r>
            <a:r>
              <a:rPr lang="en-US" b="0" dirty="0" smtClean="0">
                <a:solidFill>
                  <a:schemeClr val="tx1"/>
                </a:solidFill>
              </a:rPr>
              <a:t> </a:t>
            </a:r>
            <a:r>
              <a:rPr lang="en-US" b="0" dirty="0" err="1" smtClean="0">
                <a:solidFill>
                  <a:schemeClr val="tx1"/>
                </a:solidFill>
              </a:rPr>
              <a:t>dalam</a:t>
            </a:r>
            <a:r>
              <a:rPr lang="en-US" b="0" dirty="0" smtClean="0">
                <a:solidFill>
                  <a:schemeClr val="tx1"/>
                </a:solidFill>
              </a:rPr>
              <a:t> </a:t>
            </a:r>
            <a:r>
              <a:rPr lang="en-US" b="0" dirty="0" err="1" smtClean="0">
                <a:solidFill>
                  <a:schemeClr val="tx1"/>
                </a:solidFill>
              </a:rPr>
              <a:t>sebuah</a:t>
            </a:r>
            <a:r>
              <a:rPr lang="en-US" b="0" dirty="0" smtClean="0">
                <a:solidFill>
                  <a:schemeClr val="tx1"/>
                </a:solidFill>
              </a:rPr>
              <a:t> </a:t>
            </a:r>
            <a:r>
              <a:rPr lang="en-US" b="0" dirty="0" err="1" smtClean="0">
                <a:solidFill>
                  <a:schemeClr val="tx1"/>
                </a:solidFill>
              </a:rPr>
              <a:t>direktori</a:t>
            </a:r>
            <a:r>
              <a:rPr lang="en-US" b="0" dirty="0" smtClean="0">
                <a:solidFill>
                  <a:schemeClr val="tx1"/>
                </a:solidFill>
              </a:rPr>
              <a:t> </a:t>
            </a:r>
            <a:r>
              <a:rPr lang="en-US" b="0" dirty="0" err="1" smtClean="0">
                <a:solidFill>
                  <a:schemeClr val="tx1"/>
                </a:solidFill>
              </a:rPr>
              <a:t>dan</a:t>
            </a:r>
            <a:r>
              <a:rPr lang="en-US" b="0" dirty="0" smtClean="0">
                <a:solidFill>
                  <a:schemeClr val="tx1"/>
                </a:solidFill>
              </a:rPr>
              <a:t> </a:t>
            </a:r>
            <a:r>
              <a:rPr lang="en-US" b="0" dirty="0" err="1" smtClean="0">
                <a:solidFill>
                  <a:schemeClr val="tx1"/>
                </a:solidFill>
              </a:rPr>
              <a:t>menggunakannya</a:t>
            </a:r>
            <a:r>
              <a:rPr lang="en-US" b="0" dirty="0" smtClean="0">
                <a:solidFill>
                  <a:schemeClr val="tx1"/>
                </a:solidFill>
              </a:rPr>
              <a:t> </a:t>
            </a:r>
            <a:r>
              <a:rPr lang="en-US" b="0" dirty="0" err="1" smtClean="0">
                <a:solidFill>
                  <a:schemeClr val="tx1"/>
                </a:solidFill>
              </a:rPr>
              <a:t>untuk</a:t>
            </a:r>
            <a:r>
              <a:rPr lang="en-US" b="0" dirty="0" smtClean="0">
                <a:solidFill>
                  <a:schemeClr val="tx1"/>
                </a:solidFill>
              </a:rPr>
              <a:t> </a:t>
            </a:r>
            <a:r>
              <a:rPr lang="en-US" b="0" dirty="0" err="1" smtClean="0">
                <a:solidFill>
                  <a:schemeClr val="tx1"/>
                </a:solidFill>
              </a:rPr>
              <a:t>mengenkripsi</a:t>
            </a:r>
            <a:r>
              <a:rPr lang="en-US" b="0" dirty="0" smtClean="0">
                <a:solidFill>
                  <a:schemeClr val="tx1"/>
                </a:solidFill>
              </a:rPr>
              <a:t> </a:t>
            </a:r>
            <a:r>
              <a:rPr lang="en-US" b="0" dirty="0" err="1" smtClean="0">
                <a:solidFill>
                  <a:schemeClr val="tx1"/>
                </a:solidFill>
              </a:rPr>
              <a:t>pesan</a:t>
            </a:r>
            <a:r>
              <a:rPr lang="en-US" b="0" dirty="0" smtClean="0">
                <a:solidFill>
                  <a:schemeClr val="tx1"/>
                </a:solidFill>
              </a:rPr>
              <a:t>. </a:t>
            </a:r>
            <a:r>
              <a:rPr lang="en-US" b="0" dirty="0" err="1" smtClean="0">
                <a:solidFill>
                  <a:schemeClr val="tx1"/>
                </a:solidFill>
              </a:rPr>
              <a:t>Pesan</a:t>
            </a:r>
            <a:r>
              <a:rPr lang="en-US" b="0" dirty="0" smtClean="0">
                <a:solidFill>
                  <a:schemeClr val="tx1"/>
                </a:solidFill>
              </a:rPr>
              <a:t> </a:t>
            </a:r>
            <a:r>
              <a:rPr lang="en-US" b="0" dirty="0" err="1" smtClean="0">
                <a:solidFill>
                  <a:schemeClr val="tx1"/>
                </a:solidFill>
              </a:rPr>
              <a:t>dikirim</a:t>
            </a:r>
            <a:r>
              <a:rPr lang="en-US" b="0" dirty="0" smtClean="0">
                <a:solidFill>
                  <a:schemeClr val="tx1"/>
                </a:solidFill>
              </a:rPr>
              <a:t> </a:t>
            </a:r>
            <a:r>
              <a:rPr lang="en-US" b="0" dirty="0" err="1" smtClean="0">
                <a:solidFill>
                  <a:schemeClr val="tx1"/>
                </a:solidFill>
              </a:rPr>
              <a:t>dalam</a:t>
            </a:r>
            <a:r>
              <a:rPr lang="en-US" b="0" dirty="0" smtClean="0">
                <a:solidFill>
                  <a:schemeClr val="tx1"/>
                </a:solidFill>
              </a:rPr>
              <a:t> </a:t>
            </a:r>
            <a:r>
              <a:rPr lang="en-US" b="0" dirty="0" err="1" smtClean="0">
                <a:solidFill>
                  <a:schemeClr val="tx1"/>
                </a:solidFill>
              </a:rPr>
              <a:t>bentuk</a:t>
            </a:r>
            <a:r>
              <a:rPr lang="en-US" b="0" dirty="0" smtClean="0">
                <a:solidFill>
                  <a:schemeClr val="tx1"/>
                </a:solidFill>
              </a:rPr>
              <a:t> </a:t>
            </a:r>
            <a:r>
              <a:rPr lang="en-US" b="0" dirty="0" err="1" smtClean="0">
                <a:solidFill>
                  <a:schemeClr val="tx1"/>
                </a:solidFill>
              </a:rPr>
              <a:t>terenkripsi</a:t>
            </a:r>
            <a:r>
              <a:rPr lang="en-US" b="0" dirty="0" smtClean="0">
                <a:solidFill>
                  <a:schemeClr val="tx1"/>
                </a:solidFill>
              </a:rPr>
              <a:t> </a:t>
            </a:r>
            <a:r>
              <a:rPr lang="en-US" b="0" dirty="0" err="1" smtClean="0">
                <a:solidFill>
                  <a:schemeClr val="tx1"/>
                </a:solidFill>
              </a:rPr>
              <a:t>melalui</a:t>
            </a:r>
            <a:r>
              <a:rPr lang="en-US" b="0" dirty="0" smtClean="0">
                <a:solidFill>
                  <a:schemeClr val="tx1"/>
                </a:solidFill>
              </a:rPr>
              <a:t> Internet </a:t>
            </a:r>
            <a:r>
              <a:rPr lang="en-US" b="0" dirty="0" err="1" smtClean="0">
                <a:solidFill>
                  <a:schemeClr val="tx1"/>
                </a:solidFill>
              </a:rPr>
              <a:t>atau</a:t>
            </a:r>
            <a:r>
              <a:rPr lang="en-US" b="0" dirty="0" smtClean="0">
                <a:solidFill>
                  <a:schemeClr val="tx1"/>
                </a:solidFill>
              </a:rPr>
              <a:t> </a:t>
            </a:r>
            <a:r>
              <a:rPr lang="en-US" b="0" dirty="0" err="1" smtClean="0">
                <a:solidFill>
                  <a:schemeClr val="tx1"/>
                </a:solidFill>
              </a:rPr>
              <a:t>jaringan</a:t>
            </a:r>
            <a:r>
              <a:rPr lang="en-US" b="0" dirty="0" smtClean="0">
                <a:solidFill>
                  <a:schemeClr val="tx1"/>
                </a:solidFill>
              </a:rPr>
              <a:t> </a:t>
            </a:r>
            <a:r>
              <a:rPr lang="en-US" b="0" dirty="0" err="1" smtClean="0">
                <a:solidFill>
                  <a:schemeClr val="tx1"/>
                </a:solidFill>
              </a:rPr>
              <a:t>pribadi</a:t>
            </a:r>
            <a:r>
              <a:rPr lang="en-US" b="0" dirty="0" smtClean="0">
                <a:solidFill>
                  <a:schemeClr val="tx1"/>
                </a:solidFill>
              </a:rPr>
              <a:t>. </a:t>
            </a:r>
            <a:r>
              <a:rPr lang="en-US" b="0" dirty="0" err="1" smtClean="0">
                <a:solidFill>
                  <a:schemeClr val="tx1"/>
                </a:solidFill>
              </a:rPr>
              <a:t>Ketika</a:t>
            </a:r>
            <a:r>
              <a:rPr lang="en-US" b="0" dirty="0" smtClean="0">
                <a:solidFill>
                  <a:schemeClr val="tx1"/>
                </a:solidFill>
              </a:rPr>
              <a:t> </a:t>
            </a:r>
            <a:r>
              <a:rPr lang="en-US" b="0" dirty="0" err="1" smtClean="0">
                <a:solidFill>
                  <a:schemeClr val="tx1"/>
                </a:solidFill>
              </a:rPr>
              <a:t>pesan</a:t>
            </a:r>
            <a:r>
              <a:rPr lang="en-US" b="0" dirty="0" smtClean="0">
                <a:solidFill>
                  <a:schemeClr val="tx1"/>
                </a:solidFill>
              </a:rPr>
              <a:t> </a:t>
            </a:r>
            <a:r>
              <a:rPr lang="en-US" b="0" dirty="0" err="1" smtClean="0">
                <a:solidFill>
                  <a:schemeClr val="tx1"/>
                </a:solidFill>
              </a:rPr>
              <a:t>terenkripsi</a:t>
            </a:r>
            <a:r>
              <a:rPr lang="en-US" b="0" dirty="0" smtClean="0">
                <a:solidFill>
                  <a:schemeClr val="tx1"/>
                </a:solidFill>
              </a:rPr>
              <a:t> </a:t>
            </a:r>
            <a:r>
              <a:rPr lang="en-US" b="0" dirty="0" err="1" smtClean="0">
                <a:solidFill>
                  <a:schemeClr val="tx1"/>
                </a:solidFill>
              </a:rPr>
              <a:t>tiba</a:t>
            </a:r>
            <a:r>
              <a:rPr lang="en-US" b="0" dirty="0" smtClean="0">
                <a:solidFill>
                  <a:schemeClr val="tx1"/>
                </a:solidFill>
              </a:rPr>
              <a:t>, </a:t>
            </a:r>
            <a:r>
              <a:rPr lang="en-US" b="0" dirty="0" err="1" smtClean="0">
                <a:solidFill>
                  <a:schemeClr val="tx1"/>
                </a:solidFill>
              </a:rPr>
              <a:t>penerima</a:t>
            </a:r>
            <a:r>
              <a:rPr lang="en-US" b="0" dirty="0" smtClean="0">
                <a:solidFill>
                  <a:schemeClr val="tx1"/>
                </a:solidFill>
              </a:rPr>
              <a:t> </a:t>
            </a:r>
            <a:r>
              <a:rPr lang="en-US" b="0" dirty="0" err="1" smtClean="0">
                <a:solidFill>
                  <a:schemeClr val="tx1"/>
                </a:solidFill>
              </a:rPr>
              <a:t>menggunakan</a:t>
            </a:r>
            <a:r>
              <a:rPr lang="en-US" b="0" dirty="0" smtClean="0">
                <a:solidFill>
                  <a:schemeClr val="tx1"/>
                </a:solidFill>
              </a:rPr>
              <a:t> </a:t>
            </a:r>
            <a:r>
              <a:rPr lang="en-US" b="0" dirty="0" err="1" smtClean="0">
                <a:solidFill>
                  <a:schemeClr val="tx1"/>
                </a:solidFill>
              </a:rPr>
              <a:t>kunci</a:t>
            </a:r>
            <a:r>
              <a:rPr lang="en-US" b="0" dirty="0" smtClean="0">
                <a:solidFill>
                  <a:schemeClr val="tx1"/>
                </a:solidFill>
              </a:rPr>
              <a:t> </a:t>
            </a:r>
            <a:r>
              <a:rPr lang="en-US" b="0" dirty="0" err="1" smtClean="0">
                <a:solidFill>
                  <a:schemeClr val="tx1"/>
                </a:solidFill>
              </a:rPr>
              <a:t>pribadinya</a:t>
            </a:r>
            <a:r>
              <a:rPr lang="en-US" b="0" dirty="0" smtClean="0">
                <a:solidFill>
                  <a:schemeClr val="tx1"/>
                </a:solidFill>
              </a:rPr>
              <a:t> </a:t>
            </a:r>
            <a:r>
              <a:rPr lang="en-US" b="0" dirty="0" err="1" smtClean="0">
                <a:solidFill>
                  <a:schemeClr val="tx1"/>
                </a:solidFill>
              </a:rPr>
              <a:t>untuk</a:t>
            </a:r>
            <a:r>
              <a:rPr lang="en-US" b="0" dirty="0" smtClean="0">
                <a:solidFill>
                  <a:schemeClr val="tx1"/>
                </a:solidFill>
              </a:rPr>
              <a:t> </a:t>
            </a:r>
            <a:r>
              <a:rPr lang="en-US" b="0" dirty="0" err="1" smtClean="0">
                <a:solidFill>
                  <a:schemeClr val="tx1"/>
                </a:solidFill>
              </a:rPr>
              <a:t>mendekripsi</a:t>
            </a:r>
            <a:r>
              <a:rPr lang="en-US" b="0" dirty="0" smtClean="0">
                <a:solidFill>
                  <a:schemeClr val="tx1"/>
                </a:solidFill>
              </a:rPr>
              <a:t> data </a:t>
            </a:r>
            <a:r>
              <a:rPr lang="en-US" b="0" dirty="0" err="1" smtClean="0">
                <a:solidFill>
                  <a:schemeClr val="tx1"/>
                </a:solidFill>
              </a:rPr>
              <a:t>dan</a:t>
            </a:r>
            <a:r>
              <a:rPr lang="en-US" b="0" dirty="0" smtClean="0">
                <a:solidFill>
                  <a:schemeClr val="tx1"/>
                </a:solidFill>
              </a:rPr>
              <a:t> </a:t>
            </a:r>
            <a:r>
              <a:rPr lang="en-US" b="0" dirty="0" err="1" smtClean="0">
                <a:solidFill>
                  <a:schemeClr val="tx1"/>
                </a:solidFill>
              </a:rPr>
              <a:t>membaca</a:t>
            </a:r>
            <a:r>
              <a:rPr lang="en-US" b="0" dirty="0" smtClean="0">
                <a:solidFill>
                  <a:schemeClr val="tx1"/>
                </a:solidFill>
              </a:rPr>
              <a:t> </a:t>
            </a:r>
            <a:r>
              <a:rPr lang="en-US" b="0" dirty="0" err="1" smtClean="0">
                <a:solidFill>
                  <a:schemeClr val="tx1"/>
                </a:solidFill>
              </a:rPr>
              <a:t>pesan</a:t>
            </a:r>
            <a:endParaRPr lang="en-US" b="0" dirty="0" smtClean="0">
              <a:solidFill>
                <a:schemeClr val="tx1"/>
              </a:solidFill>
            </a:endParaRPr>
          </a:p>
          <a:p>
            <a:pPr>
              <a:lnSpc>
                <a:spcPct val="110000"/>
              </a:lnSpc>
              <a:spcBef>
                <a:spcPts val="0"/>
              </a:spcBef>
              <a:spcAft>
                <a:spcPts val="0"/>
              </a:spcAft>
            </a:pPr>
            <a:endParaRPr lang="en-US" b="0" dirty="0" smtClean="0">
              <a:solidFill>
                <a:schemeClr val="tx1"/>
              </a:solidFill>
            </a:endParaRPr>
          </a:p>
        </p:txBody>
      </p:sp>
      <p:sp>
        <p:nvSpPr>
          <p:cNvPr id="5222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2230" name="Slide Number Placeholder 4"/>
          <p:cNvSpPr>
            <a:spLocks noGrp="1"/>
          </p:cNvSpPr>
          <p:nvPr>
            <p:ph type="sldNum" sz="quarter" idx="14"/>
          </p:nvPr>
        </p:nvSpPr>
        <p:spPr bwMode="auto">
          <a:noFill/>
          <a:ln>
            <a:miter lim="800000"/>
            <a:headEnd/>
            <a:tailEnd/>
          </a:ln>
        </p:spPr>
        <p:txBody>
          <a:bodyPr>
            <a:normAutofit lnSpcReduction="10000"/>
          </a:bodyPr>
          <a:lstStyle/>
          <a:p>
            <a:fld id="{5E72881F-5C62-4BC0-82D8-A65325BA81E4}" type="slidenum">
              <a:rPr lang="en-US"/>
              <a:pPr/>
              <a:t>54</a:t>
            </a:fld>
            <a:endParaRPr lang="en-US"/>
          </a:p>
        </p:txBody>
      </p:sp>
      <p:sp>
        <p:nvSpPr>
          <p:cNvPr id="8"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0"/>
          <p:cNvSpPr>
            <a:spLocks noGrp="1"/>
          </p:cNvSpPr>
          <p:nvPr>
            <p:ph idx="1"/>
          </p:nvPr>
        </p:nvSpPr>
        <p:spPr/>
        <p:txBody>
          <a:bodyPr>
            <a:normAutofit fontScale="92500" lnSpcReduction="10000"/>
          </a:bodyPr>
          <a:lstStyle/>
          <a:p>
            <a:pPr>
              <a:lnSpc>
                <a:spcPct val="110000"/>
              </a:lnSpc>
              <a:spcAft>
                <a:spcPct val="0"/>
              </a:spcAft>
            </a:pPr>
            <a:r>
              <a:rPr lang="en-US" sz="3200" dirty="0" smtClean="0">
                <a:solidFill>
                  <a:srgbClr val="0D0D0D"/>
                </a:solidFill>
              </a:rPr>
              <a:t>Digital certificate: </a:t>
            </a:r>
          </a:p>
          <a:p>
            <a:pPr lvl="1">
              <a:lnSpc>
                <a:spcPct val="110000"/>
              </a:lnSpc>
              <a:spcAft>
                <a:spcPct val="0"/>
              </a:spcAft>
            </a:pPr>
            <a:r>
              <a:rPr lang="nn-NO" sz="2800" b="0" dirty="0" smtClean="0"/>
              <a:t>File data yang digunakan untuk menentukan identitas pengguna dan aset elektronik untuk perlindungan transaksi online</a:t>
            </a:r>
            <a:endParaRPr lang="en-US" sz="2800" b="0" dirty="0" smtClean="0"/>
          </a:p>
          <a:p>
            <a:pPr lvl="1">
              <a:lnSpc>
                <a:spcPct val="110000"/>
              </a:lnSpc>
              <a:spcAft>
                <a:spcPct val="0"/>
              </a:spcAft>
            </a:pPr>
            <a:r>
              <a:rPr lang="en-US" sz="2800" b="0" dirty="0" err="1" smtClean="0"/>
              <a:t>Menggunakan</a:t>
            </a:r>
            <a:r>
              <a:rPr lang="en-US" sz="2800" b="0" dirty="0" smtClean="0"/>
              <a:t> </a:t>
            </a:r>
            <a:r>
              <a:rPr lang="en-US" sz="2800" b="0" dirty="0" err="1" smtClean="0"/>
              <a:t>pihak</a:t>
            </a:r>
            <a:r>
              <a:rPr lang="en-US" sz="2800" b="0" dirty="0" smtClean="0"/>
              <a:t> </a:t>
            </a:r>
            <a:r>
              <a:rPr lang="en-US" sz="2800" b="0" dirty="0" err="1" smtClean="0"/>
              <a:t>ketiga</a:t>
            </a:r>
            <a:r>
              <a:rPr lang="en-US" sz="2800" b="0" dirty="0" smtClean="0"/>
              <a:t> yang </a:t>
            </a:r>
            <a:r>
              <a:rPr lang="en-US" sz="2800" b="0" dirty="0" err="1" smtClean="0"/>
              <a:t>terpercaya</a:t>
            </a:r>
            <a:r>
              <a:rPr lang="en-US" sz="2800" b="0" dirty="0" smtClean="0"/>
              <a:t>, </a:t>
            </a:r>
            <a:r>
              <a:rPr lang="en-US" sz="2800" b="0" dirty="0" err="1" smtClean="0"/>
              <a:t>otoritas</a:t>
            </a:r>
            <a:r>
              <a:rPr lang="en-US" sz="2800" b="0" dirty="0" smtClean="0"/>
              <a:t> </a:t>
            </a:r>
            <a:r>
              <a:rPr lang="en-US" sz="2800" b="0" dirty="0" err="1" smtClean="0"/>
              <a:t>sertifikasi</a:t>
            </a:r>
            <a:r>
              <a:rPr lang="en-US" sz="2800" b="0" dirty="0" smtClean="0"/>
              <a:t> (CA), </a:t>
            </a:r>
            <a:r>
              <a:rPr lang="en-US" sz="2800" b="0" dirty="0" err="1" smtClean="0"/>
              <a:t>untuk</a:t>
            </a:r>
            <a:r>
              <a:rPr lang="en-US" sz="2800" b="0" dirty="0" smtClean="0"/>
              <a:t> </a:t>
            </a:r>
            <a:r>
              <a:rPr lang="en-US" sz="2800" b="0" dirty="0" err="1" smtClean="0"/>
              <a:t>memvalidasi</a:t>
            </a:r>
            <a:r>
              <a:rPr lang="en-US" sz="2800" b="0" dirty="0" smtClean="0"/>
              <a:t> </a:t>
            </a:r>
            <a:r>
              <a:rPr lang="en-US" sz="2800" b="0" dirty="0" err="1" smtClean="0"/>
              <a:t>identitas</a:t>
            </a:r>
            <a:r>
              <a:rPr lang="en-US" sz="2800" b="0" dirty="0" smtClean="0"/>
              <a:t> </a:t>
            </a:r>
            <a:r>
              <a:rPr lang="en-US" sz="2800" b="0" dirty="0" err="1" smtClean="0"/>
              <a:t>pengguna</a:t>
            </a:r>
            <a:endParaRPr lang="en-US" sz="2800" b="0" dirty="0" smtClean="0"/>
          </a:p>
          <a:p>
            <a:pPr lvl="1">
              <a:lnSpc>
                <a:spcPct val="110000"/>
              </a:lnSpc>
            </a:pPr>
            <a:r>
              <a:rPr lang="en-US" sz="2800" b="0" dirty="0" smtClean="0"/>
              <a:t>CA </a:t>
            </a:r>
            <a:r>
              <a:rPr lang="en-US" sz="2800" b="0" dirty="0" err="1" smtClean="0"/>
              <a:t>memverifikasi</a:t>
            </a:r>
            <a:r>
              <a:rPr lang="en-US" sz="2800" b="0" dirty="0" smtClean="0"/>
              <a:t> </a:t>
            </a:r>
            <a:r>
              <a:rPr lang="en-US" sz="2800" b="0" dirty="0" err="1" smtClean="0"/>
              <a:t>identitas</a:t>
            </a:r>
            <a:r>
              <a:rPr lang="en-US" sz="2800" b="0" dirty="0" smtClean="0"/>
              <a:t> </a:t>
            </a:r>
            <a:r>
              <a:rPr lang="en-US" sz="2800" b="0" dirty="0" err="1" smtClean="0"/>
              <a:t>pengguna</a:t>
            </a:r>
            <a:r>
              <a:rPr lang="en-US" sz="2800" b="0" dirty="0" smtClean="0"/>
              <a:t>, </a:t>
            </a:r>
            <a:r>
              <a:rPr lang="en-US" sz="2800" b="0" dirty="0" err="1" smtClean="0"/>
              <a:t>menyimpan</a:t>
            </a:r>
            <a:r>
              <a:rPr lang="en-US" sz="2800" b="0" dirty="0" smtClean="0"/>
              <a:t> </a:t>
            </a:r>
            <a:r>
              <a:rPr lang="en-US" sz="2800" b="0" dirty="0" err="1" smtClean="0"/>
              <a:t>informasi</a:t>
            </a:r>
            <a:r>
              <a:rPr lang="en-US" sz="2800" b="0" dirty="0" smtClean="0"/>
              <a:t> </a:t>
            </a:r>
            <a:r>
              <a:rPr lang="en-US" sz="2800" b="0" dirty="0" err="1" smtClean="0"/>
              <a:t>di</a:t>
            </a:r>
            <a:r>
              <a:rPr lang="en-US" sz="2800" b="0" dirty="0" smtClean="0"/>
              <a:t> server CA, yang </a:t>
            </a:r>
            <a:r>
              <a:rPr lang="en-US" sz="2800" b="0" dirty="0" err="1" smtClean="0"/>
              <a:t>menghasilkan</a:t>
            </a:r>
            <a:r>
              <a:rPr lang="en-US" sz="2800" b="0" dirty="0" smtClean="0"/>
              <a:t> </a:t>
            </a:r>
            <a:r>
              <a:rPr lang="en-US" sz="2800" b="0" dirty="0" err="1" smtClean="0"/>
              <a:t>sertifikat</a:t>
            </a:r>
            <a:r>
              <a:rPr lang="en-US" sz="2800" b="0" dirty="0" smtClean="0"/>
              <a:t> digital </a:t>
            </a:r>
            <a:r>
              <a:rPr lang="en-US" sz="2800" b="0" dirty="0" err="1" smtClean="0"/>
              <a:t>terenkripsi</a:t>
            </a:r>
            <a:r>
              <a:rPr lang="en-US" sz="2800" b="0" dirty="0" smtClean="0"/>
              <a:t> yang </a:t>
            </a:r>
            <a:r>
              <a:rPr lang="en-US" sz="2800" b="0" dirty="0" err="1" smtClean="0"/>
              <a:t>berisi</a:t>
            </a:r>
            <a:r>
              <a:rPr lang="en-US" sz="2800" b="0" dirty="0" smtClean="0"/>
              <a:t> </a:t>
            </a:r>
            <a:r>
              <a:rPr lang="en-US" sz="2800" b="0" dirty="0" err="1" smtClean="0"/>
              <a:t>informasi</a:t>
            </a:r>
            <a:r>
              <a:rPr lang="en-US" sz="2800" b="0" dirty="0" smtClean="0"/>
              <a:t> </a:t>
            </a:r>
            <a:r>
              <a:rPr lang="en-US" sz="2800" b="0" dirty="0" err="1" smtClean="0"/>
              <a:t>pemilik</a:t>
            </a:r>
            <a:r>
              <a:rPr lang="en-US" sz="2800" b="0" dirty="0" smtClean="0"/>
              <a:t> ID </a:t>
            </a:r>
            <a:r>
              <a:rPr lang="en-US" sz="2800" b="0" dirty="0" err="1" smtClean="0"/>
              <a:t>dan</a:t>
            </a:r>
            <a:r>
              <a:rPr lang="en-US" sz="2800" b="0" dirty="0" smtClean="0"/>
              <a:t> </a:t>
            </a:r>
            <a:r>
              <a:rPr lang="en-US" sz="2800" b="0" dirty="0" err="1" smtClean="0"/>
              <a:t>salinan</a:t>
            </a:r>
            <a:r>
              <a:rPr lang="en-US" sz="2800" b="0" dirty="0" smtClean="0"/>
              <a:t> </a:t>
            </a:r>
            <a:r>
              <a:rPr lang="en-US" sz="2800" b="0" dirty="0" err="1" smtClean="0"/>
              <a:t>kunci</a:t>
            </a:r>
            <a:r>
              <a:rPr lang="en-US" sz="2800" b="0" dirty="0" smtClean="0"/>
              <a:t> </a:t>
            </a:r>
            <a:r>
              <a:rPr lang="en-US" sz="2800" b="0" dirty="0" err="1" smtClean="0"/>
              <a:t>publik</a:t>
            </a:r>
            <a:r>
              <a:rPr lang="en-US" sz="2800" b="0" dirty="0" smtClean="0"/>
              <a:t> </a:t>
            </a:r>
            <a:r>
              <a:rPr lang="en-US" sz="2800" b="0" dirty="0" err="1" smtClean="0"/>
              <a:t>pemilik</a:t>
            </a:r>
            <a:endParaRPr lang="en-US" sz="2800" b="0" dirty="0" smtClean="0"/>
          </a:p>
          <a:p>
            <a:pPr>
              <a:lnSpc>
                <a:spcPct val="110000"/>
              </a:lnSpc>
            </a:pPr>
            <a:endParaRPr lang="en-US" sz="3200" dirty="0" smtClean="0">
              <a:solidFill>
                <a:srgbClr val="0D0D0D"/>
              </a:solidFill>
            </a:endParaRPr>
          </a:p>
        </p:txBody>
      </p:sp>
      <p:sp>
        <p:nvSpPr>
          <p:cNvPr id="5222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2230" name="Slide Number Placeholder 4"/>
          <p:cNvSpPr>
            <a:spLocks noGrp="1"/>
          </p:cNvSpPr>
          <p:nvPr>
            <p:ph type="sldNum" sz="quarter" idx="14"/>
          </p:nvPr>
        </p:nvSpPr>
        <p:spPr bwMode="auto">
          <a:noFill/>
          <a:ln>
            <a:miter lim="800000"/>
            <a:headEnd/>
            <a:tailEnd/>
          </a:ln>
        </p:spPr>
        <p:txBody>
          <a:bodyPr>
            <a:normAutofit lnSpcReduction="10000"/>
          </a:bodyPr>
          <a:lstStyle/>
          <a:p>
            <a:fld id="{5E72881F-5C62-4BC0-82D8-A65325BA81E4}" type="slidenum">
              <a:rPr lang="en-US"/>
              <a:pPr/>
              <a:t>55</a:t>
            </a:fld>
            <a:endParaRPr lang="en-US"/>
          </a:p>
        </p:txBody>
      </p:sp>
      <p:sp>
        <p:nvSpPr>
          <p:cNvPr id="8"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0"/>
          <p:cNvSpPr>
            <a:spLocks noGrp="1"/>
          </p:cNvSpPr>
          <p:nvPr>
            <p:ph idx="1"/>
          </p:nvPr>
        </p:nvSpPr>
        <p:spPr/>
        <p:txBody>
          <a:bodyPr/>
          <a:lstStyle/>
          <a:p>
            <a:pPr>
              <a:lnSpc>
                <a:spcPct val="100000"/>
              </a:lnSpc>
              <a:spcAft>
                <a:spcPct val="0"/>
              </a:spcAft>
            </a:pPr>
            <a:r>
              <a:rPr lang="en-US" sz="3200" dirty="0" smtClean="0">
                <a:solidFill>
                  <a:srgbClr val="0D0D0D"/>
                </a:solidFill>
              </a:rPr>
              <a:t>Public key infrastructure (PKI)</a:t>
            </a:r>
          </a:p>
          <a:p>
            <a:pPr lvl="1">
              <a:lnSpc>
                <a:spcPct val="100000"/>
              </a:lnSpc>
              <a:spcAft>
                <a:spcPct val="0"/>
              </a:spcAft>
            </a:pPr>
            <a:r>
              <a:rPr lang="en-US" sz="2800" b="0" dirty="0" smtClean="0"/>
              <a:t>Use of public key cryptography working with certificate authority</a:t>
            </a:r>
          </a:p>
          <a:p>
            <a:pPr lvl="1">
              <a:lnSpc>
                <a:spcPct val="100000"/>
              </a:lnSpc>
            </a:pPr>
            <a:r>
              <a:rPr lang="en-US" sz="2800" b="0" dirty="0" smtClean="0"/>
              <a:t>Widely used in e-commerce</a:t>
            </a:r>
          </a:p>
          <a:p>
            <a:pPr>
              <a:lnSpc>
                <a:spcPct val="100000"/>
              </a:lnSpc>
            </a:pPr>
            <a:endParaRPr lang="en-US" sz="3200" dirty="0" smtClean="0">
              <a:solidFill>
                <a:srgbClr val="0D0D0D"/>
              </a:solidFill>
            </a:endParaRPr>
          </a:p>
        </p:txBody>
      </p:sp>
      <p:sp>
        <p:nvSpPr>
          <p:cNvPr id="52229"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2230" name="Slide Number Placeholder 4"/>
          <p:cNvSpPr>
            <a:spLocks noGrp="1"/>
          </p:cNvSpPr>
          <p:nvPr>
            <p:ph type="sldNum" sz="quarter" idx="14"/>
          </p:nvPr>
        </p:nvSpPr>
        <p:spPr bwMode="auto">
          <a:noFill/>
          <a:ln>
            <a:miter lim="800000"/>
            <a:headEnd/>
            <a:tailEnd/>
          </a:ln>
        </p:spPr>
        <p:txBody>
          <a:bodyPr>
            <a:normAutofit lnSpcReduction="10000"/>
          </a:bodyPr>
          <a:lstStyle/>
          <a:p>
            <a:fld id="{5E72881F-5C62-4BC0-82D8-A65325BA81E4}" type="slidenum">
              <a:rPr lang="en-US"/>
              <a:pPr/>
              <a:t>56</a:t>
            </a:fld>
            <a:endParaRPr lang="en-US"/>
          </a:p>
        </p:txBody>
      </p:sp>
      <p:sp>
        <p:nvSpPr>
          <p:cNvPr id="8" name="Text Placeholder 5"/>
          <p:cNvSpPr>
            <a:spLocks noGrp="1"/>
          </p:cNvSpPr>
          <p:nvPr>
            <p:ph type="body" sz="quarter" idx="12"/>
          </p:nvPr>
        </p:nvSpPr>
        <p:spPr>
          <a:xfrm>
            <a:off x="0" y="500042"/>
            <a:ext cx="9144000" cy="381000"/>
          </a:xfrm>
        </p:spPr>
        <p:txBody>
          <a:bodyPr>
            <a:normAutofit fontScale="92500" lnSpcReduction="20000"/>
          </a:bodyPr>
          <a:lstStyle/>
          <a:p>
            <a:r>
              <a:rPr lang="id-ID" sz="2400" dirty="0" smtClean="0">
                <a:latin typeface="Cambria" pitchFamily="-111" charset="0"/>
              </a:rPr>
              <a:t>Encryption and Publik Key Infrastructure</a:t>
            </a:r>
            <a:endParaRPr lang="en-US" sz="2400" dirty="0" smtClean="0">
              <a:latin typeface="Cambria" pitchFamily="-111" charset="0"/>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latin typeface="Cambria" pitchFamily="-111" charset="0"/>
              </a:rPr>
              <a:t>Technologies and Tools for Protecting Information Resources</a:t>
            </a:r>
          </a:p>
        </p:txBody>
      </p:sp>
      <p:pic>
        <p:nvPicPr>
          <p:cNvPr id="11" name="Picture Placeholder 10" descr="Fig-8-01.png"/>
          <p:cNvPicPr>
            <a:picLocks noGrp="1" noChangeAspect="1"/>
          </p:cNvPicPr>
          <p:nvPr>
            <p:ph type="pic" sz="quarter" idx="15"/>
          </p:nvPr>
        </p:nvPicPr>
        <p:blipFill>
          <a:blip r:embed="rId3"/>
          <a:stretch>
            <a:fillRect/>
          </a:stretch>
        </p:blipFill>
        <p:spPr>
          <a:xfrm>
            <a:off x="2667000" y="1752600"/>
            <a:ext cx="6056313" cy="4267200"/>
          </a:xfrm>
        </p:spPr>
      </p:pic>
      <p:sp>
        <p:nvSpPr>
          <p:cNvPr id="53252" name="Text Placeholder 3"/>
          <p:cNvSpPr>
            <a:spLocks noGrp="1"/>
          </p:cNvSpPr>
          <p:nvPr>
            <p:ph type="body" sz="quarter" idx="16"/>
          </p:nvPr>
        </p:nvSpPr>
        <p:spPr/>
        <p:txBody>
          <a:bodyPr/>
          <a:lstStyle/>
          <a:p>
            <a:pPr>
              <a:spcBef>
                <a:spcPct val="0"/>
              </a:spcBef>
              <a:buFont typeface="Arial" charset="0"/>
              <a:buNone/>
            </a:pPr>
            <a:r>
              <a:rPr lang="en-US" smtClean="0"/>
              <a:t>DIGITAL CERTIFICATES</a:t>
            </a:r>
          </a:p>
        </p:txBody>
      </p:sp>
      <p:sp>
        <p:nvSpPr>
          <p:cNvPr id="53253" name="Text Placeholder 4"/>
          <p:cNvSpPr>
            <a:spLocks noGrp="1"/>
          </p:cNvSpPr>
          <p:nvPr>
            <p:ph type="body" sz="quarter" idx="17"/>
          </p:nvPr>
        </p:nvSpPr>
        <p:spPr>
          <a:xfrm>
            <a:off x="457200" y="2590800"/>
            <a:ext cx="2133600" cy="2057400"/>
          </a:xfrm>
        </p:spPr>
        <p:txBody>
          <a:bodyPr>
            <a:normAutofit/>
          </a:bodyPr>
          <a:lstStyle/>
          <a:p>
            <a:pPr>
              <a:buFont typeface="Arial" charset="0"/>
              <a:buNone/>
            </a:pPr>
            <a:r>
              <a:rPr lang="en-US" sz="1600" dirty="0" smtClean="0"/>
              <a:t>Digital certificates help establish the identity of people or electronic assets. They protect online transactions by providing secure, encrypted, online communication.</a:t>
            </a:r>
          </a:p>
        </p:txBody>
      </p:sp>
      <p:sp>
        <p:nvSpPr>
          <p:cNvPr id="53254" name="Text Placeholder 5"/>
          <p:cNvSpPr>
            <a:spLocks noGrp="1"/>
          </p:cNvSpPr>
          <p:nvPr>
            <p:ph type="body" sz="quarter" idx="18"/>
          </p:nvPr>
        </p:nvSpPr>
        <p:spPr>
          <a:xfrm>
            <a:off x="4429124" y="6215082"/>
            <a:ext cx="2133600" cy="228600"/>
          </a:xfrm>
        </p:spPr>
        <p:txBody>
          <a:bodyPr>
            <a:normAutofit fontScale="92500" lnSpcReduction="20000"/>
          </a:bodyPr>
          <a:lstStyle/>
          <a:p>
            <a:pPr>
              <a:buFont typeface="Arial" charset="0"/>
              <a:buNone/>
            </a:pPr>
            <a:r>
              <a:rPr lang="en-US" dirty="0" smtClean="0"/>
              <a:t>FIGURE 8-7</a:t>
            </a:r>
          </a:p>
        </p:txBody>
      </p:sp>
      <p:sp>
        <p:nvSpPr>
          <p:cNvPr id="53256" name="Footer Placeholder 8"/>
          <p:cNvSpPr>
            <a:spLocks noGrp="1"/>
          </p:cNvSpPr>
          <p:nvPr>
            <p:ph type="ftr" sz="quarter" idx="19"/>
          </p:nvPr>
        </p:nvSpPr>
        <p:spPr bwMode="auto">
          <a:noFill/>
          <a:ln>
            <a:miter lim="800000"/>
            <a:headEnd/>
            <a:tailEnd/>
          </a:ln>
        </p:spPr>
        <p:txBody>
          <a:bodyPr/>
          <a:lstStyle/>
          <a:p>
            <a:r>
              <a:rPr lang="en-US"/>
              <a:t>©  Prentice Hall 2011</a:t>
            </a:r>
          </a:p>
        </p:txBody>
      </p:sp>
      <p:sp>
        <p:nvSpPr>
          <p:cNvPr id="53257" name="Slide Number Placeholder 9"/>
          <p:cNvSpPr>
            <a:spLocks noGrp="1"/>
          </p:cNvSpPr>
          <p:nvPr>
            <p:ph type="sldNum" sz="quarter" idx="20"/>
          </p:nvPr>
        </p:nvSpPr>
        <p:spPr bwMode="auto">
          <a:noFill/>
          <a:ln>
            <a:miter lim="800000"/>
            <a:headEnd/>
            <a:tailEnd/>
          </a:ln>
        </p:spPr>
        <p:txBody>
          <a:bodyPr>
            <a:normAutofit lnSpcReduction="10000"/>
          </a:bodyPr>
          <a:lstStyle/>
          <a:p>
            <a:fld id="{508D3F37-35BA-42E1-9D90-439E6B60DB03}" type="slidenum">
              <a:rPr lang="en-US"/>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0"/>
          <p:cNvSpPr>
            <a:spLocks noGrp="1"/>
          </p:cNvSpPr>
          <p:nvPr>
            <p:ph idx="1"/>
          </p:nvPr>
        </p:nvSpPr>
        <p:spPr/>
        <p:txBody>
          <a:bodyPr>
            <a:normAutofit fontScale="92500" lnSpcReduction="20000"/>
          </a:bodyPr>
          <a:lstStyle/>
          <a:p>
            <a:pPr>
              <a:lnSpc>
                <a:spcPct val="110000"/>
              </a:lnSpc>
              <a:spcAft>
                <a:spcPct val="0"/>
              </a:spcAft>
            </a:pPr>
            <a:r>
              <a:rPr lang="en-US" dirty="0" smtClean="0">
                <a:solidFill>
                  <a:srgbClr val="0D0D0D"/>
                </a:solidFill>
              </a:rPr>
              <a:t>Ensuring system availability</a:t>
            </a:r>
          </a:p>
          <a:p>
            <a:pPr lvl="1">
              <a:lnSpc>
                <a:spcPct val="110000"/>
              </a:lnSpc>
            </a:pPr>
            <a:r>
              <a:rPr lang="en-US" b="0" dirty="0" smtClean="0"/>
              <a:t>Online transaction processing requires 100% availability, no downtime</a:t>
            </a:r>
          </a:p>
          <a:p>
            <a:pPr>
              <a:lnSpc>
                <a:spcPct val="110000"/>
              </a:lnSpc>
              <a:spcAft>
                <a:spcPct val="0"/>
              </a:spcAft>
            </a:pPr>
            <a:r>
              <a:rPr lang="en-US" dirty="0" smtClean="0">
                <a:solidFill>
                  <a:srgbClr val="0D0D0D"/>
                </a:solidFill>
              </a:rPr>
              <a:t>Fault-tolerant computer systems</a:t>
            </a:r>
          </a:p>
          <a:p>
            <a:pPr lvl="1">
              <a:lnSpc>
                <a:spcPct val="110000"/>
              </a:lnSpc>
              <a:spcAft>
                <a:spcPct val="0"/>
              </a:spcAft>
            </a:pPr>
            <a:r>
              <a:rPr lang="en-US" b="0" dirty="0" smtClean="0"/>
              <a:t>For continuous availability, e.g. stock markets</a:t>
            </a:r>
          </a:p>
          <a:p>
            <a:pPr lvl="1">
              <a:lnSpc>
                <a:spcPct val="110000"/>
              </a:lnSpc>
            </a:pPr>
            <a:r>
              <a:rPr lang="en-US" b="0" dirty="0" smtClean="0"/>
              <a:t>Contain redundant hardware, software, and power supply components that create an environment that  provides continuous, uninterrupted service</a:t>
            </a:r>
          </a:p>
          <a:p>
            <a:pPr>
              <a:lnSpc>
                <a:spcPct val="110000"/>
              </a:lnSpc>
              <a:spcAft>
                <a:spcPct val="0"/>
              </a:spcAft>
            </a:pPr>
            <a:r>
              <a:rPr lang="en-US" dirty="0" smtClean="0">
                <a:solidFill>
                  <a:srgbClr val="0D0D0D"/>
                </a:solidFill>
              </a:rPr>
              <a:t>High-availability computing</a:t>
            </a:r>
          </a:p>
          <a:p>
            <a:pPr lvl="1">
              <a:lnSpc>
                <a:spcPct val="110000"/>
              </a:lnSpc>
              <a:spcAft>
                <a:spcPct val="0"/>
              </a:spcAft>
            </a:pPr>
            <a:r>
              <a:rPr lang="en-US" b="0" dirty="0" smtClean="0"/>
              <a:t>Helps recover quickly from crash</a:t>
            </a:r>
          </a:p>
          <a:p>
            <a:pPr lvl="1">
              <a:lnSpc>
                <a:spcPct val="110000"/>
              </a:lnSpc>
            </a:pPr>
            <a:r>
              <a:rPr lang="en-US" b="0" dirty="0" smtClean="0"/>
              <a:t>Minimizes, does not eliminate downtime</a:t>
            </a:r>
          </a:p>
          <a:p>
            <a:pPr>
              <a:lnSpc>
                <a:spcPct val="110000"/>
              </a:lnSpc>
            </a:pPr>
            <a:endParaRPr lang="en-US" dirty="0" smtClean="0">
              <a:solidFill>
                <a:srgbClr val="0D0D0D"/>
              </a:solidFill>
            </a:endParaRPr>
          </a:p>
        </p:txBody>
      </p:sp>
      <p:sp>
        <p:nvSpPr>
          <p:cNvPr id="54277"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4278" name="Slide Number Placeholder 4"/>
          <p:cNvSpPr>
            <a:spLocks noGrp="1"/>
          </p:cNvSpPr>
          <p:nvPr>
            <p:ph type="sldNum" sz="quarter" idx="14"/>
          </p:nvPr>
        </p:nvSpPr>
        <p:spPr bwMode="auto">
          <a:noFill/>
          <a:ln>
            <a:miter lim="800000"/>
            <a:headEnd/>
            <a:tailEnd/>
          </a:ln>
        </p:spPr>
        <p:txBody>
          <a:bodyPr>
            <a:normAutofit lnSpcReduction="10000"/>
          </a:bodyPr>
          <a:lstStyle/>
          <a:p>
            <a:fld id="{588A4B20-21E8-4F3B-8C88-62BA9C7440C7}" type="slidenum">
              <a:rPr lang="en-US"/>
              <a:pPr/>
              <a:t>58</a:t>
            </a:fld>
            <a:endParaRPr lang="en-US"/>
          </a:p>
        </p:txBody>
      </p:sp>
      <p:sp>
        <p:nvSpPr>
          <p:cNvPr id="7"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latin typeface="Cambria" pitchFamily="-111" charset="0"/>
              </a:rPr>
              <a:t>Technologies and Tools for Protecting Information Resources</a:t>
            </a: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0"/>
          <p:cNvSpPr>
            <a:spLocks noGrp="1"/>
          </p:cNvSpPr>
          <p:nvPr>
            <p:ph idx="1"/>
          </p:nvPr>
        </p:nvSpPr>
        <p:spPr/>
        <p:txBody>
          <a:bodyPr>
            <a:normAutofit lnSpcReduction="10000"/>
          </a:bodyPr>
          <a:lstStyle/>
          <a:p>
            <a:pPr>
              <a:lnSpc>
                <a:spcPct val="100000"/>
              </a:lnSpc>
            </a:pPr>
            <a:r>
              <a:rPr lang="en-US" dirty="0" smtClean="0">
                <a:solidFill>
                  <a:srgbClr val="0D0D0D"/>
                </a:solidFill>
              </a:rPr>
              <a:t>Recovery-oriented computing</a:t>
            </a:r>
          </a:p>
          <a:p>
            <a:pPr lvl="1">
              <a:lnSpc>
                <a:spcPct val="100000"/>
              </a:lnSpc>
            </a:pPr>
            <a:r>
              <a:rPr lang="en-US" b="0" dirty="0" smtClean="0"/>
              <a:t>Designing systems that recover quickly with capabilities to help operators pinpoint and correct of faults in multi-component systems</a:t>
            </a:r>
          </a:p>
          <a:p>
            <a:pPr>
              <a:lnSpc>
                <a:spcPct val="100000"/>
              </a:lnSpc>
            </a:pPr>
            <a:r>
              <a:rPr lang="en-US" dirty="0" smtClean="0">
                <a:solidFill>
                  <a:srgbClr val="0D0D0D"/>
                </a:solidFill>
              </a:rPr>
              <a:t>Controlling network traffic</a:t>
            </a:r>
          </a:p>
          <a:p>
            <a:pPr lvl="1">
              <a:lnSpc>
                <a:spcPct val="100000"/>
              </a:lnSpc>
            </a:pPr>
            <a:r>
              <a:rPr lang="en-US" dirty="0" smtClean="0"/>
              <a:t>Deep packet inspection (DPI) </a:t>
            </a:r>
          </a:p>
          <a:p>
            <a:pPr lvl="2">
              <a:lnSpc>
                <a:spcPct val="100000"/>
              </a:lnSpc>
            </a:pPr>
            <a:r>
              <a:rPr lang="en-US" dirty="0" smtClean="0"/>
              <a:t>Video and music blocking</a:t>
            </a:r>
          </a:p>
          <a:p>
            <a:pPr>
              <a:lnSpc>
                <a:spcPct val="100000"/>
              </a:lnSpc>
            </a:pPr>
            <a:r>
              <a:rPr lang="en-US" dirty="0" smtClean="0">
                <a:solidFill>
                  <a:srgbClr val="0D0D0D"/>
                </a:solidFill>
              </a:rPr>
              <a:t>Security outsourcing</a:t>
            </a:r>
          </a:p>
          <a:p>
            <a:pPr lvl="1">
              <a:lnSpc>
                <a:spcPct val="100000"/>
              </a:lnSpc>
            </a:pPr>
            <a:r>
              <a:rPr lang="en-US" dirty="0" smtClean="0"/>
              <a:t>Managed security service providers (MSSPs)</a:t>
            </a:r>
          </a:p>
          <a:p>
            <a:pPr>
              <a:lnSpc>
                <a:spcPct val="100000"/>
              </a:lnSpc>
            </a:pPr>
            <a:endParaRPr lang="en-US" dirty="0" smtClean="0">
              <a:solidFill>
                <a:srgbClr val="0D0D0D"/>
              </a:solidFill>
            </a:endParaRPr>
          </a:p>
        </p:txBody>
      </p:sp>
      <p:sp>
        <p:nvSpPr>
          <p:cNvPr id="55301"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5302" name="Slide Number Placeholder 4"/>
          <p:cNvSpPr>
            <a:spLocks noGrp="1"/>
          </p:cNvSpPr>
          <p:nvPr>
            <p:ph type="sldNum" sz="quarter" idx="14"/>
          </p:nvPr>
        </p:nvSpPr>
        <p:spPr bwMode="auto">
          <a:noFill/>
          <a:ln>
            <a:miter lim="800000"/>
            <a:headEnd/>
            <a:tailEnd/>
          </a:ln>
        </p:spPr>
        <p:txBody>
          <a:bodyPr>
            <a:normAutofit lnSpcReduction="10000"/>
          </a:bodyPr>
          <a:lstStyle/>
          <a:p>
            <a:fld id="{5ACE16F5-2E58-4F72-A082-2B9AE86F1AA3}" type="slidenum">
              <a:rPr lang="en-US"/>
              <a:pPr/>
              <a:t>59</a:t>
            </a:fld>
            <a:endParaRPr lang="en-US"/>
          </a:p>
        </p:txBody>
      </p:sp>
      <p:sp>
        <p:nvSpPr>
          <p:cNvPr id="7"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latin typeface="Cambria" pitchFamily="-111" charset="0"/>
              </a:rPr>
              <a:t>Technologies and Tools for Protecting Information Resources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752600"/>
            <a:ext cx="7500990" cy="4391044"/>
          </a:xfrm>
        </p:spPr>
        <p:txBody>
          <a:bodyPr/>
          <a:lstStyle/>
          <a:p>
            <a:pPr algn="ctr">
              <a:buNone/>
            </a:pPr>
            <a:r>
              <a:rPr lang="fi-FI" sz="2000" b="1" dirty="0" smtClean="0"/>
              <a:t>TANTANGAN KEAMANAN KONTEMPORER DAN KERENTANAN</a:t>
            </a:r>
            <a:r>
              <a:rPr lang="fi-FI" sz="2000" dirty="0" smtClean="0"/>
              <a:t> </a:t>
            </a:r>
          </a:p>
          <a:p>
            <a:endParaRPr lang="en-US" dirty="0"/>
          </a:p>
        </p:txBody>
      </p:sp>
      <p:pic>
        <p:nvPicPr>
          <p:cNvPr id="5" name="Picture Placeholder 10" descr="Fig-8-01.png"/>
          <p:cNvPicPr>
            <a:picLocks noChangeAspect="1"/>
          </p:cNvPicPr>
          <p:nvPr/>
        </p:nvPicPr>
        <p:blipFill>
          <a:blip r:embed="rId3"/>
          <a:stretch>
            <a:fillRect/>
          </a:stretch>
        </p:blipFill>
        <p:spPr>
          <a:xfrm>
            <a:off x="928662" y="2285992"/>
            <a:ext cx="7358114" cy="3211513"/>
          </a:xfrm>
          <a:prstGeom prst="rect">
            <a:avLst/>
          </a:prstGeom>
        </p:spPr>
      </p:pic>
      <p:sp>
        <p:nvSpPr>
          <p:cNvPr id="6" name="Rectangle 5"/>
          <p:cNvSpPr/>
          <p:nvPr/>
        </p:nvSpPr>
        <p:spPr>
          <a:xfrm>
            <a:off x="857224" y="5643578"/>
            <a:ext cx="7628218" cy="954107"/>
          </a:xfrm>
          <a:prstGeom prst="rect">
            <a:avLst/>
          </a:prstGeom>
        </p:spPr>
        <p:txBody>
          <a:bodyPr wrap="square">
            <a:spAutoFit/>
          </a:bodyPr>
          <a:lstStyle/>
          <a:p>
            <a:pPr algn="just"/>
            <a:r>
              <a:rPr lang="id-ID" sz="1400" dirty="0" smtClean="0">
                <a:solidFill>
                  <a:schemeClr val="bg1"/>
                </a:solidFill>
              </a:rPr>
              <a:t>Arsitektur aplikasi berbasis web biasanya termasuk klien Web, server, dan sistem informasi perusahaan terkait dengan database. Masing-masing komponen ini menyajikan tantangan keamanan dan kerentanan. Banjir, kebakaran, gangguan listrik, dan masalah listrik lainnya dapat menyebabkan gangguan pada setiap titik dalam jaringan.</a:t>
            </a:r>
            <a:endParaRPr lang="en-US" sz="1400" dirty="0">
              <a:solidFill>
                <a:schemeClr val="bg1"/>
              </a:solidFill>
            </a:endParaRPr>
          </a:p>
        </p:txBody>
      </p:sp>
      <p:sp>
        <p:nvSpPr>
          <p:cNvPr id="7" name="Rectangle 6"/>
          <p:cNvSpPr/>
          <p:nvPr/>
        </p:nvSpPr>
        <p:spPr>
          <a:xfrm>
            <a:off x="827064" y="5432660"/>
            <a:ext cx="1140056" cy="276999"/>
          </a:xfrm>
          <a:prstGeom prst="rect">
            <a:avLst/>
          </a:prstGeom>
        </p:spPr>
        <p:txBody>
          <a:bodyPr wrap="none">
            <a:spAutoFit/>
          </a:bodyPr>
          <a:lstStyle/>
          <a:p>
            <a:r>
              <a:rPr lang="id-ID" sz="1200" b="1" dirty="0" smtClean="0">
                <a:solidFill>
                  <a:schemeClr val="bg1"/>
                </a:solidFill>
              </a:rPr>
              <a:t>GAMBAR 8-1</a:t>
            </a:r>
            <a:endParaRPr lang="en-US" sz="1200" b="1" dirty="0">
              <a:solidFill>
                <a:schemeClr val="bg1"/>
              </a:solidFill>
            </a:endParaRPr>
          </a:p>
        </p:txBody>
      </p:sp>
      <p:sp>
        <p:nvSpPr>
          <p:cNvPr id="11" name="Title 1"/>
          <p:cNvSpPr>
            <a:spLocks noGrp="1"/>
          </p:cNvSpPr>
          <p:nvPr>
            <p:ph type="title"/>
          </p:nvPr>
        </p:nvSpPr>
        <p:spPr/>
        <p:txBody>
          <a:bodyPr>
            <a:normAutofit fontScale="90000"/>
          </a:bodyPr>
          <a:lstStyle/>
          <a:p>
            <a:r>
              <a:rPr lang="id-ID" b="1" dirty="0" smtClean="0">
                <a:solidFill>
                  <a:srgbClr val="9F0F10"/>
                </a:solidFill>
                <a:effectLst>
                  <a:outerShdw blurRad="38100" dist="38100" dir="2700000" algn="tl">
                    <a:srgbClr val="C0C0C0"/>
                  </a:outerShdw>
                </a:effectLst>
                <a:cs typeface="Times New Roman" pitchFamily="18" charset="0"/>
              </a:rPr>
              <a:t>Kerentanan sistem dan penyalahgunaan</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0"/>
          <p:cNvSpPr>
            <a:spLocks noGrp="1"/>
          </p:cNvSpPr>
          <p:nvPr>
            <p:ph idx="1"/>
          </p:nvPr>
        </p:nvSpPr>
        <p:spPr>
          <a:xfrm>
            <a:off x="457200" y="1600200"/>
            <a:ext cx="8229600" cy="4495800"/>
          </a:xfrm>
        </p:spPr>
        <p:txBody>
          <a:bodyPr>
            <a:normAutofit fontScale="92500" lnSpcReduction="10000"/>
          </a:bodyPr>
          <a:lstStyle/>
          <a:p>
            <a:pPr>
              <a:lnSpc>
                <a:spcPct val="110000"/>
              </a:lnSpc>
            </a:pPr>
            <a:r>
              <a:rPr lang="en-US" dirty="0" smtClean="0">
                <a:solidFill>
                  <a:srgbClr val="0D0D0D"/>
                </a:solidFill>
              </a:rPr>
              <a:t>Security in the cloud</a:t>
            </a:r>
          </a:p>
          <a:p>
            <a:pPr lvl="1">
              <a:lnSpc>
                <a:spcPct val="110000"/>
              </a:lnSpc>
            </a:pPr>
            <a:r>
              <a:rPr lang="en-US" b="0" dirty="0" smtClean="0"/>
              <a:t>Responsibility for security resides with company owning the data</a:t>
            </a:r>
          </a:p>
          <a:p>
            <a:pPr lvl="1">
              <a:lnSpc>
                <a:spcPct val="110000"/>
              </a:lnSpc>
            </a:pPr>
            <a:r>
              <a:rPr lang="en-US" b="0" dirty="0" smtClean="0"/>
              <a:t>Firms must ensure providers provides adequate protection</a:t>
            </a:r>
          </a:p>
          <a:p>
            <a:pPr lvl="1">
              <a:lnSpc>
                <a:spcPct val="110000"/>
              </a:lnSpc>
            </a:pPr>
            <a:r>
              <a:rPr lang="en-US" b="0" dirty="0" smtClean="0"/>
              <a:t>Service level agreements (SLAs)</a:t>
            </a:r>
          </a:p>
          <a:p>
            <a:pPr>
              <a:lnSpc>
                <a:spcPct val="110000"/>
              </a:lnSpc>
            </a:pPr>
            <a:r>
              <a:rPr lang="en-US" dirty="0" smtClean="0">
                <a:solidFill>
                  <a:srgbClr val="0D0D0D"/>
                </a:solidFill>
              </a:rPr>
              <a:t>Securing mobile platforms</a:t>
            </a:r>
          </a:p>
          <a:p>
            <a:pPr lvl="1">
              <a:lnSpc>
                <a:spcPct val="110000"/>
              </a:lnSpc>
            </a:pPr>
            <a:r>
              <a:rPr lang="en-US" b="0" dirty="0" smtClean="0"/>
              <a:t>Security policies should include and cover any special requirements for mobile devices</a:t>
            </a:r>
          </a:p>
          <a:p>
            <a:pPr lvl="2">
              <a:lnSpc>
                <a:spcPct val="110000"/>
              </a:lnSpc>
            </a:pPr>
            <a:r>
              <a:rPr lang="en-US" dirty="0" smtClean="0"/>
              <a:t>E.g. updating smart phones with latest security patches, etc.</a:t>
            </a:r>
          </a:p>
        </p:txBody>
      </p:sp>
      <p:sp>
        <p:nvSpPr>
          <p:cNvPr id="56325" name="Footer Placeholder 5"/>
          <p:cNvSpPr>
            <a:spLocks noGrp="1"/>
          </p:cNvSpPr>
          <p:nvPr>
            <p:ph type="ftr" sz="quarter" idx="13"/>
          </p:nvPr>
        </p:nvSpPr>
        <p:spPr bwMode="auto">
          <a:noFill/>
          <a:ln>
            <a:miter lim="800000"/>
            <a:headEnd/>
            <a:tailEnd/>
          </a:ln>
        </p:spPr>
        <p:txBody>
          <a:bodyPr/>
          <a:lstStyle/>
          <a:p>
            <a:r>
              <a:rPr lang="en-US"/>
              <a:t>©  Prentice Hall 2011</a:t>
            </a:r>
          </a:p>
        </p:txBody>
      </p:sp>
      <p:sp>
        <p:nvSpPr>
          <p:cNvPr id="56326" name="Slide Number Placeholder 4"/>
          <p:cNvSpPr>
            <a:spLocks noGrp="1"/>
          </p:cNvSpPr>
          <p:nvPr>
            <p:ph type="sldNum" sz="quarter" idx="14"/>
          </p:nvPr>
        </p:nvSpPr>
        <p:spPr bwMode="auto">
          <a:noFill/>
          <a:ln>
            <a:miter lim="800000"/>
            <a:headEnd/>
            <a:tailEnd/>
          </a:ln>
        </p:spPr>
        <p:txBody>
          <a:bodyPr>
            <a:normAutofit lnSpcReduction="10000"/>
          </a:bodyPr>
          <a:lstStyle/>
          <a:p>
            <a:fld id="{8518ED8F-08C2-4E05-ABDC-3396AD5BC6A8}" type="slidenum">
              <a:rPr lang="en-US"/>
              <a:pPr/>
              <a:t>60</a:t>
            </a:fld>
            <a:endParaRPr lang="en-US"/>
          </a:p>
        </p:txBody>
      </p:sp>
      <p:sp>
        <p:nvSpPr>
          <p:cNvPr id="7"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latin typeface="Cambria" pitchFamily="-111" charset="0"/>
              </a:rPr>
              <a:t>Technologies and Tools for Protecting Information Resources</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0"/>
          <p:cNvSpPr>
            <a:spLocks noGrp="1"/>
          </p:cNvSpPr>
          <p:nvPr>
            <p:ph idx="1"/>
          </p:nvPr>
        </p:nvSpPr>
        <p:spPr/>
        <p:txBody>
          <a:bodyPr>
            <a:normAutofit fontScale="92500" lnSpcReduction="20000"/>
          </a:bodyPr>
          <a:lstStyle/>
          <a:p>
            <a:pPr>
              <a:lnSpc>
                <a:spcPct val="110000"/>
              </a:lnSpc>
            </a:pPr>
            <a:r>
              <a:rPr lang="en-US" dirty="0" smtClean="0">
                <a:solidFill>
                  <a:srgbClr val="0D0D0D"/>
                </a:solidFill>
              </a:rPr>
              <a:t>Ensuring software quality</a:t>
            </a:r>
          </a:p>
          <a:p>
            <a:pPr lvl="1">
              <a:lnSpc>
                <a:spcPct val="110000"/>
              </a:lnSpc>
              <a:spcAft>
                <a:spcPct val="0"/>
              </a:spcAft>
            </a:pPr>
            <a:r>
              <a:rPr lang="en-US" dirty="0" smtClean="0"/>
              <a:t>Software metrics: Objective assessments of system in form of quantified measurements</a:t>
            </a:r>
          </a:p>
          <a:p>
            <a:pPr lvl="2">
              <a:lnSpc>
                <a:spcPct val="110000"/>
              </a:lnSpc>
              <a:spcAft>
                <a:spcPct val="0"/>
              </a:spcAft>
            </a:pPr>
            <a:r>
              <a:rPr lang="en-US" dirty="0" smtClean="0"/>
              <a:t>Number of transactions</a:t>
            </a:r>
          </a:p>
          <a:p>
            <a:pPr lvl="2">
              <a:lnSpc>
                <a:spcPct val="110000"/>
              </a:lnSpc>
              <a:spcAft>
                <a:spcPct val="0"/>
              </a:spcAft>
            </a:pPr>
            <a:r>
              <a:rPr lang="en-US" dirty="0" smtClean="0"/>
              <a:t>Online response time</a:t>
            </a:r>
          </a:p>
          <a:p>
            <a:pPr lvl="2">
              <a:lnSpc>
                <a:spcPct val="110000"/>
              </a:lnSpc>
              <a:spcAft>
                <a:spcPct val="0"/>
              </a:spcAft>
            </a:pPr>
            <a:r>
              <a:rPr lang="en-US" dirty="0" smtClean="0"/>
              <a:t>Payroll checks printed per hour</a:t>
            </a:r>
          </a:p>
          <a:p>
            <a:pPr lvl="2">
              <a:lnSpc>
                <a:spcPct val="110000"/>
              </a:lnSpc>
            </a:pPr>
            <a:r>
              <a:rPr lang="en-US" dirty="0" smtClean="0"/>
              <a:t>Known bugs per hundred lines of code</a:t>
            </a:r>
          </a:p>
          <a:p>
            <a:pPr lvl="1">
              <a:lnSpc>
                <a:spcPct val="110000"/>
              </a:lnSpc>
            </a:pPr>
            <a:r>
              <a:rPr lang="en-US" dirty="0" smtClean="0"/>
              <a:t>Early and regular testing</a:t>
            </a:r>
          </a:p>
          <a:p>
            <a:pPr lvl="1">
              <a:lnSpc>
                <a:spcPct val="110000"/>
              </a:lnSpc>
            </a:pPr>
            <a:r>
              <a:rPr lang="en-US" dirty="0" smtClean="0"/>
              <a:t>Walkthrough: Review of specification or design document by small group of qualified people</a:t>
            </a:r>
          </a:p>
          <a:p>
            <a:pPr lvl="1">
              <a:lnSpc>
                <a:spcPct val="110000"/>
              </a:lnSpc>
            </a:pPr>
            <a:r>
              <a:rPr lang="en-US" dirty="0" smtClean="0"/>
              <a:t>Debugging: Process by which errors are eliminated</a:t>
            </a:r>
          </a:p>
          <a:p>
            <a:pPr>
              <a:lnSpc>
                <a:spcPct val="110000"/>
              </a:lnSpc>
            </a:pPr>
            <a:endParaRPr lang="en-US" dirty="0" smtClean="0">
              <a:solidFill>
                <a:srgbClr val="0D0D0D"/>
              </a:solidFill>
            </a:endParaRPr>
          </a:p>
        </p:txBody>
      </p:sp>
      <p:sp>
        <p:nvSpPr>
          <p:cNvPr id="58373" name="Footer Placeholder 5"/>
          <p:cNvSpPr>
            <a:spLocks noGrp="1"/>
          </p:cNvSpPr>
          <p:nvPr>
            <p:ph type="ftr" sz="quarter" idx="13"/>
          </p:nvPr>
        </p:nvSpPr>
        <p:spPr bwMode="auto">
          <a:noFill/>
          <a:ln>
            <a:miter lim="800000"/>
            <a:headEnd/>
            <a:tailEnd/>
          </a:ln>
        </p:spPr>
        <p:txBody>
          <a:bodyPr/>
          <a:lstStyle/>
          <a:p>
            <a:r>
              <a:rPr lang="en-US" dirty="0"/>
              <a:t>©  Prentice Hall 2011</a:t>
            </a:r>
          </a:p>
        </p:txBody>
      </p:sp>
      <p:sp>
        <p:nvSpPr>
          <p:cNvPr id="58374" name="Slide Number Placeholder 4"/>
          <p:cNvSpPr>
            <a:spLocks noGrp="1"/>
          </p:cNvSpPr>
          <p:nvPr>
            <p:ph type="sldNum" sz="quarter" idx="14"/>
          </p:nvPr>
        </p:nvSpPr>
        <p:spPr bwMode="auto">
          <a:noFill/>
          <a:ln>
            <a:miter lim="800000"/>
            <a:headEnd/>
            <a:tailEnd/>
          </a:ln>
        </p:spPr>
        <p:txBody>
          <a:bodyPr>
            <a:normAutofit lnSpcReduction="10000"/>
          </a:bodyPr>
          <a:lstStyle/>
          <a:p>
            <a:fld id="{B67516C3-27E3-4239-A4CF-759A0441F7F9}" type="slidenum">
              <a:rPr lang="en-US"/>
              <a:pPr/>
              <a:t>61</a:t>
            </a:fld>
            <a:endParaRPr lang="en-US"/>
          </a:p>
        </p:txBody>
      </p:sp>
      <p:sp>
        <p:nvSpPr>
          <p:cNvPr id="7" name="Text Placeholder 5"/>
          <p:cNvSpPr>
            <a:spLocks noGrp="1"/>
          </p:cNvSpPr>
          <p:nvPr>
            <p:ph type="body" sz="quarter" idx="12"/>
          </p:nvPr>
        </p:nvSpPr>
        <p:spPr>
          <a:xfrm>
            <a:off x="0" y="500042"/>
            <a:ext cx="9144000" cy="381000"/>
          </a:xfrm>
        </p:spPr>
        <p:txBody>
          <a:bodyPr>
            <a:normAutofit fontScale="92500" lnSpcReduction="20000"/>
          </a:bodyPr>
          <a:lstStyle/>
          <a:p>
            <a:r>
              <a:rPr lang="en-US" sz="2400" dirty="0" smtClean="0">
                <a:latin typeface="Cambria" pitchFamily="-111" charset="0"/>
              </a:rPr>
              <a:t>Technologies and Tools for Protecting Information Resources</a:t>
            </a: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endParaRPr lang="id-ID" sz="4800" dirty="0" smtClean="0">
              <a:solidFill>
                <a:srgbClr val="C00000"/>
              </a:solidFill>
            </a:endParaRPr>
          </a:p>
          <a:p>
            <a:pPr algn="ctr">
              <a:buNone/>
            </a:pPr>
            <a:r>
              <a:rPr lang="id-ID" sz="4800" dirty="0" smtClean="0">
                <a:solidFill>
                  <a:srgbClr val="C00000"/>
                </a:solidFill>
              </a:rPr>
              <a:t>Terima </a:t>
            </a:r>
            <a:r>
              <a:rPr lang="id-ID" sz="4800" dirty="0" smtClean="0">
                <a:solidFill>
                  <a:srgbClr val="C00000"/>
                </a:solidFill>
              </a:rPr>
              <a:t>kasih</a:t>
            </a:r>
            <a:endParaRPr lang="id-ID" sz="5400"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1752600"/>
            <a:ext cx="7358114" cy="3886200"/>
          </a:xfrm>
        </p:spPr>
        <p:txBody>
          <a:bodyPr>
            <a:noAutofit/>
          </a:bodyPr>
          <a:lstStyle/>
          <a:p>
            <a:r>
              <a:rPr lang="id-ID" sz="2400" b="1" dirty="0" smtClean="0"/>
              <a:t>Kerentanan Internet</a:t>
            </a:r>
            <a:endParaRPr lang="en-US" sz="2400" b="1" dirty="0" smtClean="0"/>
          </a:p>
          <a:p>
            <a:pPr lvl="1"/>
            <a:r>
              <a:rPr lang="id-ID" sz="2400" dirty="0" smtClean="0"/>
              <a:t>Jaringan terbuka bagi siapa saja</a:t>
            </a:r>
            <a:endParaRPr lang="en-US" sz="2400" dirty="0" smtClean="0"/>
          </a:p>
          <a:p>
            <a:pPr lvl="1"/>
            <a:r>
              <a:rPr lang="id-ID" sz="2400" dirty="0" smtClean="0"/>
              <a:t>Internet begitu besar dan cepat, dampak terhadap penyalahgunaannya dapat tersebar luas </a:t>
            </a:r>
            <a:endParaRPr lang="en-US" sz="2400" dirty="0" smtClean="0"/>
          </a:p>
          <a:p>
            <a:pPr lvl="1"/>
            <a:r>
              <a:rPr lang="id-ID" sz="2400" dirty="0" smtClean="0"/>
              <a:t>Penggunaan alamat Internet tetap dengan modem kabel atau DSL menciptakan target hacker tetap</a:t>
            </a:r>
            <a:endParaRPr lang="en-US" sz="2400" dirty="0" smtClean="0"/>
          </a:p>
          <a:p>
            <a:pPr lvl="1"/>
            <a:r>
              <a:rPr lang="id-ID" sz="2400" dirty="0" smtClean="0"/>
              <a:t>E-mail, P2P, IM</a:t>
            </a:r>
            <a:br>
              <a:rPr lang="id-ID" sz="2400" dirty="0" smtClean="0"/>
            </a:br>
            <a:r>
              <a:rPr lang="en-US" sz="2400" dirty="0" smtClean="0"/>
              <a:t>-</a:t>
            </a:r>
            <a:r>
              <a:rPr lang="id-ID" sz="2400" dirty="0" smtClean="0"/>
              <a:t>Lampiran dengan perangkat lunak berbahaya</a:t>
            </a:r>
            <a:br>
              <a:rPr lang="id-ID" sz="2400" dirty="0" smtClean="0"/>
            </a:br>
            <a:r>
              <a:rPr lang="en-US" sz="2400" dirty="0" smtClean="0"/>
              <a:t>-</a:t>
            </a:r>
            <a:r>
              <a:rPr lang="id-ID" sz="2400" dirty="0" smtClean="0"/>
              <a:t>Mengirimkan rahasia dagang</a:t>
            </a:r>
          </a:p>
          <a:p>
            <a:endParaRPr lang="en-US" sz="2400" dirty="0"/>
          </a:p>
        </p:txBody>
      </p:sp>
      <p:sp>
        <p:nvSpPr>
          <p:cNvPr id="6" name="Title 1"/>
          <p:cNvSpPr>
            <a:spLocks noGrp="1"/>
          </p:cNvSpPr>
          <p:nvPr>
            <p:ph type="title"/>
          </p:nvPr>
        </p:nvSpPr>
        <p:spPr/>
        <p:txBody>
          <a:bodyPr>
            <a:normAutofit fontScale="90000"/>
          </a:bodyPr>
          <a:lstStyle/>
          <a:p>
            <a:r>
              <a:rPr lang="id-ID" b="1" dirty="0" smtClean="0">
                <a:solidFill>
                  <a:srgbClr val="9F0F10"/>
                </a:solidFill>
                <a:effectLst>
                  <a:outerShdw blurRad="38100" dist="38100" dir="2700000" algn="tl">
                    <a:srgbClr val="C0C0C0"/>
                  </a:outerShdw>
                </a:effectLst>
                <a:cs typeface="Times New Roman" pitchFamily="18" charset="0"/>
              </a:rPr>
              <a:t>Kerentanan sistem dan penyalahgunaan</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8662" y="1752600"/>
            <a:ext cx="7286676" cy="4319606"/>
          </a:xfrm>
        </p:spPr>
        <p:txBody>
          <a:bodyPr>
            <a:noAutofit/>
          </a:bodyPr>
          <a:lstStyle/>
          <a:p>
            <a:r>
              <a:rPr lang="id-ID" sz="2400" b="1" dirty="0" smtClean="0"/>
              <a:t>Tantangan Keamanan Nirkabel</a:t>
            </a:r>
            <a:endParaRPr lang="en-US" sz="2400" b="1" dirty="0" smtClean="0">
              <a:solidFill>
                <a:srgbClr val="0D0D0D"/>
              </a:solidFill>
            </a:endParaRPr>
          </a:p>
          <a:p>
            <a:pPr lvl="1"/>
            <a:r>
              <a:rPr lang="en-US" sz="2400" dirty="0" smtClean="0"/>
              <a:t>Radio frequency bands easy to scan</a:t>
            </a:r>
          </a:p>
          <a:p>
            <a:pPr lvl="1"/>
            <a:r>
              <a:rPr lang="en-US" sz="2400" dirty="0" smtClean="0"/>
              <a:t>SSIDs (service set identifiers)</a:t>
            </a:r>
          </a:p>
          <a:p>
            <a:pPr lvl="2"/>
            <a:r>
              <a:rPr lang="en-US" sz="2000" dirty="0"/>
              <a:t>Identify access points</a:t>
            </a:r>
          </a:p>
          <a:p>
            <a:pPr lvl="2"/>
            <a:r>
              <a:rPr lang="en-US" sz="2000" dirty="0"/>
              <a:t>Broadcast multiple times</a:t>
            </a:r>
          </a:p>
          <a:p>
            <a:pPr lvl="2"/>
            <a:r>
              <a:rPr lang="en-US" sz="2000" b="1" dirty="0"/>
              <a:t>War driving</a:t>
            </a:r>
          </a:p>
          <a:p>
            <a:pPr lvl="3"/>
            <a:r>
              <a:rPr lang="en-US" sz="1800" dirty="0" smtClean="0"/>
              <a:t>Eavesdroppers drive by buildings and try to detect SSID and gain access to network and resources</a:t>
            </a:r>
          </a:p>
          <a:p>
            <a:pPr lvl="1"/>
            <a:r>
              <a:rPr lang="en-US" sz="2400" dirty="0" smtClean="0"/>
              <a:t>WEP (Wired Equivalent Privacy)</a:t>
            </a:r>
          </a:p>
          <a:p>
            <a:pPr lvl="2"/>
            <a:r>
              <a:rPr lang="en-US" sz="2000" dirty="0"/>
              <a:t>Security standard for 802.11; use is optional</a:t>
            </a:r>
          </a:p>
          <a:p>
            <a:pPr lvl="2"/>
            <a:r>
              <a:rPr lang="en-US" sz="2000" dirty="0"/>
              <a:t>Uses shared password for both users and access point</a:t>
            </a:r>
          </a:p>
          <a:p>
            <a:pPr lvl="2"/>
            <a:r>
              <a:rPr lang="en-US" sz="2000" dirty="0"/>
              <a:t>Users often fail to implement WEP or stronger systems</a:t>
            </a:r>
          </a:p>
        </p:txBody>
      </p:sp>
      <p:sp>
        <p:nvSpPr>
          <p:cNvPr id="12" name="Title 1"/>
          <p:cNvSpPr>
            <a:spLocks noGrp="1"/>
          </p:cNvSpPr>
          <p:nvPr>
            <p:ph type="title"/>
          </p:nvPr>
        </p:nvSpPr>
        <p:spPr/>
        <p:txBody>
          <a:bodyPr>
            <a:normAutofit fontScale="90000"/>
          </a:bodyPr>
          <a:lstStyle/>
          <a:p>
            <a:r>
              <a:rPr lang="id-ID" b="1" dirty="0" smtClean="0">
                <a:solidFill>
                  <a:srgbClr val="9F0F10"/>
                </a:solidFill>
                <a:effectLst>
                  <a:outerShdw blurRad="38100" dist="38100" dir="2700000" algn="tl">
                    <a:srgbClr val="C0C0C0"/>
                  </a:outerShdw>
                </a:effectLst>
                <a:cs typeface="Times New Roman" pitchFamily="18" charset="0"/>
              </a:rPr>
              <a:t>Kerentanan sistem dan penyalahgunaan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2"/>
          </p:nvPr>
        </p:nvSpPr>
        <p:spPr>
          <a:xfrm>
            <a:off x="357190" y="571480"/>
            <a:ext cx="8215338" cy="381000"/>
          </a:xfrm>
        </p:spPr>
        <p:txBody>
          <a:bodyPr>
            <a:normAutofit fontScale="92500" lnSpcReduction="20000"/>
          </a:bodyPr>
          <a:lstStyle/>
          <a:p>
            <a:r>
              <a:rPr lang="id-ID" sz="2400" dirty="0" smtClean="0"/>
              <a:t>Systems Vulnerability and Abuse</a:t>
            </a:r>
            <a:endParaRPr lang="en-US" sz="2400" dirty="0"/>
          </a:p>
        </p:txBody>
      </p:sp>
      <p:pic>
        <p:nvPicPr>
          <p:cNvPr id="11" name="Picture Placeholder 10" descr="Fig-8-01.png"/>
          <p:cNvPicPr>
            <a:picLocks noGrp="1" noChangeAspect="1"/>
          </p:cNvPicPr>
          <p:nvPr>
            <p:ph type="pic" sz="quarter" idx="15"/>
          </p:nvPr>
        </p:nvPicPr>
        <p:blipFill>
          <a:blip r:embed="rId3"/>
          <a:srcRect t="9423" b="9423"/>
          <a:stretch>
            <a:fillRect/>
          </a:stretch>
        </p:blipFill>
        <p:spPr/>
      </p:pic>
      <p:sp>
        <p:nvSpPr>
          <p:cNvPr id="28676" name="Text Placeholder 3"/>
          <p:cNvSpPr>
            <a:spLocks noGrp="1"/>
          </p:cNvSpPr>
          <p:nvPr>
            <p:ph type="body" sz="quarter" idx="16"/>
          </p:nvPr>
        </p:nvSpPr>
        <p:spPr/>
        <p:txBody>
          <a:bodyPr/>
          <a:lstStyle/>
          <a:p>
            <a:pPr>
              <a:spcBef>
                <a:spcPct val="0"/>
              </a:spcBef>
              <a:buFont typeface="Arial" charset="0"/>
              <a:buNone/>
            </a:pPr>
            <a:r>
              <a:rPr lang="en-US" dirty="0" smtClean="0"/>
              <a:t>TANTANG KEAMANAN WI-FI</a:t>
            </a:r>
          </a:p>
        </p:txBody>
      </p:sp>
      <p:sp>
        <p:nvSpPr>
          <p:cNvPr id="28677" name="Text Placeholder 4"/>
          <p:cNvSpPr>
            <a:spLocks noGrp="1"/>
          </p:cNvSpPr>
          <p:nvPr>
            <p:ph type="body" sz="quarter" idx="17"/>
          </p:nvPr>
        </p:nvSpPr>
        <p:spPr>
          <a:xfrm>
            <a:off x="457200" y="2514600"/>
            <a:ext cx="2133600" cy="2057400"/>
          </a:xfrm>
        </p:spPr>
        <p:txBody>
          <a:bodyPr/>
          <a:lstStyle/>
          <a:p>
            <a:r>
              <a:rPr lang="id-ID" dirty="0" smtClean="0"/>
              <a:t>Banyak jaringan Wi-Fi dapat ditembus dengan mudah oleh penyusup menggunakan program sniffer untuk mendapatkan alamat untuk mengakses sumber daya jaringan tanpa otorisasi.</a:t>
            </a:r>
            <a:endParaRPr lang="en-US" dirty="0" smtClean="0"/>
          </a:p>
        </p:txBody>
      </p:sp>
      <p:sp>
        <p:nvSpPr>
          <p:cNvPr id="28678" name="Text Placeholder 5"/>
          <p:cNvSpPr>
            <a:spLocks noGrp="1"/>
          </p:cNvSpPr>
          <p:nvPr>
            <p:ph type="body" sz="quarter" idx="18"/>
          </p:nvPr>
        </p:nvSpPr>
        <p:spPr>
          <a:xfrm>
            <a:off x="428596" y="4429132"/>
            <a:ext cx="2133600" cy="228600"/>
          </a:xfrm>
        </p:spPr>
        <p:txBody>
          <a:bodyPr>
            <a:normAutofit fontScale="92500" lnSpcReduction="20000"/>
          </a:bodyPr>
          <a:lstStyle/>
          <a:p>
            <a:pPr>
              <a:buFont typeface="Arial" charset="0"/>
              <a:buNone/>
            </a:pPr>
            <a:r>
              <a:rPr lang="en-US" dirty="0" smtClean="0"/>
              <a:t>FIGURE 8-2</a:t>
            </a:r>
          </a:p>
        </p:txBody>
      </p:sp>
      <p:sp>
        <p:nvSpPr>
          <p:cNvPr id="28681" name="Slide Number Placeholder 9"/>
          <p:cNvSpPr>
            <a:spLocks noGrp="1"/>
          </p:cNvSpPr>
          <p:nvPr>
            <p:ph type="sldNum" sz="quarter" idx="20"/>
          </p:nvPr>
        </p:nvSpPr>
        <p:spPr bwMode="auto">
          <a:noFill/>
          <a:ln>
            <a:miter lim="800000"/>
            <a:headEnd/>
            <a:tailEnd/>
          </a:ln>
        </p:spPr>
        <p:txBody>
          <a:bodyPr>
            <a:normAutofit lnSpcReduction="10000"/>
          </a:bodyPr>
          <a:lstStyle/>
          <a:p>
            <a:fld id="{59A4CB74-D666-4014-8728-C5E02E1E113B}" type="slidenum">
              <a:rPr lang="en-US"/>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1279</TotalTime>
  <Words>7734</Words>
  <Application>Microsoft PowerPoint 7.0</Application>
  <PresentationFormat>On-screen Show (4:3)</PresentationFormat>
  <Paragraphs>548</Paragraphs>
  <Slides>62</Slides>
  <Notes>54</Notes>
  <HiddenSlides>1</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Median</vt:lpstr>
      <vt:lpstr>MENGAMANKAN SISTEM INFORMASI</vt:lpstr>
      <vt:lpstr>Learning Objectives</vt:lpstr>
      <vt:lpstr>Introduction</vt:lpstr>
      <vt:lpstr>Kerentanan sistem dan penyalahgunaan</vt:lpstr>
      <vt:lpstr>Kerentanan sistem dan penyalahgunaan</vt:lpstr>
      <vt:lpstr>Kerentanan sistem dan penyalahgunaan</vt:lpstr>
      <vt:lpstr>Kerentanan sistem dan penyalahgunaan</vt:lpstr>
      <vt:lpstr>Kerentanan sistem dan penyalahgunaan</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 8: MENGAMANKAN SISTEM INFORMAS</dc:title>
  <dc:subject/>
  <dc:creator>User</dc:creator>
  <cp:keywords/>
  <dc:description/>
  <cp:lastModifiedBy>Dave</cp:lastModifiedBy>
  <cp:revision>121</cp:revision>
  <cp:lastPrinted>1601-01-01T00:00:00Z</cp:lastPrinted>
  <dcterms:created xsi:type="dcterms:W3CDTF">2013-11-18T10:52:09Z</dcterms:created>
  <dcterms:modified xsi:type="dcterms:W3CDTF">2014-12-09T16:15:42Z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TC010184371033</vt:lpwstr>
  </property>
</Properties>
</file>