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97"/>
  </p:notesMasterIdLst>
  <p:handoutMasterIdLst>
    <p:handoutMasterId r:id="rId98"/>
  </p:handoutMasterIdLst>
  <p:sldIdLst>
    <p:sldId id="256" r:id="rId2"/>
    <p:sldId id="366" r:id="rId3"/>
    <p:sldId id="373" r:id="rId4"/>
    <p:sldId id="346" r:id="rId5"/>
    <p:sldId id="331" r:id="rId6"/>
    <p:sldId id="334" r:id="rId7"/>
    <p:sldId id="372" r:id="rId8"/>
    <p:sldId id="335" r:id="rId9"/>
    <p:sldId id="271" r:id="rId10"/>
    <p:sldId id="278" r:id="rId11"/>
    <p:sldId id="337" r:id="rId12"/>
    <p:sldId id="336" r:id="rId13"/>
    <p:sldId id="347" r:id="rId14"/>
    <p:sldId id="348" r:id="rId15"/>
    <p:sldId id="374" r:id="rId16"/>
    <p:sldId id="375" r:id="rId17"/>
    <p:sldId id="376" r:id="rId18"/>
    <p:sldId id="377" r:id="rId19"/>
    <p:sldId id="378" r:id="rId20"/>
    <p:sldId id="379" r:id="rId21"/>
    <p:sldId id="380" r:id="rId22"/>
    <p:sldId id="381" r:id="rId23"/>
    <p:sldId id="382" r:id="rId24"/>
    <p:sldId id="270" r:id="rId25"/>
    <p:sldId id="386" r:id="rId26"/>
    <p:sldId id="384" r:id="rId27"/>
    <p:sldId id="364" r:id="rId28"/>
    <p:sldId id="365" r:id="rId29"/>
    <p:sldId id="385" r:id="rId30"/>
    <p:sldId id="279" r:id="rId31"/>
    <p:sldId id="280" r:id="rId32"/>
    <p:sldId id="281" r:id="rId33"/>
    <p:sldId id="282" r:id="rId34"/>
    <p:sldId id="283" r:id="rId35"/>
    <p:sldId id="284" r:id="rId36"/>
    <p:sldId id="383" r:id="rId37"/>
    <p:sldId id="285" r:id="rId38"/>
    <p:sldId id="286" r:id="rId39"/>
    <p:sldId id="287" r:id="rId40"/>
    <p:sldId id="363" r:id="rId41"/>
    <p:sldId id="350" r:id="rId42"/>
    <p:sldId id="291" r:id="rId43"/>
    <p:sldId id="387" r:id="rId44"/>
    <p:sldId id="295" r:id="rId45"/>
    <p:sldId id="367" r:id="rId46"/>
    <p:sldId id="368" r:id="rId47"/>
    <p:sldId id="369" r:id="rId48"/>
    <p:sldId id="352" r:id="rId49"/>
    <p:sldId id="311"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58" r:id="rId65"/>
    <p:sldId id="312" r:id="rId66"/>
    <p:sldId id="313" r:id="rId67"/>
    <p:sldId id="339" r:id="rId68"/>
    <p:sldId id="340" r:id="rId69"/>
    <p:sldId id="341" r:id="rId70"/>
    <p:sldId id="342" r:id="rId71"/>
    <p:sldId id="343" r:id="rId72"/>
    <p:sldId id="361" r:id="rId73"/>
    <p:sldId id="370" r:id="rId74"/>
    <p:sldId id="371" r:id="rId75"/>
    <p:sldId id="344" r:id="rId76"/>
    <p:sldId id="345" r:id="rId77"/>
    <p:sldId id="314" r:id="rId78"/>
    <p:sldId id="315" r:id="rId79"/>
    <p:sldId id="316" r:id="rId80"/>
    <p:sldId id="317" r:id="rId81"/>
    <p:sldId id="326" r:id="rId82"/>
    <p:sldId id="318" r:id="rId83"/>
    <p:sldId id="319" r:id="rId84"/>
    <p:sldId id="320" r:id="rId85"/>
    <p:sldId id="321" r:id="rId86"/>
    <p:sldId id="338" r:id="rId87"/>
    <p:sldId id="322" r:id="rId88"/>
    <p:sldId id="323" r:id="rId89"/>
    <p:sldId id="324" r:id="rId90"/>
    <p:sldId id="325" r:id="rId91"/>
    <p:sldId id="294" r:id="rId92"/>
    <p:sldId id="292" r:id="rId93"/>
    <p:sldId id="293" r:id="rId94"/>
    <p:sldId id="327" r:id="rId95"/>
    <p:sldId id="330" r:id="rId96"/>
  </p:sldIdLst>
  <p:sldSz cx="9144000" cy="5143500" type="screen16x9"/>
  <p:notesSz cx="7023100" cy="9309100"/>
  <p:defaultTextStyle>
    <a:defPPr>
      <a:defRPr lang="th-TH"/>
    </a:defPPr>
    <a:lvl1pPr algn="l" rtl="0" eaLnBrk="0" fontAlgn="base" hangingPunct="0">
      <a:spcBef>
        <a:spcPct val="0"/>
      </a:spcBef>
      <a:spcAft>
        <a:spcPct val="0"/>
      </a:spcAft>
      <a:defRPr kern="1200">
        <a:solidFill>
          <a:schemeClr val="tx1"/>
        </a:solidFill>
        <a:latin typeface="Arial" charset="0"/>
        <a:ea typeface="+mn-ea"/>
        <a:cs typeface="Angsana New" pitchFamily="18" charset="-34"/>
      </a:defRPr>
    </a:lvl1pPr>
    <a:lvl2pPr marL="457200" algn="l" rtl="0" eaLnBrk="0" fontAlgn="base" hangingPunct="0">
      <a:spcBef>
        <a:spcPct val="0"/>
      </a:spcBef>
      <a:spcAft>
        <a:spcPct val="0"/>
      </a:spcAft>
      <a:defRPr kern="1200">
        <a:solidFill>
          <a:schemeClr val="tx1"/>
        </a:solidFill>
        <a:latin typeface="Arial" charset="0"/>
        <a:ea typeface="+mn-ea"/>
        <a:cs typeface="Angsana New" pitchFamily="18" charset="-34"/>
      </a:defRPr>
    </a:lvl2pPr>
    <a:lvl3pPr marL="914400" algn="l" rtl="0" eaLnBrk="0" fontAlgn="base" hangingPunct="0">
      <a:spcBef>
        <a:spcPct val="0"/>
      </a:spcBef>
      <a:spcAft>
        <a:spcPct val="0"/>
      </a:spcAft>
      <a:defRPr kern="1200">
        <a:solidFill>
          <a:schemeClr val="tx1"/>
        </a:solidFill>
        <a:latin typeface="Arial" charset="0"/>
        <a:ea typeface="+mn-ea"/>
        <a:cs typeface="Angsana New" pitchFamily="18" charset="-34"/>
      </a:defRPr>
    </a:lvl3pPr>
    <a:lvl4pPr marL="1371600" algn="l" rtl="0" eaLnBrk="0" fontAlgn="base" hangingPunct="0">
      <a:spcBef>
        <a:spcPct val="0"/>
      </a:spcBef>
      <a:spcAft>
        <a:spcPct val="0"/>
      </a:spcAft>
      <a:defRPr kern="1200">
        <a:solidFill>
          <a:schemeClr val="tx1"/>
        </a:solidFill>
        <a:latin typeface="Arial" charset="0"/>
        <a:ea typeface="+mn-ea"/>
        <a:cs typeface="Angsana New" pitchFamily="18" charset="-34"/>
      </a:defRPr>
    </a:lvl4pPr>
    <a:lvl5pPr marL="1828800" algn="l" rtl="0" eaLnBrk="0" fontAlgn="base" hangingPunct="0">
      <a:spcBef>
        <a:spcPct val="0"/>
      </a:spcBef>
      <a:spcAft>
        <a:spcPct val="0"/>
      </a:spcAft>
      <a:defRPr kern="1200">
        <a:solidFill>
          <a:schemeClr val="tx1"/>
        </a:solidFill>
        <a:latin typeface="Arial" charset="0"/>
        <a:ea typeface="+mn-ea"/>
        <a:cs typeface="Angsana New" pitchFamily="18" charset="-34"/>
      </a:defRPr>
    </a:lvl5pPr>
    <a:lvl6pPr marL="2286000" algn="l" defTabSz="914400" rtl="0" eaLnBrk="1" latinLnBrk="0" hangingPunct="1">
      <a:defRPr kern="1200">
        <a:solidFill>
          <a:schemeClr val="tx1"/>
        </a:solidFill>
        <a:latin typeface="Arial" charset="0"/>
        <a:ea typeface="+mn-ea"/>
        <a:cs typeface="Angsana New" pitchFamily="18" charset="-34"/>
      </a:defRPr>
    </a:lvl6pPr>
    <a:lvl7pPr marL="2743200" algn="l" defTabSz="914400" rtl="0" eaLnBrk="1" latinLnBrk="0" hangingPunct="1">
      <a:defRPr kern="1200">
        <a:solidFill>
          <a:schemeClr val="tx1"/>
        </a:solidFill>
        <a:latin typeface="Arial" charset="0"/>
        <a:ea typeface="+mn-ea"/>
        <a:cs typeface="Angsana New" pitchFamily="18" charset="-34"/>
      </a:defRPr>
    </a:lvl7pPr>
    <a:lvl8pPr marL="3200400" algn="l" defTabSz="914400" rtl="0" eaLnBrk="1" latinLnBrk="0" hangingPunct="1">
      <a:defRPr kern="1200">
        <a:solidFill>
          <a:schemeClr val="tx1"/>
        </a:solidFill>
        <a:latin typeface="Arial" charset="0"/>
        <a:ea typeface="+mn-ea"/>
        <a:cs typeface="Angsana New" pitchFamily="18" charset="-34"/>
      </a:defRPr>
    </a:lvl8pPr>
    <a:lvl9pPr marL="3657600" algn="l" defTabSz="914400" rtl="0" eaLnBrk="1" latinLnBrk="0" hangingPunct="1">
      <a:defRPr kern="1200">
        <a:solidFill>
          <a:schemeClr val="tx1"/>
        </a:solidFill>
        <a:latin typeface="Arial"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 y="-17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th-TH"/>
          </a:p>
        </p:txBody>
      </p:sp>
      <p:sp>
        <p:nvSpPr>
          <p:cNvPr id="24579" name="Rectangle 3"/>
          <p:cNvSpPr>
            <a:spLocks noGrp="1" noChangeArrowheads="1"/>
          </p:cNvSpPr>
          <p:nvPr>
            <p:ph type="dt" sz="quarter" idx="1"/>
          </p:nvPr>
        </p:nvSpPr>
        <p:spPr bwMode="auto">
          <a:xfrm>
            <a:off x="3976688"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h-TH"/>
          </a:p>
        </p:txBody>
      </p:sp>
      <p:sp>
        <p:nvSpPr>
          <p:cNvPr id="24580" name="Rectangle 4"/>
          <p:cNvSpPr>
            <a:spLocks noGrp="1" noChangeArrowheads="1"/>
          </p:cNvSpPr>
          <p:nvPr>
            <p:ph type="ftr" sz="quarter" idx="2"/>
          </p:nvPr>
        </p:nvSpPr>
        <p:spPr bwMode="auto">
          <a:xfrm>
            <a:off x="0" y="8840788"/>
            <a:ext cx="3044825" cy="466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th-TH"/>
          </a:p>
        </p:txBody>
      </p:sp>
      <p:sp>
        <p:nvSpPr>
          <p:cNvPr id="24581" name="Rectangle 5"/>
          <p:cNvSpPr>
            <a:spLocks noGrp="1" noChangeArrowheads="1"/>
          </p:cNvSpPr>
          <p:nvPr>
            <p:ph type="sldNum" sz="quarter" idx="3"/>
          </p:nvPr>
        </p:nvSpPr>
        <p:spPr bwMode="auto">
          <a:xfrm>
            <a:off x="3976688" y="8840788"/>
            <a:ext cx="3044825" cy="466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itchFamily="34" charset="0"/>
              </a:defRPr>
            </a:lvl1pPr>
          </a:lstStyle>
          <a:p>
            <a:pPr>
              <a:defRPr/>
            </a:pPr>
            <a:fld id="{2697093F-77D5-46E8-97F3-52778B7CA1EB}" type="slidenum">
              <a:rPr lang="en-US" altLang="en-US"/>
              <a:pPr>
                <a:defRPr/>
              </a:pPr>
              <a:t>‹#›</a:t>
            </a:fld>
            <a:endParaRPr lang="th-TH" altLang="en-US"/>
          </a:p>
        </p:txBody>
      </p:sp>
    </p:spTree>
    <p:extLst>
      <p:ext uri="{BB962C8B-B14F-4D97-AF65-F5344CB8AC3E}">
        <p14:creationId xmlns:p14="http://schemas.microsoft.com/office/powerpoint/2010/main" val="2393509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3DA12232-5D08-4635-87C5-50BC6B1A96B8}" type="datetimeFigureOut">
              <a:rPr lang="id-ID" smtClean="0"/>
              <a:t>08/05/2018</a:t>
            </a:fld>
            <a:endParaRPr lang="id-ID"/>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3C17D5DB-3F9D-4592-AB8D-596A1A33E712}" type="slidenum">
              <a:rPr lang="id-ID" smtClean="0"/>
              <a:t>‹#›</a:t>
            </a:fld>
            <a:endParaRPr lang="id-ID"/>
          </a:p>
        </p:txBody>
      </p:sp>
    </p:spTree>
    <p:extLst>
      <p:ext uri="{BB962C8B-B14F-4D97-AF65-F5344CB8AC3E}">
        <p14:creationId xmlns:p14="http://schemas.microsoft.com/office/powerpoint/2010/main" val="3785569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ea typeface="ＭＳ Ｐゴシック" pitchFamily="34" charset="-128"/>
            </a:endParaRPr>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8255" indent="-291636" eaLnBrk="0" hangingPunct="0">
              <a:defRPr>
                <a:solidFill>
                  <a:schemeClr val="tx1"/>
                </a:solidFill>
                <a:latin typeface="Arial" charset="0"/>
                <a:ea typeface="ＭＳ Ｐゴシック" pitchFamily="34" charset="-128"/>
              </a:defRPr>
            </a:lvl2pPr>
            <a:lvl3pPr marL="1166546" indent="-233309" eaLnBrk="0" hangingPunct="0">
              <a:defRPr>
                <a:solidFill>
                  <a:schemeClr val="tx1"/>
                </a:solidFill>
                <a:latin typeface="Arial" charset="0"/>
                <a:ea typeface="ＭＳ Ｐゴシック" pitchFamily="34" charset="-128"/>
              </a:defRPr>
            </a:lvl3pPr>
            <a:lvl4pPr marL="1633164" indent="-233309" eaLnBrk="0" hangingPunct="0">
              <a:defRPr>
                <a:solidFill>
                  <a:schemeClr val="tx1"/>
                </a:solidFill>
                <a:latin typeface="Arial" charset="0"/>
                <a:ea typeface="ＭＳ Ｐゴシック" pitchFamily="34" charset="-128"/>
              </a:defRPr>
            </a:lvl4pPr>
            <a:lvl5pPr marL="2099782" indent="-233309" eaLnBrk="0" hangingPunct="0">
              <a:defRPr>
                <a:solidFill>
                  <a:schemeClr val="tx1"/>
                </a:solidFill>
                <a:latin typeface="Arial" charset="0"/>
                <a:ea typeface="ＭＳ Ｐゴシック" pitchFamily="34" charset="-128"/>
              </a:defRPr>
            </a:lvl5pPr>
            <a:lvl6pPr marL="2566401" indent="-233309" eaLnBrk="0" fontAlgn="base" hangingPunct="0">
              <a:spcBef>
                <a:spcPct val="0"/>
              </a:spcBef>
              <a:spcAft>
                <a:spcPct val="0"/>
              </a:spcAft>
              <a:defRPr>
                <a:solidFill>
                  <a:schemeClr val="tx1"/>
                </a:solidFill>
                <a:latin typeface="Arial" charset="0"/>
                <a:ea typeface="ＭＳ Ｐゴシック" pitchFamily="34" charset="-128"/>
              </a:defRPr>
            </a:lvl6pPr>
            <a:lvl7pPr marL="3033019" indent="-233309" eaLnBrk="0" fontAlgn="base" hangingPunct="0">
              <a:spcBef>
                <a:spcPct val="0"/>
              </a:spcBef>
              <a:spcAft>
                <a:spcPct val="0"/>
              </a:spcAft>
              <a:defRPr>
                <a:solidFill>
                  <a:schemeClr val="tx1"/>
                </a:solidFill>
                <a:latin typeface="Arial" charset="0"/>
                <a:ea typeface="ＭＳ Ｐゴシック" pitchFamily="34" charset="-128"/>
              </a:defRPr>
            </a:lvl7pPr>
            <a:lvl8pPr marL="3499637" indent="-233309" eaLnBrk="0" fontAlgn="base" hangingPunct="0">
              <a:spcBef>
                <a:spcPct val="0"/>
              </a:spcBef>
              <a:spcAft>
                <a:spcPct val="0"/>
              </a:spcAft>
              <a:defRPr>
                <a:solidFill>
                  <a:schemeClr val="tx1"/>
                </a:solidFill>
                <a:latin typeface="Arial" charset="0"/>
                <a:ea typeface="ＭＳ Ｐゴシック" pitchFamily="34" charset="-128"/>
              </a:defRPr>
            </a:lvl8pPr>
            <a:lvl9pPr marL="3966256" indent="-233309"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24136A1-2178-4072-BC61-610AE5D3879F}" type="slidenum">
              <a:rPr lang="en-US"/>
              <a:pPr eaLnBrk="1" hangingPunct="1"/>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Beroperasinya 1 kasus yg ada batasannya, yang punya karakter khusus, misalkan organisasi</a:t>
            </a:r>
            <a:endParaRPr lang="id-ID" smtClean="0">
              <a:ea typeface="ＭＳ Ｐゴシック" pitchFamily="34" charset="-128"/>
            </a:endParaRPr>
          </a:p>
        </p:txBody>
      </p:sp>
      <p:sp>
        <p:nvSpPr>
          <p:cNvPr id="450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8255" indent="-291636" eaLnBrk="0" hangingPunct="0">
              <a:defRPr>
                <a:solidFill>
                  <a:schemeClr val="tx1"/>
                </a:solidFill>
                <a:latin typeface="Arial" charset="0"/>
                <a:ea typeface="ＭＳ Ｐゴシック" pitchFamily="34" charset="-128"/>
              </a:defRPr>
            </a:lvl2pPr>
            <a:lvl3pPr marL="1166546" indent="-233309" eaLnBrk="0" hangingPunct="0">
              <a:defRPr>
                <a:solidFill>
                  <a:schemeClr val="tx1"/>
                </a:solidFill>
                <a:latin typeface="Arial" charset="0"/>
                <a:ea typeface="ＭＳ Ｐゴシック" pitchFamily="34" charset="-128"/>
              </a:defRPr>
            </a:lvl3pPr>
            <a:lvl4pPr marL="1633164" indent="-233309" eaLnBrk="0" hangingPunct="0">
              <a:defRPr>
                <a:solidFill>
                  <a:schemeClr val="tx1"/>
                </a:solidFill>
                <a:latin typeface="Arial" charset="0"/>
                <a:ea typeface="ＭＳ Ｐゴシック" pitchFamily="34" charset="-128"/>
              </a:defRPr>
            </a:lvl4pPr>
            <a:lvl5pPr marL="2099782" indent="-233309" eaLnBrk="0" hangingPunct="0">
              <a:defRPr>
                <a:solidFill>
                  <a:schemeClr val="tx1"/>
                </a:solidFill>
                <a:latin typeface="Arial" charset="0"/>
                <a:ea typeface="ＭＳ Ｐゴシック" pitchFamily="34" charset="-128"/>
              </a:defRPr>
            </a:lvl5pPr>
            <a:lvl6pPr marL="2566401" indent="-233309" eaLnBrk="0" fontAlgn="base" hangingPunct="0">
              <a:spcBef>
                <a:spcPct val="0"/>
              </a:spcBef>
              <a:spcAft>
                <a:spcPct val="0"/>
              </a:spcAft>
              <a:defRPr>
                <a:solidFill>
                  <a:schemeClr val="tx1"/>
                </a:solidFill>
                <a:latin typeface="Arial" charset="0"/>
                <a:ea typeface="ＭＳ Ｐゴシック" pitchFamily="34" charset="-128"/>
              </a:defRPr>
            </a:lvl6pPr>
            <a:lvl7pPr marL="3033019" indent="-233309" eaLnBrk="0" fontAlgn="base" hangingPunct="0">
              <a:spcBef>
                <a:spcPct val="0"/>
              </a:spcBef>
              <a:spcAft>
                <a:spcPct val="0"/>
              </a:spcAft>
              <a:defRPr>
                <a:solidFill>
                  <a:schemeClr val="tx1"/>
                </a:solidFill>
                <a:latin typeface="Arial" charset="0"/>
                <a:ea typeface="ＭＳ Ｐゴシック" pitchFamily="34" charset="-128"/>
              </a:defRPr>
            </a:lvl7pPr>
            <a:lvl8pPr marL="3499637" indent="-233309" eaLnBrk="0" fontAlgn="base" hangingPunct="0">
              <a:spcBef>
                <a:spcPct val="0"/>
              </a:spcBef>
              <a:spcAft>
                <a:spcPct val="0"/>
              </a:spcAft>
              <a:defRPr>
                <a:solidFill>
                  <a:schemeClr val="tx1"/>
                </a:solidFill>
                <a:latin typeface="Arial" charset="0"/>
                <a:ea typeface="ＭＳ Ｐゴシック" pitchFamily="34" charset="-128"/>
              </a:defRPr>
            </a:lvl8pPr>
            <a:lvl9pPr marL="3966256" indent="-233309"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026E54E-8891-4552-8693-AF97F2323631}" type="slidenum">
              <a:rPr lang="en-US"/>
              <a:pPr eaLnBrk="1" hangingPunct="1"/>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Makna pengalaman selama waktu tertentu</a:t>
            </a:r>
            <a:endParaRPr lang="id-ID" smtClean="0">
              <a:ea typeface="ＭＳ Ｐゴシック" pitchFamily="34" charset="-128"/>
            </a:endParaRPr>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8255" indent="-291636" eaLnBrk="0" hangingPunct="0">
              <a:defRPr>
                <a:solidFill>
                  <a:schemeClr val="tx1"/>
                </a:solidFill>
                <a:latin typeface="Arial" charset="0"/>
                <a:ea typeface="ＭＳ Ｐゴシック" pitchFamily="34" charset="-128"/>
              </a:defRPr>
            </a:lvl2pPr>
            <a:lvl3pPr marL="1166546" indent="-233309" eaLnBrk="0" hangingPunct="0">
              <a:defRPr>
                <a:solidFill>
                  <a:schemeClr val="tx1"/>
                </a:solidFill>
                <a:latin typeface="Arial" charset="0"/>
                <a:ea typeface="ＭＳ Ｐゴシック" pitchFamily="34" charset="-128"/>
              </a:defRPr>
            </a:lvl3pPr>
            <a:lvl4pPr marL="1633164" indent="-233309" eaLnBrk="0" hangingPunct="0">
              <a:defRPr>
                <a:solidFill>
                  <a:schemeClr val="tx1"/>
                </a:solidFill>
                <a:latin typeface="Arial" charset="0"/>
                <a:ea typeface="ＭＳ Ｐゴシック" pitchFamily="34" charset="-128"/>
              </a:defRPr>
            </a:lvl4pPr>
            <a:lvl5pPr marL="2099782" indent="-233309" eaLnBrk="0" hangingPunct="0">
              <a:defRPr>
                <a:solidFill>
                  <a:schemeClr val="tx1"/>
                </a:solidFill>
                <a:latin typeface="Arial" charset="0"/>
                <a:ea typeface="ＭＳ Ｐゴシック" pitchFamily="34" charset="-128"/>
              </a:defRPr>
            </a:lvl5pPr>
            <a:lvl6pPr marL="2566401" indent="-233309" eaLnBrk="0" fontAlgn="base" hangingPunct="0">
              <a:spcBef>
                <a:spcPct val="0"/>
              </a:spcBef>
              <a:spcAft>
                <a:spcPct val="0"/>
              </a:spcAft>
              <a:defRPr>
                <a:solidFill>
                  <a:schemeClr val="tx1"/>
                </a:solidFill>
                <a:latin typeface="Arial" charset="0"/>
                <a:ea typeface="ＭＳ Ｐゴシック" pitchFamily="34" charset="-128"/>
              </a:defRPr>
            </a:lvl6pPr>
            <a:lvl7pPr marL="3033019" indent="-233309" eaLnBrk="0" fontAlgn="base" hangingPunct="0">
              <a:spcBef>
                <a:spcPct val="0"/>
              </a:spcBef>
              <a:spcAft>
                <a:spcPct val="0"/>
              </a:spcAft>
              <a:defRPr>
                <a:solidFill>
                  <a:schemeClr val="tx1"/>
                </a:solidFill>
                <a:latin typeface="Arial" charset="0"/>
                <a:ea typeface="ＭＳ Ｐゴシック" pitchFamily="34" charset="-128"/>
              </a:defRPr>
            </a:lvl7pPr>
            <a:lvl8pPr marL="3499637" indent="-233309" eaLnBrk="0" fontAlgn="base" hangingPunct="0">
              <a:spcBef>
                <a:spcPct val="0"/>
              </a:spcBef>
              <a:spcAft>
                <a:spcPct val="0"/>
              </a:spcAft>
              <a:defRPr>
                <a:solidFill>
                  <a:schemeClr val="tx1"/>
                </a:solidFill>
                <a:latin typeface="Arial" charset="0"/>
                <a:ea typeface="ＭＳ Ｐゴシック" pitchFamily="34" charset="-128"/>
              </a:defRPr>
            </a:lvl8pPr>
            <a:lvl9pPr marL="3966256" indent="-233309"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90BAF14-C2AB-4943-A98F-A184632CEE38}" type="slidenum">
              <a:rPr lang="en-US"/>
              <a:pPr eaLnBrk="1" hangingPunct="1"/>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3028950"/>
            <a:ext cx="6477000" cy="13716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4537528"/>
            <a:ext cx="670560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defRPr/>
            </a:pPr>
            <a:endParaRPr lang="th-TH"/>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defRPr/>
            </a:pPr>
            <a:endParaRPr lang="th-TH"/>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pPr>
              <a:defRPr/>
            </a:pPr>
            <a:fld id="{E2471342-1479-4B4A-8297-AB14EC942A99}" type="slidenum">
              <a:rPr lang="en-US" altLang="en-US" smtClean="0"/>
              <a:pPr>
                <a:defRPr/>
              </a:pPr>
              <a:t>‹#›</a:t>
            </a:fld>
            <a:endParaRPr lang="th-TH"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th-TH"/>
          </a:p>
        </p:txBody>
      </p:sp>
      <p:sp>
        <p:nvSpPr>
          <p:cNvPr id="5" name="Footer Placeholder 4"/>
          <p:cNvSpPr>
            <a:spLocks noGrp="1"/>
          </p:cNvSpPr>
          <p:nvPr>
            <p:ph type="ftr" sz="quarter" idx="11"/>
          </p:nvPr>
        </p:nvSpPr>
        <p:spPr/>
        <p:txBody>
          <a:bodyPr/>
          <a:lstStyle/>
          <a:p>
            <a:pPr>
              <a:defRPr/>
            </a:pPr>
            <a:endParaRPr lang="th-TH"/>
          </a:p>
        </p:txBody>
      </p:sp>
      <p:sp>
        <p:nvSpPr>
          <p:cNvPr id="6" name="Slide Number Placeholder 5"/>
          <p:cNvSpPr>
            <a:spLocks noGrp="1"/>
          </p:cNvSpPr>
          <p:nvPr>
            <p:ph type="sldNum" sz="quarter" idx="12"/>
          </p:nvPr>
        </p:nvSpPr>
        <p:spPr/>
        <p:txBody>
          <a:bodyPr/>
          <a:lstStyle/>
          <a:p>
            <a:pPr>
              <a:defRPr/>
            </a:pPr>
            <a:fld id="{D558DE87-7512-4F6B-BC82-3B2E9E87489D}" type="slidenum">
              <a:rPr lang="en-US" altLang="en-US" smtClean="0"/>
              <a:pPr>
                <a:defRPr/>
              </a:pPr>
              <a:t>‹#›</a:t>
            </a:fld>
            <a:endParaRPr lang="th-TH"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1"/>
            <a:ext cx="2057400" cy="41374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57200"/>
            <a:ext cx="5562600" cy="413742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4686302"/>
            <a:ext cx="2209800" cy="273844"/>
          </a:xfrm>
        </p:spPr>
        <p:txBody>
          <a:bodyPr/>
          <a:lstStyle/>
          <a:p>
            <a:pPr>
              <a:defRPr/>
            </a:pPr>
            <a:endParaRPr lang="th-TH"/>
          </a:p>
        </p:txBody>
      </p:sp>
      <p:sp>
        <p:nvSpPr>
          <p:cNvPr id="5" name="Footer Placeholder 4"/>
          <p:cNvSpPr>
            <a:spLocks noGrp="1"/>
          </p:cNvSpPr>
          <p:nvPr>
            <p:ph type="ftr" sz="quarter" idx="11"/>
          </p:nvPr>
        </p:nvSpPr>
        <p:spPr>
          <a:xfrm>
            <a:off x="457201" y="4686156"/>
            <a:ext cx="5573483" cy="273844"/>
          </a:xfrm>
        </p:spPr>
        <p:txBody>
          <a:bodyPr/>
          <a:lstStyle/>
          <a:p>
            <a:pPr>
              <a:defRPr/>
            </a:pPr>
            <a:endParaRPr lang="th-TH"/>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056313" y="77787"/>
            <a:ext cx="400050" cy="244476"/>
          </a:xfrm>
        </p:spPr>
        <p:txBody>
          <a:bodyPr/>
          <a:lstStyle/>
          <a:p>
            <a:pPr>
              <a:defRPr/>
            </a:pPr>
            <a:fld id="{3CF85C6F-BC96-46CB-9C5F-AF3D033C9A60}" type="slidenum">
              <a:rPr lang="en-US" altLang="en-US" smtClean="0"/>
              <a:pPr>
                <a:defRPr/>
              </a:pPr>
              <a:t>‹#›</a:t>
            </a:fld>
            <a:endParaRPr lang="th-TH"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00151"/>
            <a:ext cx="8229600" cy="3394472"/>
          </a:xfrm>
        </p:spPr>
        <p:txBody>
          <a:bodyPr/>
          <a:lstStyle/>
          <a:p>
            <a:pPr lvl="0"/>
            <a:endParaRPr lang="en-US" noProof="0"/>
          </a:p>
        </p:txBody>
      </p:sp>
      <p:sp>
        <p:nvSpPr>
          <p:cNvPr id="4" name="Date Placeholder 3"/>
          <p:cNvSpPr>
            <a:spLocks noGrp="1"/>
          </p:cNvSpPr>
          <p:nvPr>
            <p:ph type="dt" sz="half" idx="10"/>
          </p:nvPr>
        </p:nvSpPr>
        <p:spPr>
          <a:xfrm>
            <a:off x="457200" y="4683919"/>
            <a:ext cx="2133600" cy="357188"/>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4683919"/>
            <a:ext cx="2133600" cy="357188"/>
          </a:xfrm>
        </p:spPr>
        <p:txBody>
          <a:bodyPr/>
          <a:lstStyle>
            <a:lvl1pPr>
              <a:defRPr smtClean="0"/>
            </a:lvl1pPr>
          </a:lstStyle>
          <a:p>
            <a:pPr>
              <a:defRPr/>
            </a:pPr>
            <a:fld id="{5039015C-87F8-4F79-A403-1F091C4EA2BB}"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th-TH"/>
          </a:p>
        </p:txBody>
      </p:sp>
      <p:sp>
        <p:nvSpPr>
          <p:cNvPr id="5" name="Footer Placeholder 4"/>
          <p:cNvSpPr>
            <a:spLocks noGrp="1"/>
          </p:cNvSpPr>
          <p:nvPr>
            <p:ph type="ftr" sz="quarter" idx="11"/>
          </p:nvPr>
        </p:nvSpPr>
        <p:spPr/>
        <p:txBody>
          <a:bodyPr/>
          <a:lstStyle/>
          <a:p>
            <a:pPr>
              <a:defRPr/>
            </a:pPr>
            <a:endParaRPr lang="th-TH"/>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E74003E0-3103-4EB8-BCF5-77B7F2440848}" type="slidenum">
              <a:rPr lang="en-US" altLang="en-US" smtClean="0"/>
              <a:pPr>
                <a:defRPr/>
              </a:pPr>
              <a:t>‹#›</a:t>
            </a:fld>
            <a:endParaRPr lang="th-TH" altLang="en-US"/>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th-TH"/>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a:defRPr/>
            </a:pPr>
            <a:fld id="{4F310F6C-1B87-4A3E-9B0C-7E9241DCB502}" type="slidenum">
              <a:rPr lang="en-US" altLang="en-US" smtClean="0"/>
              <a:pPr>
                <a:defRPr/>
              </a:pPr>
              <a:t>‹#›</a:t>
            </a:fld>
            <a:endParaRPr lang="th-TH" altLang="en-US"/>
          </a:p>
        </p:txBody>
      </p:sp>
      <p:sp>
        <p:nvSpPr>
          <p:cNvPr id="14" name="Footer Placeholder 13"/>
          <p:cNvSpPr>
            <a:spLocks noGrp="1"/>
          </p:cNvSpPr>
          <p:nvPr>
            <p:ph type="ftr" sz="quarter" idx="12"/>
          </p:nvPr>
        </p:nvSpPr>
        <p:spPr/>
        <p:txBody>
          <a:bodyPr/>
          <a:lstStyle/>
          <a:p>
            <a:pPr>
              <a:defRPr/>
            </a:pPr>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th-TH"/>
          </a:p>
        </p:txBody>
      </p:sp>
      <p:sp>
        <p:nvSpPr>
          <p:cNvPr id="10" name="Slide Number Placeholder 9"/>
          <p:cNvSpPr>
            <a:spLocks noGrp="1"/>
          </p:cNvSpPr>
          <p:nvPr>
            <p:ph type="sldNum" sz="quarter" idx="16"/>
          </p:nvPr>
        </p:nvSpPr>
        <p:spPr/>
        <p:txBody>
          <a:bodyPr rtlCol="0"/>
          <a:lstStyle/>
          <a:p>
            <a:pPr>
              <a:defRPr/>
            </a:pPr>
            <a:fld id="{89A990F2-9B47-452C-B078-2FE2E1AEA03D}" type="slidenum">
              <a:rPr lang="en-US" altLang="en-US" smtClean="0"/>
              <a:pPr>
                <a:defRPr/>
              </a:pPr>
              <a:t>‹#›</a:t>
            </a:fld>
            <a:endParaRPr lang="th-TH" altLang="en-US"/>
          </a:p>
        </p:txBody>
      </p:sp>
      <p:sp>
        <p:nvSpPr>
          <p:cNvPr id="12" name="Footer Placeholder 11"/>
          <p:cNvSpPr>
            <a:spLocks noGrp="1"/>
          </p:cNvSpPr>
          <p:nvPr>
            <p:ph type="ftr" sz="quarter" idx="17"/>
          </p:nvPr>
        </p:nvSpPr>
        <p:spPr/>
        <p:txBody>
          <a:bodyPr rtlCol="0"/>
          <a:lstStyle/>
          <a:p>
            <a:pPr>
              <a:defRPr/>
            </a:pPr>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7"/>
            <a:ext cx="8153400" cy="65246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th-TH"/>
          </a:p>
        </p:txBody>
      </p:sp>
      <p:sp>
        <p:nvSpPr>
          <p:cNvPr id="12" name="Slide Number Placeholder 11"/>
          <p:cNvSpPr>
            <a:spLocks noGrp="1"/>
          </p:cNvSpPr>
          <p:nvPr>
            <p:ph type="sldNum" sz="quarter" idx="16"/>
          </p:nvPr>
        </p:nvSpPr>
        <p:spPr/>
        <p:txBody>
          <a:bodyPr rtlCol="0"/>
          <a:lstStyle/>
          <a:p>
            <a:pPr>
              <a:defRPr/>
            </a:pPr>
            <a:fld id="{DAB7E586-11D9-4695-BBBE-741B29D0A9C7}" type="slidenum">
              <a:rPr lang="en-US" altLang="en-US" smtClean="0"/>
              <a:pPr>
                <a:defRPr/>
              </a:pPr>
              <a:t>‹#›</a:t>
            </a:fld>
            <a:endParaRPr lang="th-TH" altLang="en-US"/>
          </a:p>
        </p:txBody>
      </p:sp>
      <p:sp>
        <p:nvSpPr>
          <p:cNvPr id="14" name="Footer Placeholder 13"/>
          <p:cNvSpPr>
            <a:spLocks noGrp="1"/>
          </p:cNvSpPr>
          <p:nvPr>
            <p:ph type="ftr" sz="quarter" idx="17"/>
          </p:nvPr>
        </p:nvSpPr>
        <p:spPr/>
        <p:txBody>
          <a:bodyPr rtlCol="0"/>
          <a:lstStyle/>
          <a:p>
            <a:pPr>
              <a:defRPr/>
            </a:pPr>
            <a:endParaRPr lang="th-TH"/>
          </a:p>
        </p:txBody>
      </p:sp>
      <p:sp>
        <p:nvSpPr>
          <p:cNvPr id="16" name="Text Placeholder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th-TH"/>
          </a:p>
        </p:txBody>
      </p:sp>
      <p:sp>
        <p:nvSpPr>
          <p:cNvPr id="4" name="Footer Placeholder 3"/>
          <p:cNvSpPr>
            <a:spLocks noGrp="1"/>
          </p:cNvSpPr>
          <p:nvPr>
            <p:ph type="ftr" sz="quarter" idx="11"/>
          </p:nvPr>
        </p:nvSpPr>
        <p:spPr/>
        <p:txBody>
          <a:bodyPr/>
          <a:lstStyle/>
          <a:p>
            <a:pPr>
              <a:defRPr/>
            </a:pPr>
            <a:endParaRPr lang="th-TH"/>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F943CA2-041B-4082-9FA8-EA6B2ADC5D5C}" type="slidenum">
              <a:rPr lang="en-US" altLang="en-US" smtClean="0"/>
              <a:pPr>
                <a:defRPr/>
              </a:pPr>
              <a:t>‹#›</a:t>
            </a:fld>
            <a:endParaRPr lang="th-TH"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h-TH"/>
          </a:p>
        </p:txBody>
      </p:sp>
      <p:sp>
        <p:nvSpPr>
          <p:cNvPr id="3" name="Footer Placeholder 2"/>
          <p:cNvSpPr>
            <a:spLocks noGrp="1"/>
          </p:cNvSpPr>
          <p:nvPr>
            <p:ph type="ftr" sz="quarter" idx="11"/>
          </p:nvPr>
        </p:nvSpPr>
        <p:spPr/>
        <p:txBody>
          <a:bodyPr/>
          <a:lstStyle/>
          <a:p>
            <a:pPr>
              <a:defRPr/>
            </a:pPr>
            <a:endParaRPr lang="th-TH"/>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pPr>
              <a:defRPr/>
            </a:pPr>
            <a:fld id="{83BFC84D-1F41-4C16-9EF2-66F9692CA9EB}" type="slidenum">
              <a:rPr lang="en-US" altLang="en-US" smtClean="0"/>
              <a:pPr>
                <a:defRPr/>
              </a:pPr>
              <a:t>‹#›</a:t>
            </a:fld>
            <a:endParaRPr lang="th-TH"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7"/>
            <a:ext cx="8077200" cy="65246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th-TH"/>
          </a:p>
        </p:txBody>
      </p:sp>
      <p:sp>
        <p:nvSpPr>
          <p:cNvPr id="6" name="Footer Placeholder 5"/>
          <p:cNvSpPr>
            <a:spLocks noGrp="1"/>
          </p:cNvSpPr>
          <p:nvPr>
            <p:ph type="ftr" sz="quarter" idx="11"/>
          </p:nvPr>
        </p:nvSpPr>
        <p:spPr/>
        <p:txBody>
          <a:bodyPr/>
          <a:lstStyle/>
          <a:p>
            <a:pPr>
              <a:defRPr/>
            </a:pPr>
            <a:endParaRPr lang="th-TH"/>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B08A26EB-BB22-47C7-94A4-0ED76A2F5C81}" type="slidenum">
              <a:rPr lang="en-US" altLang="en-US" smtClean="0"/>
              <a:pPr>
                <a:defRPr/>
              </a:pPr>
              <a:t>‹#›</a:t>
            </a:fld>
            <a:endParaRPr lang="th-TH" altLang="en-US"/>
          </a:p>
        </p:txBody>
      </p:sp>
      <p:sp>
        <p:nvSpPr>
          <p:cNvPr id="3" name="Text Placeholder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314450"/>
            <a:ext cx="6400800" cy="33147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pPr>
              <a:defRPr/>
            </a:pPr>
            <a:endParaRPr lang="th-TH"/>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lstStyle>
          <a:p>
            <a:pPr>
              <a:defRPr/>
            </a:pPr>
            <a:fld id="{3728AA0A-87E4-4665-9156-C08BBEF4B472}" type="slidenum">
              <a:rPr lang="en-US" altLang="en-US" smtClean="0"/>
              <a:pPr>
                <a:defRPr/>
              </a:pPr>
              <a:t>‹#›</a:t>
            </a:fld>
            <a:endParaRPr lang="th-TH" altLang="en-US"/>
          </a:p>
        </p:txBody>
      </p:sp>
      <p:sp>
        <p:nvSpPr>
          <p:cNvPr id="14" name="Footer Placeholder 13"/>
          <p:cNvSpPr>
            <a:spLocks noGrp="1"/>
          </p:cNvSpPr>
          <p:nvPr>
            <p:ph type="ftr" sz="quarter" idx="12"/>
          </p:nvPr>
        </p:nvSpPr>
        <p:spPr>
          <a:xfrm>
            <a:off x="1600200" y="4686155"/>
            <a:ext cx="4572000" cy="273844"/>
          </a:xfrm>
        </p:spPr>
        <p:txBody>
          <a:bodyPr rtlCol="0"/>
          <a:lstStyle/>
          <a:p>
            <a:pPr>
              <a:defRPr/>
            </a:pPr>
            <a:endParaRPr lang="th-TH"/>
          </a:p>
        </p:txBody>
      </p:sp>
      <p:sp>
        <p:nvSpPr>
          <p:cNvPr id="3" name="Picture Placeholder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th-TH"/>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defRPr/>
            </a:pPr>
            <a:endParaRPr lang="th-TH"/>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DB613F5E-09BE-47AA-A46F-06D1393939DA}" type="slidenum">
              <a:rPr lang="en-US" altLang="en-US" smtClean="0"/>
              <a:pPr>
                <a:defRPr/>
              </a:pPr>
              <a:t>‹#›</a:t>
            </a:fld>
            <a:endParaRPr lang="th-TH" altLang="en-US"/>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1123950"/>
            <a:ext cx="7543800" cy="2057400"/>
          </a:xfrm>
        </p:spPr>
        <p:txBody>
          <a:bodyPr>
            <a:normAutofit/>
          </a:bodyPr>
          <a:lstStyle/>
          <a:p>
            <a:pPr eaLnBrk="1" hangingPunct="1"/>
            <a:r>
              <a:rPr lang="en-US" altLang="en-US" sz="5600" dirty="0" smtClean="0"/>
              <a:t> </a:t>
            </a:r>
            <a:br>
              <a:rPr lang="en-US" altLang="en-US" sz="5600" dirty="0" smtClean="0"/>
            </a:br>
            <a:r>
              <a:rPr lang="en-US" altLang="en-US" sz="5600" dirty="0" smtClean="0"/>
              <a:t>PENELITIAN KUALITATIF</a:t>
            </a:r>
            <a:endParaRPr lang="th-TH" altLang="en-US" sz="5600" dirty="0" smtClean="0"/>
          </a:p>
        </p:txBody>
      </p:sp>
      <p:sp>
        <p:nvSpPr>
          <p:cNvPr id="4" name="Subtitle 3"/>
          <p:cNvSpPr>
            <a:spLocks noGrp="1"/>
          </p:cNvSpPr>
          <p:nvPr>
            <p:ph type="subTitle" idx="1"/>
          </p:nvPr>
        </p:nvSpPr>
        <p:spPr/>
        <p:txBody>
          <a:bodyPr>
            <a:normAutofit fontScale="70000" lnSpcReduction="20000"/>
          </a:bodyPr>
          <a:lstStyle/>
          <a:p>
            <a:r>
              <a:rPr lang="id-ID" dirty="0" smtClean="0"/>
              <a:t>Materi Pelatihan MP Kualitatif, drg. Zahroh Shaluhiyah, MPH, PhD</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altLang="en-US" sz="4000" smtClean="0"/>
              <a:t>Penelitian Kualitatif VS Kuantitatif </a:t>
            </a:r>
          </a:p>
        </p:txBody>
      </p:sp>
      <p:sp>
        <p:nvSpPr>
          <p:cNvPr id="10243" name="Rectangle 3"/>
          <p:cNvSpPr>
            <a:spLocks noGrp="1" noChangeArrowheads="1"/>
          </p:cNvSpPr>
          <p:nvPr>
            <p:ph sz="quarter" idx="1"/>
          </p:nvPr>
        </p:nvSpPr>
        <p:spPr/>
        <p:txBody>
          <a:bodyPr>
            <a:normAutofit fontScale="92500" lnSpcReduction="10000"/>
          </a:bodyPr>
          <a:lstStyle/>
          <a:p>
            <a:pPr eaLnBrk="1" hangingPunct="1">
              <a:lnSpc>
                <a:spcPct val="90000"/>
              </a:lnSpc>
              <a:buFont typeface="Wingdings" pitchFamily="2" charset="2"/>
              <a:buNone/>
            </a:pPr>
            <a:r>
              <a:rPr lang="en-US" altLang="en-US" sz="2800" smtClean="0"/>
              <a:t>Penelitian kualitatif menjawab pertanyaan:</a:t>
            </a:r>
          </a:p>
          <a:p>
            <a:pPr lvl="1" eaLnBrk="1" hangingPunct="1">
              <a:lnSpc>
                <a:spcPct val="90000"/>
              </a:lnSpc>
            </a:pPr>
            <a:r>
              <a:rPr lang="en-US" altLang="en-US" sz="2200" smtClean="0"/>
              <a:t>Mengapa</a:t>
            </a:r>
          </a:p>
          <a:p>
            <a:pPr lvl="1" eaLnBrk="1" hangingPunct="1">
              <a:lnSpc>
                <a:spcPct val="90000"/>
              </a:lnSpc>
            </a:pPr>
            <a:r>
              <a:rPr lang="en-US" altLang="en-US" sz="2200" smtClean="0"/>
              <a:t>Bagaimana </a:t>
            </a:r>
          </a:p>
          <a:p>
            <a:pPr lvl="1" eaLnBrk="1" hangingPunct="1">
              <a:lnSpc>
                <a:spcPct val="90000"/>
              </a:lnSpc>
            </a:pPr>
            <a:r>
              <a:rPr lang="en-US" altLang="en-US" sz="2200" smtClean="0"/>
              <a:t>Dengan cara apa</a:t>
            </a:r>
          </a:p>
          <a:p>
            <a:pPr lvl="1" eaLnBrk="1" hangingPunct="1">
              <a:lnSpc>
                <a:spcPct val="90000"/>
              </a:lnSpc>
            </a:pPr>
            <a:r>
              <a:rPr lang="en-US" altLang="en-US" sz="2200" smtClean="0"/>
              <a:t>In what way</a:t>
            </a:r>
          </a:p>
          <a:p>
            <a:pPr eaLnBrk="1" hangingPunct="1">
              <a:lnSpc>
                <a:spcPct val="90000"/>
              </a:lnSpc>
              <a:buFont typeface="Wingdings" pitchFamily="2" charset="2"/>
              <a:buNone/>
            </a:pPr>
            <a:r>
              <a:rPr lang="en-US" altLang="en-US" sz="2800" smtClean="0"/>
              <a:t>Penelitian kuantitatif memusatkan perhatian pada pertanyaan:</a:t>
            </a:r>
          </a:p>
          <a:p>
            <a:pPr lvl="1" eaLnBrk="1" hangingPunct="1">
              <a:lnSpc>
                <a:spcPct val="90000"/>
              </a:lnSpc>
            </a:pPr>
            <a:r>
              <a:rPr lang="en-US" altLang="en-US" sz="2200" smtClean="0"/>
              <a:t>Seberapa banyak</a:t>
            </a:r>
          </a:p>
          <a:p>
            <a:pPr lvl="1" eaLnBrk="1" hangingPunct="1">
              <a:lnSpc>
                <a:spcPct val="90000"/>
              </a:lnSpc>
            </a:pPr>
            <a:r>
              <a:rPr lang="en-US" altLang="en-US" sz="2200" smtClean="0"/>
              <a:t>Seberapa sering</a:t>
            </a:r>
          </a:p>
          <a:p>
            <a:pPr lvl="1" eaLnBrk="1" hangingPunct="1">
              <a:lnSpc>
                <a:spcPct val="90000"/>
              </a:lnSpc>
            </a:pPr>
            <a:r>
              <a:rPr lang="en-US" altLang="en-US" sz="2200" smtClean="0"/>
              <a:t>Sebatas mana</a:t>
            </a:r>
          </a:p>
          <a:p>
            <a:pPr eaLnBrk="1" hangingPunct="1">
              <a:lnSpc>
                <a:spcPct val="9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610600" cy="857250"/>
          </a:xfrm>
        </p:spPr>
        <p:txBody>
          <a:bodyPr>
            <a:normAutofit/>
          </a:bodyPr>
          <a:lstStyle/>
          <a:p>
            <a:pPr eaLnBrk="1" hangingPunct="1"/>
            <a:r>
              <a:rPr lang="en-US" altLang="en-US" dirty="0" smtClean="0"/>
              <a:t>The quantitative research process</a:t>
            </a:r>
          </a:p>
        </p:txBody>
      </p:sp>
      <p:sp>
        <p:nvSpPr>
          <p:cNvPr id="11268" name="Rectangle 4"/>
          <p:cNvSpPr>
            <a:spLocks noChangeArrowheads="1"/>
          </p:cNvSpPr>
          <p:nvPr/>
        </p:nvSpPr>
        <p:spPr bwMode="auto">
          <a:xfrm>
            <a:off x="1981200" y="1371600"/>
            <a:ext cx="5486400" cy="457200"/>
          </a:xfrm>
          <a:prstGeom prst="rect">
            <a:avLst/>
          </a:prstGeom>
          <a:noFill/>
          <a:ln w="9525">
            <a:solidFill>
              <a:schemeClr val="tx1"/>
            </a:solidFill>
            <a:miter lim="800000"/>
            <a:headEnd/>
            <a:tailEnd/>
          </a:ln>
        </p:spPr>
        <p:txBody>
          <a:bodyPr wrap="none" anchor="ctr"/>
          <a:lstStyle/>
          <a:p>
            <a:pPr algn="ctr" eaLnBrk="1" hangingPunct="1"/>
            <a:r>
              <a:rPr lang="en-US" altLang="en-US" b="1"/>
              <a:t>Aims and objectives/research questions</a:t>
            </a:r>
          </a:p>
        </p:txBody>
      </p:sp>
      <p:sp>
        <p:nvSpPr>
          <p:cNvPr id="11269" name="Text Box 5"/>
          <p:cNvSpPr txBox="1">
            <a:spLocks noChangeArrowheads="1"/>
          </p:cNvSpPr>
          <p:nvPr/>
        </p:nvSpPr>
        <p:spPr bwMode="auto">
          <a:xfrm>
            <a:off x="3352801" y="2228850"/>
            <a:ext cx="3185487" cy="369332"/>
          </a:xfrm>
          <a:prstGeom prst="rect">
            <a:avLst/>
          </a:prstGeom>
          <a:noFill/>
          <a:ln w="3175">
            <a:solidFill>
              <a:schemeClr val="tx1"/>
            </a:solidFill>
            <a:miter lim="800000"/>
            <a:headEnd/>
            <a:tailEnd/>
          </a:ln>
        </p:spPr>
        <p:txBody>
          <a:bodyPr wrap="none">
            <a:spAutoFit/>
          </a:bodyPr>
          <a:lstStyle/>
          <a:p>
            <a:pPr eaLnBrk="1" hangingPunct="1"/>
            <a:r>
              <a:rPr lang="en-US" altLang="en-US" b="1"/>
              <a:t>Study design and sampling</a:t>
            </a:r>
          </a:p>
        </p:txBody>
      </p:sp>
      <p:sp>
        <p:nvSpPr>
          <p:cNvPr id="11270" name="Text Box 6"/>
          <p:cNvSpPr txBox="1">
            <a:spLocks noChangeArrowheads="1"/>
          </p:cNvSpPr>
          <p:nvPr/>
        </p:nvSpPr>
        <p:spPr bwMode="auto">
          <a:xfrm>
            <a:off x="3581400" y="2914650"/>
            <a:ext cx="2819400" cy="369332"/>
          </a:xfrm>
          <a:prstGeom prst="rect">
            <a:avLst/>
          </a:prstGeom>
          <a:noFill/>
          <a:ln w="3175">
            <a:solidFill>
              <a:schemeClr val="tx1"/>
            </a:solidFill>
            <a:miter lim="800000"/>
            <a:headEnd/>
            <a:tailEnd/>
          </a:ln>
        </p:spPr>
        <p:txBody>
          <a:bodyPr>
            <a:spAutoFit/>
          </a:bodyPr>
          <a:lstStyle/>
          <a:p>
            <a:pPr algn="ctr" eaLnBrk="1" hangingPunct="1"/>
            <a:r>
              <a:rPr lang="en-US" altLang="en-US" b="1"/>
              <a:t>Data Collection</a:t>
            </a:r>
          </a:p>
        </p:txBody>
      </p:sp>
      <p:sp>
        <p:nvSpPr>
          <p:cNvPr id="11271" name="Text Box 7"/>
          <p:cNvSpPr txBox="1">
            <a:spLocks noChangeArrowheads="1"/>
          </p:cNvSpPr>
          <p:nvPr/>
        </p:nvSpPr>
        <p:spPr bwMode="auto">
          <a:xfrm>
            <a:off x="4114801" y="3600450"/>
            <a:ext cx="1689309" cy="369332"/>
          </a:xfrm>
          <a:prstGeom prst="rect">
            <a:avLst/>
          </a:prstGeom>
          <a:noFill/>
          <a:ln w="3175">
            <a:solidFill>
              <a:schemeClr val="tx1"/>
            </a:solidFill>
            <a:miter lim="800000"/>
            <a:headEnd/>
            <a:tailEnd/>
          </a:ln>
        </p:spPr>
        <p:txBody>
          <a:bodyPr wrap="none">
            <a:spAutoFit/>
          </a:bodyPr>
          <a:lstStyle/>
          <a:p>
            <a:pPr algn="ctr" eaLnBrk="1" hangingPunct="1"/>
            <a:r>
              <a:rPr lang="en-US" altLang="en-US" b="1"/>
              <a:t>Data Analysis</a:t>
            </a:r>
          </a:p>
        </p:txBody>
      </p:sp>
      <p:sp>
        <p:nvSpPr>
          <p:cNvPr id="11272" name="Text Box 8"/>
          <p:cNvSpPr txBox="1">
            <a:spLocks noChangeArrowheads="1"/>
          </p:cNvSpPr>
          <p:nvPr/>
        </p:nvSpPr>
        <p:spPr bwMode="auto">
          <a:xfrm>
            <a:off x="2819400" y="4171950"/>
            <a:ext cx="5029200" cy="369332"/>
          </a:xfrm>
          <a:prstGeom prst="rect">
            <a:avLst/>
          </a:prstGeom>
          <a:noFill/>
          <a:ln w="3175">
            <a:solidFill>
              <a:schemeClr val="tx1"/>
            </a:solidFill>
            <a:miter lim="800000"/>
            <a:headEnd/>
            <a:tailEnd/>
          </a:ln>
        </p:spPr>
        <p:txBody>
          <a:bodyPr>
            <a:spAutoFit/>
          </a:bodyPr>
          <a:lstStyle/>
          <a:p>
            <a:pPr algn="ctr" eaLnBrk="1" hangingPunct="1"/>
            <a:r>
              <a:rPr lang="en-US" altLang="en-US" b="1"/>
              <a:t>Use of results for programme development</a:t>
            </a:r>
          </a:p>
        </p:txBody>
      </p:sp>
      <p:sp>
        <p:nvSpPr>
          <p:cNvPr id="11273" name="Line 9"/>
          <p:cNvSpPr>
            <a:spLocks noChangeShapeType="1"/>
          </p:cNvSpPr>
          <p:nvPr/>
        </p:nvSpPr>
        <p:spPr bwMode="auto">
          <a:xfrm>
            <a:off x="4800600" y="1828800"/>
            <a:ext cx="0" cy="400050"/>
          </a:xfrm>
          <a:prstGeom prst="line">
            <a:avLst/>
          </a:prstGeom>
          <a:noFill/>
          <a:ln w="9525">
            <a:solidFill>
              <a:schemeClr val="tx1"/>
            </a:solidFill>
            <a:round/>
            <a:headEnd/>
            <a:tailEnd type="triangle" w="med" len="med"/>
          </a:ln>
        </p:spPr>
        <p:txBody>
          <a:bodyPr/>
          <a:lstStyle/>
          <a:p>
            <a:endParaRPr lang="id-ID"/>
          </a:p>
        </p:txBody>
      </p:sp>
      <p:sp>
        <p:nvSpPr>
          <p:cNvPr id="11274" name="Line 20"/>
          <p:cNvSpPr>
            <a:spLocks noChangeShapeType="1"/>
          </p:cNvSpPr>
          <p:nvPr/>
        </p:nvSpPr>
        <p:spPr bwMode="auto">
          <a:xfrm>
            <a:off x="4800600" y="2514600"/>
            <a:ext cx="0" cy="400050"/>
          </a:xfrm>
          <a:prstGeom prst="line">
            <a:avLst/>
          </a:prstGeom>
          <a:noFill/>
          <a:ln w="9525">
            <a:solidFill>
              <a:schemeClr val="tx1"/>
            </a:solidFill>
            <a:round/>
            <a:headEnd/>
            <a:tailEnd type="triangle" w="med" len="med"/>
          </a:ln>
        </p:spPr>
        <p:txBody>
          <a:bodyPr/>
          <a:lstStyle/>
          <a:p>
            <a:endParaRPr lang="id-ID"/>
          </a:p>
        </p:txBody>
      </p:sp>
      <p:sp>
        <p:nvSpPr>
          <p:cNvPr id="11275" name="Line 21"/>
          <p:cNvSpPr>
            <a:spLocks noChangeShapeType="1"/>
          </p:cNvSpPr>
          <p:nvPr/>
        </p:nvSpPr>
        <p:spPr bwMode="auto">
          <a:xfrm>
            <a:off x="4800600" y="3200400"/>
            <a:ext cx="0" cy="400050"/>
          </a:xfrm>
          <a:prstGeom prst="line">
            <a:avLst/>
          </a:prstGeom>
          <a:noFill/>
          <a:ln w="9525">
            <a:solidFill>
              <a:schemeClr val="tx1"/>
            </a:solidFill>
            <a:round/>
            <a:headEnd/>
            <a:tailEnd type="triangle" w="med" len="med"/>
          </a:ln>
        </p:spPr>
        <p:txBody>
          <a:bodyPr/>
          <a:lstStyle/>
          <a:p>
            <a:endParaRPr lang="id-ID"/>
          </a:p>
        </p:txBody>
      </p:sp>
      <p:sp>
        <p:nvSpPr>
          <p:cNvPr id="11276" name="Line 22"/>
          <p:cNvSpPr>
            <a:spLocks noChangeShapeType="1"/>
          </p:cNvSpPr>
          <p:nvPr/>
        </p:nvSpPr>
        <p:spPr bwMode="auto">
          <a:xfrm>
            <a:off x="4800600" y="3886200"/>
            <a:ext cx="0" cy="285750"/>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altLang="en-US" sz="4000" smtClean="0"/>
              <a:t>The qualitative research process</a:t>
            </a:r>
          </a:p>
        </p:txBody>
      </p:sp>
      <p:sp>
        <p:nvSpPr>
          <p:cNvPr id="12291" name="Rectangle 3"/>
          <p:cNvSpPr>
            <a:spLocks noGrp="1" noChangeArrowheads="1"/>
          </p:cNvSpPr>
          <p:nvPr>
            <p:ph sz="quarter" idx="1"/>
          </p:nvPr>
        </p:nvSpPr>
        <p:spPr/>
        <p:txBody>
          <a:bodyPr/>
          <a:lstStyle/>
          <a:p>
            <a:pPr eaLnBrk="1" hangingPunct="1">
              <a:buFontTx/>
              <a:buNone/>
            </a:pPr>
            <a:endParaRPr lang="en-US" altLang="en-US" smtClean="0"/>
          </a:p>
        </p:txBody>
      </p:sp>
      <p:sp>
        <p:nvSpPr>
          <p:cNvPr id="12292" name="Rectangle 4"/>
          <p:cNvSpPr>
            <a:spLocks noChangeArrowheads="1"/>
          </p:cNvSpPr>
          <p:nvPr/>
        </p:nvSpPr>
        <p:spPr bwMode="auto">
          <a:xfrm>
            <a:off x="2590800" y="1657350"/>
            <a:ext cx="4572000" cy="514350"/>
          </a:xfrm>
          <a:prstGeom prst="rect">
            <a:avLst/>
          </a:prstGeom>
          <a:noFill/>
          <a:ln w="9525">
            <a:solidFill>
              <a:schemeClr val="tx1"/>
            </a:solidFill>
            <a:miter lim="800000"/>
            <a:headEnd/>
            <a:tailEnd/>
          </a:ln>
        </p:spPr>
        <p:txBody>
          <a:bodyPr wrap="none" anchor="ctr"/>
          <a:lstStyle/>
          <a:p>
            <a:pPr algn="ctr" eaLnBrk="1" hangingPunct="1"/>
            <a:r>
              <a:rPr lang="en-US" altLang="en-US" b="1"/>
              <a:t>Aims and objectives/research questions</a:t>
            </a:r>
          </a:p>
        </p:txBody>
      </p:sp>
      <p:sp>
        <p:nvSpPr>
          <p:cNvPr id="12293" name="Text Box 5"/>
          <p:cNvSpPr txBox="1">
            <a:spLocks noChangeArrowheads="1"/>
          </p:cNvSpPr>
          <p:nvPr/>
        </p:nvSpPr>
        <p:spPr bwMode="auto">
          <a:xfrm>
            <a:off x="3429001" y="2628900"/>
            <a:ext cx="2954655" cy="369332"/>
          </a:xfrm>
          <a:prstGeom prst="rect">
            <a:avLst/>
          </a:prstGeom>
          <a:noFill/>
          <a:ln w="3175">
            <a:solidFill>
              <a:schemeClr val="tx1"/>
            </a:solidFill>
            <a:miter lim="800000"/>
            <a:headEnd/>
            <a:tailEnd/>
          </a:ln>
        </p:spPr>
        <p:txBody>
          <a:bodyPr wrap="none">
            <a:spAutoFit/>
          </a:bodyPr>
          <a:lstStyle/>
          <a:p>
            <a:pPr eaLnBrk="1" hangingPunct="1"/>
            <a:r>
              <a:rPr lang="en-US" altLang="en-US"/>
              <a:t>Study design and sampling</a:t>
            </a:r>
          </a:p>
        </p:txBody>
      </p:sp>
      <p:sp>
        <p:nvSpPr>
          <p:cNvPr id="12294" name="Text Box 6"/>
          <p:cNvSpPr txBox="1">
            <a:spLocks noChangeArrowheads="1"/>
          </p:cNvSpPr>
          <p:nvPr/>
        </p:nvSpPr>
        <p:spPr bwMode="auto">
          <a:xfrm>
            <a:off x="6553200" y="3714750"/>
            <a:ext cx="1828800" cy="369332"/>
          </a:xfrm>
          <a:prstGeom prst="rect">
            <a:avLst/>
          </a:prstGeom>
          <a:noFill/>
          <a:ln w="3175">
            <a:solidFill>
              <a:schemeClr val="tx1"/>
            </a:solidFill>
            <a:miter lim="800000"/>
            <a:headEnd/>
            <a:tailEnd/>
          </a:ln>
        </p:spPr>
        <p:txBody>
          <a:bodyPr>
            <a:spAutoFit/>
          </a:bodyPr>
          <a:lstStyle/>
          <a:p>
            <a:pPr eaLnBrk="1" hangingPunct="1"/>
            <a:r>
              <a:rPr lang="en-US" altLang="en-US"/>
              <a:t>Data Collection</a:t>
            </a:r>
          </a:p>
        </p:txBody>
      </p:sp>
      <p:sp>
        <p:nvSpPr>
          <p:cNvPr id="12295" name="Text Box 7"/>
          <p:cNvSpPr txBox="1">
            <a:spLocks noChangeArrowheads="1"/>
          </p:cNvSpPr>
          <p:nvPr/>
        </p:nvSpPr>
        <p:spPr bwMode="auto">
          <a:xfrm>
            <a:off x="2286001" y="3771900"/>
            <a:ext cx="1582549" cy="369332"/>
          </a:xfrm>
          <a:prstGeom prst="rect">
            <a:avLst/>
          </a:prstGeom>
          <a:noFill/>
          <a:ln w="3175">
            <a:solidFill>
              <a:schemeClr val="tx1"/>
            </a:solidFill>
            <a:miter lim="800000"/>
            <a:headEnd/>
            <a:tailEnd/>
          </a:ln>
        </p:spPr>
        <p:txBody>
          <a:bodyPr wrap="none">
            <a:spAutoFit/>
          </a:bodyPr>
          <a:lstStyle/>
          <a:p>
            <a:pPr eaLnBrk="1" hangingPunct="1"/>
            <a:r>
              <a:rPr lang="en-US" altLang="en-US"/>
              <a:t>Data Analysis</a:t>
            </a:r>
          </a:p>
        </p:txBody>
      </p:sp>
      <p:sp>
        <p:nvSpPr>
          <p:cNvPr id="12296" name="Text Box 8"/>
          <p:cNvSpPr txBox="1">
            <a:spLocks noChangeArrowheads="1"/>
          </p:cNvSpPr>
          <p:nvPr/>
        </p:nvSpPr>
        <p:spPr bwMode="auto">
          <a:xfrm>
            <a:off x="685801" y="2400301"/>
            <a:ext cx="1774845" cy="923330"/>
          </a:xfrm>
          <a:prstGeom prst="rect">
            <a:avLst/>
          </a:prstGeom>
          <a:noFill/>
          <a:ln w="3175">
            <a:solidFill>
              <a:schemeClr val="tx1"/>
            </a:solidFill>
            <a:miter lim="800000"/>
            <a:headEnd/>
            <a:tailEnd/>
          </a:ln>
        </p:spPr>
        <p:txBody>
          <a:bodyPr wrap="none">
            <a:spAutoFit/>
          </a:bodyPr>
          <a:lstStyle/>
          <a:p>
            <a:pPr eaLnBrk="1" hangingPunct="1"/>
            <a:r>
              <a:rPr lang="en-US" altLang="en-US"/>
              <a:t>Use of results</a:t>
            </a:r>
          </a:p>
          <a:p>
            <a:pPr eaLnBrk="1" hangingPunct="1"/>
            <a:r>
              <a:rPr lang="en-US" altLang="en-US"/>
              <a:t>For programme</a:t>
            </a:r>
          </a:p>
          <a:p>
            <a:pPr eaLnBrk="1" hangingPunct="1"/>
            <a:r>
              <a:rPr lang="en-US" altLang="en-US"/>
              <a:t>development</a:t>
            </a:r>
          </a:p>
        </p:txBody>
      </p:sp>
      <p:sp>
        <p:nvSpPr>
          <p:cNvPr id="12297" name="Line 9"/>
          <p:cNvSpPr>
            <a:spLocks noChangeShapeType="1"/>
          </p:cNvSpPr>
          <p:nvPr/>
        </p:nvSpPr>
        <p:spPr bwMode="auto">
          <a:xfrm>
            <a:off x="4876800" y="2228850"/>
            <a:ext cx="0" cy="400050"/>
          </a:xfrm>
          <a:prstGeom prst="line">
            <a:avLst/>
          </a:prstGeom>
          <a:noFill/>
          <a:ln w="9525">
            <a:solidFill>
              <a:schemeClr val="tx1"/>
            </a:solidFill>
            <a:round/>
            <a:headEnd/>
            <a:tailEnd type="triangle" w="med" len="med"/>
          </a:ln>
        </p:spPr>
        <p:txBody>
          <a:bodyPr/>
          <a:lstStyle/>
          <a:p>
            <a:endParaRPr lang="id-ID"/>
          </a:p>
        </p:txBody>
      </p:sp>
      <p:sp>
        <p:nvSpPr>
          <p:cNvPr id="12298" name="Line 10"/>
          <p:cNvSpPr>
            <a:spLocks noChangeShapeType="1"/>
          </p:cNvSpPr>
          <p:nvPr/>
        </p:nvSpPr>
        <p:spPr bwMode="auto">
          <a:xfrm>
            <a:off x="6400800" y="2800350"/>
            <a:ext cx="685800" cy="0"/>
          </a:xfrm>
          <a:prstGeom prst="line">
            <a:avLst/>
          </a:prstGeom>
          <a:noFill/>
          <a:ln w="9525">
            <a:solidFill>
              <a:schemeClr val="tx1"/>
            </a:solidFill>
            <a:round/>
            <a:headEnd/>
            <a:tailEnd/>
          </a:ln>
        </p:spPr>
        <p:txBody>
          <a:bodyPr/>
          <a:lstStyle/>
          <a:p>
            <a:endParaRPr lang="id-ID"/>
          </a:p>
        </p:txBody>
      </p:sp>
      <p:sp>
        <p:nvSpPr>
          <p:cNvPr id="12299" name="Line 11"/>
          <p:cNvSpPr>
            <a:spLocks noChangeShapeType="1"/>
          </p:cNvSpPr>
          <p:nvPr/>
        </p:nvSpPr>
        <p:spPr bwMode="auto">
          <a:xfrm>
            <a:off x="7086600" y="2800350"/>
            <a:ext cx="0" cy="914400"/>
          </a:xfrm>
          <a:prstGeom prst="line">
            <a:avLst/>
          </a:prstGeom>
          <a:noFill/>
          <a:ln w="9525">
            <a:solidFill>
              <a:schemeClr val="tx1"/>
            </a:solidFill>
            <a:round/>
            <a:headEnd/>
            <a:tailEnd type="triangle" w="med" len="med"/>
          </a:ln>
        </p:spPr>
        <p:txBody>
          <a:bodyPr/>
          <a:lstStyle/>
          <a:p>
            <a:endParaRPr lang="id-ID"/>
          </a:p>
        </p:txBody>
      </p:sp>
      <p:sp>
        <p:nvSpPr>
          <p:cNvPr id="12300" name="Line 12"/>
          <p:cNvSpPr>
            <a:spLocks noChangeShapeType="1"/>
          </p:cNvSpPr>
          <p:nvPr/>
        </p:nvSpPr>
        <p:spPr bwMode="auto">
          <a:xfrm>
            <a:off x="7086600" y="4000500"/>
            <a:ext cx="0" cy="228600"/>
          </a:xfrm>
          <a:prstGeom prst="line">
            <a:avLst/>
          </a:prstGeom>
          <a:noFill/>
          <a:ln w="9525">
            <a:solidFill>
              <a:schemeClr val="tx1"/>
            </a:solidFill>
            <a:round/>
            <a:headEnd/>
            <a:tailEnd/>
          </a:ln>
        </p:spPr>
        <p:txBody>
          <a:bodyPr/>
          <a:lstStyle/>
          <a:p>
            <a:endParaRPr lang="id-ID"/>
          </a:p>
        </p:txBody>
      </p:sp>
      <p:sp>
        <p:nvSpPr>
          <p:cNvPr id="12301" name="Line 13"/>
          <p:cNvSpPr>
            <a:spLocks noChangeShapeType="1"/>
          </p:cNvSpPr>
          <p:nvPr/>
        </p:nvSpPr>
        <p:spPr bwMode="auto">
          <a:xfrm flipH="1">
            <a:off x="3124200" y="4229100"/>
            <a:ext cx="3962400" cy="0"/>
          </a:xfrm>
          <a:prstGeom prst="line">
            <a:avLst/>
          </a:prstGeom>
          <a:noFill/>
          <a:ln w="9525">
            <a:solidFill>
              <a:schemeClr val="tx1"/>
            </a:solidFill>
            <a:round/>
            <a:headEnd/>
            <a:tailEnd/>
          </a:ln>
        </p:spPr>
        <p:txBody>
          <a:bodyPr/>
          <a:lstStyle/>
          <a:p>
            <a:endParaRPr lang="id-ID"/>
          </a:p>
        </p:txBody>
      </p:sp>
      <p:sp>
        <p:nvSpPr>
          <p:cNvPr id="12302" name="Line 14"/>
          <p:cNvSpPr>
            <a:spLocks noChangeShapeType="1"/>
          </p:cNvSpPr>
          <p:nvPr/>
        </p:nvSpPr>
        <p:spPr bwMode="auto">
          <a:xfrm flipV="1">
            <a:off x="3124200" y="4057650"/>
            <a:ext cx="0" cy="171450"/>
          </a:xfrm>
          <a:prstGeom prst="line">
            <a:avLst/>
          </a:prstGeom>
          <a:noFill/>
          <a:ln w="9525">
            <a:solidFill>
              <a:schemeClr val="tx1"/>
            </a:solidFill>
            <a:round/>
            <a:headEnd/>
            <a:tailEnd type="triangle" w="med" len="med"/>
          </a:ln>
        </p:spPr>
        <p:txBody>
          <a:bodyPr/>
          <a:lstStyle/>
          <a:p>
            <a:endParaRPr lang="id-ID"/>
          </a:p>
        </p:txBody>
      </p:sp>
      <p:sp>
        <p:nvSpPr>
          <p:cNvPr id="12303" name="Line 15"/>
          <p:cNvSpPr>
            <a:spLocks noChangeShapeType="1"/>
          </p:cNvSpPr>
          <p:nvPr/>
        </p:nvSpPr>
        <p:spPr bwMode="auto">
          <a:xfrm flipV="1">
            <a:off x="3048000" y="2800350"/>
            <a:ext cx="0" cy="971550"/>
          </a:xfrm>
          <a:prstGeom prst="line">
            <a:avLst/>
          </a:prstGeom>
          <a:noFill/>
          <a:ln w="9525">
            <a:solidFill>
              <a:schemeClr val="tx1"/>
            </a:solidFill>
            <a:round/>
            <a:headEnd/>
            <a:tailEnd/>
          </a:ln>
        </p:spPr>
        <p:txBody>
          <a:bodyPr/>
          <a:lstStyle/>
          <a:p>
            <a:endParaRPr lang="id-ID"/>
          </a:p>
        </p:txBody>
      </p:sp>
      <p:sp>
        <p:nvSpPr>
          <p:cNvPr id="12304" name="Line 16"/>
          <p:cNvSpPr>
            <a:spLocks noChangeShapeType="1"/>
          </p:cNvSpPr>
          <p:nvPr/>
        </p:nvSpPr>
        <p:spPr bwMode="auto">
          <a:xfrm>
            <a:off x="3048000" y="2800350"/>
            <a:ext cx="381000" cy="0"/>
          </a:xfrm>
          <a:prstGeom prst="line">
            <a:avLst/>
          </a:prstGeom>
          <a:noFill/>
          <a:ln w="9525">
            <a:solidFill>
              <a:schemeClr val="tx1"/>
            </a:solidFill>
            <a:round/>
            <a:headEnd/>
            <a:tailEnd type="triangle" w="med" len="med"/>
          </a:ln>
        </p:spPr>
        <p:txBody>
          <a:bodyPr/>
          <a:lstStyle/>
          <a:p>
            <a:endParaRPr lang="id-ID"/>
          </a:p>
        </p:txBody>
      </p:sp>
      <p:sp>
        <p:nvSpPr>
          <p:cNvPr id="12305" name="Line 17"/>
          <p:cNvSpPr>
            <a:spLocks noChangeShapeType="1"/>
          </p:cNvSpPr>
          <p:nvPr/>
        </p:nvSpPr>
        <p:spPr bwMode="auto">
          <a:xfrm flipH="1" flipV="1">
            <a:off x="3276600" y="2171700"/>
            <a:ext cx="0" cy="628650"/>
          </a:xfrm>
          <a:prstGeom prst="line">
            <a:avLst/>
          </a:prstGeom>
          <a:noFill/>
          <a:ln w="9525">
            <a:solidFill>
              <a:schemeClr val="tx1"/>
            </a:solidFill>
            <a:round/>
            <a:headEnd/>
            <a:tailEnd type="triangle" w="med" len="med"/>
          </a:ln>
        </p:spPr>
        <p:txBody>
          <a:bodyPr/>
          <a:lstStyle/>
          <a:p>
            <a:endParaRPr lang="id-ID"/>
          </a:p>
        </p:txBody>
      </p:sp>
      <p:sp>
        <p:nvSpPr>
          <p:cNvPr id="12306" name="Line 18"/>
          <p:cNvSpPr>
            <a:spLocks noChangeShapeType="1"/>
          </p:cNvSpPr>
          <p:nvPr/>
        </p:nvSpPr>
        <p:spPr bwMode="auto">
          <a:xfrm flipH="1">
            <a:off x="1447800" y="3886200"/>
            <a:ext cx="838200" cy="0"/>
          </a:xfrm>
          <a:prstGeom prst="line">
            <a:avLst/>
          </a:prstGeom>
          <a:noFill/>
          <a:ln w="9525">
            <a:solidFill>
              <a:schemeClr val="tx1"/>
            </a:solidFill>
            <a:round/>
            <a:headEnd/>
            <a:tailEnd/>
          </a:ln>
        </p:spPr>
        <p:txBody>
          <a:bodyPr/>
          <a:lstStyle/>
          <a:p>
            <a:endParaRPr lang="id-ID"/>
          </a:p>
        </p:txBody>
      </p:sp>
      <p:sp>
        <p:nvSpPr>
          <p:cNvPr id="12307" name="Line 19"/>
          <p:cNvSpPr>
            <a:spLocks noChangeShapeType="1"/>
          </p:cNvSpPr>
          <p:nvPr/>
        </p:nvSpPr>
        <p:spPr bwMode="auto">
          <a:xfrm flipV="1">
            <a:off x="1447800" y="3086100"/>
            <a:ext cx="0" cy="800100"/>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altLang="en-US" b="1" dirty="0" smtClean="0">
                <a:solidFill>
                  <a:schemeClr val="folHlink"/>
                </a:solidFill>
              </a:rPr>
              <a:t>Sikap Peneliti Kualitatif</a:t>
            </a:r>
            <a:r>
              <a:rPr lang="id-ID" altLang="en-US" b="1" dirty="0" smtClean="0"/>
              <a:t> </a:t>
            </a:r>
            <a:r>
              <a:rPr lang="id-ID" altLang="en-US" sz="4000" b="1" dirty="0" smtClean="0"/>
              <a:t>:</a:t>
            </a:r>
            <a:endParaRPr lang="id-ID" dirty="0"/>
          </a:p>
        </p:txBody>
      </p:sp>
      <p:sp>
        <p:nvSpPr>
          <p:cNvPr id="4" name="Content Placeholder 3"/>
          <p:cNvSpPr>
            <a:spLocks noGrp="1"/>
          </p:cNvSpPr>
          <p:nvPr>
            <p:ph sz="quarter" idx="1"/>
          </p:nvPr>
        </p:nvSpPr>
        <p:spPr>
          <a:xfrm>
            <a:off x="533400" y="1200150"/>
            <a:ext cx="8458200" cy="3371850"/>
          </a:xfrm>
        </p:spPr>
        <p:txBody>
          <a:bodyPr>
            <a:noAutofit/>
          </a:bodyPr>
          <a:lstStyle/>
          <a:p>
            <a:r>
              <a:rPr lang="id-ID" altLang="en-US" sz="2000" dirty="0" smtClean="0"/>
              <a:t>Metoda kualitatif memerlukan sikap peneliti yang harus dapat melibatkan dirinya dengan kehidupan orang lain yang diteliti, karena peneliti kualitatif mengunjungi, mendengarkan dan berbicara dengan masyarakat yang diteliti dan memungkinkan semua tindakan</a:t>
            </a:r>
            <a:r>
              <a:rPr lang="en-US" altLang="en-US" sz="2000" dirty="0" smtClean="0"/>
              <a:t> </a:t>
            </a:r>
            <a:r>
              <a:rPr lang="id-ID" altLang="en-US" sz="2000" dirty="0" smtClean="0"/>
              <a:t>itu berjalan sebagaimana yang dikehendaki oleh masyarakat.</a:t>
            </a:r>
            <a:endParaRPr lang="id-ID" altLang="en-US" sz="1800" dirty="0" smtClean="0"/>
          </a:p>
          <a:p>
            <a:r>
              <a:rPr lang="id-ID" altLang="en-US" sz="2000" dirty="0" smtClean="0"/>
              <a:t>Untuk membuat penafsiran seorang peneliti tetap mengambil jarak</a:t>
            </a:r>
            <a:r>
              <a:rPr lang="en-US" altLang="en-US" sz="2000" dirty="0" smtClean="0"/>
              <a:t> </a:t>
            </a:r>
            <a:r>
              <a:rPr lang="id-ID" altLang="en-US" sz="2000" dirty="0" smtClean="0"/>
              <a:t>supaya dikatakan obyektif. Perasaan</a:t>
            </a:r>
            <a:r>
              <a:rPr lang="en-US" altLang="en-US" sz="2000" dirty="0" smtClean="0"/>
              <a:t> </a:t>
            </a:r>
            <a:r>
              <a:rPr lang="id-ID" altLang="en-US" sz="2000" dirty="0" smtClean="0"/>
              <a:t>peneliti tidak mempengaruhi masyarakat yang diteliti dan sebaliknya. Peneliti tidak sedang mencari kebenaran dan moral melainkan mencari </a:t>
            </a:r>
            <a:r>
              <a:rPr lang="id-ID" altLang="en-US" sz="2800" b="1" dirty="0" smtClean="0">
                <a:solidFill>
                  <a:schemeClr val="accent2">
                    <a:lumMod val="75000"/>
                  </a:schemeClr>
                </a:solidFill>
              </a:rPr>
              <a:t>pemahaman.</a:t>
            </a:r>
            <a:endParaRPr lang="en-GB" altLang="en-US" sz="2800" b="1" dirty="0" smtClean="0">
              <a:solidFill>
                <a:schemeClr val="accent2">
                  <a:lumMod val="75000"/>
                </a:schemeClr>
              </a:solidFill>
            </a:endParaRPr>
          </a:p>
          <a:p>
            <a:endParaRPr lang="id-ID"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altLang="en-US" sz="3600" b="1" dirty="0" smtClean="0">
                <a:solidFill>
                  <a:schemeClr val="folHlink"/>
                </a:solidFill>
              </a:rPr>
              <a:t>Keterampilan yang diperlukan dalam penelitian kualitatif:</a:t>
            </a:r>
            <a:endParaRPr lang="id-ID" dirty="0"/>
          </a:p>
        </p:txBody>
      </p:sp>
      <p:sp>
        <p:nvSpPr>
          <p:cNvPr id="4" name="Content Placeholder 3"/>
          <p:cNvSpPr>
            <a:spLocks noGrp="1"/>
          </p:cNvSpPr>
          <p:nvPr>
            <p:ph sz="quarter" idx="1"/>
          </p:nvPr>
        </p:nvSpPr>
        <p:spPr/>
        <p:txBody>
          <a:bodyPr>
            <a:normAutofit fontScale="70000" lnSpcReduction="20000"/>
          </a:bodyPr>
          <a:lstStyle/>
          <a:p>
            <a:endParaRPr lang="id-ID" altLang="en-US" sz="2800" dirty="0" smtClean="0"/>
          </a:p>
          <a:p>
            <a:r>
              <a:rPr lang="id-ID" altLang="en-US" sz="3200" dirty="0" smtClean="0"/>
              <a:t>Harus waspada, menganalisis situasi secara kritis, mengenal dan </a:t>
            </a:r>
            <a:r>
              <a:rPr lang="en-US" altLang="en-US" sz="3200" dirty="0" smtClean="0"/>
              <a:t>m</a:t>
            </a:r>
            <a:r>
              <a:rPr lang="id-ID" altLang="en-US" sz="3200" dirty="0" smtClean="0"/>
              <a:t>enghindarkan prasangka2 untuk mendapatkan data yang valid</a:t>
            </a:r>
            <a:r>
              <a:rPr lang="en-US" altLang="en-US" sz="3200" dirty="0" smtClean="0"/>
              <a:t> d</a:t>
            </a:r>
            <a:r>
              <a:rPr lang="id-ID" altLang="en-US" sz="3200" dirty="0" smtClean="0"/>
              <a:t>an reliabel.</a:t>
            </a:r>
            <a:endParaRPr lang="id-ID" altLang="en-US" dirty="0" smtClean="0"/>
          </a:p>
          <a:p>
            <a:r>
              <a:rPr lang="id-ID" altLang="en-US" sz="3200" dirty="0" smtClean="0"/>
              <a:t>Peneliti kualitatif harus menguasai teori yang digunakan dan </a:t>
            </a:r>
            <a:r>
              <a:rPr lang="en-US" altLang="en-US" sz="3200" dirty="0" smtClean="0"/>
              <a:t>k</a:t>
            </a:r>
            <a:r>
              <a:rPr lang="id-ID" altLang="en-US" sz="3200" dirty="0" smtClean="0"/>
              <a:t>epekaan sosial serta kemampuan untuk</a:t>
            </a:r>
            <a:r>
              <a:rPr lang="en-US" altLang="en-US" sz="3200" dirty="0" smtClean="0"/>
              <a:t> </a:t>
            </a:r>
            <a:r>
              <a:rPr lang="id-ID" altLang="en-US" sz="3200" dirty="0" smtClean="0"/>
              <a:t>mempertahankan jarak analisis</a:t>
            </a:r>
            <a:r>
              <a:rPr lang="en-US" altLang="en-US" sz="3200" dirty="0" smtClean="0"/>
              <a:t> k</a:t>
            </a:r>
            <a:r>
              <a:rPr lang="id-ID" altLang="en-US" sz="3200" dirty="0" smtClean="0"/>
              <a:t>etika menggunakan pengalamannya dan pengetahuan teoritis untuk</a:t>
            </a:r>
          </a:p>
          <a:p>
            <a:r>
              <a:rPr lang="en-US" altLang="en-US" sz="3200" dirty="0" smtClean="0"/>
              <a:t>m</a:t>
            </a:r>
            <a:r>
              <a:rPr lang="id-ID" altLang="en-US" sz="3200" dirty="0" smtClean="0"/>
              <a:t>enginterpretasikan apa yang dilihat, kemampuan observasi</a:t>
            </a:r>
            <a:r>
              <a:rPr lang="en-US" altLang="en-US" sz="3200" dirty="0" smtClean="0"/>
              <a:t> s</a:t>
            </a:r>
            <a:r>
              <a:rPr lang="id-ID" altLang="en-US" sz="3200" dirty="0" smtClean="0"/>
              <a:t>ecara tajam dan kemampuan berinteraksi dengan baik.</a:t>
            </a:r>
            <a:endParaRPr lang="en-GB" altLang="en-US" sz="3200" dirty="0" smtClean="0"/>
          </a:p>
          <a:p>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71450"/>
            <a:ext cx="7543800" cy="971550"/>
          </a:xfrm>
        </p:spPr>
        <p:txBody>
          <a:bodyPr/>
          <a:lstStyle/>
          <a:p>
            <a:r>
              <a:rPr lang="id-ID" smtClean="0"/>
              <a:t>Karakteristik penelitian kualitatif</a:t>
            </a:r>
            <a:endParaRPr lang="en-US" smtClean="0"/>
          </a:p>
        </p:txBody>
      </p:sp>
      <p:graphicFrame>
        <p:nvGraphicFramePr>
          <p:cNvPr id="4" name="Table 3"/>
          <p:cNvGraphicFramePr>
            <a:graphicFrameLocks noGrp="1"/>
          </p:cNvGraphicFramePr>
          <p:nvPr/>
        </p:nvGraphicFramePr>
        <p:xfrm>
          <a:off x="381000" y="1314451"/>
          <a:ext cx="8382000" cy="3568091"/>
        </p:xfrm>
        <a:graphic>
          <a:graphicData uri="http://schemas.openxmlformats.org/drawingml/2006/table">
            <a:tbl>
              <a:tblPr/>
              <a:tblGrid>
                <a:gridCol w="3886200"/>
                <a:gridCol w="2057400"/>
                <a:gridCol w="1219200"/>
                <a:gridCol w="1219200"/>
              </a:tblGrid>
              <a:tr h="48005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Characteristics</a:t>
                      </a:r>
                      <a:endParaRPr kumimoji="0" lang="en-US" sz="1400" b="1" i="0" u="none" strike="noStrike" cap="none" normalizeH="0" baseline="0" smtClean="0">
                        <a:ln>
                          <a:noFill/>
                        </a:ln>
                        <a:solidFill>
                          <a:srgbClr val="FFFFFF"/>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Bogdan &amp; Biklen </a:t>
                      </a:r>
                    </a:p>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(1992)</a:t>
                      </a:r>
                      <a:endParaRPr kumimoji="0" lang="en-US" sz="1400" b="1" i="0" u="none" strike="noStrike" cap="none" normalizeH="0" baseline="0" smtClean="0">
                        <a:ln>
                          <a:noFill/>
                        </a:ln>
                        <a:solidFill>
                          <a:srgbClr val="FFFFFF"/>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Eisner  </a:t>
                      </a:r>
                    </a:p>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(1991)</a:t>
                      </a:r>
                      <a:endParaRPr kumimoji="0" lang="en-US" sz="1400" b="1" i="0" u="none" strike="noStrike" cap="none" normalizeH="0" baseline="0" smtClean="0">
                        <a:ln>
                          <a:noFill/>
                        </a:ln>
                        <a:solidFill>
                          <a:srgbClr val="FFFFFF"/>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Merriam </a:t>
                      </a:r>
                    </a:p>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(1998)</a:t>
                      </a:r>
                      <a:endParaRPr kumimoji="0" lang="en-US" sz="1400" b="1" i="0" u="none" strike="noStrike" cap="none" normalizeH="0" baseline="0" smtClean="0">
                        <a:ln>
                          <a:noFill/>
                        </a:ln>
                        <a:solidFill>
                          <a:srgbClr val="FFFFFF"/>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Natural setting (field focused) as a source of data</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Researcher as a key instrument of data collection</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0835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Data collected as words or pictures</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Outcome as process rather than product</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Analysis of data inductively, attention to particulars</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Focus on participants</a:t>
                      </a:r>
                      <a:r>
                        <a:rPr kumimoji="0" lang="id-ID" altLang="en-US" sz="1200" b="1" i="0" u="none" strike="noStrike" cap="none" normalizeH="0" baseline="0" smtClean="0">
                          <a:ln>
                            <a:noFill/>
                          </a:ln>
                          <a:solidFill>
                            <a:srgbClr val="000000"/>
                          </a:solidFill>
                          <a:effectLst/>
                          <a:latin typeface="Arial" pitchFamily="34" charset="0"/>
                          <a:ea typeface="ＭＳ Ｐゴシック" pitchFamily="34" charset="-128"/>
                        </a:rPr>
                        <a:t>’</a:t>
                      </a: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 perspectives, their meaning</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0597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Use of expressive language</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28573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Persuasion by reason</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bl>
          </a:graphicData>
        </a:graphic>
      </p:graphicFrame>
    </p:spTree>
    <p:extLst>
      <p:ext uri="{BB962C8B-B14F-4D97-AF65-F5344CB8AC3E}">
        <p14:creationId xmlns:p14="http://schemas.microsoft.com/office/powerpoint/2010/main" val="2122257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648" y="171450"/>
            <a:ext cx="5457952" cy="742950"/>
          </a:xfrm>
        </p:spPr>
        <p:txBody>
          <a:bodyPr>
            <a:normAutofit fontScale="90000"/>
          </a:bodyPr>
          <a:lstStyle/>
          <a:p>
            <a:r>
              <a:rPr lang="en-US" dirty="0" err="1" smtClean="0"/>
              <a:t>Karakteristik</a:t>
            </a:r>
            <a:r>
              <a:rPr lang="en-US" dirty="0" smtClean="0"/>
              <a:t> </a:t>
            </a:r>
            <a:r>
              <a:rPr lang="en-US" dirty="0" err="1" smtClean="0"/>
              <a:t>Penelitian</a:t>
            </a:r>
            <a:r>
              <a:rPr lang="en-US" dirty="0" smtClean="0"/>
              <a:t> </a:t>
            </a:r>
            <a:r>
              <a:rPr lang="en-US" dirty="0" err="1" smtClean="0"/>
              <a:t>Kualitatif</a:t>
            </a:r>
            <a:endParaRPr lang="en-US" dirty="0" smtClean="0"/>
          </a:p>
        </p:txBody>
      </p:sp>
      <p:sp>
        <p:nvSpPr>
          <p:cNvPr id="20483" name="Content Placeholder 2"/>
          <p:cNvSpPr>
            <a:spLocks noGrp="1"/>
          </p:cNvSpPr>
          <p:nvPr>
            <p:ph idx="1"/>
          </p:nvPr>
        </p:nvSpPr>
        <p:spPr/>
        <p:txBody>
          <a:bodyPr>
            <a:normAutofit lnSpcReduction="10000"/>
          </a:bodyPr>
          <a:lstStyle/>
          <a:p>
            <a:r>
              <a:rPr lang="en-US" sz="2800" smtClean="0"/>
              <a:t>Suasana natural</a:t>
            </a:r>
          </a:p>
          <a:p>
            <a:r>
              <a:rPr lang="en-US" sz="2800" smtClean="0"/>
              <a:t>Peneliti sebagai alat utama pengumpulan data</a:t>
            </a:r>
          </a:p>
          <a:p>
            <a:r>
              <a:rPr lang="en-US" sz="2800" smtClean="0"/>
              <a:t>Data yang dikumpulkan berupa kata dan gambar</a:t>
            </a:r>
          </a:p>
          <a:p>
            <a:r>
              <a:rPr lang="en-US" sz="2800" smtClean="0"/>
              <a:t>Hasil diperoleh dari proses</a:t>
            </a:r>
          </a:p>
          <a:p>
            <a:r>
              <a:rPr lang="en-US" sz="2800" smtClean="0"/>
              <a:t>Analisa data secara induktif memperhatikan detil</a:t>
            </a:r>
          </a:p>
          <a:p>
            <a:r>
              <a:rPr lang="en-US" sz="2800" smtClean="0"/>
              <a:t>Fokus pada makna menurut informan</a:t>
            </a:r>
          </a:p>
          <a:p>
            <a:r>
              <a:rPr lang="en-US" sz="2800" smtClean="0"/>
              <a:t>Memakai bahasa ekspresif, mempersuasi</a:t>
            </a:r>
          </a:p>
          <a:p>
            <a:endParaRPr lang="en-US" sz="2800" smtClean="0"/>
          </a:p>
          <a:p>
            <a:endParaRPr lang="en-US" sz="2800" smtClean="0"/>
          </a:p>
          <a:p>
            <a:endParaRPr lang="en-US" sz="2800" smtClean="0"/>
          </a:p>
        </p:txBody>
      </p:sp>
      <p:pic>
        <p:nvPicPr>
          <p:cNvPr id="20484" name="Picture 3" descr="Screen Shot 2015-02-20 at 1.55.31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70600" y="104775"/>
            <a:ext cx="30734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8616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648" y="171450"/>
            <a:ext cx="6092952" cy="742950"/>
          </a:xfrm>
        </p:spPr>
        <p:txBody>
          <a:bodyPr>
            <a:normAutofit fontScale="90000"/>
          </a:bodyPr>
          <a:lstStyle/>
          <a:p>
            <a:r>
              <a:rPr lang="id-ID" dirty="0" smtClean="0"/>
              <a:t>Untuk melakukan penelitian kualitatif, anda perlu...</a:t>
            </a:r>
            <a:endParaRPr lang="en-US" dirty="0" smtClean="0"/>
          </a:p>
        </p:txBody>
      </p:sp>
      <p:sp>
        <p:nvSpPr>
          <p:cNvPr id="21507" name="Content Placeholder 2"/>
          <p:cNvSpPr>
            <a:spLocks noGrp="1"/>
          </p:cNvSpPr>
          <p:nvPr>
            <p:ph idx="1"/>
          </p:nvPr>
        </p:nvSpPr>
        <p:spPr>
          <a:xfrm>
            <a:off x="457200" y="1371600"/>
            <a:ext cx="8229600" cy="3511154"/>
          </a:xfrm>
        </p:spPr>
        <p:txBody>
          <a:bodyPr>
            <a:normAutofit fontScale="92500" lnSpcReduction="20000"/>
          </a:bodyPr>
          <a:lstStyle/>
          <a:p>
            <a:r>
              <a:rPr lang="id-ID" smtClean="0"/>
              <a:t>Meluangkan banyak waktu di lapangan</a:t>
            </a:r>
          </a:p>
          <a:p>
            <a:r>
              <a:rPr lang="id-ID" smtClean="0"/>
              <a:t>Menjalankan proses analisis data yang kompleks dan cukup lama</a:t>
            </a:r>
          </a:p>
          <a:p>
            <a:r>
              <a:rPr lang="id-ID" smtClean="0"/>
              <a:t>Menuliskan kajian secara lengkap untuk menggambarkan berbagai perspektif dalam menjelaskan hasil penelitian</a:t>
            </a:r>
          </a:p>
          <a:p>
            <a:r>
              <a:rPr lang="id-ID" smtClean="0"/>
              <a:t>Berpartisipasi dalam penelitian dengan desain yang berubah secara konstan sesuai kondisi di lapangan (emergent design)</a:t>
            </a:r>
          </a:p>
          <a:p>
            <a:endParaRPr lang="en-US" smtClean="0"/>
          </a:p>
        </p:txBody>
      </p:sp>
      <p:pic>
        <p:nvPicPr>
          <p:cNvPr id="21508" name="Picture 1" descr="Screen Shot 2015-02-20 at 1.39.36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05650" y="76154"/>
            <a:ext cx="2038350" cy="114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1995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normAutofit lnSpcReduction="10000"/>
          </a:bodyPr>
          <a:lstStyle/>
          <a:p>
            <a:r>
              <a:rPr lang="id-ID" smtClean="0"/>
              <a:t>Menanyakan pertanyaan terbuka</a:t>
            </a:r>
          </a:p>
          <a:p>
            <a:r>
              <a:rPr lang="id-ID" smtClean="0"/>
              <a:t>Mendengarkan secara aktif</a:t>
            </a:r>
          </a:p>
          <a:p>
            <a:r>
              <a:rPr lang="id-ID" smtClean="0"/>
              <a:t>Mengeksplorasi jawaban</a:t>
            </a:r>
          </a:p>
          <a:p>
            <a:r>
              <a:rPr lang="id-ID" smtClean="0"/>
              <a:t>Hindari merasa tahu segalanya</a:t>
            </a:r>
          </a:p>
          <a:p>
            <a:r>
              <a:rPr lang="id-ID" smtClean="0"/>
              <a:t>Perubahan pertanyaan sesuai dengan perubahan pemahaman akan lapangan</a:t>
            </a:r>
          </a:p>
          <a:p>
            <a:pPr>
              <a:buFont typeface="Wingdings" pitchFamily="2" charset="2"/>
              <a:buNone/>
            </a:pPr>
            <a:r>
              <a:rPr lang="id-ID" smtClean="0"/>
              <a:t>	</a:t>
            </a:r>
            <a:endParaRPr lang="en-US" smtClean="0"/>
          </a:p>
        </p:txBody>
      </p:sp>
      <p:sp>
        <p:nvSpPr>
          <p:cNvPr id="22531" name="Title 1"/>
          <p:cNvSpPr>
            <a:spLocks noGrp="1"/>
          </p:cNvSpPr>
          <p:nvPr>
            <p:ph type="title"/>
          </p:nvPr>
        </p:nvSpPr>
        <p:spPr/>
        <p:txBody>
          <a:bodyPr>
            <a:normAutofit fontScale="90000"/>
          </a:bodyPr>
          <a:lstStyle/>
          <a:p>
            <a:r>
              <a:rPr lang="id-ID" smtClean="0"/>
              <a:t>Prinsip</a:t>
            </a:r>
            <a:br>
              <a:rPr lang="id-ID" smtClean="0"/>
            </a:br>
            <a:r>
              <a:rPr lang="id-ID" smtClean="0"/>
              <a:t>Pengumpulan Data Kualitatif</a:t>
            </a:r>
            <a:endParaRPr lang="en-US" smtClean="0"/>
          </a:p>
        </p:txBody>
      </p:sp>
      <p:pic>
        <p:nvPicPr>
          <p:cNvPr id="22532" name="Picture 1" descr="Screen Shot 2015-02-20 at 1.45.44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677841"/>
            <a:ext cx="2438400" cy="146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2" descr="Screen Shot 2015-02-20 at 1.49.49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6900" y="1478756"/>
            <a:ext cx="21971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4124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id-ID" smtClean="0"/>
              <a:t>Sumber Informasi</a:t>
            </a:r>
            <a:br>
              <a:rPr lang="id-ID" smtClean="0"/>
            </a:br>
            <a:r>
              <a:rPr lang="id-ID" smtClean="0"/>
              <a:t>Penelitian Kualitatif</a:t>
            </a:r>
            <a:endParaRPr lang="en-US" smtClean="0"/>
          </a:p>
        </p:txBody>
      </p:sp>
      <p:sp>
        <p:nvSpPr>
          <p:cNvPr id="23555" name="Content Placeholder 2"/>
          <p:cNvSpPr>
            <a:spLocks noGrp="1"/>
          </p:cNvSpPr>
          <p:nvPr>
            <p:ph idx="1"/>
          </p:nvPr>
        </p:nvSpPr>
        <p:spPr/>
        <p:txBody>
          <a:bodyPr/>
          <a:lstStyle/>
          <a:p>
            <a:r>
              <a:rPr lang="id-ID" smtClean="0"/>
              <a:t>Wawancara mendalam</a:t>
            </a:r>
          </a:p>
          <a:p>
            <a:r>
              <a:rPr lang="id-ID" smtClean="0"/>
              <a:t>Observasi</a:t>
            </a:r>
          </a:p>
          <a:p>
            <a:r>
              <a:rPr lang="id-ID" smtClean="0"/>
              <a:t>Dokumentasi</a:t>
            </a:r>
          </a:p>
          <a:p>
            <a:r>
              <a:rPr lang="id-ID" smtClean="0"/>
              <a:t>Materi audio-visual</a:t>
            </a:r>
          </a:p>
          <a:p>
            <a:r>
              <a:rPr lang="id-ID" smtClean="0"/>
              <a:t>Pesan elektronik/email/sms</a:t>
            </a:r>
          </a:p>
          <a:p>
            <a:r>
              <a:rPr lang="id-ID" smtClean="0"/>
              <a:t>Suara</a:t>
            </a:r>
            <a:endParaRPr lang="en-US" smtClean="0"/>
          </a:p>
        </p:txBody>
      </p:sp>
    </p:spTree>
    <p:extLst>
      <p:ext uri="{BB962C8B-B14F-4D97-AF65-F5344CB8AC3E}">
        <p14:creationId xmlns:p14="http://schemas.microsoft.com/office/powerpoint/2010/main" val="32855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dirty="0" smtClean="0">
                <a:solidFill>
                  <a:schemeClr val="folHlink"/>
                </a:solidFill>
              </a:rPr>
              <a:t>PENELITIAN KUALITATIF ADALAH</a:t>
            </a:r>
            <a:r>
              <a:rPr lang="id-ID" altLang="en-US" b="1" dirty="0" smtClean="0"/>
              <a:t> </a:t>
            </a:r>
            <a:endParaRPr lang="id-ID" dirty="0"/>
          </a:p>
        </p:txBody>
      </p:sp>
      <p:sp>
        <p:nvSpPr>
          <p:cNvPr id="3" name="Content Placeholder 2"/>
          <p:cNvSpPr>
            <a:spLocks noGrp="1"/>
          </p:cNvSpPr>
          <p:nvPr>
            <p:ph sz="quarter" idx="1"/>
          </p:nvPr>
        </p:nvSpPr>
        <p:spPr/>
        <p:txBody>
          <a:bodyPr>
            <a:normAutofit fontScale="70000" lnSpcReduction="20000"/>
          </a:bodyPr>
          <a:lstStyle/>
          <a:p>
            <a:pPr marL="342900" indent="-342900">
              <a:buNone/>
            </a:pPr>
            <a:endParaRPr lang="id-ID" altLang="en-US" sz="3600" dirty="0" smtClean="0"/>
          </a:p>
          <a:p>
            <a:pPr marL="342900" indent="-342900"/>
            <a:r>
              <a:rPr lang="id-ID" altLang="en-US" sz="3200" dirty="0" smtClean="0"/>
              <a:t>Jenis penelitian yang menghasilkan penemuan-penemuan yang tidak dapat dicapai dengan prosedur-prosedur statistik atau cara lain dari kuantifikasi.</a:t>
            </a:r>
          </a:p>
          <a:p>
            <a:pPr marL="342900" indent="-342900"/>
            <a:endParaRPr lang="id-ID" altLang="en-US" sz="2400" dirty="0" smtClean="0"/>
          </a:p>
          <a:p>
            <a:pPr marL="342900" indent="-342900"/>
            <a:r>
              <a:rPr lang="id-ID" altLang="en-US" sz="3200" dirty="0" smtClean="0"/>
              <a:t>Metoda kualitatif menghasilkan data kualitatif berupa ungkapan atau catatan orang, tingkah laku yang terobservasi. Mengarah kepada keadaan dan individu secara holistik (utuh). Pokok kajiannya tidak akan diredusir (disederhanakan) kepada variabel yang telah ditata atau sebuah hipotesa yang telah direncanakan</a:t>
            </a:r>
            <a:r>
              <a:rPr lang="en-US" altLang="en-US" sz="3200" dirty="0" smtClean="0"/>
              <a:t> </a:t>
            </a:r>
            <a:r>
              <a:rPr lang="id-ID" altLang="en-US" sz="3200" dirty="0" smtClean="0"/>
              <a:t>sebelumnya.</a:t>
            </a:r>
          </a:p>
          <a:p>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id-ID" smtClean="0"/>
              <a:t>Karakteristik</a:t>
            </a:r>
            <a:br>
              <a:rPr lang="id-ID" smtClean="0"/>
            </a:br>
            <a:r>
              <a:rPr lang="id-ID" smtClean="0"/>
              <a:t>Penelitian Kualitatif yang Baik</a:t>
            </a:r>
            <a:endParaRPr lang="en-US" smtClean="0"/>
          </a:p>
        </p:txBody>
      </p:sp>
      <p:sp>
        <p:nvSpPr>
          <p:cNvPr id="24579" name="Content Placeholder 2"/>
          <p:cNvSpPr>
            <a:spLocks noGrp="1"/>
          </p:cNvSpPr>
          <p:nvPr>
            <p:ph idx="1"/>
          </p:nvPr>
        </p:nvSpPr>
        <p:spPr/>
        <p:txBody>
          <a:bodyPr>
            <a:normAutofit fontScale="92500" lnSpcReduction="10000"/>
          </a:bodyPr>
          <a:lstStyle/>
          <a:p>
            <a:r>
              <a:rPr lang="id-ID" smtClean="0"/>
              <a:t>Menggunakan metode penelitian yang detail</a:t>
            </a:r>
          </a:p>
          <a:p>
            <a:r>
              <a:rPr lang="id-ID" smtClean="0"/>
              <a:t>Melakukan prosedur pengumpulan, analisis dan pelaporan data dengan teliti</a:t>
            </a:r>
          </a:p>
          <a:p>
            <a:r>
              <a:rPr lang="id-ID" smtClean="0"/>
              <a:t>Mendesain penelitian sesuai karakteristik </a:t>
            </a:r>
            <a:r>
              <a:rPr lang="id-ID" altLang="en-US" smtClean="0"/>
              <a:t>“</a:t>
            </a:r>
            <a:r>
              <a:rPr lang="id-ID" smtClean="0"/>
              <a:t>kualitatif</a:t>
            </a:r>
            <a:r>
              <a:rPr lang="id-ID" altLang="en-US" smtClean="0"/>
              <a:t>”</a:t>
            </a:r>
            <a:r>
              <a:rPr lang="id-ID" smtClean="0"/>
              <a:t> (menggunakan emergent design, peneliti sebagai instrumen, dan fokus pada pandangan partisipan)</a:t>
            </a:r>
          </a:p>
          <a:p>
            <a:r>
              <a:rPr lang="id-ID" smtClean="0"/>
              <a:t>Menggunakan satu atau lebih model/standar dalam penelitian</a:t>
            </a:r>
            <a:endParaRPr lang="en-US" smtClean="0"/>
          </a:p>
        </p:txBody>
      </p:sp>
    </p:spTree>
    <p:extLst>
      <p:ext uri="{BB962C8B-B14F-4D97-AF65-F5344CB8AC3E}">
        <p14:creationId xmlns:p14="http://schemas.microsoft.com/office/powerpoint/2010/main" val="1917020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normAutofit lnSpcReduction="10000"/>
          </a:bodyPr>
          <a:lstStyle/>
          <a:p>
            <a:r>
              <a:rPr lang="id-ID" smtClean="0"/>
              <a:t>Memulai dengan sebuah fokus penelitian</a:t>
            </a:r>
          </a:p>
          <a:p>
            <a:r>
              <a:rPr lang="id-ID" smtClean="0"/>
              <a:t>Penulisan dengan persuasif sehingga pembaca merasakan apa yang dialami partisipan</a:t>
            </a:r>
          </a:p>
          <a:p>
            <a:r>
              <a:rPr lang="id-ID" smtClean="0"/>
              <a:t>Menganalisis data dengan mengelompokkan ide-ide (abstrak) yang muncul dalam penelitian</a:t>
            </a:r>
          </a:p>
          <a:p>
            <a:r>
              <a:rPr lang="id-ID" smtClean="0"/>
              <a:t>Menulis dengan jelas, terstruktur dan menggunakan banyak ide/pandangan</a:t>
            </a:r>
          </a:p>
          <a:p>
            <a:endParaRPr lang="en-US" smtClean="0"/>
          </a:p>
        </p:txBody>
      </p:sp>
      <p:sp>
        <p:nvSpPr>
          <p:cNvPr id="25603" name="Title 1"/>
          <p:cNvSpPr>
            <a:spLocks noGrp="1"/>
          </p:cNvSpPr>
          <p:nvPr>
            <p:ph type="title"/>
          </p:nvPr>
        </p:nvSpPr>
        <p:spPr/>
        <p:txBody>
          <a:bodyPr>
            <a:normAutofit fontScale="90000"/>
          </a:bodyPr>
          <a:lstStyle/>
          <a:p>
            <a:r>
              <a:rPr lang="id-ID" smtClean="0"/>
              <a:t>Karakteristik</a:t>
            </a:r>
            <a:br>
              <a:rPr lang="id-ID" smtClean="0"/>
            </a:br>
            <a:r>
              <a:rPr lang="id-ID" smtClean="0"/>
              <a:t>Penelitian Kualitatif yang Baik</a:t>
            </a:r>
            <a:endParaRPr lang="en-US" smtClean="0"/>
          </a:p>
        </p:txBody>
      </p:sp>
    </p:spTree>
    <p:extLst>
      <p:ext uri="{BB962C8B-B14F-4D97-AF65-F5344CB8AC3E}">
        <p14:creationId xmlns:p14="http://schemas.microsoft.com/office/powerpoint/2010/main" val="1025573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smtClean="0"/>
              <a:t>Penelitian Kualitatif</a:t>
            </a:r>
          </a:p>
        </p:txBody>
      </p:sp>
      <p:sp>
        <p:nvSpPr>
          <p:cNvPr id="26627" name="Rectangle 3"/>
          <p:cNvSpPr>
            <a:spLocks noGrp="1" noChangeArrowheads="1"/>
          </p:cNvSpPr>
          <p:nvPr>
            <p:ph type="body" idx="1"/>
          </p:nvPr>
        </p:nvSpPr>
        <p:spPr/>
        <p:txBody>
          <a:bodyPr>
            <a:normAutofit fontScale="92500" lnSpcReduction="20000"/>
          </a:bodyPr>
          <a:lstStyle/>
          <a:p>
            <a:pPr eaLnBrk="1" hangingPunct="1"/>
            <a:r>
              <a:rPr lang="en-US" sz="2600" smtClean="0"/>
              <a:t>Bersifat flexible dan iteratif</a:t>
            </a:r>
          </a:p>
          <a:p>
            <a:pPr eaLnBrk="1" hangingPunct="1"/>
            <a:r>
              <a:rPr lang="en-US" sz="2600" smtClean="0"/>
              <a:t>Menggambarkan kualitas: Lebih holistik dan komperhensif</a:t>
            </a:r>
          </a:p>
          <a:p>
            <a:pPr eaLnBrk="1" hangingPunct="1"/>
            <a:r>
              <a:rPr lang="en-US" sz="2600" smtClean="0"/>
              <a:t>Pendekatan penelitian:</a:t>
            </a:r>
          </a:p>
          <a:p>
            <a:pPr lvl="1" eaLnBrk="1" hangingPunct="1"/>
            <a:r>
              <a:rPr lang="en-US" sz="2200" smtClean="0"/>
              <a:t>Antropologis</a:t>
            </a:r>
          </a:p>
          <a:p>
            <a:pPr lvl="1" eaLnBrk="1" hangingPunct="1"/>
            <a:r>
              <a:rPr lang="en-US" sz="2200" smtClean="0"/>
              <a:t>Etnografis</a:t>
            </a:r>
          </a:p>
          <a:p>
            <a:pPr lvl="1" eaLnBrk="1" hangingPunct="1"/>
            <a:r>
              <a:rPr lang="en-US" sz="2200" smtClean="0"/>
              <a:t>Fenomenologis</a:t>
            </a:r>
          </a:p>
          <a:p>
            <a:pPr lvl="1" eaLnBrk="1" hangingPunct="1"/>
            <a:r>
              <a:rPr lang="en-US" sz="2200" smtClean="0"/>
              <a:t>Symbolic interactionism</a:t>
            </a:r>
          </a:p>
          <a:p>
            <a:pPr lvl="1" eaLnBrk="1" hangingPunct="1"/>
            <a:r>
              <a:rPr lang="en-US" sz="2200" smtClean="0"/>
              <a:t>Grounded theory</a:t>
            </a:r>
          </a:p>
          <a:p>
            <a:pPr eaLnBrk="1" hangingPunct="1"/>
            <a:r>
              <a:rPr lang="en-US" sz="2600" smtClean="0"/>
              <a:t>Cara pengumpulan dan alat pengumpul data</a:t>
            </a:r>
          </a:p>
          <a:p>
            <a:pPr lvl="1" eaLnBrk="1" hangingPunct="1"/>
            <a:endParaRPr lang="en-US" sz="2200" smtClean="0"/>
          </a:p>
          <a:p>
            <a:pPr eaLnBrk="1" hangingPunct="1"/>
            <a:endParaRPr lang="en-US" sz="2600" smtClean="0"/>
          </a:p>
        </p:txBody>
      </p:sp>
    </p:spTree>
    <p:extLst>
      <p:ext uri="{BB962C8B-B14F-4D97-AF65-F5344CB8AC3E}">
        <p14:creationId xmlns:p14="http://schemas.microsoft.com/office/powerpoint/2010/main" val="3889724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 y="-342900"/>
            <a:ext cx="8229600" cy="857250"/>
          </a:xfrm>
        </p:spPr>
        <p:txBody>
          <a:bodyPr/>
          <a:lstStyle/>
          <a:p>
            <a:pPr eaLnBrk="1" hangingPunct="1"/>
            <a:r>
              <a:rPr lang="en-US" sz="2200" smtClean="0"/>
              <a:t>Berbagai Situasi dan Pendekatan Penelitian yang Sesuai</a:t>
            </a:r>
          </a:p>
        </p:txBody>
      </p:sp>
      <p:sp>
        <p:nvSpPr>
          <p:cNvPr id="27651" name="Text Box 33"/>
          <p:cNvSpPr txBox="1">
            <a:spLocks noChangeArrowheads="1"/>
          </p:cNvSpPr>
          <p:nvPr/>
        </p:nvSpPr>
        <p:spPr bwMode="auto">
          <a:xfrm>
            <a:off x="365125" y="4868466"/>
            <a:ext cx="27366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Sumber: Hudelson, 1994</a:t>
            </a:r>
          </a:p>
        </p:txBody>
      </p:sp>
      <p:graphicFrame>
        <p:nvGraphicFramePr>
          <p:cNvPr id="12424" name="Group 136"/>
          <p:cNvGraphicFramePr>
            <a:graphicFrameLocks noGrp="1"/>
          </p:cNvGraphicFramePr>
          <p:nvPr/>
        </p:nvGraphicFramePr>
        <p:xfrm>
          <a:off x="609600" y="685800"/>
          <a:ext cx="8001000" cy="4094573"/>
        </p:xfrm>
        <a:graphic>
          <a:graphicData uri="http://schemas.openxmlformats.org/drawingml/2006/table">
            <a:tbl>
              <a:tblPr/>
              <a:tblGrid>
                <a:gridCol w="3616325"/>
                <a:gridCol w="4384675"/>
              </a:tblGrid>
              <a:tr h="34879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n-US" sz="1300" b="1" i="0" u="none" strike="noStrike" cap="none" normalizeH="0" baseline="0">
                          <a:ln>
                            <a:noFill/>
                          </a:ln>
                          <a:solidFill>
                            <a:schemeClr val="tx1"/>
                          </a:solidFill>
                          <a:effectLst/>
                          <a:latin typeface="Arial" charset="0"/>
                          <a:ea typeface="SimSun" charset="0"/>
                          <a:cs typeface="SimSun" charset="0"/>
                        </a:rPr>
                        <a:t>Pendekatan kualitatif (QL)</a:t>
                      </a:r>
                      <a:endParaRPr kumimoji="0" lang="en-US" sz="1300" b="0" i="0" u="none" strike="noStrike" cap="none" normalizeH="0" baseline="0">
                        <a:ln>
                          <a:noFill/>
                        </a:ln>
                        <a:solidFill>
                          <a:schemeClr val="tx1"/>
                        </a:solidFill>
                        <a:effectLst/>
                        <a:latin typeface="Arial" charset="0"/>
                        <a:ea typeface="SimSun" charset="0"/>
                        <a:cs typeface="SimSun" charset="0"/>
                      </a:endParaRP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3C92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n-US" sz="1300" b="1" i="0" u="none" strike="noStrike" cap="none" normalizeH="0" baseline="0">
                          <a:ln>
                            <a:noFill/>
                          </a:ln>
                          <a:solidFill>
                            <a:schemeClr val="tx1"/>
                          </a:solidFill>
                          <a:effectLst/>
                          <a:latin typeface="Arial" charset="0"/>
                          <a:ea typeface="SimSun" charset="0"/>
                          <a:cs typeface="SimSun" charset="0"/>
                        </a:rPr>
                        <a:t>Pendekatan kuantitatif (QN)</a:t>
                      </a:r>
                      <a:endParaRPr kumimoji="0" lang="en-US" sz="1300" b="0" i="0" u="none" strike="noStrike" cap="none" normalizeH="0" baseline="0">
                        <a:ln>
                          <a:noFill/>
                        </a:ln>
                        <a:solidFill>
                          <a:schemeClr val="tx1"/>
                        </a:solidFill>
                        <a:effectLst/>
                        <a:latin typeface="Arial" charset="0"/>
                        <a:ea typeface="SimSun" charset="0"/>
                        <a:cs typeface="SimSun" charset="0"/>
                      </a:endParaRP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3C924"/>
                    </a:solidFill>
                  </a:tcPr>
                </a:tc>
              </a:tr>
              <a:tr h="34879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Masalah belum jelas</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Definisi masalah jelas dan familiar</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651500">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Penelitian eksploratori: Konsep yang relevan dan variabel belum jelas</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Pengukuran mudah dilakukan atau sudah terstandar</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810687">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Untuk pemahaman yang lebih mendalam: Memahami perilaku dalam konteks yang lebih luas</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Hasil penelitian tak membutuhkan keterkaitan dengan konteks sosial, budaya</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578552">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Ingin memahami makna sesuatu bukan ingin mengukur frekuensi</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Jika dibutuhkan deskripsi numerik untuk satu sampel yang representatif</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70473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Dibutuhkan fleksibilitas pendekatan untuk memperoleh hasil yang lebih kaya dan lebih mendalam</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Jika </a:t>
                      </a:r>
                      <a:r>
                        <a:rPr kumimoji="0" lang="es-ES" sz="1300" b="0" i="1" u="none" strike="noStrike" cap="none" normalizeH="0" baseline="0">
                          <a:ln>
                            <a:noFill/>
                          </a:ln>
                          <a:solidFill>
                            <a:schemeClr val="tx1"/>
                          </a:solidFill>
                          <a:effectLst/>
                          <a:latin typeface="Arial" charset="0"/>
                          <a:ea typeface="SimSun" charset="0"/>
                          <a:cs typeface="SimSun" charset="0"/>
                        </a:rPr>
                        <a:t>repeatability </a:t>
                      </a:r>
                      <a:r>
                        <a:rPr kumimoji="0" lang="es-ES" sz="1300" b="0" i="0" u="none" strike="noStrike" cap="none" normalizeH="0" baseline="0">
                          <a:ln>
                            <a:noFill/>
                          </a:ln>
                          <a:solidFill>
                            <a:schemeClr val="tx1"/>
                          </a:solidFill>
                          <a:effectLst/>
                          <a:latin typeface="Arial" charset="0"/>
                          <a:ea typeface="SimSun" charset="0"/>
                          <a:cs typeface="SimSun" charset="0"/>
                        </a:rPr>
                        <a:t>pengukuran dianggap penting</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651500">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Mempelajari issue, kasus atau kejadian secara mendalam dan lebih detil</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Menginginkan generalisasi atau perbandingan hasil antar populasi</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bl>
          </a:graphicData>
        </a:graphic>
      </p:graphicFrame>
    </p:spTree>
    <p:extLst>
      <p:ext uri="{BB962C8B-B14F-4D97-AF65-F5344CB8AC3E}">
        <p14:creationId xmlns:p14="http://schemas.microsoft.com/office/powerpoint/2010/main" val="3105619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85750"/>
            <a:ext cx="8382000" cy="857250"/>
          </a:xfrm>
        </p:spPr>
        <p:txBody>
          <a:bodyPr/>
          <a:lstStyle/>
          <a:p>
            <a:pPr algn="ctr" eaLnBrk="1" hangingPunct="1"/>
            <a:r>
              <a:rPr lang="en-US" altLang="en-US" b="1" smtClean="0"/>
              <a:t>Jenis Penelitian Kualitatif</a:t>
            </a:r>
            <a:endParaRPr lang="th-TH" altLang="en-US" b="1" smtClean="0"/>
          </a:p>
        </p:txBody>
      </p:sp>
      <p:sp>
        <p:nvSpPr>
          <p:cNvPr id="15363" name="Rectangle 3"/>
          <p:cNvSpPr>
            <a:spLocks noGrp="1" noChangeArrowheads="1"/>
          </p:cNvSpPr>
          <p:nvPr>
            <p:ph sz="quarter" idx="1"/>
          </p:nvPr>
        </p:nvSpPr>
        <p:spPr>
          <a:xfrm>
            <a:off x="381000" y="1314450"/>
            <a:ext cx="8229600" cy="3238500"/>
          </a:xfrm>
        </p:spPr>
        <p:txBody>
          <a:bodyPr>
            <a:normAutofit/>
          </a:bodyPr>
          <a:lstStyle/>
          <a:p>
            <a:pPr marL="514350" indent="-514350">
              <a:buFont typeface="+mj-lt"/>
              <a:buAutoNum type="arabicPeriod"/>
            </a:pPr>
            <a:r>
              <a:rPr lang="en-US" altLang="en-US" sz="3200" dirty="0" err="1"/>
              <a:t>Naratif</a:t>
            </a:r>
            <a:endParaRPr lang="th-TH" altLang="en-US" sz="3200" dirty="0"/>
          </a:p>
          <a:p>
            <a:pPr marL="514350" indent="-514350" eaLnBrk="1" hangingPunct="1">
              <a:buFont typeface="+mj-lt"/>
              <a:buAutoNum type="arabicPeriod"/>
            </a:pPr>
            <a:r>
              <a:rPr lang="en-US" altLang="en-US" sz="3200" dirty="0" err="1" smtClean="0"/>
              <a:t>Studi</a:t>
            </a:r>
            <a:r>
              <a:rPr lang="en-US" altLang="en-US" sz="3200" dirty="0" smtClean="0"/>
              <a:t> </a:t>
            </a:r>
            <a:r>
              <a:rPr lang="en-US" altLang="en-US" sz="3200" dirty="0" err="1" smtClean="0"/>
              <a:t>Kasus</a:t>
            </a:r>
            <a:endParaRPr lang="en-US" altLang="en-US" sz="3200" dirty="0" smtClean="0"/>
          </a:p>
          <a:p>
            <a:pPr marL="514350" indent="-514350" eaLnBrk="1" hangingPunct="1">
              <a:buFont typeface="+mj-lt"/>
              <a:buAutoNum type="arabicPeriod"/>
            </a:pPr>
            <a:r>
              <a:rPr lang="en-US" altLang="en-US" sz="3200" dirty="0" err="1" smtClean="0"/>
              <a:t>Fenomenologi</a:t>
            </a:r>
            <a:r>
              <a:rPr lang="en-US" altLang="en-US" sz="3200" dirty="0" smtClean="0"/>
              <a:t> </a:t>
            </a:r>
            <a:r>
              <a:rPr lang="en-US" altLang="en-US" sz="3200" dirty="0" err="1" smtClean="0">
                <a:sym typeface="Wingdings" pitchFamily="2" charset="2"/>
              </a:rPr>
              <a:t>dr</a:t>
            </a:r>
            <a:r>
              <a:rPr lang="en-US" altLang="en-US" sz="3200" dirty="0" smtClean="0">
                <a:sym typeface="Wingdings" pitchFamily="2" charset="2"/>
              </a:rPr>
              <a:t> </a:t>
            </a:r>
            <a:r>
              <a:rPr lang="en-US" altLang="en-US" sz="3200" dirty="0" err="1" smtClean="0">
                <a:sym typeface="Wingdings" pitchFamily="2" charset="2"/>
              </a:rPr>
              <a:t>studi</a:t>
            </a:r>
            <a:r>
              <a:rPr lang="en-US" altLang="en-US" sz="3200" dirty="0" smtClean="0">
                <a:sym typeface="Wingdings" pitchFamily="2" charset="2"/>
              </a:rPr>
              <a:t> </a:t>
            </a:r>
            <a:r>
              <a:rPr lang="en-US" altLang="en-US" sz="3200" dirty="0" err="1" smtClean="0">
                <a:sym typeface="Wingdings" pitchFamily="2" charset="2"/>
              </a:rPr>
              <a:t>kasus</a:t>
            </a:r>
            <a:r>
              <a:rPr lang="en-US" altLang="en-US" sz="3200" dirty="0" smtClean="0"/>
              <a:t> </a:t>
            </a:r>
            <a:r>
              <a:rPr lang="th-TH" altLang="en-US" sz="3200" dirty="0" smtClean="0"/>
              <a:t> </a:t>
            </a:r>
            <a:endParaRPr lang="en-US" altLang="en-US" sz="3200" dirty="0" smtClean="0"/>
          </a:p>
          <a:p>
            <a:pPr marL="514350" indent="-514350" eaLnBrk="1" hangingPunct="1">
              <a:buFont typeface="+mj-lt"/>
              <a:buAutoNum type="arabicPeriod"/>
            </a:pPr>
            <a:r>
              <a:rPr lang="en-US" altLang="en-US" sz="3200" dirty="0" smtClean="0"/>
              <a:t>Ethnography</a:t>
            </a:r>
          </a:p>
          <a:p>
            <a:pPr marL="514350" indent="-514350" eaLnBrk="1" hangingPunct="1">
              <a:buFont typeface="+mj-lt"/>
              <a:buAutoNum type="arabicPeriod"/>
            </a:pPr>
            <a:r>
              <a:rPr lang="en-US" altLang="en-US" sz="3200" dirty="0" smtClean="0"/>
              <a:t>Grounded theory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dirty="0" err="1" smtClean="0">
                <a:latin typeface="Calibri" pitchFamily="34" charset="0"/>
                <a:cs typeface="Calibri" pitchFamily="34" charset="0"/>
              </a:rPr>
              <a:t>Naratif</a:t>
            </a:r>
            <a:endParaRPr lang="en-US" dirty="0" smtClean="0">
              <a:latin typeface="Calibri" pitchFamily="34" charset="0"/>
              <a:cs typeface="Calibri" pitchFamily="34" charset="0"/>
            </a:endParaRPr>
          </a:p>
        </p:txBody>
      </p:sp>
      <p:sp>
        <p:nvSpPr>
          <p:cNvPr id="16387" name="Content Placeholder 2"/>
          <p:cNvSpPr>
            <a:spLocks noGrp="1"/>
          </p:cNvSpPr>
          <p:nvPr>
            <p:ph idx="1"/>
          </p:nvPr>
        </p:nvSpPr>
        <p:spPr/>
        <p:txBody>
          <a:bodyPr/>
          <a:lstStyle/>
          <a:p>
            <a:r>
              <a:rPr lang="en-US" dirty="0" err="1" smtClean="0">
                <a:latin typeface="Calibri" pitchFamily="34" charset="0"/>
                <a:cs typeface="Calibri" pitchFamily="34" charset="0"/>
              </a:rPr>
              <a:t>Mempelajari</a:t>
            </a:r>
            <a:r>
              <a:rPr lang="en-US" dirty="0" smtClean="0">
                <a:latin typeface="Calibri" pitchFamily="34" charset="0"/>
                <a:cs typeface="Calibri" pitchFamily="34" charset="0"/>
              </a:rPr>
              <a:t> </a:t>
            </a:r>
            <a:r>
              <a:rPr lang="en-US" dirty="0" err="1" smtClean="0">
                <a:latin typeface="Calibri" pitchFamily="34" charset="0"/>
                <a:cs typeface="Calibri" pitchFamily="34" charset="0"/>
              </a:rPr>
              <a:t>kehidupan</a:t>
            </a:r>
            <a:r>
              <a:rPr lang="en-US" dirty="0" smtClean="0">
                <a:latin typeface="Calibri" pitchFamily="34" charset="0"/>
                <a:cs typeface="Calibri" pitchFamily="34" charset="0"/>
              </a:rPr>
              <a:t> orang</a:t>
            </a:r>
          </a:p>
          <a:p>
            <a:r>
              <a:rPr lang="en-US" dirty="0" err="1" smtClean="0">
                <a:latin typeface="Calibri" pitchFamily="34" charset="0"/>
                <a:cs typeface="Calibri" pitchFamily="34" charset="0"/>
              </a:rPr>
              <a:t>Meminta</a:t>
            </a:r>
            <a:r>
              <a:rPr lang="en-US" dirty="0" smtClean="0">
                <a:latin typeface="Calibri" pitchFamily="34" charset="0"/>
                <a:cs typeface="Calibri" pitchFamily="34" charset="0"/>
              </a:rPr>
              <a:t> </a:t>
            </a:r>
            <a:r>
              <a:rPr lang="en-US" dirty="0" err="1" smtClean="0">
                <a:latin typeface="Calibri" pitchFamily="34" charset="0"/>
                <a:cs typeface="Calibri" pitchFamily="34" charset="0"/>
              </a:rPr>
              <a:t>informan</a:t>
            </a:r>
            <a:r>
              <a:rPr lang="en-US" dirty="0" smtClean="0">
                <a:latin typeface="Calibri" pitchFamily="34" charset="0"/>
                <a:cs typeface="Calibri" pitchFamily="34" charset="0"/>
              </a:rPr>
              <a:t> </a:t>
            </a:r>
            <a:r>
              <a:rPr lang="en-US" dirty="0" err="1" smtClean="0">
                <a:latin typeface="Calibri" pitchFamily="34" charset="0"/>
                <a:cs typeface="Calibri" pitchFamily="34" charset="0"/>
              </a:rPr>
              <a:t>menceritakan</a:t>
            </a:r>
            <a:r>
              <a:rPr lang="en-US" dirty="0" smtClean="0">
                <a:latin typeface="Calibri" pitchFamily="34" charset="0"/>
                <a:cs typeface="Calibri" pitchFamily="34" charset="0"/>
              </a:rPr>
              <a:t> </a:t>
            </a:r>
            <a:r>
              <a:rPr lang="en-US" dirty="0" err="1" smtClean="0">
                <a:latin typeface="Calibri" pitchFamily="34" charset="0"/>
                <a:cs typeface="Calibri" pitchFamily="34" charset="0"/>
              </a:rPr>
              <a:t>kehidupan</a:t>
            </a:r>
            <a:r>
              <a:rPr lang="en-US" dirty="0" smtClean="0">
                <a:latin typeface="Calibri" pitchFamily="34" charset="0"/>
                <a:cs typeface="Calibri" pitchFamily="34" charset="0"/>
              </a:rPr>
              <a:t> </a:t>
            </a:r>
            <a:r>
              <a:rPr lang="en-US" dirty="0" err="1" smtClean="0">
                <a:latin typeface="Calibri" pitchFamily="34" charset="0"/>
                <a:cs typeface="Calibri" pitchFamily="34" charset="0"/>
              </a:rPr>
              <a:t>mereka</a:t>
            </a:r>
            <a:endParaRPr lang="en-US" dirty="0" smtClean="0">
              <a:latin typeface="Calibri" pitchFamily="34" charset="0"/>
              <a:cs typeface="Calibri" pitchFamily="34" charset="0"/>
            </a:endParaRPr>
          </a:p>
          <a:p>
            <a:r>
              <a:rPr lang="en-US" dirty="0" err="1" smtClean="0">
                <a:latin typeface="Calibri" pitchFamily="34" charset="0"/>
                <a:cs typeface="Calibri" pitchFamily="34" charset="0"/>
              </a:rPr>
              <a:t>Informasi</a:t>
            </a:r>
            <a:r>
              <a:rPr lang="en-US" dirty="0" smtClean="0">
                <a:latin typeface="Calibri" pitchFamily="34" charset="0"/>
                <a:cs typeface="Calibri" pitchFamily="34" charset="0"/>
              </a:rPr>
              <a:t> </a:t>
            </a:r>
            <a:r>
              <a:rPr lang="en-US" dirty="0" err="1" smtClean="0">
                <a:latin typeface="Calibri" pitchFamily="34" charset="0"/>
                <a:cs typeface="Calibri" pitchFamily="34" charset="0"/>
              </a:rPr>
              <a:t>diceritakan</a:t>
            </a:r>
            <a:r>
              <a:rPr lang="en-US" dirty="0" smtClean="0">
                <a:latin typeface="Calibri" pitchFamily="34" charset="0"/>
                <a:cs typeface="Calibri" pitchFamily="34" charset="0"/>
              </a:rPr>
              <a:t> </a:t>
            </a:r>
            <a:r>
              <a:rPr lang="en-US" dirty="0" err="1" smtClean="0">
                <a:latin typeface="Calibri" pitchFamily="34" charset="0"/>
                <a:cs typeface="Calibri" pitchFamily="34" charset="0"/>
              </a:rPr>
              <a:t>kembali</a:t>
            </a:r>
            <a:r>
              <a:rPr lang="en-US" dirty="0" smtClean="0">
                <a:latin typeface="Calibri" pitchFamily="34" charset="0"/>
                <a:cs typeface="Calibri" pitchFamily="34" charset="0"/>
              </a:rPr>
              <a:t> </a:t>
            </a:r>
            <a:r>
              <a:rPr lang="en-US" dirty="0" err="1" smtClean="0">
                <a:latin typeface="Calibri" pitchFamily="34" charset="0"/>
                <a:cs typeface="Calibri" pitchFamily="34" charset="0"/>
              </a:rPr>
              <a:t>oleh</a:t>
            </a:r>
            <a:r>
              <a:rPr lang="en-US" dirty="0" smtClean="0">
                <a:latin typeface="Calibri" pitchFamily="34" charset="0"/>
                <a:cs typeface="Calibri" pitchFamily="34" charset="0"/>
              </a:rPr>
              <a:t> </a:t>
            </a:r>
            <a:r>
              <a:rPr lang="en-US" dirty="0" err="1" smtClean="0">
                <a:latin typeface="Calibri" pitchFamily="34" charset="0"/>
                <a:cs typeface="Calibri" pitchFamily="34" charset="0"/>
              </a:rPr>
              <a:t>peneliti</a:t>
            </a:r>
            <a:r>
              <a:rPr lang="en-US" dirty="0" smtClean="0">
                <a:latin typeface="Calibri" pitchFamily="34" charset="0"/>
                <a:cs typeface="Calibri" pitchFamily="34" charset="0"/>
              </a:rPr>
              <a:t> </a:t>
            </a:r>
            <a:r>
              <a:rPr lang="en-US" dirty="0" err="1" smtClean="0">
                <a:latin typeface="Calibri" pitchFamily="34" charset="0"/>
                <a:cs typeface="Calibri" pitchFamily="34" charset="0"/>
              </a:rPr>
              <a:t>menjadi</a:t>
            </a:r>
            <a:r>
              <a:rPr lang="en-US" dirty="0" smtClean="0">
                <a:latin typeface="Calibri" pitchFamily="34" charset="0"/>
                <a:cs typeface="Calibri" pitchFamily="34" charset="0"/>
              </a:rPr>
              <a:t> </a:t>
            </a:r>
            <a:r>
              <a:rPr lang="en-US" dirty="0" err="1" smtClean="0">
                <a:latin typeface="Calibri" pitchFamily="34" charset="0"/>
                <a:cs typeface="Calibri" pitchFamily="34" charset="0"/>
              </a:rPr>
              <a:t>suatu</a:t>
            </a:r>
            <a:r>
              <a:rPr lang="en-US" dirty="0" smtClean="0">
                <a:latin typeface="Calibri" pitchFamily="34" charset="0"/>
                <a:cs typeface="Calibri" pitchFamily="34" charset="0"/>
              </a:rPr>
              <a:t> </a:t>
            </a:r>
            <a:r>
              <a:rPr lang="en-US" dirty="0" err="1" smtClean="0">
                <a:latin typeface="Calibri" pitchFamily="34" charset="0"/>
                <a:cs typeface="Calibri" pitchFamily="34" charset="0"/>
              </a:rPr>
              <a:t>kronologi</a:t>
            </a:r>
            <a:r>
              <a:rPr lang="en-US" dirty="0" smtClean="0">
                <a:latin typeface="Calibri" pitchFamily="34" charset="0"/>
                <a:cs typeface="Calibri" pitchFamily="34" charset="0"/>
              </a:rPr>
              <a:t> </a:t>
            </a:r>
            <a:r>
              <a:rPr lang="en-US" dirty="0" err="1" smtClean="0">
                <a:latin typeface="Calibri" pitchFamily="34" charset="0"/>
                <a:cs typeface="Calibri" pitchFamily="34" charset="0"/>
              </a:rPr>
              <a:t>naratif</a:t>
            </a: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2126508610"/>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dirty="0" smtClean="0">
                <a:latin typeface="Calibri" pitchFamily="34" charset="0"/>
                <a:cs typeface="Calibri" pitchFamily="34" charset="0"/>
              </a:rPr>
              <a:t>Case studies</a:t>
            </a:r>
          </a:p>
        </p:txBody>
      </p:sp>
      <p:sp>
        <p:nvSpPr>
          <p:cNvPr id="14339" name="Content Placeholder 2"/>
          <p:cNvSpPr>
            <a:spLocks noGrp="1"/>
          </p:cNvSpPr>
          <p:nvPr>
            <p:ph idx="1"/>
          </p:nvPr>
        </p:nvSpPr>
        <p:spPr/>
        <p:txBody>
          <a:bodyPr/>
          <a:lstStyle/>
          <a:p>
            <a:r>
              <a:rPr lang="en-US" smtClean="0">
                <a:latin typeface="Calibri" pitchFamily="34" charset="0"/>
                <a:cs typeface="Calibri" pitchFamily="34" charset="0"/>
              </a:rPr>
              <a:t>Mengkaji secara mendalam suatu program, kegiatan, kejadian, proses, seseorang atau sekumpulan orang. </a:t>
            </a:r>
          </a:p>
          <a:p>
            <a:r>
              <a:rPr lang="en-US" smtClean="0">
                <a:latin typeface="Calibri" pitchFamily="34" charset="0"/>
                <a:cs typeface="Calibri" pitchFamily="34" charset="0"/>
              </a:rPr>
              <a:t>Kasus dibatasi menurut waktu dan aktifitasnya</a:t>
            </a:r>
          </a:p>
          <a:p>
            <a:endParaRPr lang="en-US" smtClean="0">
              <a:latin typeface="Calibri" pitchFamily="34" charset="0"/>
              <a:cs typeface="Calibri" pitchFamily="34" charset="0"/>
            </a:endParaRPr>
          </a:p>
        </p:txBody>
      </p:sp>
    </p:spTree>
    <p:extLst>
      <p:ext uri="{BB962C8B-B14F-4D97-AF65-F5344CB8AC3E}">
        <p14:creationId xmlns:p14="http://schemas.microsoft.com/office/powerpoint/2010/main" val="2147722763"/>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altLang="en-US" dirty="0" smtClean="0"/>
              <a:t>Case study</a:t>
            </a:r>
          </a:p>
        </p:txBody>
      </p:sp>
      <p:sp>
        <p:nvSpPr>
          <p:cNvPr id="16387" name="Rectangle 3"/>
          <p:cNvSpPr>
            <a:spLocks noGrp="1" noChangeArrowheads="1"/>
          </p:cNvSpPr>
          <p:nvPr>
            <p:ph sz="quarter" idx="1"/>
          </p:nvPr>
        </p:nvSpPr>
        <p:spPr/>
        <p:txBody>
          <a:bodyPr>
            <a:normAutofit lnSpcReduction="10000"/>
          </a:bodyPr>
          <a:lstStyle/>
          <a:p>
            <a:pPr eaLnBrk="1" hangingPunct="1">
              <a:lnSpc>
                <a:spcPct val="90000"/>
              </a:lnSpc>
            </a:pPr>
            <a:r>
              <a:rPr lang="en-US" altLang="en-US" sz="2800" smtClean="0"/>
              <a:t>Penelitian bertujuan untuk menggali lebih dalam terhadap sejumlah kecil kasus</a:t>
            </a:r>
          </a:p>
          <a:p>
            <a:pPr eaLnBrk="1" hangingPunct="1">
              <a:lnSpc>
                <a:spcPct val="90000"/>
              </a:lnSpc>
            </a:pPr>
            <a:r>
              <a:rPr lang="en-US" altLang="en-US" sz="2800" smtClean="0"/>
              <a:t>Menggambarkan wujud sebuah unit seperti orang, organisasi, institusi, atau kejadian</a:t>
            </a:r>
          </a:p>
          <a:p>
            <a:pPr eaLnBrk="1" hangingPunct="1">
              <a:lnSpc>
                <a:spcPct val="90000"/>
              </a:lnSpc>
            </a:pPr>
            <a:r>
              <a:rPr lang="en-US" altLang="en-US" sz="2800" smtClean="0"/>
              <a:t>Kisaran studinya bisa dari sederhana sampai  kompleks:</a:t>
            </a:r>
          </a:p>
          <a:p>
            <a:pPr lvl="1" eaLnBrk="1" hangingPunct="1">
              <a:lnSpc>
                <a:spcPct val="90000"/>
              </a:lnSpc>
            </a:pPr>
            <a:r>
              <a:rPr lang="en-US" altLang="en-US" sz="2300" smtClean="0"/>
              <a:t>Yang paling sederhana adalah deskripsi kejadian tunggal</a:t>
            </a:r>
          </a:p>
          <a:p>
            <a:pPr lvl="1" eaLnBrk="1" hangingPunct="1">
              <a:lnSpc>
                <a:spcPct val="90000"/>
              </a:lnSpc>
            </a:pPr>
            <a:r>
              <a:rPr lang="en-US" altLang="en-US" sz="2200" smtClean="0"/>
              <a:t>Yang lebih kompleks adalah analisi situasi sosial pada periode tertentu</a:t>
            </a:r>
          </a:p>
          <a:p>
            <a:pPr eaLnBrk="1" hangingPunct="1">
              <a:lnSpc>
                <a:spcPct val="90000"/>
              </a:lnSpc>
            </a:pPr>
            <a:endParaRPr lang="en-US" alt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ctr" eaLnBrk="1" hangingPunct="1"/>
            <a:r>
              <a:rPr lang="en-US" altLang="en-US" smtClean="0"/>
              <a:t>Case study</a:t>
            </a:r>
          </a:p>
        </p:txBody>
      </p:sp>
      <p:sp>
        <p:nvSpPr>
          <p:cNvPr id="17411" name="Rectangle 3"/>
          <p:cNvSpPr>
            <a:spLocks noGrp="1" noChangeArrowheads="1"/>
          </p:cNvSpPr>
          <p:nvPr>
            <p:ph sz="quarter" idx="1"/>
          </p:nvPr>
        </p:nvSpPr>
        <p:spPr/>
        <p:txBody>
          <a:bodyPr/>
          <a:lstStyle/>
          <a:p>
            <a:pPr eaLnBrk="1" hangingPunct="1"/>
            <a:r>
              <a:rPr lang="en-US" altLang="en-US" smtClean="0"/>
              <a:t>Studi kasus menghasilkan data yang kaya dan mendalam</a:t>
            </a:r>
          </a:p>
          <a:p>
            <a:pPr eaLnBrk="1" hangingPunct="1"/>
            <a:r>
              <a:rPr lang="en-US" altLang="en-US" smtClean="0"/>
              <a:t>Menggambarkan kasus khusus secara detail</a:t>
            </a:r>
          </a:p>
          <a:p>
            <a:pPr eaLnBrk="1" hangingPunct="1"/>
            <a:r>
              <a:rPr lang="en-US" altLang="en-US" smtClean="0"/>
              <a:t>Generalisasi bukan menjadi tujuan dari penelitian ini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dirty="0" err="1" smtClean="0"/>
              <a:t>Fenomenologi</a:t>
            </a:r>
            <a:endParaRPr lang="en-US" dirty="0" smtClean="0"/>
          </a:p>
        </p:txBody>
      </p:sp>
      <p:sp>
        <p:nvSpPr>
          <p:cNvPr id="3" name="Content Placeholder 2"/>
          <p:cNvSpPr>
            <a:spLocks noGrp="1"/>
          </p:cNvSpPr>
          <p:nvPr>
            <p:ph idx="1"/>
          </p:nvPr>
        </p:nvSpPr>
        <p:spPr/>
        <p:txBody>
          <a:bodyPr>
            <a:normAutofit fontScale="92500" lnSpcReduction="10000"/>
          </a:bodyPr>
          <a:lstStyle/>
          <a:p>
            <a:pPr>
              <a:buFont typeface="Wingdings" charset="0"/>
              <a:buChar char="l"/>
              <a:defRPr/>
            </a:pPr>
            <a:r>
              <a:rPr lang="en-US" dirty="0" err="1" smtClean="0"/>
              <a:t>Identifikasi</a:t>
            </a:r>
            <a:r>
              <a:rPr lang="en-US" dirty="0" smtClean="0"/>
              <a:t> </a:t>
            </a:r>
            <a:r>
              <a:rPr lang="en-US" dirty="0" err="1" smtClean="0"/>
              <a:t>esensi</a:t>
            </a:r>
            <a:r>
              <a:rPr lang="en-US" dirty="0" smtClean="0"/>
              <a:t> </a:t>
            </a:r>
            <a:r>
              <a:rPr lang="en-US" dirty="0" err="1" smtClean="0"/>
              <a:t>pengalaman</a:t>
            </a:r>
            <a:r>
              <a:rPr lang="en-US" dirty="0" smtClean="0"/>
              <a:t> </a:t>
            </a:r>
            <a:r>
              <a:rPr lang="en-US" dirty="0" err="1" smtClean="0"/>
              <a:t>manusia</a:t>
            </a:r>
            <a:r>
              <a:rPr lang="en-US" dirty="0" smtClean="0"/>
              <a:t> </a:t>
            </a:r>
            <a:r>
              <a:rPr lang="en-US" dirty="0" err="1" smtClean="0"/>
              <a:t>tentang</a:t>
            </a:r>
            <a:r>
              <a:rPr lang="en-US" dirty="0" smtClean="0"/>
              <a:t> </a:t>
            </a:r>
            <a:r>
              <a:rPr lang="en-US" dirty="0" err="1" smtClean="0"/>
              <a:t>suatu</a:t>
            </a:r>
            <a:r>
              <a:rPr lang="en-US" dirty="0" smtClean="0"/>
              <a:t> </a:t>
            </a:r>
            <a:r>
              <a:rPr lang="en-US" dirty="0" err="1" smtClean="0"/>
              <a:t>fenomena</a:t>
            </a:r>
            <a:endParaRPr lang="en-US" dirty="0" smtClean="0"/>
          </a:p>
          <a:p>
            <a:pPr>
              <a:buFont typeface="Wingdings" charset="0"/>
              <a:buChar char="l"/>
              <a:defRPr/>
            </a:pPr>
            <a:r>
              <a:rPr lang="en-US" dirty="0" err="1" smtClean="0"/>
              <a:t>Memahami</a:t>
            </a:r>
            <a:r>
              <a:rPr lang="en-US" dirty="0" smtClean="0"/>
              <a:t> </a:t>
            </a:r>
            <a:r>
              <a:rPr lang="en-US" dirty="0" err="1" smtClean="0"/>
              <a:t>pengalaman</a:t>
            </a:r>
            <a:r>
              <a:rPr lang="en-US" dirty="0" smtClean="0"/>
              <a:t> </a:t>
            </a:r>
            <a:r>
              <a:rPr lang="en-US" dirty="0" err="1" smtClean="0"/>
              <a:t>hidup</a:t>
            </a:r>
            <a:r>
              <a:rPr lang="en-US" dirty="0" smtClean="0"/>
              <a:t> (the lived experiences) </a:t>
            </a:r>
            <a:r>
              <a:rPr lang="en-US" dirty="0" err="1" smtClean="0"/>
              <a:t>suatu</a:t>
            </a:r>
            <a:r>
              <a:rPr lang="en-US" dirty="0" smtClean="0"/>
              <a:t> </a:t>
            </a:r>
            <a:r>
              <a:rPr lang="en-US" dirty="0" err="1" smtClean="0"/>
              <a:t>fenomena</a:t>
            </a:r>
            <a:endParaRPr lang="en-US" dirty="0" smtClean="0"/>
          </a:p>
          <a:p>
            <a:pPr>
              <a:buFont typeface="Wingdings" charset="0"/>
              <a:buChar char="l"/>
              <a:defRPr/>
            </a:pPr>
            <a:r>
              <a:rPr lang="en-US" dirty="0" err="1" smtClean="0"/>
              <a:t>Mengumpulkan</a:t>
            </a:r>
            <a:r>
              <a:rPr lang="en-US" dirty="0" smtClean="0"/>
              <a:t> data </a:t>
            </a:r>
            <a:r>
              <a:rPr lang="en-US" dirty="0" err="1" smtClean="0"/>
              <a:t>dari</a:t>
            </a:r>
            <a:r>
              <a:rPr lang="en-US" dirty="0" smtClean="0"/>
              <a:t> </a:t>
            </a:r>
            <a:r>
              <a:rPr lang="en-US" dirty="0" err="1" smtClean="0"/>
              <a:t>informan</a:t>
            </a:r>
            <a:r>
              <a:rPr lang="en-US" dirty="0" smtClean="0"/>
              <a:t> yang </a:t>
            </a:r>
            <a:r>
              <a:rPr lang="en-US" dirty="0" err="1" smtClean="0"/>
              <a:t>mengalami</a:t>
            </a:r>
            <a:r>
              <a:rPr lang="en-US" dirty="0" smtClean="0"/>
              <a:t> </a:t>
            </a:r>
            <a:r>
              <a:rPr lang="en-US" dirty="0" err="1" smtClean="0"/>
              <a:t>suatu</a:t>
            </a:r>
            <a:r>
              <a:rPr lang="en-US" dirty="0" smtClean="0"/>
              <a:t> </a:t>
            </a:r>
            <a:r>
              <a:rPr lang="en-US" dirty="0" err="1" smtClean="0"/>
              <a:t>fenomena</a:t>
            </a:r>
            <a:endParaRPr lang="en-US" dirty="0" smtClean="0"/>
          </a:p>
          <a:p>
            <a:pPr>
              <a:buFont typeface="Wingdings" charset="0"/>
              <a:buChar char="l"/>
              <a:defRPr/>
            </a:pPr>
            <a:r>
              <a:rPr lang="en-US" dirty="0" err="1" smtClean="0"/>
              <a:t>Sejumlah</a:t>
            </a:r>
            <a:r>
              <a:rPr lang="en-US" dirty="0" smtClean="0"/>
              <a:t> </a:t>
            </a:r>
            <a:r>
              <a:rPr lang="en-US" dirty="0" err="1" smtClean="0"/>
              <a:t>kecil</a:t>
            </a:r>
            <a:r>
              <a:rPr lang="en-US" dirty="0" smtClean="0"/>
              <a:t> </a:t>
            </a:r>
            <a:r>
              <a:rPr lang="en-US" dirty="0" err="1" smtClean="0"/>
              <a:t>informan</a:t>
            </a:r>
            <a:r>
              <a:rPr lang="en-US" dirty="0" smtClean="0"/>
              <a:t> </a:t>
            </a:r>
            <a:r>
              <a:rPr lang="en-US" dirty="0" err="1" smtClean="0"/>
              <a:t>diikuti</a:t>
            </a:r>
            <a:r>
              <a:rPr lang="en-US" dirty="0" smtClean="0"/>
              <a:t> </a:t>
            </a:r>
            <a:r>
              <a:rPr lang="en-US" dirty="0" err="1" smtClean="0"/>
              <a:t>secara</a:t>
            </a:r>
            <a:r>
              <a:rPr lang="en-US" dirty="0" smtClean="0"/>
              <a:t> </a:t>
            </a:r>
            <a:r>
              <a:rPr lang="en-US" dirty="0" err="1" smtClean="0"/>
              <a:t>mendalam</a:t>
            </a:r>
            <a:r>
              <a:rPr lang="en-US" dirty="0" smtClean="0"/>
              <a:t> </a:t>
            </a:r>
            <a:r>
              <a:rPr lang="en-US" dirty="0" err="1" smtClean="0"/>
              <a:t>untuk</a:t>
            </a:r>
            <a:r>
              <a:rPr lang="en-US" dirty="0" smtClean="0"/>
              <a:t> </a:t>
            </a:r>
            <a:r>
              <a:rPr lang="en-US" dirty="0" err="1" smtClean="0"/>
              <a:t>memahami</a:t>
            </a:r>
            <a:r>
              <a:rPr lang="en-US" dirty="0" smtClean="0"/>
              <a:t> </a:t>
            </a:r>
            <a:r>
              <a:rPr lang="en-US" dirty="0" err="1" smtClean="0"/>
              <a:t>pengalaman</a:t>
            </a:r>
            <a:r>
              <a:rPr lang="en-US" dirty="0" smtClean="0"/>
              <a:t> </a:t>
            </a:r>
            <a:r>
              <a:rPr lang="en-US" dirty="0" err="1" smtClean="0"/>
              <a:t>hidup</a:t>
            </a:r>
            <a:r>
              <a:rPr lang="en-US" dirty="0" smtClean="0"/>
              <a:t> </a:t>
            </a:r>
            <a:endParaRPr lang="en-US" dirty="0"/>
          </a:p>
        </p:txBody>
      </p:sp>
    </p:spTree>
    <p:extLst>
      <p:ext uri="{BB962C8B-B14F-4D97-AF65-F5344CB8AC3E}">
        <p14:creationId xmlns:p14="http://schemas.microsoft.com/office/powerpoint/2010/main" val="138474850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id-ID" smtClean="0"/>
              <a:t>Definisi Penelitian Kualitatif</a:t>
            </a:r>
            <a:endParaRPr lang="en-US" smtClean="0"/>
          </a:p>
        </p:txBody>
      </p:sp>
      <p:sp>
        <p:nvSpPr>
          <p:cNvPr id="18435" name="Content Placeholder 2"/>
          <p:cNvSpPr>
            <a:spLocks noGrp="1"/>
          </p:cNvSpPr>
          <p:nvPr>
            <p:ph idx="1"/>
          </p:nvPr>
        </p:nvSpPr>
        <p:spPr>
          <a:xfrm>
            <a:off x="457200" y="1289448"/>
            <a:ext cx="8229600" cy="2253853"/>
          </a:xfrm>
        </p:spPr>
        <p:txBody>
          <a:bodyPr/>
          <a:lstStyle/>
          <a:p>
            <a:pPr marL="0" indent="0" algn="ctr">
              <a:spcAft>
                <a:spcPts val="1200"/>
              </a:spcAft>
              <a:buFont typeface="Wingdings" pitchFamily="2" charset="2"/>
              <a:buNone/>
            </a:pPr>
            <a:r>
              <a:rPr lang="id-ID" altLang="en-US" sz="2000" smtClean="0">
                <a:latin typeface="Agency FB" pitchFamily="34" charset="0"/>
              </a:rPr>
              <a:t>“</a:t>
            </a:r>
            <a:r>
              <a:rPr lang="id-ID" sz="2000" smtClean="0">
                <a:latin typeface="Agency FB" pitchFamily="34" charset="0"/>
              </a:rPr>
              <a:t>Qualitative research is an inquiry process of understanding based on distinct methodological traditions of inquiry that explore a social or human problem. The researcher builds a complex, holistic picture, analyzes words, reports detailed views of informants and conducts the study in natural setting</a:t>
            </a:r>
            <a:r>
              <a:rPr lang="id-ID" altLang="en-US" sz="2000" smtClean="0">
                <a:latin typeface="Agency FB" pitchFamily="34" charset="0"/>
              </a:rPr>
              <a:t>”</a:t>
            </a:r>
            <a:endParaRPr lang="id-ID" sz="2000" smtClean="0">
              <a:latin typeface="Agency FB" pitchFamily="34" charset="0"/>
            </a:endParaRPr>
          </a:p>
          <a:p>
            <a:pPr marL="0" indent="0" algn="r">
              <a:buFont typeface="Wingdings" pitchFamily="2" charset="2"/>
              <a:buNone/>
            </a:pPr>
            <a:r>
              <a:rPr lang="id-ID" sz="2000" smtClean="0">
                <a:latin typeface="Agency FB" pitchFamily="34" charset="0"/>
              </a:rPr>
              <a:t>-- Cresswell, 1998</a:t>
            </a:r>
            <a:endParaRPr lang="en-US" sz="2000" smtClean="0">
              <a:latin typeface="Agency FB" pitchFamily="34" charset="0"/>
            </a:endParaRPr>
          </a:p>
        </p:txBody>
      </p:sp>
      <p:sp>
        <p:nvSpPr>
          <p:cNvPr id="18436" name="TextBox 3"/>
          <p:cNvSpPr txBox="1">
            <a:spLocks noChangeArrowheads="1"/>
          </p:cNvSpPr>
          <p:nvPr/>
        </p:nvSpPr>
        <p:spPr bwMode="auto">
          <a:xfrm>
            <a:off x="457200" y="3211835"/>
            <a:ext cx="8153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just" eaLnBrk="1" hangingPunct="1">
              <a:buFont typeface="Arial" charset="0"/>
              <a:buChar char="•"/>
            </a:pPr>
            <a:r>
              <a:rPr lang="id-ID" sz="2000" dirty="0"/>
              <a:t> Proses penelitian untuk memahami suatu hal menggunakan metodologi yang biasa digunakan dalam penelitian masalah sosial dan kemanusiaan.</a:t>
            </a:r>
          </a:p>
          <a:p>
            <a:pPr algn="just" eaLnBrk="1" hangingPunct="1"/>
            <a:endParaRPr lang="id-ID" sz="2000" dirty="0"/>
          </a:p>
          <a:p>
            <a:pPr algn="just" eaLnBrk="1" hangingPunct="1">
              <a:buFont typeface="Arial" charset="0"/>
              <a:buChar char="•"/>
            </a:pPr>
            <a:r>
              <a:rPr lang="id-ID" sz="2000" dirty="0"/>
              <a:t> Membangun gambaran yang kompleks dan holistik atas sebuah kejadian dalam suasana yang natural</a:t>
            </a:r>
            <a:endParaRPr lang="en-US" sz="2000" dirty="0"/>
          </a:p>
        </p:txBody>
      </p:sp>
    </p:spTree>
    <p:extLst>
      <p:ext uri="{BB962C8B-B14F-4D97-AF65-F5344CB8AC3E}">
        <p14:creationId xmlns:p14="http://schemas.microsoft.com/office/powerpoint/2010/main" val="13259086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altLang="en-US" dirty="0" err="1" smtClean="0"/>
              <a:t>Fenomenologi</a:t>
            </a:r>
            <a:endParaRPr lang="en-US" altLang="en-US" dirty="0" smtClean="0"/>
          </a:p>
        </p:txBody>
      </p:sp>
      <p:sp>
        <p:nvSpPr>
          <p:cNvPr id="18435" name="Rectangle 3"/>
          <p:cNvSpPr>
            <a:spLocks noGrp="1" noChangeArrowheads="1"/>
          </p:cNvSpPr>
          <p:nvPr>
            <p:ph sz="quarter" idx="1"/>
          </p:nvPr>
        </p:nvSpPr>
        <p:spPr/>
        <p:txBody>
          <a:bodyPr>
            <a:normAutofit/>
          </a:bodyPr>
          <a:lstStyle/>
          <a:p>
            <a:pPr eaLnBrk="1" hangingPunct="1"/>
            <a:r>
              <a:rPr lang="en-US" altLang="en-US" smtClean="0"/>
              <a:t>Fenomena bisa berbentuk even, situasi, dan pengalaman atau konsep/sikap</a:t>
            </a:r>
          </a:p>
          <a:p>
            <a:pPr eaLnBrk="1" hangingPunct="1"/>
            <a:r>
              <a:rPr lang="en-US" altLang="en-US" smtClean="0"/>
              <a:t>Kita dikelilingi banyak fenomena, kita sadar akan tetapi tidak sepenuhnya memahami</a:t>
            </a:r>
          </a:p>
          <a:p>
            <a:pPr eaLnBrk="1" hangingPunct="1"/>
            <a:r>
              <a:rPr lang="en-US" altLang="en-US" smtClean="0"/>
              <a:t>Kurangnya pemahaman akan fenomena karena kebanyakan tidak digambarkan dan dijelaskan secara detail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altLang="en-US" dirty="0" err="1" smtClean="0"/>
              <a:t>Fenomenologi</a:t>
            </a:r>
            <a:endParaRPr lang="en-US" altLang="en-US" dirty="0" smtClean="0"/>
          </a:p>
        </p:txBody>
      </p:sp>
      <p:sp>
        <p:nvSpPr>
          <p:cNvPr id="19459" name="Rectangle 3"/>
          <p:cNvSpPr>
            <a:spLocks noGrp="1" noChangeArrowheads="1"/>
          </p:cNvSpPr>
          <p:nvPr>
            <p:ph sz="quarter" idx="1"/>
          </p:nvPr>
        </p:nvSpPr>
        <p:spPr/>
        <p:txBody>
          <a:bodyPr>
            <a:normAutofit lnSpcReduction="10000"/>
          </a:bodyPr>
          <a:lstStyle/>
          <a:p>
            <a:pPr eaLnBrk="1" hangingPunct="1"/>
            <a:r>
              <a:rPr lang="en-US" altLang="en-US" sz="2700" smtClean="0"/>
              <a:t>Penelitian diawali dengan adanya gap dalam pemahaman kita</a:t>
            </a:r>
          </a:p>
          <a:p>
            <a:pPr eaLnBrk="1" hangingPunct="1"/>
            <a:r>
              <a:rPr lang="en-US" altLang="en-US" sz="2700" smtClean="0"/>
              <a:t>Klarifikasi atau iluminasi sangat dibutuhkan</a:t>
            </a:r>
          </a:p>
          <a:p>
            <a:pPr eaLnBrk="1" hangingPunct="1"/>
            <a:r>
              <a:rPr lang="en-US" altLang="en-US" sz="2700" smtClean="0"/>
              <a:t>Fenomenologi riset tidak perlu memberikan penjelasan yang pasti tentang terjadi nya fenomena tetapi justru meningkatkan kesadaran dan pemahaman secara </a:t>
            </a:r>
            <a:r>
              <a:rPr lang="en-US" altLang="en-US" sz="2700" b="1" smtClean="0"/>
              <a:t>insight</a:t>
            </a:r>
            <a:r>
              <a:rPr lang="en-US" altLang="en-US" sz="2700" smtClean="0"/>
              <a:t> kepada pembacanya tentang fenomena tersebut.</a:t>
            </a:r>
          </a:p>
          <a:p>
            <a:pPr eaLnBrk="1" hangingPunct="1"/>
            <a:endParaRPr lang="en-US" altLang="en-US" sz="27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285750"/>
            <a:ext cx="8153400" cy="742950"/>
          </a:xfrm>
        </p:spPr>
        <p:txBody>
          <a:bodyPr>
            <a:normAutofit fontScale="90000"/>
          </a:bodyPr>
          <a:lstStyle/>
          <a:p>
            <a:pPr eaLnBrk="1" hangingPunct="1"/>
            <a:r>
              <a:rPr lang="en-US" altLang="en-US" dirty="0" err="1" smtClean="0"/>
              <a:t>Ethnografi</a:t>
            </a:r>
            <a:endParaRPr lang="en-US" altLang="en-US" dirty="0" smtClean="0"/>
          </a:p>
        </p:txBody>
      </p:sp>
      <p:sp>
        <p:nvSpPr>
          <p:cNvPr id="20483" name="Rectangle 3"/>
          <p:cNvSpPr>
            <a:spLocks noGrp="1" noChangeArrowheads="1"/>
          </p:cNvSpPr>
          <p:nvPr>
            <p:ph sz="quarter" idx="1"/>
          </p:nvPr>
        </p:nvSpPr>
        <p:spPr>
          <a:xfrm>
            <a:off x="685800" y="1200150"/>
            <a:ext cx="8458200" cy="3429000"/>
          </a:xfrm>
        </p:spPr>
        <p:txBody>
          <a:bodyPr>
            <a:normAutofit fontScale="92500" lnSpcReduction="20000"/>
          </a:bodyPr>
          <a:lstStyle/>
          <a:p>
            <a:pPr eaLnBrk="1" hangingPunct="1"/>
            <a:r>
              <a:rPr lang="en-US" altLang="en-US" smtClean="0"/>
              <a:t>Berlatarbelakang anthropology (Budaya)</a:t>
            </a:r>
          </a:p>
          <a:p>
            <a:pPr eaLnBrk="1" hangingPunct="1"/>
            <a:r>
              <a:rPr lang="en-US" altLang="en-US" smtClean="0"/>
              <a:t>Berarti ‘gambaran masyarakat’</a:t>
            </a:r>
          </a:p>
          <a:p>
            <a:pPr eaLnBrk="1" hangingPunct="1"/>
            <a:r>
              <a:rPr lang="en-US" altLang="en-US" smtClean="0"/>
              <a:t>Merupakan dekripsi budaya dan masyarakat </a:t>
            </a:r>
          </a:p>
          <a:p>
            <a:pPr eaLnBrk="1" hangingPunct="1"/>
            <a:r>
              <a:rPr lang="en-US" altLang="en-US" smtClean="0"/>
              <a:t>Parameter budaya :</a:t>
            </a:r>
          </a:p>
          <a:p>
            <a:pPr lvl="1" eaLnBrk="1" hangingPunct="1"/>
            <a:r>
              <a:rPr lang="en-US" altLang="en-US" smtClean="0"/>
              <a:t>Geografi: bagian tertentu dari sebuah negara/ tempat</a:t>
            </a:r>
          </a:p>
          <a:p>
            <a:pPr lvl="1" eaLnBrk="1" hangingPunct="1"/>
            <a:r>
              <a:rPr lang="en-US" altLang="en-US" smtClean="0"/>
              <a:t>Agama</a:t>
            </a:r>
          </a:p>
          <a:p>
            <a:pPr lvl="1" eaLnBrk="1" hangingPunct="1"/>
            <a:r>
              <a:rPr lang="en-US" altLang="en-US" smtClean="0"/>
              <a:t>Suku bangsa</a:t>
            </a:r>
          </a:p>
          <a:p>
            <a:pPr lvl="1" eaLnBrk="1" hangingPunct="1"/>
            <a:r>
              <a:rPr lang="en-US" altLang="en-US" smtClean="0"/>
              <a:t>Shared experience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342900"/>
            <a:ext cx="8153400" cy="742950"/>
          </a:xfrm>
        </p:spPr>
        <p:txBody>
          <a:bodyPr>
            <a:normAutofit fontScale="90000"/>
          </a:bodyPr>
          <a:lstStyle/>
          <a:p>
            <a:pPr eaLnBrk="1" hangingPunct="1"/>
            <a:r>
              <a:rPr lang="en-US" altLang="en-US" dirty="0" smtClean="0"/>
              <a:t>Ethnography</a:t>
            </a:r>
          </a:p>
        </p:txBody>
      </p:sp>
      <p:sp>
        <p:nvSpPr>
          <p:cNvPr id="21507" name="Rectangle 3"/>
          <p:cNvSpPr>
            <a:spLocks noGrp="1" noChangeArrowheads="1"/>
          </p:cNvSpPr>
          <p:nvPr>
            <p:ph sz="quarter" idx="1"/>
          </p:nvPr>
        </p:nvSpPr>
        <p:spPr/>
        <p:txBody>
          <a:bodyPr>
            <a:normAutofit/>
          </a:bodyPr>
          <a:lstStyle/>
          <a:p>
            <a:pPr eaLnBrk="1" hangingPunct="1">
              <a:lnSpc>
                <a:spcPct val="90000"/>
              </a:lnSpc>
            </a:pPr>
            <a:r>
              <a:rPr lang="en-US" altLang="en-US" sz="2700" smtClean="0"/>
              <a:t>Contoh: adanya budaya yang mengatur kontak antara pria dan wanita membuat wanita asia sungkan untuk melakukan cervical screening</a:t>
            </a:r>
          </a:p>
          <a:p>
            <a:pPr eaLnBrk="1" hangingPunct="1">
              <a:lnSpc>
                <a:spcPct val="90000"/>
              </a:lnSpc>
            </a:pPr>
            <a:r>
              <a:rPr lang="en-US" altLang="en-US" sz="2700" smtClean="0"/>
              <a:t>Etnografi membantu para petugas kesehatan untuk mengembangkan kesadaran budaya dan sensitivitas sekaligus menguatkan kualitas penyediaan pelayanan kesehatan bagi masyarakat dari berbagai budaya</a:t>
            </a:r>
          </a:p>
          <a:p>
            <a:pPr eaLnBrk="1" hangingPunct="1">
              <a:lnSpc>
                <a:spcPct val="90000"/>
              </a:lnSpc>
            </a:pPr>
            <a:endParaRPr lang="en-US" altLang="en-US" sz="27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42900"/>
            <a:ext cx="8153400" cy="742950"/>
          </a:xfrm>
        </p:spPr>
        <p:txBody>
          <a:bodyPr>
            <a:normAutofit fontScale="90000"/>
          </a:bodyPr>
          <a:lstStyle/>
          <a:p>
            <a:pPr eaLnBrk="1" hangingPunct="1"/>
            <a:r>
              <a:rPr lang="en-US" altLang="en-US" dirty="0" smtClean="0"/>
              <a:t>Ethnography</a:t>
            </a:r>
          </a:p>
        </p:txBody>
      </p:sp>
      <p:sp>
        <p:nvSpPr>
          <p:cNvPr id="22531" name="Rectangle 3"/>
          <p:cNvSpPr>
            <a:spLocks noGrp="1" noChangeArrowheads="1"/>
          </p:cNvSpPr>
          <p:nvPr>
            <p:ph sz="quarter" idx="1"/>
          </p:nvPr>
        </p:nvSpPr>
        <p:spPr>
          <a:xfrm>
            <a:off x="533400" y="1371600"/>
            <a:ext cx="8153400" cy="3200400"/>
          </a:xfrm>
        </p:spPr>
        <p:txBody>
          <a:bodyPr>
            <a:normAutofit fontScale="92500"/>
          </a:bodyPr>
          <a:lstStyle/>
          <a:p>
            <a:pPr eaLnBrk="1" hangingPunct="1"/>
            <a:r>
              <a:rPr lang="en-US" altLang="en-US" sz="2700" dirty="0" err="1" smtClean="0"/>
              <a:t>Memerlukan</a:t>
            </a:r>
            <a:r>
              <a:rPr lang="en-US" altLang="en-US" sz="2700" dirty="0" smtClean="0"/>
              <a:t> </a:t>
            </a:r>
            <a:r>
              <a:rPr lang="en-US" altLang="en-US" sz="2700" dirty="0" err="1" smtClean="0"/>
              <a:t>banyak</a:t>
            </a:r>
            <a:r>
              <a:rPr lang="en-US" altLang="en-US" sz="2700" dirty="0" smtClean="0"/>
              <a:t> </a:t>
            </a:r>
            <a:r>
              <a:rPr lang="en-US" altLang="en-US" sz="2700" dirty="0" err="1" smtClean="0"/>
              <a:t>kerja</a:t>
            </a:r>
            <a:r>
              <a:rPr lang="en-US" altLang="en-US" sz="2700" dirty="0" smtClean="0"/>
              <a:t> di </a:t>
            </a:r>
            <a:r>
              <a:rPr lang="en-US" altLang="en-US" sz="2700" dirty="0" err="1" smtClean="0"/>
              <a:t>lapangan</a:t>
            </a:r>
            <a:endParaRPr lang="en-US" altLang="en-US" sz="2700" dirty="0" smtClean="0"/>
          </a:p>
          <a:p>
            <a:pPr eaLnBrk="1" hangingPunct="1"/>
            <a:r>
              <a:rPr lang="en-US" altLang="en-US" sz="2700" dirty="0" err="1" smtClean="0"/>
              <a:t>Pengumpulan</a:t>
            </a:r>
            <a:r>
              <a:rPr lang="en-US" altLang="en-US" sz="2700" dirty="0" smtClean="0"/>
              <a:t> data </a:t>
            </a:r>
            <a:r>
              <a:rPr lang="en-US" altLang="en-US" sz="2700" dirty="0" err="1" smtClean="0"/>
              <a:t>dengan</a:t>
            </a:r>
            <a:r>
              <a:rPr lang="en-US" altLang="en-US" sz="2700" dirty="0" smtClean="0"/>
              <a:t> </a:t>
            </a:r>
            <a:r>
              <a:rPr lang="en-US" altLang="en-US" sz="2700" dirty="0" err="1" smtClean="0"/>
              <a:t>wawancara</a:t>
            </a:r>
            <a:r>
              <a:rPr lang="en-US" altLang="en-US" sz="2700" dirty="0" smtClean="0"/>
              <a:t> </a:t>
            </a:r>
            <a:r>
              <a:rPr lang="en-US" altLang="en-US" sz="2700" dirty="0" err="1" smtClean="0"/>
              <a:t>infromal</a:t>
            </a:r>
            <a:r>
              <a:rPr lang="en-US" altLang="en-US" sz="2700" dirty="0" smtClean="0"/>
              <a:t> </a:t>
            </a:r>
            <a:r>
              <a:rPr lang="en-US" altLang="en-US" sz="2700" dirty="0" err="1" smtClean="0"/>
              <a:t>dan</a:t>
            </a:r>
            <a:r>
              <a:rPr lang="en-US" altLang="en-US" sz="2700" dirty="0" smtClean="0"/>
              <a:t> formal</a:t>
            </a:r>
          </a:p>
          <a:p>
            <a:pPr eaLnBrk="1" hangingPunct="1"/>
            <a:r>
              <a:rPr lang="en-US" altLang="en-US" sz="2700" dirty="0" err="1" smtClean="0"/>
              <a:t>Seringkali</a:t>
            </a:r>
            <a:r>
              <a:rPr lang="en-US" altLang="en-US" sz="2700" dirty="0" smtClean="0"/>
              <a:t> </a:t>
            </a:r>
            <a:r>
              <a:rPr lang="en-US" altLang="en-US" sz="2700" dirty="0" err="1" smtClean="0"/>
              <a:t>mewawancarai</a:t>
            </a:r>
            <a:r>
              <a:rPr lang="en-US" altLang="en-US" sz="2700" dirty="0" smtClean="0"/>
              <a:t> </a:t>
            </a:r>
            <a:r>
              <a:rPr lang="en-US" altLang="en-US" sz="2700" dirty="0" err="1" smtClean="0"/>
              <a:t>individu</a:t>
            </a:r>
            <a:r>
              <a:rPr lang="en-US" altLang="en-US" sz="2700" dirty="0" smtClean="0"/>
              <a:t> </a:t>
            </a:r>
            <a:r>
              <a:rPr lang="en-US" altLang="en-US" sz="2700" dirty="0" err="1" smtClean="0"/>
              <a:t>untuk</a:t>
            </a:r>
            <a:r>
              <a:rPr lang="en-US" altLang="en-US" sz="2700" dirty="0" smtClean="0"/>
              <a:t> </a:t>
            </a:r>
            <a:r>
              <a:rPr lang="en-US" altLang="en-US" sz="2700" dirty="0" err="1" smtClean="0"/>
              <a:t>berbagai</a:t>
            </a:r>
            <a:r>
              <a:rPr lang="en-US" altLang="en-US" sz="2700" dirty="0" smtClean="0"/>
              <a:t> </a:t>
            </a:r>
            <a:r>
              <a:rPr lang="en-US" altLang="en-US" sz="2700" dirty="0" err="1" smtClean="0"/>
              <a:t>kegiatan</a:t>
            </a:r>
            <a:endParaRPr lang="en-US" altLang="en-US" sz="2700" dirty="0" smtClean="0"/>
          </a:p>
          <a:p>
            <a:pPr eaLnBrk="1" hangingPunct="1"/>
            <a:r>
              <a:rPr lang="en-US" altLang="en-US" sz="2700" dirty="0" err="1" smtClean="0"/>
              <a:t>Memerlukan</a:t>
            </a:r>
            <a:r>
              <a:rPr lang="en-US" altLang="en-US" sz="2700" dirty="0" smtClean="0"/>
              <a:t> </a:t>
            </a:r>
            <a:r>
              <a:rPr lang="en-US" altLang="en-US" sz="2700" dirty="0" err="1" smtClean="0"/>
              <a:t>observasi</a:t>
            </a:r>
            <a:r>
              <a:rPr lang="en-US" altLang="en-US" sz="2700" dirty="0" smtClean="0"/>
              <a:t> </a:t>
            </a:r>
            <a:r>
              <a:rPr lang="en-US" altLang="en-US" sz="2700" dirty="0" err="1" smtClean="0"/>
              <a:t>partisipasi</a:t>
            </a:r>
            <a:endParaRPr lang="en-US" altLang="en-US" sz="2700" dirty="0" smtClean="0"/>
          </a:p>
          <a:p>
            <a:pPr eaLnBrk="1" hangingPunct="1"/>
            <a:r>
              <a:rPr lang="en-US" altLang="en-US" sz="2700" dirty="0" err="1" smtClean="0"/>
              <a:t>Sangat</a:t>
            </a:r>
            <a:r>
              <a:rPr lang="en-US" altLang="en-US" sz="2700" dirty="0" smtClean="0"/>
              <a:t> </a:t>
            </a:r>
            <a:r>
              <a:rPr lang="en-US" altLang="en-US" sz="2700" dirty="0" err="1" smtClean="0"/>
              <a:t>memboroskan</a:t>
            </a:r>
            <a:r>
              <a:rPr lang="en-US" altLang="en-US" sz="2700" dirty="0" smtClean="0"/>
              <a:t> </a:t>
            </a:r>
            <a:r>
              <a:rPr lang="en-US" altLang="en-US" sz="2700" dirty="0" err="1" smtClean="0"/>
              <a:t>waktu</a:t>
            </a:r>
            <a:endParaRPr lang="en-US" altLang="en-US" sz="2700" dirty="0" smtClean="0"/>
          </a:p>
          <a:p>
            <a:pPr eaLnBrk="1" hangingPunct="1"/>
            <a:r>
              <a:rPr lang="en-US" altLang="en-US" sz="2700" dirty="0" err="1" smtClean="0"/>
              <a:t>Periode</a:t>
            </a:r>
            <a:r>
              <a:rPr lang="en-US" altLang="en-US" sz="2700" dirty="0" smtClean="0"/>
              <a:t> </a:t>
            </a:r>
            <a:r>
              <a:rPr lang="en-US" altLang="en-US" sz="2700" dirty="0" err="1" smtClean="0"/>
              <a:t>kerja</a:t>
            </a:r>
            <a:r>
              <a:rPr lang="en-US" altLang="en-US" sz="2700" dirty="0" smtClean="0"/>
              <a:t> di </a:t>
            </a:r>
            <a:r>
              <a:rPr lang="en-US" altLang="en-US" sz="2700" dirty="0" err="1" smtClean="0"/>
              <a:t>lapangan</a:t>
            </a:r>
            <a:r>
              <a:rPr lang="en-US" altLang="en-US" sz="2700" dirty="0" smtClean="0"/>
              <a:t> </a:t>
            </a:r>
            <a:r>
              <a:rPr lang="en-US" altLang="en-US" sz="2700" dirty="0" err="1" smtClean="0"/>
              <a:t>sangat</a:t>
            </a:r>
            <a:r>
              <a:rPr lang="en-US" altLang="en-US" sz="2700" dirty="0" smtClean="0"/>
              <a:t> / </a:t>
            </a:r>
            <a:r>
              <a:rPr lang="en-US" altLang="en-US" sz="2700" dirty="0" err="1" smtClean="0"/>
              <a:t>relatif</a:t>
            </a:r>
            <a:r>
              <a:rPr lang="en-US" altLang="en-US" sz="2700" dirty="0" smtClean="0"/>
              <a:t> lama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342900"/>
            <a:ext cx="8153400" cy="742950"/>
          </a:xfrm>
        </p:spPr>
        <p:txBody>
          <a:bodyPr>
            <a:normAutofit fontScale="90000"/>
          </a:bodyPr>
          <a:lstStyle/>
          <a:p>
            <a:pPr eaLnBrk="1" hangingPunct="1"/>
            <a:r>
              <a:rPr lang="en-US" altLang="en-US" dirty="0" smtClean="0"/>
              <a:t>Ethnography</a:t>
            </a:r>
          </a:p>
        </p:txBody>
      </p:sp>
      <p:sp>
        <p:nvSpPr>
          <p:cNvPr id="23555" name="Rectangle 3"/>
          <p:cNvSpPr>
            <a:spLocks noGrp="1" noChangeArrowheads="1"/>
          </p:cNvSpPr>
          <p:nvPr>
            <p:ph sz="quarter" idx="1"/>
          </p:nvPr>
        </p:nvSpPr>
        <p:spPr>
          <a:xfrm>
            <a:off x="533400" y="1257300"/>
            <a:ext cx="8153400" cy="3371850"/>
          </a:xfrm>
        </p:spPr>
        <p:txBody>
          <a:bodyPr>
            <a:normAutofit fontScale="92500" lnSpcReduction="20000"/>
          </a:bodyPr>
          <a:lstStyle/>
          <a:p>
            <a:pPr eaLnBrk="1" hangingPunct="1">
              <a:lnSpc>
                <a:spcPct val="90000"/>
              </a:lnSpc>
            </a:pPr>
            <a:r>
              <a:rPr lang="en-US" altLang="en-US" sz="2400" smtClean="0"/>
              <a:t>Analisa data dengan mempergunakan pendekatan emik (peneliti berusaha menginterpretasi data dari perspektif masyarakat yang diteliti)</a:t>
            </a:r>
          </a:p>
          <a:p>
            <a:pPr eaLnBrk="1" hangingPunct="1">
              <a:lnSpc>
                <a:spcPct val="90000"/>
              </a:lnSpc>
            </a:pPr>
            <a:r>
              <a:rPr lang="en-US" altLang="en-US" sz="2400" smtClean="0"/>
              <a:t>Seringkali mempergunakan bahasa lokal untuk mendeskripsikan fenomena (mis. Diare.. Disebut apa…sbg gejala…)</a:t>
            </a:r>
          </a:p>
          <a:p>
            <a:pPr eaLnBrk="1" hangingPunct="1">
              <a:lnSpc>
                <a:spcPct val="90000"/>
              </a:lnSpc>
            </a:pPr>
            <a:r>
              <a:rPr lang="en-US" altLang="en-US" sz="2400" smtClean="0"/>
              <a:t>Kesulitannya bila peneliti tidak familiar dg sosial budaya masy atau dg bahasa lokal</a:t>
            </a:r>
          </a:p>
          <a:p>
            <a:pPr eaLnBrk="1" hangingPunct="1">
              <a:lnSpc>
                <a:spcPct val="90000"/>
              </a:lnSpc>
            </a:pPr>
            <a:r>
              <a:rPr lang="en-US" altLang="en-US" sz="2400" smtClean="0"/>
              <a:t>Peneliti sebagai outsider bisa menyebabkan kebingungan atau kesalahpahaman</a:t>
            </a:r>
          </a:p>
          <a:p>
            <a:pPr eaLnBrk="1" hangingPunct="1">
              <a:lnSpc>
                <a:spcPct val="90000"/>
              </a:lnSpc>
            </a:pPr>
            <a:r>
              <a:rPr lang="en-US" altLang="en-US" sz="2400" smtClean="0"/>
              <a:t>Peneliti harus kembali ke lapangan untuk mengecek interpretasinya dengan informan untuk validasi data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dirty="0" smtClean="0"/>
              <a:t>Grounded Theory</a:t>
            </a:r>
          </a:p>
        </p:txBody>
      </p:sp>
      <p:sp>
        <p:nvSpPr>
          <p:cNvPr id="3" name="Content Placeholder 2"/>
          <p:cNvSpPr>
            <a:spLocks noGrp="1"/>
          </p:cNvSpPr>
          <p:nvPr>
            <p:ph idx="1"/>
          </p:nvPr>
        </p:nvSpPr>
        <p:spPr/>
        <p:txBody>
          <a:bodyPr>
            <a:normAutofit fontScale="92500" lnSpcReduction="20000"/>
          </a:bodyPr>
          <a:lstStyle/>
          <a:p>
            <a:pPr>
              <a:buFont typeface="Wingdings" charset="0"/>
              <a:buChar char="l"/>
              <a:defRPr/>
            </a:pPr>
            <a:r>
              <a:rPr lang="en-US" dirty="0" err="1" smtClean="0"/>
              <a:t>Berusaha</a:t>
            </a:r>
            <a:r>
              <a:rPr lang="en-US" dirty="0" smtClean="0"/>
              <a:t> </a:t>
            </a:r>
            <a:r>
              <a:rPr lang="en-US" dirty="0" err="1" smtClean="0"/>
              <a:t>membangun</a:t>
            </a:r>
            <a:r>
              <a:rPr lang="en-US" dirty="0" smtClean="0"/>
              <a:t> </a:t>
            </a:r>
            <a:r>
              <a:rPr lang="en-US" dirty="0" err="1" smtClean="0"/>
              <a:t>teori</a:t>
            </a:r>
            <a:r>
              <a:rPr lang="en-US" dirty="0" smtClean="0"/>
              <a:t> </a:t>
            </a:r>
            <a:r>
              <a:rPr lang="en-US" dirty="0" err="1" smtClean="0"/>
              <a:t>abstrak</a:t>
            </a:r>
            <a:r>
              <a:rPr lang="en-US" dirty="0" smtClean="0"/>
              <a:t> </a:t>
            </a:r>
            <a:r>
              <a:rPr lang="en-US" dirty="0" err="1" smtClean="0"/>
              <a:t>suatu</a:t>
            </a:r>
            <a:r>
              <a:rPr lang="en-US" dirty="0" smtClean="0"/>
              <a:t> proses, </a:t>
            </a:r>
            <a:r>
              <a:rPr lang="en-US" dirty="0" err="1" smtClean="0"/>
              <a:t>aksi</a:t>
            </a:r>
            <a:r>
              <a:rPr lang="en-US" dirty="0" smtClean="0"/>
              <a:t>, </a:t>
            </a:r>
            <a:r>
              <a:rPr lang="en-US" dirty="0" err="1" smtClean="0"/>
              <a:t>interaksi</a:t>
            </a:r>
            <a:r>
              <a:rPr lang="en-US" dirty="0" smtClean="0"/>
              <a:t> </a:t>
            </a:r>
            <a:r>
              <a:rPr lang="en-US" dirty="0" err="1" smtClean="0"/>
              <a:t>berdasarkan</a:t>
            </a:r>
            <a:r>
              <a:rPr lang="en-US" dirty="0" smtClean="0"/>
              <a:t> </a:t>
            </a:r>
            <a:r>
              <a:rPr lang="en-US" dirty="0" err="1" smtClean="0"/>
              <a:t>pemahaman</a:t>
            </a:r>
            <a:r>
              <a:rPr lang="en-US" dirty="0" smtClean="0"/>
              <a:t> </a:t>
            </a:r>
            <a:r>
              <a:rPr lang="en-US" dirty="0" err="1" smtClean="0"/>
              <a:t>informan</a:t>
            </a:r>
            <a:endParaRPr lang="en-US" dirty="0" smtClean="0"/>
          </a:p>
          <a:p>
            <a:pPr>
              <a:buFont typeface="Wingdings" charset="0"/>
              <a:buChar char="l"/>
              <a:defRPr/>
            </a:pPr>
            <a:r>
              <a:rPr lang="en-US" dirty="0" err="1" smtClean="0"/>
              <a:t>Membutuhkan</a:t>
            </a:r>
            <a:r>
              <a:rPr lang="en-US" dirty="0" smtClean="0"/>
              <a:t> </a:t>
            </a:r>
            <a:r>
              <a:rPr lang="en-US" dirty="0" err="1" smtClean="0"/>
              <a:t>pengumpulan</a:t>
            </a:r>
            <a:r>
              <a:rPr lang="en-US" dirty="0" smtClean="0"/>
              <a:t> data </a:t>
            </a:r>
            <a:r>
              <a:rPr lang="en-US" dirty="0" err="1" smtClean="0"/>
              <a:t>bertahap</a:t>
            </a:r>
            <a:r>
              <a:rPr lang="en-US" dirty="0" smtClean="0"/>
              <a:t> </a:t>
            </a:r>
            <a:r>
              <a:rPr lang="en-US" dirty="0" err="1" smtClean="0"/>
              <a:t>untuk</a:t>
            </a:r>
            <a:r>
              <a:rPr lang="en-US" dirty="0" smtClean="0"/>
              <a:t> </a:t>
            </a:r>
            <a:r>
              <a:rPr lang="en-US" dirty="0" err="1" smtClean="0"/>
              <a:t>membangun</a:t>
            </a:r>
            <a:r>
              <a:rPr lang="en-US" dirty="0" smtClean="0"/>
              <a:t> </a:t>
            </a:r>
            <a:r>
              <a:rPr lang="en-US" dirty="0" err="1" smtClean="0"/>
              <a:t>kategori</a:t>
            </a:r>
            <a:r>
              <a:rPr lang="en-US" dirty="0" smtClean="0"/>
              <a:t> </a:t>
            </a:r>
            <a:r>
              <a:rPr lang="en-US" dirty="0" err="1" smtClean="0"/>
              <a:t>dan</a:t>
            </a:r>
            <a:r>
              <a:rPr lang="en-US" dirty="0" smtClean="0"/>
              <a:t> </a:t>
            </a:r>
            <a:r>
              <a:rPr lang="en-US" dirty="0" err="1" smtClean="0"/>
              <a:t>hubungan</a:t>
            </a:r>
            <a:r>
              <a:rPr lang="en-US" dirty="0" smtClean="0"/>
              <a:t> </a:t>
            </a:r>
            <a:r>
              <a:rPr lang="en-US" dirty="0" err="1" smtClean="0"/>
              <a:t>antar</a:t>
            </a:r>
            <a:r>
              <a:rPr lang="en-US" dirty="0" smtClean="0"/>
              <a:t> </a:t>
            </a:r>
            <a:r>
              <a:rPr lang="en-US" dirty="0" err="1" smtClean="0"/>
              <a:t>kategori</a:t>
            </a:r>
            <a:r>
              <a:rPr lang="en-US" dirty="0" smtClean="0"/>
              <a:t> </a:t>
            </a:r>
            <a:r>
              <a:rPr lang="en-US" dirty="0" err="1" smtClean="0"/>
              <a:t>dari</a:t>
            </a:r>
            <a:r>
              <a:rPr lang="en-US" dirty="0" smtClean="0"/>
              <a:t> data yang </a:t>
            </a:r>
            <a:r>
              <a:rPr lang="en-US" dirty="0" err="1" smtClean="0"/>
              <a:t>terkumpul</a:t>
            </a:r>
            <a:endParaRPr lang="en-US" dirty="0" smtClean="0"/>
          </a:p>
          <a:p>
            <a:pPr>
              <a:buFont typeface="Wingdings" charset="0"/>
              <a:buChar char="l"/>
              <a:defRPr/>
            </a:pPr>
            <a:r>
              <a:rPr lang="en-US" dirty="0" err="1" smtClean="0"/>
              <a:t>Analisa</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membandingkan</a:t>
            </a:r>
            <a:r>
              <a:rPr lang="en-US" dirty="0" smtClean="0"/>
              <a:t> </a:t>
            </a:r>
            <a:r>
              <a:rPr lang="en-US" dirty="0" err="1" smtClean="0"/>
              <a:t>secara</a:t>
            </a:r>
            <a:r>
              <a:rPr lang="en-US" dirty="0" smtClean="0"/>
              <a:t> </a:t>
            </a:r>
            <a:r>
              <a:rPr lang="en-US" dirty="0" err="1" smtClean="0"/>
              <a:t>terus</a:t>
            </a:r>
            <a:r>
              <a:rPr lang="en-US" dirty="0" smtClean="0"/>
              <a:t> </a:t>
            </a:r>
            <a:r>
              <a:rPr lang="en-US" dirty="0" err="1" smtClean="0"/>
              <a:t>menerus</a:t>
            </a:r>
            <a:endParaRPr lang="en-US" dirty="0" smtClean="0"/>
          </a:p>
          <a:p>
            <a:pPr>
              <a:buFont typeface="Wingdings" charset="0"/>
              <a:buChar char="l"/>
              <a:defRPr/>
            </a:pPr>
            <a:r>
              <a:rPr lang="en-US" dirty="0" err="1" smtClean="0"/>
              <a:t>Melihat</a:t>
            </a:r>
            <a:r>
              <a:rPr lang="en-US" dirty="0" smtClean="0"/>
              <a:t> </a:t>
            </a:r>
            <a:r>
              <a:rPr lang="en-US" dirty="0" err="1" smtClean="0"/>
              <a:t>pola</a:t>
            </a:r>
            <a:r>
              <a:rPr lang="en-US" dirty="0" smtClean="0"/>
              <a:t> </a:t>
            </a:r>
            <a:r>
              <a:rPr lang="en-US" dirty="0" err="1" smtClean="0"/>
              <a:t>dengan</a:t>
            </a:r>
            <a:r>
              <a:rPr lang="en-US" dirty="0" smtClean="0"/>
              <a:t> </a:t>
            </a:r>
            <a:r>
              <a:rPr lang="en-US" dirty="0" err="1" smtClean="0"/>
              <a:t>mengamati</a:t>
            </a:r>
            <a:r>
              <a:rPr lang="en-US" dirty="0" smtClean="0"/>
              <a:t> </a:t>
            </a:r>
            <a:r>
              <a:rPr lang="en-US" dirty="0" err="1" smtClean="0"/>
              <a:t>persamaan</a:t>
            </a:r>
            <a:r>
              <a:rPr lang="en-US" dirty="0" smtClean="0"/>
              <a:t>, </a:t>
            </a:r>
            <a:r>
              <a:rPr lang="en-US" dirty="0" err="1" smtClean="0"/>
              <a:t>perbedaan</a:t>
            </a:r>
            <a:endParaRPr lang="en-US" dirty="0" smtClean="0"/>
          </a:p>
        </p:txBody>
      </p:sp>
    </p:spTree>
    <p:extLst>
      <p:ext uri="{BB962C8B-B14F-4D97-AF65-F5344CB8AC3E}">
        <p14:creationId xmlns:p14="http://schemas.microsoft.com/office/powerpoint/2010/main" val="3444004629"/>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lgn="ctr" eaLnBrk="1" hangingPunct="1"/>
            <a:r>
              <a:rPr lang="en-US" altLang="en-US" smtClean="0"/>
              <a:t>Grounded study</a:t>
            </a:r>
          </a:p>
        </p:txBody>
      </p:sp>
      <p:sp>
        <p:nvSpPr>
          <p:cNvPr id="24579" name="Rectangle 3"/>
          <p:cNvSpPr>
            <a:spLocks noGrp="1" noChangeArrowheads="1"/>
          </p:cNvSpPr>
          <p:nvPr>
            <p:ph sz="quarter" idx="1"/>
          </p:nvPr>
        </p:nvSpPr>
        <p:spPr/>
        <p:txBody>
          <a:bodyPr>
            <a:normAutofit/>
          </a:bodyPr>
          <a:lstStyle/>
          <a:p>
            <a:pPr eaLnBrk="1" hangingPunct="1">
              <a:lnSpc>
                <a:spcPct val="90000"/>
              </a:lnSpc>
            </a:pPr>
            <a:r>
              <a:rPr lang="en-US" altLang="en-US" sz="2700" smtClean="0"/>
              <a:t>Tujuan utama adalah mengembangkan teori baru melalui pengumpulan data dan analisis data tentang suatu fenomena</a:t>
            </a:r>
          </a:p>
          <a:p>
            <a:pPr eaLnBrk="1" hangingPunct="1">
              <a:lnSpc>
                <a:spcPct val="90000"/>
              </a:lnSpc>
            </a:pPr>
            <a:r>
              <a:rPr lang="en-US" altLang="en-US" sz="2700" smtClean="0"/>
              <a:t>Mempelajari sesuatu jauh lebih dalam dari sebuah fenomena</a:t>
            </a:r>
          </a:p>
          <a:p>
            <a:pPr eaLnBrk="1" hangingPunct="1">
              <a:lnSpc>
                <a:spcPct val="90000"/>
              </a:lnSpc>
            </a:pPr>
            <a:r>
              <a:rPr lang="en-US" altLang="en-US" sz="2700" smtClean="0"/>
              <a:t>Penjelasan yang muncul merupakan pengetahuan baru</a:t>
            </a:r>
          </a:p>
          <a:p>
            <a:pPr eaLnBrk="1" hangingPunct="1">
              <a:lnSpc>
                <a:spcPct val="90000"/>
              </a:lnSpc>
            </a:pPr>
            <a:r>
              <a:rPr lang="en-US" altLang="en-US" sz="2700" smtClean="0"/>
              <a:t>Biasanya mengembangkan teori baru tentang sebuah fenomena</a:t>
            </a:r>
          </a:p>
          <a:p>
            <a:pPr eaLnBrk="1" hangingPunct="1">
              <a:lnSpc>
                <a:spcPct val="90000"/>
              </a:lnSpc>
              <a:buFont typeface="Wingdings" pitchFamily="2" charset="2"/>
              <a:buNone/>
            </a:pPr>
            <a:endParaRPr lang="en-US" altLang="en-US" sz="27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altLang="en-US" dirty="0" smtClean="0"/>
              <a:t>Grounded study</a:t>
            </a:r>
          </a:p>
        </p:txBody>
      </p:sp>
      <p:sp>
        <p:nvSpPr>
          <p:cNvPr id="25603" name="Rectangle 3"/>
          <p:cNvSpPr>
            <a:spLocks noGrp="1" noChangeArrowheads="1"/>
          </p:cNvSpPr>
          <p:nvPr>
            <p:ph sz="quarter" idx="1"/>
          </p:nvPr>
        </p:nvSpPr>
        <p:spPr/>
        <p:txBody>
          <a:bodyPr>
            <a:normAutofit/>
          </a:bodyPr>
          <a:lstStyle/>
          <a:p>
            <a:pPr eaLnBrk="1" hangingPunct="1"/>
            <a:r>
              <a:rPr lang="en-US" altLang="en-US" sz="2700" smtClean="0"/>
              <a:t>Teknik pengumpulan data sangat beragam</a:t>
            </a:r>
          </a:p>
          <a:p>
            <a:pPr eaLnBrk="1" hangingPunct="1"/>
            <a:r>
              <a:rPr lang="en-US" altLang="en-US" sz="2700" smtClean="0"/>
              <a:t>Lebih utama dengan wawancara dan observasi</a:t>
            </a:r>
          </a:p>
          <a:p>
            <a:pPr eaLnBrk="1" hangingPunct="1"/>
            <a:r>
              <a:rPr lang="en-US" altLang="en-US" sz="2700" smtClean="0"/>
              <a:t>Adanya literatur review dan analisis dokumentasi merupakan hal yang sangat penting</a:t>
            </a:r>
          </a:p>
          <a:p>
            <a:pPr eaLnBrk="1" hangingPunct="1"/>
            <a:r>
              <a:rPr lang="en-US" altLang="en-US" sz="2700" smtClean="0"/>
              <a:t>Adanya pengumpulan dan analisis data secara simultan yang dikenal sebagai “constant comparative analysis”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altLang="en-US" dirty="0" smtClean="0"/>
              <a:t>Grounded study</a:t>
            </a:r>
          </a:p>
        </p:txBody>
      </p:sp>
      <p:sp>
        <p:nvSpPr>
          <p:cNvPr id="26627" name="Rectangle 3"/>
          <p:cNvSpPr>
            <a:spLocks noGrp="1" noChangeArrowheads="1"/>
          </p:cNvSpPr>
          <p:nvPr>
            <p:ph sz="quarter" idx="1"/>
          </p:nvPr>
        </p:nvSpPr>
        <p:spPr/>
        <p:txBody>
          <a:bodyPr>
            <a:normAutofit lnSpcReduction="10000"/>
          </a:bodyPr>
          <a:lstStyle/>
          <a:p>
            <a:pPr eaLnBrk="1" hangingPunct="1"/>
            <a:r>
              <a:rPr lang="en-US" altLang="en-US" sz="2800" smtClean="0"/>
              <a:t>Data ditranskrip dan dianalisa kontennya secepat mungkin mengikuti pengumpulan data</a:t>
            </a:r>
          </a:p>
          <a:p>
            <a:pPr eaLnBrk="1" hangingPunct="1"/>
            <a:r>
              <a:rPr lang="en-US" altLang="en-US" sz="2800" smtClean="0"/>
              <a:t>Ide muncul dari analisis kemudian dimasukkan pada pengumpulan data berikutnya</a:t>
            </a:r>
          </a:p>
          <a:p>
            <a:pPr eaLnBrk="1" hangingPunct="1"/>
            <a:r>
              <a:rPr lang="en-US" altLang="en-US" sz="2800" smtClean="0"/>
              <a:t>Pengumpulan data melalui wawancara semi terstruktur dapat dilakukan dan dijadwalkan bertahap meskipun pada pelaksanaan tahap berikutnya akan berbeda dengan jadwal semula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altLang="en-US" b="1" dirty="0" smtClean="0">
                <a:solidFill>
                  <a:schemeClr val="accent2">
                    <a:lumMod val="75000"/>
                  </a:schemeClr>
                </a:solidFill>
                <a:latin typeface="Arial Black" pitchFamily="34" charset="0"/>
              </a:rPr>
              <a:t>Metoda kualitatif :</a:t>
            </a:r>
            <a:endParaRPr lang="id-ID" dirty="0">
              <a:solidFill>
                <a:schemeClr val="accent2">
                  <a:lumMod val="75000"/>
                </a:schemeClr>
              </a:solidFill>
            </a:endParaRPr>
          </a:p>
        </p:txBody>
      </p:sp>
      <p:sp>
        <p:nvSpPr>
          <p:cNvPr id="4" name="Content Placeholder 3"/>
          <p:cNvSpPr>
            <a:spLocks noGrp="1"/>
          </p:cNvSpPr>
          <p:nvPr>
            <p:ph sz="quarter" idx="1"/>
          </p:nvPr>
        </p:nvSpPr>
        <p:spPr/>
        <p:txBody>
          <a:bodyPr>
            <a:normAutofit fontScale="85000" lnSpcReduction="10000"/>
          </a:bodyPr>
          <a:lstStyle/>
          <a:p>
            <a:pPr marL="342900" indent="-342900"/>
            <a:endParaRPr lang="id-ID" altLang="en-US" sz="2400" dirty="0" smtClean="0"/>
          </a:p>
          <a:p>
            <a:pPr marL="342900" indent="-342900"/>
            <a:r>
              <a:rPr lang="id-ID" altLang="en-US" sz="3200" dirty="0" smtClean="0"/>
              <a:t>Memungkinkan kita memahami masyarakat secara personal dan memandang</a:t>
            </a:r>
            <a:r>
              <a:rPr lang="en-US" altLang="en-US" sz="3200" dirty="0" smtClean="0"/>
              <a:t> </a:t>
            </a:r>
            <a:r>
              <a:rPr lang="id-ID" altLang="en-US" sz="3200" dirty="0" smtClean="0"/>
              <a:t>Mereka sebagaimana mereka sendiri mengungkapkan pandangannya.</a:t>
            </a:r>
          </a:p>
          <a:p>
            <a:pPr marL="342900" indent="-342900"/>
            <a:r>
              <a:rPr lang="id-ID" altLang="en-US" sz="3200" dirty="0" smtClean="0"/>
              <a:t>Memungkinkan kita membuat dan menyusun konsep2 yang hakiki yang tidak ditemukan dalam metoda kuantitatif seperti konsep puas, indah, menderita, harapan keyakinan, dll.</a:t>
            </a:r>
            <a:endParaRPr lang="en-GB" altLang="en-US" sz="3200" dirty="0" smtClean="0"/>
          </a:p>
          <a:p>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648" y="171450"/>
            <a:ext cx="8378952" cy="742950"/>
          </a:xfrm>
        </p:spPr>
        <p:txBody>
          <a:bodyPr>
            <a:noAutofit/>
          </a:bodyPr>
          <a:lstStyle/>
          <a:p>
            <a:r>
              <a:rPr lang="id-ID" altLang="en-US" sz="3200" b="1" dirty="0" smtClean="0"/>
              <a:t>KOMPONEN POKOK PENELITIAN KUALITATIF :</a:t>
            </a:r>
            <a:endParaRPr lang="id-ID" sz="3200" dirty="0"/>
          </a:p>
        </p:txBody>
      </p:sp>
      <p:sp>
        <p:nvSpPr>
          <p:cNvPr id="4" name="Content Placeholder 3"/>
          <p:cNvSpPr>
            <a:spLocks noGrp="1"/>
          </p:cNvSpPr>
          <p:nvPr>
            <p:ph sz="quarter" idx="1"/>
          </p:nvPr>
        </p:nvSpPr>
        <p:spPr>
          <a:xfrm>
            <a:off x="612648" y="1200150"/>
            <a:ext cx="8153400" cy="3943350"/>
          </a:xfrm>
        </p:spPr>
        <p:txBody>
          <a:bodyPr>
            <a:noAutofit/>
          </a:bodyPr>
          <a:lstStyle/>
          <a:p>
            <a:pPr marL="342900" indent="-342900"/>
            <a:r>
              <a:rPr lang="id-ID" altLang="en-US" sz="2000" dirty="0" smtClean="0"/>
              <a:t>Pengumpulan data yang berasal dari berbagai sumber. </a:t>
            </a:r>
          </a:p>
          <a:p>
            <a:pPr marL="342900" indent="-342900">
              <a:buNone/>
            </a:pPr>
            <a:r>
              <a:rPr lang="id-ID" altLang="en-US" sz="2000" dirty="0" smtClean="0"/>
              <a:t>	Dengan metoda : </a:t>
            </a:r>
          </a:p>
          <a:p>
            <a:pPr marL="662940" lvl="1" indent="-342900"/>
            <a:r>
              <a:rPr lang="id-ID" altLang="en-US" sz="1700" dirty="0" smtClean="0"/>
              <a:t>Observasi (Check list, time sampling, dll)</a:t>
            </a:r>
          </a:p>
          <a:p>
            <a:pPr marL="662940" lvl="1" indent="-342900"/>
            <a:r>
              <a:rPr lang="id-ID" altLang="en-US" sz="2000" dirty="0" smtClean="0"/>
              <a:t>Wawancara (Indepth, FGD, dll)	</a:t>
            </a:r>
          </a:p>
          <a:p>
            <a:pPr marL="342900" indent="-342900"/>
            <a:r>
              <a:rPr lang="id-ID" altLang="en-US" sz="2000" dirty="0" smtClean="0"/>
              <a:t>Analisis data atau prosedur interpretasi yang berbeda guna memperoleh hasil penemuan</a:t>
            </a:r>
          </a:p>
          <a:p>
            <a:pPr marL="662940" lvl="1" indent="-342900"/>
            <a:r>
              <a:rPr lang="id-ID" altLang="en-US" sz="1700" dirty="0" smtClean="0"/>
              <a:t>Content analysis/texual analysis</a:t>
            </a:r>
          </a:p>
          <a:p>
            <a:pPr marL="662940" lvl="1" indent="-342900"/>
            <a:r>
              <a:rPr lang="id-ID" altLang="en-US" sz="1700" dirty="0" smtClean="0"/>
              <a:t>Discourse analysis 	</a:t>
            </a:r>
          </a:p>
          <a:p>
            <a:pPr marL="662940" lvl="1" indent="-342900"/>
            <a:r>
              <a:rPr lang="id-ID" altLang="en-US" sz="1700" dirty="0" smtClean="0"/>
              <a:t>Semiotik analysis</a:t>
            </a:r>
          </a:p>
          <a:p>
            <a:pPr marL="662940" lvl="1" indent="-342900"/>
            <a:r>
              <a:rPr lang="id-ID" altLang="en-US" sz="1700" dirty="0" smtClean="0"/>
              <a:t>Audio visual analysis</a:t>
            </a:r>
            <a:endParaRPr lang="id-ID" altLang="en-US" sz="2000" dirty="0" smtClean="0"/>
          </a:p>
          <a:p>
            <a:pPr marL="342900" indent="-342900"/>
            <a:r>
              <a:rPr lang="id-ID" altLang="en-US" sz="2000" dirty="0" smtClean="0"/>
              <a:t>Penulisan laporan</a:t>
            </a:r>
            <a:endParaRPr lang="en-GB" altLang="en-US" sz="2000" dirty="0" smtClean="0"/>
          </a:p>
          <a:p>
            <a:endParaRPr lang="id-ID" sz="2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p:txBody>
          <a:bodyPr>
            <a:normAutofit fontScale="90000"/>
          </a:bodyPr>
          <a:lstStyle/>
          <a:p>
            <a:r>
              <a:rPr lang="en-US" altLang="en-US" dirty="0" smtClean="0"/>
              <a:t>DATA COLLECTION METHOD</a:t>
            </a:r>
            <a:r>
              <a:rPr lang="id-ID" altLang="en-US" dirty="0" smtClean="0"/>
              <a:t>S</a:t>
            </a:r>
            <a:endParaRPr lang="en-US" altLang="en-US" dirty="0" smtClean="0"/>
          </a:p>
        </p:txBody>
      </p:sp>
      <p:sp>
        <p:nvSpPr>
          <p:cNvPr id="4" name="Content Placeholder 3"/>
          <p:cNvSpPr>
            <a:spLocks noGrp="1"/>
          </p:cNvSpPr>
          <p:nvPr>
            <p:ph sz="quarter" idx="1"/>
          </p:nvPr>
        </p:nvSpPr>
        <p:spPr/>
        <p:txBody>
          <a:bodyPr>
            <a:normAutofit fontScale="92500" lnSpcReduction="20000"/>
          </a:bodyPr>
          <a:lstStyle/>
          <a:p>
            <a:r>
              <a:rPr lang="id-ID" altLang="en-US" sz="3200" dirty="0" smtClean="0"/>
              <a:t>Unstructured interview</a:t>
            </a:r>
          </a:p>
          <a:p>
            <a:pPr>
              <a:buFont typeface="Wingdings" pitchFamily="2" charset="2"/>
              <a:buChar char="q"/>
            </a:pPr>
            <a:r>
              <a:rPr lang="id-ID" altLang="en-US" sz="3200" dirty="0" smtClean="0"/>
              <a:t>Semi structured interviews</a:t>
            </a:r>
          </a:p>
          <a:p>
            <a:pPr>
              <a:buFont typeface="Wingdings" pitchFamily="2" charset="2"/>
              <a:buChar char="q"/>
            </a:pPr>
            <a:r>
              <a:rPr lang="id-ID" altLang="en-US" sz="3200" dirty="0" smtClean="0"/>
              <a:t>Structured interviews</a:t>
            </a:r>
          </a:p>
          <a:p>
            <a:pPr>
              <a:buFont typeface="Wingdings" pitchFamily="2" charset="2"/>
              <a:buChar char="q"/>
            </a:pPr>
            <a:r>
              <a:rPr lang="id-ID" altLang="en-US" sz="3200" dirty="0" smtClean="0"/>
              <a:t>Group interviewing techniques</a:t>
            </a:r>
          </a:p>
          <a:p>
            <a:pPr>
              <a:buFont typeface="Wingdings" pitchFamily="2" charset="2"/>
              <a:buChar char="q"/>
            </a:pPr>
            <a:r>
              <a:rPr lang="id-ID" altLang="en-US" sz="3200" dirty="0" smtClean="0"/>
              <a:t>Observational methods</a:t>
            </a:r>
          </a:p>
          <a:p>
            <a:pPr>
              <a:buFont typeface="Wingdings" pitchFamily="2" charset="2"/>
              <a:buChar char="q"/>
            </a:pPr>
            <a:r>
              <a:rPr lang="id-ID" altLang="en-US" sz="3200" dirty="0" smtClean="0"/>
              <a:t>Ethnographic-decission tree modelling</a:t>
            </a:r>
          </a:p>
          <a:p>
            <a:pPr>
              <a:buFont typeface="Wingdings" pitchFamily="2" charset="2"/>
              <a:buChar char="q"/>
            </a:pPr>
            <a:r>
              <a:rPr lang="id-ID" altLang="en-US" sz="3200" dirty="0" smtClean="0"/>
              <a:t>Social network analysis</a:t>
            </a:r>
            <a:endParaRPr lang="en-GB" altLang="en-US" sz="3200" dirty="0" smtClean="0"/>
          </a:p>
          <a:p>
            <a:endParaRPr lang="id-ID"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lgn="ctr" eaLnBrk="1" hangingPunct="1"/>
            <a:r>
              <a:rPr lang="en-US" altLang="en-US" smtClean="0"/>
              <a:t>Wawancara</a:t>
            </a:r>
          </a:p>
        </p:txBody>
      </p:sp>
      <p:sp>
        <p:nvSpPr>
          <p:cNvPr id="29699" name="Rectangle 3"/>
          <p:cNvSpPr>
            <a:spLocks noGrp="1" noChangeArrowheads="1"/>
          </p:cNvSpPr>
          <p:nvPr>
            <p:ph sz="quarter" idx="1"/>
          </p:nvPr>
        </p:nvSpPr>
        <p:spPr/>
        <p:txBody>
          <a:bodyPr>
            <a:normAutofit/>
          </a:bodyPr>
          <a:lstStyle/>
          <a:p>
            <a:pPr eaLnBrk="1" hangingPunct="1">
              <a:lnSpc>
                <a:spcPct val="90000"/>
              </a:lnSpc>
            </a:pPr>
            <a:r>
              <a:rPr lang="en-US" altLang="en-US" sz="2800" dirty="0" err="1" smtClean="0"/>
              <a:t>Wawancara</a:t>
            </a:r>
            <a:r>
              <a:rPr lang="en-US" altLang="en-US" sz="2800" dirty="0" smtClean="0"/>
              <a:t> </a:t>
            </a:r>
            <a:r>
              <a:rPr lang="en-US" altLang="en-US" sz="2800" dirty="0" err="1" smtClean="0"/>
              <a:t>terstruktur</a:t>
            </a:r>
            <a:endParaRPr lang="en-US" altLang="en-US" sz="2800" dirty="0" smtClean="0"/>
          </a:p>
          <a:p>
            <a:pPr eaLnBrk="1" hangingPunct="1">
              <a:lnSpc>
                <a:spcPct val="90000"/>
              </a:lnSpc>
            </a:pPr>
            <a:r>
              <a:rPr lang="en-US" altLang="en-US" sz="2800" dirty="0" smtClean="0"/>
              <a:t>Semi </a:t>
            </a:r>
            <a:r>
              <a:rPr lang="en-US" altLang="en-US" sz="2800" dirty="0" err="1" smtClean="0"/>
              <a:t>terstruktur</a:t>
            </a:r>
            <a:r>
              <a:rPr lang="en-US" altLang="en-US" sz="2800" dirty="0" smtClean="0"/>
              <a:t> </a:t>
            </a:r>
          </a:p>
          <a:p>
            <a:pPr eaLnBrk="1" hangingPunct="1">
              <a:lnSpc>
                <a:spcPct val="90000"/>
              </a:lnSpc>
            </a:pPr>
            <a:r>
              <a:rPr lang="en-US" altLang="en-US" sz="2800" dirty="0" err="1" smtClean="0"/>
              <a:t>Tidak</a:t>
            </a:r>
            <a:r>
              <a:rPr lang="en-US" altLang="en-US" sz="2800" dirty="0" smtClean="0"/>
              <a:t> </a:t>
            </a:r>
            <a:r>
              <a:rPr lang="en-US" altLang="en-US" sz="2800" dirty="0" err="1" smtClean="0"/>
              <a:t>terstruktur</a:t>
            </a:r>
            <a:endParaRPr lang="en-US" altLang="en-US" sz="28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id-ID"/>
          </a:p>
        </p:txBody>
      </p:sp>
      <p:sp>
        <p:nvSpPr>
          <p:cNvPr id="3" name="Content Placeholder 2"/>
          <p:cNvSpPr>
            <a:spLocks noGrp="1"/>
          </p:cNvSpPr>
          <p:nvPr>
            <p:ph sz="quarter" idx="1"/>
          </p:nvPr>
        </p:nvSpPr>
        <p:spPr/>
        <p:txBody>
          <a:bodyPr>
            <a:normAutofit/>
          </a:bodyPr>
          <a:lstStyle/>
          <a:p>
            <a:r>
              <a:rPr lang="id-ID" dirty="0"/>
              <a:t>Wawancara terstruktur:</a:t>
            </a:r>
          </a:p>
          <a:p>
            <a:pPr lvl="1"/>
            <a:r>
              <a:rPr lang="id-ID" dirty="0"/>
              <a:t>Menanyakan kepada responden pertanyaan yang sama dengan cara yang sama	</a:t>
            </a:r>
          </a:p>
          <a:p>
            <a:pPr lvl="1"/>
            <a:r>
              <a:rPr lang="id-ID" dirty="0"/>
              <a:t>Hampir seperti kuesioner</a:t>
            </a:r>
          </a:p>
          <a:p>
            <a:pPr lvl="1"/>
            <a:r>
              <a:rPr lang="id-ID" dirty="0"/>
              <a:t>Cont: apakah menurut anda pelayanan kesehatan di daerah ini sangat bagus, bagus, cukup atau kurang? Mengapa?</a:t>
            </a:r>
          </a:p>
          <a:p>
            <a:endParaRPr lang="id-ID" dirty="0"/>
          </a:p>
        </p:txBody>
      </p:sp>
    </p:spTree>
    <p:extLst>
      <p:ext uri="{BB962C8B-B14F-4D97-AF65-F5344CB8AC3E}">
        <p14:creationId xmlns:p14="http://schemas.microsoft.com/office/powerpoint/2010/main" val="28079389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algn="ctr" eaLnBrk="1" hangingPunct="1"/>
            <a:r>
              <a:rPr lang="en-US" altLang="en-US" smtClean="0"/>
              <a:t>Wawancara </a:t>
            </a:r>
          </a:p>
        </p:txBody>
      </p:sp>
      <p:sp>
        <p:nvSpPr>
          <p:cNvPr id="30723" name="Rectangle 3"/>
          <p:cNvSpPr>
            <a:spLocks noGrp="1" noChangeArrowheads="1"/>
          </p:cNvSpPr>
          <p:nvPr>
            <p:ph sz="quarter" idx="1"/>
          </p:nvPr>
        </p:nvSpPr>
        <p:spPr/>
        <p:txBody>
          <a:bodyPr>
            <a:normAutofit fontScale="92500" lnSpcReduction="10000"/>
          </a:bodyPr>
          <a:lstStyle/>
          <a:p>
            <a:pPr eaLnBrk="1" hangingPunct="1">
              <a:lnSpc>
                <a:spcPct val="90000"/>
              </a:lnSpc>
            </a:pPr>
            <a:r>
              <a:rPr lang="en-US" altLang="en-US" smtClean="0"/>
              <a:t>Semi terstruktur</a:t>
            </a:r>
          </a:p>
          <a:p>
            <a:pPr lvl="1" eaLnBrk="1" hangingPunct="1">
              <a:lnSpc>
                <a:spcPct val="90000"/>
              </a:lnSpc>
            </a:pPr>
            <a:r>
              <a:rPr lang="en-US" altLang="en-US" smtClean="0"/>
              <a:t>Meliputi serangkaian pertanyaan open ended berdasarkan topik area yang peneliti ingin ungkap</a:t>
            </a:r>
          </a:p>
          <a:p>
            <a:pPr lvl="1" eaLnBrk="1" hangingPunct="1">
              <a:lnSpc>
                <a:spcPct val="90000"/>
              </a:lnSpc>
            </a:pPr>
            <a:r>
              <a:rPr lang="en-US" altLang="en-US" smtClean="0"/>
              <a:t>Memungkinkan diskusi lebih detail antara peneliti dan responden</a:t>
            </a:r>
          </a:p>
          <a:p>
            <a:pPr eaLnBrk="1" hangingPunct="1">
              <a:lnSpc>
                <a:spcPct val="90000"/>
              </a:lnSpc>
            </a:pPr>
            <a:r>
              <a:rPr lang="en-US" altLang="en-US" smtClean="0"/>
              <a:t>Tidak terstruktur</a:t>
            </a:r>
          </a:p>
          <a:p>
            <a:pPr lvl="1" eaLnBrk="1" hangingPunct="1">
              <a:lnSpc>
                <a:spcPct val="90000"/>
              </a:lnSpc>
            </a:pPr>
            <a:r>
              <a:rPr lang="en-US" altLang="en-US" smtClean="0"/>
              <a:t>Pertanyaan lebih fleksibel dan peneliti hanya membuat tema yang harus ditanyakan.</a:t>
            </a:r>
          </a:p>
          <a:p>
            <a:pPr lvl="1" eaLnBrk="1" hangingPunct="1">
              <a:lnSpc>
                <a:spcPct val="90000"/>
              </a:lnSpc>
              <a:buFont typeface="Wingdings" pitchFamily="2" charset="2"/>
              <a:buNone/>
            </a:pPr>
            <a:r>
              <a:rPr lang="en-US" altLang="en-US" smtClean="0">
                <a:sym typeface="Wingdings" pitchFamily="2" charset="2"/>
              </a:rPr>
              <a:t> Menanyakan pengalaman</a:t>
            </a:r>
            <a:endParaRPr lang="en-US" alt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dirty="0" smtClean="0">
                <a:solidFill>
                  <a:schemeClr val="accent2">
                    <a:lumMod val="75000"/>
                  </a:schemeClr>
                </a:solidFill>
              </a:rPr>
              <a:t>Unstructured interviews :</a:t>
            </a:r>
            <a:endParaRPr lang="id-ID" dirty="0">
              <a:solidFill>
                <a:schemeClr val="accent2">
                  <a:lumMod val="75000"/>
                </a:schemeClr>
              </a:solidFill>
            </a:endParaRPr>
          </a:p>
        </p:txBody>
      </p:sp>
      <p:sp>
        <p:nvSpPr>
          <p:cNvPr id="3" name="Content Placeholder 2"/>
          <p:cNvSpPr>
            <a:spLocks noGrp="1"/>
          </p:cNvSpPr>
          <p:nvPr>
            <p:ph sz="quarter" idx="1"/>
          </p:nvPr>
        </p:nvSpPr>
        <p:spPr/>
        <p:txBody>
          <a:bodyPr>
            <a:normAutofit fontScale="85000" lnSpcReduction="20000"/>
          </a:bodyPr>
          <a:lstStyle/>
          <a:p>
            <a:r>
              <a:rPr lang="id-ID" altLang="en-US" sz="3200" dirty="0" smtClean="0"/>
              <a:t>Banyak digunakan pada penelitian antropologi</a:t>
            </a:r>
          </a:p>
          <a:p>
            <a:r>
              <a:rPr lang="id-ID" altLang="en-US" sz="3200" dirty="0" smtClean="0"/>
              <a:t>Peneliti memiliki beberapa topik dalam pikiran dan menggunakan daftar pertanyaan SINGKAT sebagai pengingat</a:t>
            </a:r>
          </a:p>
          <a:p>
            <a:r>
              <a:rPr lang="id-ID" altLang="en-US" sz="3200" dirty="0" smtClean="0"/>
              <a:t>Tujuannya untuk mendapatkan informasi secara terbuka dan memberikan kesempatan subjek untuk mengekspresikan pendapatnya</a:t>
            </a:r>
          </a:p>
          <a:p>
            <a:r>
              <a:rPr lang="id-ID" altLang="en-US" sz="3200" dirty="0" smtClean="0"/>
              <a:t>Sukses wawancara tergantung pada efektifitas menggali informasi (probing)</a:t>
            </a:r>
          </a:p>
          <a:p>
            <a:endParaRPr lang="id-ID"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dirty="0" smtClean="0">
                <a:solidFill>
                  <a:schemeClr val="accent2">
                    <a:lumMod val="75000"/>
                  </a:schemeClr>
                </a:solidFill>
              </a:rPr>
              <a:t>Semi structured interviews</a:t>
            </a:r>
            <a:r>
              <a:rPr lang="id-ID" altLang="en-US" dirty="0" smtClean="0">
                <a:solidFill>
                  <a:schemeClr val="accent2">
                    <a:lumMod val="75000"/>
                  </a:schemeClr>
                </a:solidFill>
              </a:rPr>
              <a:t> :</a:t>
            </a:r>
            <a:endParaRPr lang="id-ID" dirty="0">
              <a:solidFill>
                <a:schemeClr val="accent2">
                  <a:lumMod val="75000"/>
                </a:schemeClr>
              </a:solidFill>
            </a:endParaRPr>
          </a:p>
        </p:txBody>
      </p:sp>
      <p:sp>
        <p:nvSpPr>
          <p:cNvPr id="3" name="Content Placeholder 2"/>
          <p:cNvSpPr>
            <a:spLocks noGrp="1"/>
          </p:cNvSpPr>
          <p:nvPr>
            <p:ph sz="quarter" idx="1"/>
          </p:nvPr>
        </p:nvSpPr>
        <p:spPr>
          <a:xfrm>
            <a:off x="612648" y="1200150"/>
            <a:ext cx="8153400" cy="3733800"/>
          </a:xfrm>
        </p:spPr>
        <p:txBody>
          <a:bodyPr>
            <a:normAutofit fontScale="77500" lnSpcReduction="20000"/>
          </a:bodyPr>
          <a:lstStyle/>
          <a:p>
            <a:r>
              <a:rPr lang="id-ID" altLang="en-US" sz="4000" dirty="0" smtClean="0"/>
              <a:t>Menggunakan daftar pertanyaan yang meliputi semua topik yang akan diteliti</a:t>
            </a:r>
            <a:r>
              <a:rPr lang="id-ID" altLang="en-US" sz="3200" dirty="0" smtClean="0"/>
              <a:t>, </a:t>
            </a:r>
            <a:r>
              <a:rPr lang="id-ID" altLang="en-US" dirty="0" smtClean="0"/>
              <a:t>contohnya </a:t>
            </a:r>
          </a:p>
          <a:p>
            <a:pPr lvl="1"/>
            <a:r>
              <a:rPr lang="id-ID" altLang="en-US" dirty="0" smtClean="0"/>
              <a:t>Indepth interviews/ focused interviews</a:t>
            </a:r>
          </a:p>
          <a:p>
            <a:pPr lvl="2"/>
            <a:r>
              <a:rPr lang="id-ID" altLang="en-US" sz="2900" dirty="0" smtClean="0"/>
              <a:t>Tujuannya untuk mendapatkan pemahaman yang komplit dan detail sebagaimana yang direncanakan dalam daftar pertanyaan</a:t>
            </a:r>
          </a:p>
          <a:p>
            <a:pPr lvl="1"/>
            <a:r>
              <a:rPr lang="id-ID" altLang="en-US" dirty="0" smtClean="0"/>
              <a:t>Case studies :</a:t>
            </a:r>
          </a:p>
          <a:p>
            <a:pPr lvl="2"/>
            <a:r>
              <a:rPr lang="id-ID" altLang="en-US" dirty="0" smtClean="0"/>
              <a:t>Tujuannya untuk mengumpulkan informasi yang mendalam, sistematik dan komrehensif tentang suatu kasus: orang, kejadian, episode penyakit, suatu program, organisasi, dllThe purpose of case studies is to collect comprehensive, </a:t>
            </a:r>
            <a:endParaRPr lang="id-ID" altLang="en-US" sz="3200" dirty="0" smtClean="0"/>
          </a:p>
          <a:p>
            <a:pPr lvl="1"/>
            <a:r>
              <a:rPr lang="id-ID" altLang="en-US" dirty="0" smtClean="0"/>
              <a:t>Life histories</a:t>
            </a:r>
            <a:endParaRPr lang="en-GB" altLang="en-US" dirty="0" smtClean="0"/>
          </a:p>
          <a:p>
            <a:endParaRPr lang="id-ID"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531352" cy="742950"/>
          </a:xfrm>
        </p:spPr>
        <p:txBody>
          <a:bodyPr>
            <a:noAutofit/>
          </a:bodyPr>
          <a:lstStyle/>
          <a:p>
            <a:r>
              <a:rPr lang="id-ID" altLang="en-US" sz="3200" b="1" dirty="0" smtClean="0">
                <a:solidFill>
                  <a:schemeClr val="accent4">
                    <a:lumMod val="75000"/>
                  </a:schemeClr>
                </a:solidFill>
              </a:rPr>
              <a:t>Structured or systematic interviewing techniques:</a:t>
            </a:r>
            <a:endParaRPr lang="id-ID" sz="3200" dirty="0">
              <a:solidFill>
                <a:schemeClr val="accent4">
                  <a:lumMod val="75000"/>
                </a:schemeClr>
              </a:solidFill>
            </a:endParaRPr>
          </a:p>
        </p:txBody>
      </p:sp>
      <p:sp>
        <p:nvSpPr>
          <p:cNvPr id="3" name="Content Placeholder 2"/>
          <p:cNvSpPr>
            <a:spLocks noGrp="1"/>
          </p:cNvSpPr>
          <p:nvPr>
            <p:ph sz="quarter" idx="1"/>
          </p:nvPr>
        </p:nvSpPr>
        <p:spPr/>
        <p:txBody>
          <a:bodyPr>
            <a:noAutofit/>
          </a:bodyPr>
          <a:lstStyle/>
          <a:p>
            <a:r>
              <a:rPr lang="id-ID" altLang="en-US" sz="2000" b="1" dirty="0" smtClean="0">
                <a:solidFill>
                  <a:srgbClr val="660033"/>
                </a:solidFill>
              </a:rPr>
              <a:t>Free listing</a:t>
            </a:r>
          </a:p>
          <a:p>
            <a:pPr lvl="1"/>
            <a:r>
              <a:rPr lang="id-ID" altLang="en-US" sz="1600" dirty="0" smtClean="0"/>
              <a:t>Menanyakan kepada subjek daftar dari banyak item yang merupakan asper-aspek tertentu dari fokus penelitian</a:t>
            </a:r>
          </a:p>
          <a:p>
            <a:pPr lvl="1"/>
            <a:r>
              <a:rPr lang="id-ID" altLang="en-US" sz="1600" dirty="0" smtClean="0"/>
              <a:t>Contoh:</a:t>
            </a:r>
          </a:p>
          <a:p>
            <a:pPr lvl="2"/>
            <a:r>
              <a:rPr lang="id-ID" altLang="en-US" sz="1600" dirty="0" smtClean="0"/>
              <a:t>Beberapa ibu mengatakan pada saya kalau anaknya menderita demam.</a:t>
            </a:r>
          </a:p>
          <a:p>
            <a:pPr lvl="2"/>
            <a:r>
              <a:rPr lang="id-ID" altLang="en-US" sz="1600" dirty="0" smtClean="0"/>
              <a:t>Apakah ada berbagai macam jenis demam ? Coba sebutkan</a:t>
            </a:r>
          </a:p>
          <a:p>
            <a:pPr lvl="2"/>
            <a:r>
              <a:rPr lang="id-ID" altLang="en-US" sz="1600" dirty="0" smtClean="0"/>
              <a:t>Sebutkan jenis penyakit yang sering diderita balita di daerah ini?</a:t>
            </a:r>
          </a:p>
          <a:p>
            <a:pPr lvl="2"/>
            <a:r>
              <a:rPr lang="id-ID" altLang="en-US" sz="1600" dirty="0" smtClean="0"/>
              <a:t>Sebutkan jenis obat yang sering dipakai bila balita nya sakit ?</a:t>
            </a:r>
          </a:p>
          <a:p>
            <a:r>
              <a:rPr lang="id-ID" altLang="en-US" sz="2000" dirty="0" smtClean="0"/>
              <a:t>We can observe some items are more ‘familiar’, important, which occur higher up or earlier in informant’s list.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id-ID" altLang="en-US" sz="2800" b="1" dirty="0" smtClean="0">
                <a:solidFill>
                  <a:schemeClr val="accent4">
                    <a:lumMod val="75000"/>
                  </a:schemeClr>
                </a:solidFill>
              </a:rPr>
              <a:t>Structured or systematic interviewing techniques:</a:t>
            </a:r>
            <a:endParaRPr lang="id-ID" sz="2800" dirty="0"/>
          </a:p>
        </p:txBody>
      </p:sp>
      <p:sp>
        <p:nvSpPr>
          <p:cNvPr id="6" name="Content Placeholder 5"/>
          <p:cNvSpPr>
            <a:spLocks noGrp="1"/>
          </p:cNvSpPr>
          <p:nvPr>
            <p:ph sz="quarter" idx="1"/>
          </p:nvPr>
        </p:nvSpPr>
        <p:spPr/>
        <p:txBody>
          <a:bodyPr>
            <a:normAutofit fontScale="70000" lnSpcReduction="20000"/>
          </a:bodyPr>
          <a:lstStyle/>
          <a:p>
            <a:r>
              <a:rPr lang="id-ID" altLang="en-US" sz="3200" b="1" dirty="0" smtClean="0">
                <a:solidFill>
                  <a:srgbClr val="660033"/>
                </a:solidFill>
              </a:rPr>
              <a:t>Pile sort </a:t>
            </a:r>
          </a:p>
          <a:p>
            <a:pPr lvl="1"/>
            <a:r>
              <a:rPr lang="id-ID" altLang="en-US" sz="2900" dirty="0" smtClean="0"/>
              <a:t>Adalah teknik yang bertujuan untuk melihat hubungan antar item dalam suatu domain.</a:t>
            </a:r>
          </a:p>
          <a:p>
            <a:pPr lvl="1"/>
            <a:r>
              <a:rPr lang="id-ID" altLang="en-US" sz="2900" dirty="0" smtClean="0"/>
              <a:t>Contoh :</a:t>
            </a:r>
            <a:r>
              <a:rPr lang="id-ID" altLang="en-US" sz="3200" dirty="0" smtClean="0"/>
              <a:t> </a:t>
            </a:r>
          </a:p>
          <a:p>
            <a:pPr lvl="2"/>
            <a:r>
              <a:rPr lang="id-ID" altLang="en-US" sz="2900" dirty="0" smtClean="0"/>
              <a:t>Didepan anda ada 15 kartu yang berisi macam2 penyakit yang sering diderita balita didaerah ini. Saya minta anda untuk mengelompokkan jenis penyakit tersebut dalam satu tumpukan.</a:t>
            </a:r>
          </a:p>
          <a:p>
            <a:pPr lvl="2"/>
            <a:r>
              <a:rPr lang="id-ID" altLang="en-US" sz="2900" dirty="0" smtClean="0"/>
              <a:t>Mengapa penyakit2 ini anda kelompokan dalam tumpukan ini dan mengapa </a:t>
            </a:r>
            <a:r>
              <a:rPr lang="id-ID" altLang="en-US" sz="3200" dirty="0" smtClean="0"/>
              <a:t>penyakit ini dikelompokan berbeda dengan penyakit lainnya.</a:t>
            </a:r>
            <a:endParaRPr lang="en-GB" altLang="en-US" sz="3200" b="1" dirty="0" smtClean="0"/>
          </a:p>
          <a:p>
            <a:endParaRPr lang="id-ID"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p:txBody>
          <a:bodyPr/>
          <a:lstStyle/>
          <a:p>
            <a:endParaRPr lang="id-ID"/>
          </a:p>
        </p:txBody>
      </p:sp>
      <p:sp>
        <p:nvSpPr>
          <p:cNvPr id="33794" name="Rectangle 2"/>
          <p:cNvSpPr>
            <a:spLocks noGrp="1" noChangeArrowheads="1"/>
          </p:cNvSpPr>
          <p:nvPr>
            <p:ph type="title"/>
          </p:nvPr>
        </p:nvSpPr>
        <p:spPr/>
        <p:txBody>
          <a:bodyPr>
            <a:normAutofit fontScale="90000"/>
          </a:bodyPr>
          <a:lstStyle/>
          <a:p>
            <a:pPr eaLnBrk="1" hangingPunct="1"/>
            <a:r>
              <a:rPr lang="en-US" altLang="en-US" smtClean="0"/>
              <a:t>Focus Group Discussion</a:t>
            </a:r>
          </a:p>
        </p:txBody>
      </p:sp>
      <p:pic>
        <p:nvPicPr>
          <p:cNvPr id="33798" name="Picture 6" descr="Image result for focused group discussion"/>
          <p:cNvPicPr>
            <a:picLocks noChangeAspect="1" noChangeArrowheads="1"/>
          </p:cNvPicPr>
          <p:nvPr/>
        </p:nvPicPr>
        <p:blipFill>
          <a:blip r:embed="rId2"/>
          <a:srcRect/>
          <a:stretch>
            <a:fillRect/>
          </a:stretch>
        </p:blipFill>
        <p:spPr bwMode="auto">
          <a:xfrm>
            <a:off x="1524000" y="0"/>
            <a:ext cx="4770438" cy="341207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altLang="en-US" smtClean="0"/>
              <a:t> Manfaat riset kualitatif?</a:t>
            </a:r>
          </a:p>
        </p:txBody>
      </p:sp>
      <p:sp>
        <p:nvSpPr>
          <p:cNvPr id="6147" name="Rectangle 3"/>
          <p:cNvSpPr>
            <a:spLocks noGrp="1" noChangeArrowheads="1"/>
          </p:cNvSpPr>
          <p:nvPr>
            <p:ph sz="quarter" idx="1"/>
          </p:nvPr>
        </p:nvSpPr>
        <p:spPr/>
        <p:txBody>
          <a:bodyPr>
            <a:normAutofit fontScale="92500"/>
          </a:bodyPr>
          <a:lstStyle/>
          <a:p>
            <a:pPr eaLnBrk="1" hangingPunct="1">
              <a:lnSpc>
                <a:spcPct val="80000"/>
              </a:lnSpc>
            </a:pPr>
            <a:r>
              <a:rPr lang="en-US" altLang="en-US" sz="2400" dirty="0" err="1" smtClean="0"/>
              <a:t>Dapat</a:t>
            </a:r>
            <a:r>
              <a:rPr lang="en-US" altLang="en-US" sz="2400" dirty="0" smtClean="0"/>
              <a:t> </a:t>
            </a:r>
            <a:r>
              <a:rPr lang="en-US" altLang="en-US" sz="2400" dirty="0" err="1" smtClean="0"/>
              <a:t>digunakan</a:t>
            </a:r>
            <a:r>
              <a:rPr lang="en-US" altLang="en-US" sz="2400" dirty="0" smtClean="0"/>
              <a:t> </a:t>
            </a:r>
            <a:r>
              <a:rPr lang="en-US" altLang="en-US" sz="2400" dirty="0" err="1" smtClean="0"/>
              <a:t>untuk</a:t>
            </a:r>
            <a:r>
              <a:rPr lang="en-US" altLang="en-US" sz="2400" dirty="0" smtClean="0"/>
              <a:t> </a:t>
            </a:r>
            <a:r>
              <a:rPr lang="en-US" altLang="en-US" sz="2400" dirty="0" err="1" smtClean="0"/>
              <a:t>penelitian</a:t>
            </a:r>
            <a:r>
              <a:rPr lang="en-US" altLang="en-US" sz="2400" dirty="0" smtClean="0"/>
              <a:t> </a:t>
            </a:r>
            <a:r>
              <a:rPr lang="en-US" altLang="en-US" sz="2400" dirty="0" err="1" smtClean="0"/>
              <a:t>dalam</a:t>
            </a:r>
            <a:r>
              <a:rPr lang="en-US" altLang="en-US" sz="2400" dirty="0" smtClean="0"/>
              <a:t> </a:t>
            </a:r>
            <a:r>
              <a:rPr lang="en-US" altLang="en-US" sz="2400" dirty="0" err="1" smtClean="0"/>
              <a:t>bidang</a:t>
            </a:r>
            <a:r>
              <a:rPr lang="en-US" altLang="en-US" sz="2400" dirty="0" smtClean="0"/>
              <a:t> </a:t>
            </a:r>
            <a:r>
              <a:rPr lang="en-US" altLang="en-US" sz="2400" dirty="0" err="1" smtClean="0"/>
              <a:t>pendidikan</a:t>
            </a:r>
            <a:r>
              <a:rPr lang="en-US" altLang="en-US" sz="2400" dirty="0" smtClean="0"/>
              <a:t>, </a:t>
            </a:r>
            <a:r>
              <a:rPr lang="en-US" altLang="en-US" sz="2400" dirty="0" err="1" smtClean="0"/>
              <a:t>keperawatan</a:t>
            </a:r>
            <a:r>
              <a:rPr lang="en-US" altLang="en-US" sz="2400" dirty="0" smtClean="0"/>
              <a:t> </a:t>
            </a:r>
            <a:r>
              <a:rPr lang="en-US" altLang="en-US" sz="2400" dirty="0" err="1" smtClean="0"/>
              <a:t>dan</a:t>
            </a:r>
            <a:r>
              <a:rPr lang="en-US" altLang="en-US" sz="2400" dirty="0" smtClean="0"/>
              <a:t> </a:t>
            </a:r>
            <a:r>
              <a:rPr lang="en-US" altLang="en-US" sz="2400" dirty="0" err="1" smtClean="0"/>
              <a:t>kesehatan</a:t>
            </a:r>
            <a:r>
              <a:rPr lang="en-US" altLang="en-US" sz="2400" dirty="0" smtClean="0"/>
              <a:t> </a:t>
            </a:r>
            <a:r>
              <a:rPr lang="en-US" altLang="en-US" sz="2400" dirty="0" err="1" smtClean="0"/>
              <a:t>masyarakat</a:t>
            </a:r>
            <a:endParaRPr lang="en-US" altLang="en-US" sz="2400" dirty="0" smtClean="0"/>
          </a:p>
          <a:p>
            <a:pPr eaLnBrk="1" hangingPunct="1">
              <a:lnSpc>
                <a:spcPct val="80000"/>
              </a:lnSpc>
              <a:buFontTx/>
              <a:buNone/>
            </a:pPr>
            <a:endParaRPr lang="en-US" altLang="en-US" sz="2400" dirty="0" smtClean="0"/>
          </a:p>
          <a:p>
            <a:pPr eaLnBrk="1" hangingPunct="1">
              <a:lnSpc>
                <a:spcPct val="80000"/>
              </a:lnSpc>
            </a:pPr>
            <a:r>
              <a:rPr lang="en-US" altLang="en-US" sz="2400" dirty="0" err="1" smtClean="0"/>
              <a:t>Untuk</a:t>
            </a:r>
            <a:r>
              <a:rPr lang="en-US" altLang="en-US" sz="2400" dirty="0" smtClean="0"/>
              <a:t> </a:t>
            </a:r>
            <a:r>
              <a:rPr lang="en-US" altLang="en-US" sz="2400" dirty="0" err="1" smtClean="0"/>
              <a:t>meneliti</a:t>
            </a:r>
            <a:r>
              <a:rPr lang="en-US" altLang="en-US" sz="2400" dirty="0" smtClean="0"/>
              <a:t> </a:t>
            </a:r>
            <a:r>
              <a:rPr lang="en-US" altLang="en-US" sz="2400" dirty="0" err="1" smtClean="0"/>
              <a:t>dan</a:t>
            </a:r>
            <a:r>
              <a:rPr lang="en-US" altLang="en-US" sz="2400" dirty="0" smtClean="0"/>
              <a:t> </a:t>
            </a:r>
            <a:r>
              <a:rPr lang="en-US" altLang="en-US" sz="2400" dirty="0" err="1" smtClean="0"/>
              <a:t>mendalami</a:t>
            </a:r>
            <a:r>
              <a:rPr lang="en-US" altLang="en-US" sz="2400" dirty="0" smtClean="0"/>
              <a:t> </a:t>
            </a:r>
            <a:r>
              <a:rPr lang="en-US" altLang="en-US" sz="2400" dirty="0" err="1" smtClean="0"/>
              <a:t>tentang</a:t>
            </a:r>
            <a:r>
              <a:rPr lang="en-US" altLang="en-US" sz="2400" dirty="0" smtClean="0"/>
              <a:t> </a:t>
            </a:r>
            <a:r>
              <a:rPr lang="en-US" altLang="en-US" sz="2400" dirty="0" err="1" smtClean="0"/>
              <a:t>kultur</a:t>
            </a:r>
            <a:r>
              <a:rPr lang="en-US" altLang="en-US" sz="2400" dirty="0" smtClean="0"/>
              <a:t>/</a:t>
            </a:r>
            <a:r>
              <a:rPr lang="en-US" altLang="en-US" sz="2400" dirty="0" err="1" smtClean="0"/>
              <a:t>budaya</a:t>
            </a:r>
            <a:r>
              <a:rPr lang="en-US" altLang="en-US" sz="2400" dirty="0" smtClean="0"/>
              <a:t>, </a:t>
            </a:r>
            <a:r>
              <a:rPr lang="en-US" altLang="en-US" sz="2400" dirty="0" err="1" smtClean="0"/>
              <a:t>kepercayaan</a:t>
            </a:r>
            <a:r>
              <a:rPr lang="en-US" altLang="en-US" sz="2400" dirty="0" smtClean="0"/>
              <a:t>, </a:t>
            </a:r>
            <a:r>
              <a:rPr lang="en-US" altLang="en-US" sz="2400" dirty="0" err="1" smtClean="0"/>
              <a:t>dan</a:t>
            </a:r>
            <a:r>
              <a:rPr lang="en-US" altLang="en-US" sz="2400" dirty="0" smtClean="0"/>
              <a:t> </a:t>
            </a:r>
            <a:r>
              <a:rPr lang="en-US" altLang="en-US" sz="2400" dirty="0" err="1" smtClean="0"/>
              <a:t>perilaku</a:t>
            </a:r>
            <a:r>
              <a:rPr lang="en-US" altLang="en-US" sz="2400" dirty="0" smtClean="0"/>
              <a:t> </a:t>
            </a:r>
            <a:r>
              <a:rPr lang="en-US" altLang="en-US" sz="2400" dirty="0" err="1" smtClean="0"/>
              <a:t>masyarakat</a:t>
            </a:r>
            <a:r>
              <a:rPr lang="en-US" altLang="en-US" sz="2400" dirty="0" smtClean="0"/>
              <a:t> </a:t>
            </a:r>
            <a:r>
              <a:rPr lang="en-US" altLang="en-US" sz="2400" dirty="0" err="1" smtClean="0"/>
              <a:t>melalui</a:t>
            </a:r>
            <a:r>
              <a:rPr lang="en-US" altLang="en-US" sz="2400" dirty="0" smtClean="0"/>
              <a:t> </a:t>
            </a:r>
            <a:r>
              <a:rPr lang="en-US" altLang="en-US" sz="2400" dirty="0" err="1" smtClean="0"/>
              <a:t>pandangan</a:t>
            </a:r>
            <a:r>
              <a:rPr lang="en-US" altLang="en-US" sz="2400" dirty="0" smtClean="0"/>
              <a:t> </a:t>
            </a:r>
            <a:r>
              <a:rPr lang="en-US" altLang="en-US" sz="2400" dirty="0" err="1" smtClean="0"/>
              <a:t>atau</a:t>
            </a:r>
            <a:r>
              <a:rPr lang="en-US" altLang="en-US" sz="2400" dirty="0" smtClean="0"/>
              <a:t> </a:t>
            </a:r>
            <a:r>
              <a:rPr lang="en-US" altLang="en-US" sz="2400" dirty="0" err="1" smtClean="0"/>
              <a:t>pendapat</a:t>
            </a:r>
            <a:r>
              <a:rPr lang="en-US" altLang="en-US" sz="2400" dirty="0" smtClean="0"/>
              <a:t> </a:t>
            </a:r>
            <a:r>
              <a:rPr lang="en-US" altLang="en-US" sz="2400" dirty="0" err="1" smtClean="0"/>
              <a:t>masyarakat</a:t>
            </a:r>
            <a:r>
              <a:rPr lang="en-US" altLang="en-US" sz="2400" dirty="0" smtClean="0"/>
              <a:t> </a:t>
            </a:r>
            <a:r>
              <a:rPr lang="en-US" altLang="en-US" sz="2400" dirty="0" err="1" smtClean="0"/>
              <a:t>itu</a:t>
            </a:r>
            <a:r>
              <a:rPr lang="en-US" altLang="en-US" sz="2400" dirty="0" smtClean="0"/>
              <a:t> </a:t>
            </a:r>
            <a:r>
              <a:rPr lang="en-US" altLang="en-US" sz="2400" dirty="0" err="1" smtClean="0"/>
              <a:t>sendiri</a:t>
            </a:r>
            <a:r>
              <a:rPr lang="en-US" altLang="en-US" sz="2400" dirty="0" smtClean="0"/>
              <a:t> </a:t>
            </a:r>
          </a:p>
          <a:p>
            <a:pPr eaLnBrk="1" hangingPunct="1">
              <a:lnSpc>
                <a:spcPct val="80000"/>
              </a:lnSpc>
            </a:pPr>
            <a:endParaRPr lang="en-US" altLang="en-US" sz="2400" dirty="0" smtClean="0"/>
          </a:p>
          <a:p>
            <a:pPr eaLnBrk="1" hangingPunct="1">
              <a:lnSpc>
                <a:spcPct val="80000"/>
              </a:lnSpc>
            </a:pPr>
            <a:r>
              <a:rPr lang="en-US" altLang="en-US" sz="2400" dirty="0" err="1" smtClean="0"/>
              <a:t>Sifatnya</a:t>
            </a:r>
            <a:r>
              <a:rPr lang="en-US" altLang="en-US" sz="2400" dirty="0" smtClean="0"/>
              <a:t> comprehensive </a:t>
            </a:r>
            <a:r>
              <a:rPr lang="en-US" altLang="en-US" sz="2400" dirty="0" err="1" smtClean="0"/>
              <a:t>dan</a:t>
            </a:r>
            <a:r>
              <a:rPr lang="en-US" altLang="en-US" sz="2400" dirty="0" smtClean="0"/>
              <a:t> holistic </a:t>
            </a:r>
            <a:r>
              <a:rPr lang="en-US" altLang="en-US" sz="2400" dirty="0" err="1" smtClean="0"/>
              <a:t>dalam</a:t>
            </a:r>
            <a:r>
              <a:rPr lang="en-US" altLang="en-US" sz="2400" dirty="0" smtClean="0"/>
              <a:t> </a:t>
            </a:r>
            <a:r>
              <a:rPr lang="en-US" altLang="en-US" sz="2400" dirty="0" err="1" smtClean="0"/>
              <a:t>memahami</a:t>
            </a:r>
            <a:r>
              <a:rPr lang="en-US" altLang="en-US" sz="2400" dirty="0" smtClean="0"/>
              <a:t> </a:t>
            </a:r>
            <a:r>
              <a:rPr lang="en-US" altLang="en-US" sz="2400" dirty="0" err="1" smtClean="0"/>
              <a:t>situasi</a:t>
            </a:r>
            <a:r>
              <a:rPr lang="en-US" altLang="en-US" sz="2400" dirty="0" smtClean="0"/>
              <a:t> </a:t>
            </a:r>
            <a:r>
              <a:rPr lang="en-US" altLang="en-US" sz="2400" dirty="0" err="1" smtClean="0"/>
              <a:t>sosial</a:t>
            </a:r>
            <a:r>
              <a:rPr lang="en-US" altLang="en-US" sz="2400" dirty="0" smtClean="0"/>
              <a:t> </a:t>
            </a:r>
          </a:p>
          <a:p>
            <a:pPr eaLnBrk="1" hangingPunct="1">
              <a:lnSpc>
                <a:spcPct val="80000"/>
              </a:lnSpc>
            </a:pPr>
            <a:endParaRPr lang="en-US" altLang="en-US" sz="2400" dirty="0" smtClean="0"/>
          </a:p>
          <a:p>
            <a:pPr eaLnBrk="1" hangingPunct="1">
              <a:lnSpc>
                <a:spcPct val="80000"/>
              </a:lnSpc>
            </a:pPr>
            <a:r>
              <a:rPr lang="en-US" altLang="en-US" sz="2400" dirty="0" err="1" smtClean="0"/>
              <a:t>Fleksibel</a:t>
            </a:r>
            <a:endParaRPr lang="en-US" altLang="en-US" sz="24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th-TH" altLang="en-US" dirty="0" smtClean="0">
                <a:solidFill>
                  <a:schemeClr val="tx1"/>
                </a:solidFill>
                <a:latin typeface="+mn-lt"/>
              </a:rPr>
              <a:t>Focus Group</a:t>
            </a:r>
            <a:r>
              <a:rPr lang="en-US" altLang="en-US" dirty="0" smtClean="0">
                <a:solidFill>
                  <a:schemeClr val="tx1"/>
                </a:solidFill>
                <a:latin typeface="+mn-lt"/>
              </a:rPr>
              <a:t> discussion</a:t>
            </a:r>
            <a:endParaRPr lang="th-TH" altLang="en-US" dirty="0" smtClean="0">
              <a:solidFill>
                <a:schemeClr val="tx1"/>
              </a:solidFill>
              <a:latin typeface="+mn-lt"/>
            </a:endParaRPr>
          </a:p>
        </p:txBody>
      </p:sp>
      <p:sp>
        <p:nvSpPr>
          <p:cNvPr id="34819" name="Rectangle 3"/>
          <p:cNvSpPr>
            <a:spLocks noGrp="1" noChangeArrowheads="1"/>
          </p:cNvSpPr>
          <p:nvPr>
            <p:ph sz="quarter" idx="1"/>
          </p:nvPr>
        </p:nvSpPr>
        <p:spPr/>
        <p:txBody>
          <a:bodyPr>
            <a:noAutofit/>
          </a:bodyPr>
          <a:lstStyle/>
          <a:p>
            <a:pPr marL="533400" indent="-533400" eaLnBrk="1" hangingPunct="1">
              <a:lnSpc>
                <a:spcPct val="90000"/>
              </a:lnSpc>
            </a:pPr>
            <a:endParaRPr lang="en-US" altLang="en-US" sz="2000" dirty="0" smtClean="0">
              <a:latin typeface="+mj-lt"/>
            </a:endParaRPr>
          </a:p>
          <a:p>
            <a:pPr marL="533400" indent="-533400" eaLnBrk="1" hangingPunct="1">
              <a:lnSpc>
                <a:spcPct val="90000"/>
              </a:lnSpc>
            </a:pPr>
            <a:r>
              <a:rPr lang="en-US" altLang="en-US" sz="2800" dirty="0" err="1" smtClean="0">
                <a:latin typeface="+mj-lt"/>
              </a:rPr>
              <a:t>Salah</a:t>
            </a:r>
            <a:r>
              <a:rPr lang="en-US" altLang="en-US" sz="2800" dirty="0" smtClean="0">
                <a:latin typeface="+mj-lt"/>
              </a:rPr>
              <a:t> </a:t>
            </a:r>
            <a:r>
              <a:rPr lang="en-US" altLang="en-US" sz="2800" dirty="0" err="1" smtClean="0">
                <a:latin typeface="+mj-lt"/>
              </a:rPr>
              <a:t>satu</a:t>
            </a:r>
            <a:r>
              <a:rPr lang="en-US" altLang="en-US" sz="2800" dirty="0" smtClean="0">
                <a:latin typeface="+mj-lt"/>
              </a:rPr>
              <a:t> </a:t>
            </a:r>
            <a:r>
              <a:rPr lang="en-US" altLang="en-US" sz="2800" dirty="0" err="1" smtClean="0">
                <a:latin typeface="+mj-lt"/>
              </a:rPr>
              <a:t>teknik</a:t>
            </a:r>
            <a:r>
              <a:rPr lang="en-US" altLang="en-US" sz="2800" dirty="0" smtClean="0">
                <a:latin typeface="+mj-lt"/>
              </a:rPr>
              <a:t> </a:t>
            </a:r>
            <a:r>
              <a:rPr lang="en-US" altLang="en-US" sz="2800" dirty="0" err="1" smtClean="0">
                <a:latin typeface="+mj-lt"/>
              </a:rPr>
              <a:t>penelitian</a:t>
            </a:r>
            <a:r>
              <a:rPr lang="en-US" altLang="en-US" sz="2800" dirty="0" smtClean="0">
                <a:latin typeface="+mj-lt"/>
              </a:rPr>
              <a:t> yang </a:t>
            </a:r>
            <a:r>
              <a:rPr lang="en-US" altLang="en-US" sz="2800" dirty="0" err="1" smtClean="0">
                <a:latin typeface="+mj-lt"/>
              </a:rPr>
              <a:t>mengumpulkan</a:t>
            </a:r>
            <a:r>
              <a:rPr lang="en-US" altLang="en-US" sz="2800" dirty="0" smtClean="0">
                <a:latin typeface="+mj-lt"/>
              </a:rPr>
              <a:t> data </a:t>
            </a:r>
            <a:r>
              <a:rPr lang="en-US" altLang="en-US" sz="2800" dirty="0" err="1" smtClean="0">
                <a:latin typeface="+mj-lt"/>
              </a:rPr>
              <a:t>melalui</a:t>
            </a:r>
            <a:r>
              <a:rPr lang="en-US" altLang="en-US" sz="2800" dirty="0" smtClean="0">
                <a:latin typeface="+mj-lt"/>
              </a:rPr>
              <a:t> </a:t>
            </a:r>
            <a:r>
              <a:rPr lang="en-US" altLang="en-US" sz="2800" dirty="0" err="1" smtClean="0">
                <a:latin typeface="+mj-lt"/>
              </a:rPr>
              <a:t>diskusi</a:t>
            </a:r>
            <a:r>
              <a:rPr lang="en-US" altLang="en-US" sz="2800" dirty="0" smtClean="0">
                <a:latin typeface="+mj-lt"/>
              </a:rPr>
              <a:t> </a:t>
            </a:r>
            <a:r>
              <a:rPr lang="en-US" altLang="en-US" sz="2800" dirty="0" err="1" smtClean="0">
                <a:latin typeface="+mj-lt"/>
              </a:rPr>
              <a:t>kelompok</a:t>
            </a:r>
            <a:r>
              <a:rPr lang="en-US" altLang="en-US" sz="2800" dirty="0" smtClean="0">
                <a:latin typeface="+mj-lt"/>
              </a:rPr>
              <a:t> </a:t>
            </a:r>
            <a:r>
              <a:rPr lang="en-US" altLang="en-US" sz="2800" dirty="0" err="1" smtClean="0">
                <a:latin typeface="+mj-lt"/>
              </a:rPr>
              <a:t>interaktif</a:t>
            </a:r>
            <a:r>
              <a:rPr lang="en-US" altLang="en-US" sz="2800" dirty="0" smtClean="0">
                <a:latin typeface="+mj-lt"/>
              </a:rPr>
              <a:t> </a:t>
            </a:r>
            <a:r>
              <a:rPr lang="en-US" altLang="en-US" sz="2800" dirty="0" err="1" smtClean="0">
                <a:latin typeface="+mj-lt"/>
              </a:rPr>
              <a:t>pada</a:t>
            </a:r>
            <a:r>
              <a:rPr lang="en-US" altLang="en-US" sz="2800" dirty="0" smtClean="0">
                <a:latin typeface="+mj-lt"/>
              </a:rPr>
              <a:t> </a:t>
            </a:r>
            <a:r>
              <a:rPr lang="en-US" altLang="en-US" sz="2800" dirty="0" err="1" smtClean="0">
                <a:latin typeface="+mj-lt"/>
              </a:rPr>
              <a:t>sebuah</a:t>
            </a:r>
            <a:r>
              <a:rPr lang="en-US" altLang="en-US" sz="2800" dirty="0" smtClean="0">
                <a:latin typeface="+mj-lt"/>
              </a:rPr>
              <a:t> </a:t>
            </a:r>
            <a:r>
              <a:rPr lang="en-US" altLang="en-US" sz="2800" dirty="0" err="1" smtClean="0">
                <a:latin typeface="+mj-lt"/>
              </a:rPr>
              <a:t>topik</a:t>
            </a:r>
            <a:r>
              <a:rPr lang="en-US" altLang="en-US" sz="2800" dirty="0" smtClean="0">
                <a:latin typeface="+mj-lt"/>
              </a:rPr>
              <a:t> yang </a:t>
            </a:r>
            <a:r>
              <a:rPr lang="en-US" altLang="en-US" sz="2800" dirty="0" err="1" smtClean="0">
                <a:latin typeface="+mj-lt"/>
              </a:rPr>
              <a:t>ditentukan</a:t>
            </a:r>
            <a:r>
              <a:rPr lang="en-US" altLang="en-US" sz="2800" dirty="0" smtClean="0">
                <a:latin typeface="+mj-lt"/>
              </a:rPr>
              <a:t> </a:t>
            </a:r>
            <a:r>
              <a:rPr lang="en-US" altLang="en-US" sz="2800" dirty="0" err="1" smtClean="0">
                <a:latin typeface="+mj-lt"/>
              </a:rPr>
              <a:t>oleh</a:t>
            </a:r>
            <a:r>
              <a:rPr lang="en-US" altLang="en-US" sz="2800" dirty="0" smtClean="0">
                <a:latin typeface="+mj-lt"/>
              </a:rPr>
              <a:t> </a:t>
            </a:r>
            <a:r>
              <a:rPr lang="en-US" altLang="en-US" sz="2800" dirty="0" err="1" smtClean="0">
                <a:latin typeface="+mj-lt"/>
              </a:rPr>
              <a:t>peneliti</a:t>
            </a:r>
            <a:endParaRPr lang="en-US" altLang="en-US" sz="2800" dirty="0" smtClean="0">
              <a:latin typeface="+mj-lt"/>
            </a:endParaRPr>
          </a:p>
          <a:p>
            <a:pPr marL="533400" indent="-533400" eaLnBrk="1" hangingPunct="1">
              <a:lnSpc>
                <a:spcPct val="90000"/>
              </a:lnSpc>
              <a:buFont typeface="Wingdings" pitchFamily="2" charset="2"/>
              <a:buNone/>
            </a:pPr>
            <a:endParaRPr lang="en-US" altLang="en-US" sz="2000" dirty="0" smtClean="0">
              <a:latin typeface="+mj-lt"/>
            </a:endParaRPr>
          </a:p>
          <a:p>
            <a:pPr marL="533400" indent="-533400" eaLnBrk="1" hangingPunct="1">
              <a:lnSpc>
                <a:spcPct val="90000"/>
              </a:lnSpc>
              <a:buFont typeface="Wingdings" pitchFamily="2" charset="2"/>
              <a:buNone/>
            </a:pPr>
            <a:r>
              <a:rPr lang="en-US" altLang="en-US" sz="2000" dirty="0" smtClean="0">
                <a:latin typeface="+mj-lt"/>
              </a:rPr>
              <a:t>		</a:t>
            </a:r>
          </a:p>
          <a:p>
            <a:pPr marL="533400" indent="-533400" eaLnBrk="1" hangingPunct="1">
              <a:lnSpc>
                <a:spcPct val="90000"/>
              </a:lnSpc>
              <a:buFont typeface="Wingdings" pitchFamily="2" charset="2"/>
              <a:buNone/>
            </a:pPr>
            <a:r>
              <a:rPr lang="en-US" altLang="en-US" sz="2000" dirty="0" smtClean="0">
                <a:latin typeface="+mj-lt"/>
              </a:rPr>
              <a:t>							(</a:t>
            </a:r>
            <a:r>
              <a:rPr lang="th-TH" altLang="en-US" sz="1600" dirty="0" smtClean="0">
                <a:latin typeface="+mj-lt"/>
              </a:rPr>
              <a:t>Morgan, </a:t>
            </a:r>
            <a:r>
              <a:rPr lang="th-TH" altLang="en-US" sz="2000" dirty="0" smtClean="0">
                <a:latin typeface="+mj-lt"/>
              </a:rPr>
              <a:t>1993</a:t>
            </a:r>
            <a:r>
              <a:rPr lang="en-US" altLang="en-US" sz="2000" dirty="0" smtClean="0">
                <a:latin typeface="+mj-lt"/>
              </a:rPr>
              <a:t>)</a:t>
            </a:r>
            <a:endParaRPr lang="th-TH" altLang="en-US" sz="2800" dirty="0" smtClean="0">
              <a:latin typeface="+mj-lt"/>
            </a:endParaRPr>
          </a:p>
          <a:p>
            <a:pPr marL="533400" indent="-533400" eaLnBrk="1" hangingPunct="1">
              <a:lnSpc>
                <a:spcPct val="90000"/>
              </a:lnSpc>
            </a:pPr>
            <a:endParaRPr lang="th-TH" altLang="en-US" sz="3200" dirty="0" smtClean="0">
              <a:latin typeface="+mj-lt"/>
            </a:endParaRPr>
          </a:p>
          <a:p>
            <a:pPr marL="533400" indent="-533400" eaLnBrk="1" hangingPunct="1">
              <a:lnSpc>
                <a:spcPct val="90000"/>
              </a:lnSpc>
            </a:pPr>
            <a:endParaRPr lang="th-TH" altLang="en-US" sz="2400" dirty="0" smtClean="0">
              <a:latin typeface="+mj-lt"/>
            </a:endParaRPr>
          </a:p>
          <a:p>
            <a:pPr marL="533400" indent="-533400" eaLnBrk="1" hangingPunct="1">
              <a:lnSpc>
                <a:spcPct val="90000"/>
              </a:lnSpc>
              <a:buFont typeface="Wingdings" pitchFamily="2" charset="2"/>
              <a:buNone/>
            </a:pPr>
            <a:endParaRPr lang="th-TH" altLang="en-US" sz="2000" dirty="0" smtClean="0">
              <a:latin typeface="+mj-lt"/>
            </a:endParaRPr>
          </a:p>
          <a:p>
            <a:pPr marL="533400" indent="-533400" eaLnBrk="1" hangingPunct="1">
              <a:lnSpc>
                <a:spcPct val="90000"/>
              </a:lnSpc>
            </a:pPr>
            <a:endParaRPr lang="th-TH" altLang="en-US" sz="1600" dirty="0" smtClean="0">
              <a:latin typeface="+mj-lt"/>
            </a:endParaRPr>
          </a:p>
          <a:p>
            <a:pPr marL="533400" indent="-533400" eaLnBrk="1" hangingPunct="1">
              <a:lnSpc>
                <a:spcPct val="90000"/>
              </a:lnSpc>
              <a:buFont typeface="Wingdings" pitchFamily="2" charset="2"/>
              <a:buNone/>
            </a:pPr>
            <a:r>
              <a:rPr lang="th-TH" altLang="en-US" sz="1600" dirty="0" smtClean="0">
                <a:latin typeface="+mj-lt"/>
              </a:rPr>
              <a:t>									</a:t>
            </a:r>
            <a:endParaRPr lang="en-US" altLang="en-US" sz="1600" dirty="0" smtClean="0">
              <a:latin typeface="+mj-l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38200" y="78582"/>
            <a:ext cx="7543800" cy="854869"/>
          </a:xfrm>
        </p:spPr>
        <p:txBody>
          <a:bodyPr/>
          <a:lstStyle/>
          <a:p>
            <a:pPr eaLnBrk="1" hangingPunct="1"/>
            <a:r>
              <a:rPr lang="en-US" altLang="en-US" smtClean="0">
                <a:solidFill>
                  <a:schemeClr val="tx1"/>
                </a:solidFill>
              </a:rPr>
              <a:t>Perkembangan  FGD </a:t>
            </a:r>
          </a:p>
        </p:txBody>
      </p:sp>
      <p:sp>
        <p:nvSpPr>
          <p:cNvPr id="35843" name="Rectangle 3"/>
          <p:cNvSpPr>
            <a:spLocks noGrp="1" noChangeArrowheads="1"/>
          </p:cNvSpPr>
          <p:nvPr>
            <p:ph sz="quarter" idx="1"/>
          </p:nvPr>
        </p:nvSpPr>
        <p:spPr>
          <a:xfrm>
            <a:off x="381000" y="1371600"/>
            <a:ext cx="8305800" cy="3143250"/>
          </a:xfrm>
        </p:spPr>
        <p:txBody>
          <a:bodyPr>
            <a:normAutofit lnSpcReduction="10000"/>
          </a:bodyPr>
          <a:lstStyle/>
          <a:p>
            <a:pPr eaLnBrk="1" hangingPunct="1">
              <a:lnSpc>
                <a:spcPct val="80000"/>
              </a:lnSpc>
            </a:pPr>
            <a:r>
              <a:rPr lang="en-US" altLang="en-US" sz="2400" smtClean="0"/>
              <a:t>1920an: digunakan dalam perkembangan survey instrumen</a:t>
            </a:r>
          </a:p>
          <a:p>
            <a:pPr eaLnBrk="1" hangingPunct="1">
              <a:lnSpc>
                <a:spcPct val="80000"/>
              </a:lnSpc>
            </a:pPr>
            <a:r>
              <a:rPr lang="en-US" altLang="en-US" sz="2400" smtClean="0"/>
              <a:t>1940an – 1950an : digunakan sebagai alat untuk mengembangkan materi training. Lazarsfeld dulu mempergunakan ini untuk penelitian pendengar radio(Merton 1997)</a:t>
            </a:r>
          </a:p>
          <a:p>
            <a:pPr eaLnBrk="1" hangingPunct="1">
              <a:lnSpc>
                <a:spcPct val="80000"/>
              </a:lnSpc>
            </a:pPr>
            <a:r>
              <a:rPr lang="en-US" altLang="en-US" sz="2400" smtClean="0"/>
              <a:t>Perkembangan selanjutnya sebagai teknik penelitian dalam marketing khususnya mengeksplor brand image, kemasan, dan pilihan produk</a:t>
            </a:r>
          </a:p>
          <a:p>
            <a:pPr eaLnBrk="1" hangingPunct="1">
              <a:lnSpc>
                <a:spcPct val="80000"/>
              </a:lnSpc>
            </a:pPr>
            <a:r>
              <a:rPr lang="en-US" altLang="en-US" sz="2400" smtClean="0"/>
              <a:t>Perkembangan terkini: diterapkan dalam metode yang paling umum dalam berbagai bidang sosial dan bidang terkait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altLang="en-US" dirty="0" err="1" smtClean="0">
                <a:solidFill>
                  <a:schemeClr val="tx1"/>
                </a:solidFill>
                <a:latin typeface="+mn-lt"/>
              </a:rPr>
              <a:t>Kunci</a:t>
            </a:r>
            <a:r>
              <a:rPr lang="en-US" altLang="en-US" dirty="0" smtClean="0">
                <a:solidFill>
                  <a:schemeClr val="tx1"/>
                </a:solidFill>
                <a:latin typeface="+mn-lt"/>
              </a:rPr>
              <a:t> FGD</a:t>
            </a:r>
            <a:endParaRPr lang="th-TH" altLang="en-US" dirty="0" smtClean="0">
              <a:solidFill>
                <a:schemeClr val="tx1"/>
              </a:solidFill>
              <a:latin typeface="+mn-lt"/>
            </a:endParaRPr>
          </a:p>
        </p:txBody>
      </p:sp>
      <p:sp>
        <p:nvSpPr>
          <p:cNvPr id="36867" name="Rectangle 3"/>
          <p:cNvSpPr>
            <a:spLocks noGrp="1" noChangeArrowheads="1"/>
          </p:cNvSpPr>
          <p:nvPr>
            <p:ph sz="quarter" idx="1"/>
          </p:nvPr>
        </p:nvSpPr>
        <p:spPr/>
        <p:txBody>
          <a:bodyPr>
            <a:normAutofit lnSpcReduction="10000"/>
          </a:bodyPr>
          <a:lstStyle/>
          <a:p>
            <a:pPr eaLnBrk="1" hangingPunct="1">
              <a:buFont typeface="Wingdings" pitchFamily="2" charset="2"/>
              <a:buNone/>
            </a:pPr>
            <a:endParaRPr lang="en-US" altLang="en-US" dirty="0" smtClean="0"/>
          </a:p>
          <a:p>
            <a:pPr marL="892175" lvl="1" indent="-525463" eaLnBrk="1" hangingPunct="1"/>
            <a:r>
              <a:rPr lang="en-US" altLang="en-US" sz="3500" dirty="0" err="1" smtClean="0"/>
              <a:t>Topik</a:t>
            </a:r>
            <a:r>
              <a:rPr lang="en-US" altLang="en-US" sz="3500" dirty="0" smtClean="0"/>
              <a:t> </a:t>
            </a:r>
            <a:r>
              <a:rPr lang="en-US" altLang="en-US" sz="3500" dirty="0" err="1" smtClean="0"/>
              <a:t>ditentukan</a:t>
            </a:r>
            <a:r>
              <a:rPr lang="en-US" altLang="en-US" sz="3500" dirty="0" smtClean="0"/>
              <a:t> </a:t>
            </a:r>
            <a:r>
              <a:rPr lang="en-US" altLang="en-US" sz="3500" dirty="0" err="1" smtClean="0"/>
              <a:t>oleh</a:t>
            </a:r>
            <a:r>
              <a:rPr lang="en-US" altLang="en-US" sz="3500" dirty="0" smtClean="0"/>
              <a:t> </a:t>
            </a:r>
            <a:r>
              <a:rPr lang="en-US" altLang="en-US" sz="3500" dirty="0" err="1" smtClean="0"/>
              <a:t>peneliti</a:t>
            </a:r>
            <a:endParaRPr lang="en-US" altLang="en-US" sz="3500" dirty="0" smtClean="0"/>
          </a:p>
          <a:p>
            <a:pPr marL="892175" lvl="1" indent="-525463" eaLnBrk="1" hangingPunct="1"/>
            <a:r>
              <a:rPr lang="en-US" altLang="en-US" sz="3500" dirty="0" err="1" smtClean="0"/>
              <a:t>Diskusi</a:t>
            </a:r>
            <a:r>
              <a:rPr lang="en-US" altLang="en-US" sz="3500" dirty="0" smtClean="0"/>
              <a:t> </a:t>
            </a:r>
            <a:r>
              <a:rPr lang="en-US" altLang="en-US" sz="3500" dirty="0" err="1" smtClean="0"/>
              <a:t>interaktif</a:t>
            </a:r>
            <a:r>
              <a:rPr lang="en-US" altLang="en-US" sz="3500" dirty="0" smtClean="0"/>
              <a:t> </a:t>
            </a:r>
            <a:r>
              <a:rPr lang="en-US" altLang="en-US" sz="3500" dirty="0" err="1" smtClean="0"/>
              <a:t>sebagai</a:t>
            </a:r>
            <a:r>
              <a:rPr lang="en-US" altLang="en-US" sz="3500" dirty="0" smtClean="0"/>
              <a:t> </a:t>
            </a:r>
            <a:r>
              <a:rPr lang="en-US" altLang="en-US" sz="3500" dirty="0" err="1" smtClean="0"/>
              <a:t>sumber</a:t>
            </a:r>
            <a:r>
              <a:rPr lang="en-US" altLang="en-US" sz="3500" dirty="0" smtClean="0"/>
              <a:t> data</a:t>
            </a:r>
          </a:p>
          <a:p>
            <a:pPr marL="892175" lvl="1" indent="-525463" eaLnBrk="1" hangingPunct="1"/>
            <a:r>
              <a:rPr lang="en-US" altLang="en-US" sz="3500" dirty="0" err="1" smtClean="0"/>
              <a:t>Peranan</a:t>
            </a:r>
            <a:r>
              <a:rPr lang="en-US" altLang="en-US" sz="3500" dirty="0" smtClean="0"/>
              <a:t> </a:t>
            </a:r>
            <a:r>
              <a:rPr lang="en-US" altLang="en-US" sz="3500" dirty="0" err="1" smtClean="0"/>
              <a:t>peneliti</a:t>
            </a:r>
            <a:r>
              <a:rPr lang="en-US" altLang="en-US" sz="3500" dirty="0" smtClean="0"/>
              <a:t> </a:t>
            </a:r>
            <a:r>
              <a:rPr lang="en-US" altLang="en-US" sz="3500" dirty="0" err="1" smtClean="0"/>
              <a:t>dalam</a:t>
            </a:r>
            <a:r>
              <a:rPr lang="en-US" altLang="en-US" sz="3500" dirty="0" smtClean="0"/>
              <a:t> </a:t>
            </a:r>
            <a:r>
              <a:rPr lang="en-US" altLang="en-US" sz="3500" dirty="0" err="1" smtClean="0"/>
              <a:t>menggerakkan</a:t>
            </a:r>
            <a:r>
              <a:rPr lang="en-US" altLang="en-US" sz="3500" dirty="0" smtClean="0"/>
              <a:t> </a:t>
            </a:r>
            <a:r>
              <a:rPr lang="en-US" altLang="en-US" sz="3500" dirty="0" err="1" smtClean="0"/>
              <a:t>diskusi</a:t>
            </a:r>
            <a:r>
              <a:rPr lang="en-US" altLang="en-US" sz="3500" dirty="0" smtClean="0"/>
              <a:t> </a:t>
            </a:r>
            <a:r>
              <a:rPr lang="en-US" altLang="en-US" sz="3500" dirty="0" err="1" smtClean="0"/>
              <a:t>sangat</a:t>
            </a:r>
            <a:r>
              <a:rPr lang="en-US" altLang="en-US" sz="3500" dirty="0" smtClean="0"/>
              <a:t> </a:t>
            </a:r>
            <a:r>
              <a:rPr lang="en-US" altLang="en-US" sz="3500" dirty="0" err="1" smtClean="0"/>
              <a:t>besar</a:t>
            </a:r>
            <a:endParaRPr lang="en-US" altLang="en-US" sz="3500" dirty="0" smtClean="0"/>
          </a:p>
          <a:p>
            <a:pPr marL="892175" lvl="1" indent="-525463" eaLnBrk="1" hangingPunct="1">
              <a:buNone/>
            </a:pPr>
            <a:r>
              <a:rPr lang="id-ID" altLang="en-US" sz="3500" dirty="0" smtClean="0">
                <a:sym typeface="Wingdings" pitchFamily="2" charset="2"/>
              </a:rPr>
              <a:t>	</a:t>
            </a:r>
            <a:r>
              <a:rPr lang="en-US" altLang="en-US" sz="3500" dirty="0" smtClean="0">
                <a:sym typeface="Wingdings" pitchFamily="2" charset="2"/>
              </a:rPr>
              <a:t> </a:t>
            </a:r>
            <a:r>
              <a:rPr lang="en-US" altLang="en-US" sz="3500" dirty="0" err="1" smtClean="0">
                <a:sym typeface="Wingdings" pitchFamily="2" charset="2"/>
              </a:rPr>
              <a:t>menanyakan</a:t>
            </a:r>
            <a:r>
              <a:rPr lang="en-US" altLang="en-US" sz="3500" dirty="0" smtClean="0">
                <a:sym typeface="Wingdings" pitchFamily="2" charset="2"/>
              </a:rPr>
              <a:t> </a:t>
            </a:r>
            <a:r>
              <a:rPr lang="en-US" altLang="en-US" sz="3500" dirty="0" err="1" smtClean="0">
                <a:sym typeface="Wingdings" pitchFamily="2" charset="2"/>
              </a:rPr>
              <a:t>pendapat</a:t>
            </a:r>
            <a:endParaRPr lang="en-US" altLang="en-US" sz="3500" dirty="0" smtClean="0"/>
          </a:p>
          <a:p>
            <a:pPr lvl="1" eaLnBrk="1" hangingPunct="1">
              <a:buFont typeface="Wingdings" pitchFamily="2" charset="2"/>
              <a:buNone/>
            </a:pPr>
            <a:endParaRPr lang="th-TH" altLang="en-US" sz="35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eaLnBrk="1" hangingPunct="1"/>
            <a:r>
              <a:rPr lang="en-US" altLang="en-US" dirty="0" err="1" smtClean="0">
                <a:solidFill>
                  <a:schemeClr val="tx1"/>
                </a:solidFill>
              </a:rPr>
              <a:t>Asumsi</a:t>
            </a:r>
            <a:r>
              <a:rPr lang="en-US" altLang="en-US" dirty="0" smtClean="0">
                <a:solidFill>
                  <a:schemeClr val="tx1"/>
                </a:solidFill>
              </a:rPr>
              <a:t> </a:t>
            </a:r>
            <a:r>
              <a:rPr lang="en-US" altLang="en-US" dirty="0" err="1" smtClean="0">
                <a:solidFill>
                  <a:schemeClr val="tx1"/>
                </a:solidFill>
              </a:rPr>
              <a:t>dasar</a:t>
            </a:r>
            <a:endParaRPr lang="th-TH" altLang="en-US" dirty="0" smtClean="0">
              <a:solidFill>
                <a:schemeClr val="tx1"/>
              </a:solidFill>
            </a:endParaRPr>
          </a:p>
        </p:txBody>
      </p:sp>
      <p:sp>
        <p:nvSpPr>
          <p:cNvPr id="37891" name="Rectangle 3"/>
          <p:cNvSpPr>
            <a:spLocks noGrp="1" noChangeArrowheads="1"/>
          </p:cNvSpPr>
          <p:nvPr>
            <p:ph sz="quarter" idx="1"/>
          </p:nvPr>
        </p:nvSpPr>
        <p:spPr/>
        <p:txBody>
          <a:bodyPr>
            <a:normAutofit fontScale="92500"/>
          </a:bodyPr>
          <a:lstStyle/>
          <a:p>
            <a:pPr eaLnBrk="1" hangingPunct="1">
              <a:lnSpc>
                <a:spcPct val="90000"/>
              </a:lnSpc>
            </a:pPr>
            <a:r>
              <a:rPr lang="en-US" altLang="en-US" sz="4000" u="sng" dirty="0" err="1" smtClean="0">
                <a:latin typeface="+mj-lt"/>
              </a:rPr>
              <a:t>Kelompok</a:t>
            </a:r>
            <a:r>
              <a:rPr lang="en-US" altLang="en-US" sz="4000" u="sng" dirty="0" smtClean="0">
                <a:latin typeface="+mj-lt"/>
              </a:rPr>
              <a:t> </a:t>
            </a:r>
            <a:r>
              <a:rPr lang="en-US" altLang="en-US" sz="4000" u="sng" dirty="0" err="1" smtClean="0">
                <a:latin typeface="+mj-lt"/>
              </a:rPr>
              <a:t>diskusi</a:t>
            </a:r>
            <a:r>
              <a:rPr lang="en-US" altLang="en-US" sz="4000" u="sng" dirty="0" smtClean="0">
                <a:latin typeface="+mj-lt"/>
              </a:rPr>
              <a:t> </a:t>
            </a:r>
            <a:r>
              <a:rPr lang="en-US" altLang="en-US" sz="4000" u="sng" dirty="0" err="1" smtClean="0">
                <a:latin typeface="+mj-lt"/>
              </a:rPr>
              <a:t>interaktif</a:t>
            </a:r>
            <a:r>
              <a:rPr lang="en-US" altLang="en-US" sz="4000" dirty="0" smtClean="0">
                <a:latin typeface="+mj-lt"/>
              </a:rPr>
              <a:t> </a:t>
            </a:r>
            <a:r>
              <a:rPr lang="en-US" altLang="en-US" sz="4000" dirty="0" err="1" smtClean="0">
                <a:latin typeface="+mj-lt"/>
              </a:rPr>
              <a:t>terdiri</a:t>
            </a:r>
            <a:r>
              <a:rPr lang="en-US" altLang="en-US" sz="4000" dirty="0" smtClean="0">
                <a:latin typeface="+mj-lt"/>
              </a:rPr>
              <a:t> </a:t>
            </a:r>
            <a:r>
              <a:rPr lang="en-US" altLang="en-US" sz="4000" dirty="0" err="1" smtClean="0">
                <a:latin typeface="+mj-lt"/>
              </a:rPr>
              <a:t>dari</a:t>
            </a:r>
            <a:r>
              <a:rPr lang="en-US" altLang="en-US" sz="4000" dirty="0" smtClean="0">
                <a:latin typeface="+mj-lt"/>
              </a:rPr>
              <a:t> </a:t>
            </a:r>
            <a:r>
              <a:rPr lang="en-US" altLang="en-US" sz="4000" dirty="0" err="1" smtClean="0">
                <a:latin typeface="+mj-lt"/>
              </a:rPr>
              <a:t>anggota</a:t>
            </a:r>
            <a:r>
              <a:rPr lang="en-US" altLang="en-US" sz="4000" dirty="0" smtClean="0">
                <a:latin typeface="+mj-lt"/>
              </a:rPr>
              <a:t> yang </a:t>
            </a:r>
            <a:r>
              <a:rPr lang="en-US" altLang="en-US" sz="4000" dirty="0" err="1" smtClean="0">
                <a:latin typeface="+mj-lt"/>
              </a:rPr>
              <a:t>terpilih</a:t>
            </a:r>
            <a:r>
              <a:rPr lang="en-US" altLang="en-US" sz="4000" dirty="0" smtClean="0">
                <a:latin typeface="+mj-lt"/>
              </a:rPr>
              <a:t> </a:t>
            </a:r>
            <a:r>
              <a:rPr lang="en-US" altLang="en-US" sz="4000" dirty="0" err="1" smtClean="0">
                <a:latin typeface="+mj-lt"/>
              </a:rPr>
              <a:t>dengan</a:t>
            </a:r>
            <a:r>
              <a:rPr lang="en-US" altLang="en-US" sz="4000" dirty="0" smtClean="0">
                <a:latin typeface="+mj-lt"/>
              </a:rPr>
              <a:t> </a:t>
            </a:r>
            <a:r>
              <a:rPr lang="en-US" altLang="en-US" sz="4000" dirty="0" err="1" smtClean="0">
                <a:latin typeface="+mj-lt"/>
              </a:rPr>
              <a:t>seleksi</a:t>
            </a:r>
            <a:r>
              <a:rPr lang="en-US" altLang="en-US" sz="4000" dirty="0" smtClean="0">
                <a:latin typeface="+mj-lt"/>
              </a:rPr>
              <a:t> </a:t>
            </a:r>
            <a:r>
              <a:rPr lang="en-US" altLang="en-US" sz="4000" dirty="0" err="1" smtClean="0">
                <a:latin typeface="+mj-lt"/>
              </a:rPr>
              <a:t>ketat</a:t>
            </a:r>
            <a:r>
              <a:rPr lang="en-US" altLang="en-US" sz="4000" dirty="0" smtClean="0">
                <a:latin typeface="+mj-lt"/>
              </a:rPr>
              <a:t>, </a:t>
            </a:r>
            <a:r>
              <a:rPr lang="en-US" altLang="en-US" sz="4000" dirty="0" err="1" smtClean="0">
                <a:latin typeface="+mj-lt"/>
              </a:rPr>
              <a:t>dipimpin</a:t>
            </a:r>
            <a:r>
              <a:rPr lang="en-US" altLang="en-US" sz="4000" dirty="0" smtClean="0">
                <a:latin typeface="+mj-lt"/>
              </a:rPr>
              <a:t> </a:t>
            </a:r>
            <a:r>
              <a:rPr lang="en-US" altLang="en-US" sz="4000" dirty="0" err="1" smtClean="0">
                <a:latin typeface="+mj-lt"/>
              </a:rPr>
              <a:t>oleh</a:t>
            </a:r>
            <a:r>
              <a:rPr lang="en-US" altLang="en-US" sz="4000" dirty="0" smtClean="0">
                <a:latin typeface="+mj-lt"/>
              </a:rPr>
              <a:t> </a:t>
            </a:r>
            <a:r>
              <a:rPr lang="en-US" altLang="en-US" sz="4000" u="sng" dirty="0" smtClean="0">
                <a:latin typeface="+mj-lt"/>
              </a:rPr>
              <a:t>moderator </a:t>
            </a:r>
            <a:r>
              <a:rPr lang="en-US" altLang="en-US" sz="4000" u="sng" dirty="0" err="1" smtClean="0">
                <a:latin typeface="+mj-lt"/>
              </a:rPr>
              <a:t>terlatih</a:t>
            </a:r>
            <a:r>
              <a:rPr lang="en-US" altLang="en-US" sz="4000" dirty="0" smtClean="0">
                <a:latin typeface="+mj-lt"/>
              </a:rPr>
              <a:t> yang </a:t>
            </a:r>
            <a:r>
              <a:rPr lang="en-US" altLang="en-US" sz="4000" dirty="0" err="1" smtClean="0">
                <a:latin typeface="+mj-lt"/>
              </a:rPr>
              <a:t>menyediakan</a:t>
            </a:r>
            <a:r>
              <a:rPr lang="en-US" altLang="en-US" sz="4000" dirty="0" smtClean="0">
                <a:latin typeface="+mj-lt"/>
              </a:rPr>
              <a:t> </a:t>
            </a:r>
            <a:r>
              <a:rPr lang="en-US" altLang="en-US" sz="4000" u="sng" dirty="0" err="1" smtClean="0">
                <a:latin typeface="+mj-lt"/>
              </a:rPr>
              <a:t>informasi</a:t>
            </a:r>
            <a:r>
              <a:rPr lang="en-US" altLang="en-US" sz="4000" u="sng" dirty="0" smtClean="0">
                <a:latin typeface="+mj-lt"/>
              </a:rPr>
              <a:t> yang </a:t>
            </a:r>
            <a:r>
              <a:rPr lang="en-US" altLang="en-US" sz="4000" u="sng" dirty="0" err="1" smtClean="0">
                <a:latin typeface="+mj-lt"/>
              </a:rPr>
              <a:t>mendetail</a:t>
            </a:r>
            <a:r>
              <a:rPr lang="en-US" altLang="en-US" sz="4000" dirty="0" smtClean="0">
                <a:latin typeface="+mj-lt"/>
              </a:rPr>
              <a:t> </a:t>
            </a:r>
            <a:r>
              <a:rPr lang="en-US" altLang="en-US" sz="4000" dirty="0" err="1" smtClean="0">
                <a:latin typeface="+mj-lt"/>
              </a:rPr>
              <a:t>untuk</a:t>
            </a:r>
            <a:r>
              <a:rPr lang="en-US" altLang="en-US" sz="4000" dirty="0" smtClean="0">
                <a:latin typeface="+mj-lt"/>
              </a:rPr>
              <a:t> </a:t>
            </a:r>
            <a:r>
              <a:rPr lang="en-US" altLang="en-US" sz="4000" dirty="0" err="1" smtClean="0">
                <a:latin typeface="+mj-lt"/>
              </a:rPr>
              <a:t>memahami</a:t>
            </a:r>
            <a:r>
              <a:rPr lang="en-US" altLang="en-US" sz="4000" dirty="0" smtClean="0">
                <a:latin typeface="+mj-lt"/>
              </a:rPr>
              <a:t> </a:t>
            </a:r>
            <a:r>
              <a:rPr lang="en-US" altLang="en-US" sz="4000" dirty="0" err="1" smtClean="0">
                <a:latin typeface="+mj-lt"/>
              </a:rPr>
              <a:t>sebuah</a:t>
            </a:r>
            <a:r>
              <a:rPr lang="en-US" altLang="en-US" sz="4000" dirty="0" smtClean="0">
                <a:latin typeface="+mj-lt"/>
              </a:rPr>
              <a:t> </a:t>
            </a:r>
            <a:r>
              <a:rPr lang="en-US" altLang="en-US" sz="4000" dirty="0" err="1" smtClean="0">
                <a:latin typeface="+mj-lt"/>
              </a:rPr>
              <a:t>isu</a:t>
            </a:r>
            <a:r>
              <a:rPr lang="en-US" altLang="en-US" sz="4000" dirty="0" smtClean="0">
                <a:latin typeface="+mj-lt"/>
              </a:rPr>
              <a:t> yang </a:t>
            </a:r>
            <a:r>
              <a:rPr lang="en-US" altLang="en-US" sz="4000" dirty="0" err="1" smtClean="0">
                <a:latin typeface="+mj-lt"/>
              </a:rPr>
              <a:t>akan</a:t>
            </a:r>
            <a:r>
              <a:rPr lang="en-US" altLang="en-US" sz="4000" dirty="0" smtClean="0">
                <a:latin typeface="+mj-lt"/>
              </a:rPr>
              <a:t> </a:t>
            </a:r>
            <a:r>
              <a:rPr lang="en-US" altLang="en-US" sz="4000" dirty="0" err="1" smtClean="0">
                <a:latin typeface="+mj-lt"/>
              </a:rPr>
              <a:t>diinvestigasi</a:t>
            </a:r>
            <a:endParaRPr lang="th-TH" altLang="en-US" sz="4000" dirty="0" smtClean="0">
              <a:latin typeface="+mj-l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r>
              <a:rPr lang="en-US" altLang="en-US" dirty="0" err="1" smtClean="0">
                <a:solidFill>
                  <a:schemeClr val="tx1"/>
                </a:solidFill>
              </a:rPr>
              <a:t>Langkah</a:t>
            </a:r>
            <a:r>
              <a:rPr lang="en-US" altLang="en-US" dirty="0" smtClean="0">
                <a:solidFill>
                  <a:schemeClr val="tx1"/>
                </a:solidFill>
              </a:rPr>
              <a:t> </a:t>
            </a:r>
            <a:r>
              <a:rPr lang="en-US" altLang="en-US" dirty="0" err="1" smtClean="0">
                <a:solidFill>
                  <a:schemeClr val="tx1"/>
                </a:solidFill>
              </a:rPr>
              <a:t>melakukan</a:t>
            </a:r>
            <a:r>
              <a:rPr lang="en-US" altLang="en-US" dirty="0" smtClean="0">
                <a:solidFill>
                  <a:schemeClr val="tx1"/>
                </a:solidFill>
              </a:rPr>
              <a:t> FGD</a:t>
            </a:r>
            <a:endParaRPr lang="th-TH" altLang="en-US" dirty="0" smtClean="0">
              <a:solidFill>
                <a:schemeClr val="tx1"/>
              </a:solidFill>
            </a:endParaRPr>
          </a:p>
        </p:txBody>
      </p:sp>
      <p:sp>
        <p:nvSpPr>
          <p:cNvPr id="38915" name="Rectangle 3"/>
          <p:cNvSpPr>
            <a:spLocks noGrp="1" noChangeArrowheads="1"/>
          </p:cNvSpPr>
          <p:nvPr>
            <p:ph sz="quarter" idx="1"/>
          </p:nvPr>
        </p:nvSpPr>
        <p:spPr/>
        <p:txBody>
          <a:bodyPr>
            <a:normAutofit fontScale="92500" lnSpcReduction="20000"/>
          </a:bodyPr>
          <a:lstStyle/>
          <a:p>
            <a:pPr eaLnBrk="1" hangingPunct="1"/>
            <a:r>
              <a:rPr lang="en-US" altLang="en-US" dirty="0" err="1" smtClean="0">
                <a:latin typeface="+mj-lt"/>
              </a:rPr>
              <a:t>Mengidentifikasi</a:t>
            </a:r>
            <a:r>
              <a:rPr lang="en-US" altLang="en-US" dirty="0" smtClean="0">
                <a:latin typeface="+mj-lt"/>
              </a:rPr>
              <a:t> </a:t>
            </a:r>
            <a:r>
              <a:rPr lang="en-US" altLang="en-US" dirty="0" err="1" smtClean="0">
                <a:latin typeface="+mj-lt"/>
              </a:rPr>
              <a:t>topik</a:t>
            </a:r>
            <a:r>
              <a:rPr lang="en-US" altLang="en-US" dirty="0" smtClean="0">
                <a:latin typeface="+mj-lt"/>
              </a:rPr>
              <a:t> </a:t>
            </a:r>
            <a:r>
              <a:rPr lang="en-US" altLang="en-US" dirty="0" err="1" smtClean="0">
                <a:latin typeface="+mj-lt"/>
              </a:rPr>
              <a:t>penelitian</a:t>
            </a:r>
            <a:r>
              <a:rPr lang="en-US" altLang="en-US" dirty="0" smtClean="0">
                <a:latin typeface="+mj-lt"/>
              </a:rPr>
              <a:t> </a:t>
            </a:r>
            <a:r>
              <a:rPr lang="en-US" altLang="en-US" dirty="0" err="1" smtClean="0">
                <a:latin typeface="+mj-lt"/>
              </a:rPr>
              <a:t>dan</a:t>
            </a:r>
            <a:r>
              <a:rPr lang="en-US" altLang="en-US" dirty="0" smtClean="0">
                <a:latin typeface="+mj-lt"/>
              </a:rPr>
              <a:t> setting </a:t>
            </a:r>
            <a:r>
              <a:rPr lang="en-US" altLang="en-US" dirty="0" err="1" smtClean="0">
                <a:latin typeface="+mj-lt"/>
              </a:rPr>
              <a:t>untuk</a:t>
            </a:r>
            <a:r>
              <a:rPr lang="en-US" altLang="en-US" dirty="0" smtClean="0">
                <a:latin typeface="+mj-lt"/>
              </a:rPr>
              <a:t> </a:t>
            </a:r>
            <a:r>
              <a:rPr lang="en-US" altLang="en-US" dirty="0" err="1" smtClean="0">
                <a:latin typeface="+mj-lt"/>
              </a:rPr>
              <a:t>investigasi</a:t>
            </a:r>
            <a:endParaRPr lang="en-US" altLang="en-US" dirty="0" smtClean="0">
              <a:latin typeface="+mj-lt"/>
            </a:endParaRPr>
          </a:p>
          <a:p>
            <a:pPr eaLnBrk="1" hangingPunct="1"/>
            <a:r>
              <a:rPr lang="en-US" altLang="en-US" dirty="0" err="1" smtClean="0">
                <a:latin typeface="+mj-lt"/>
              </a:rPr>
              <a:t>Mendesain</a:t>
            </a:r>
            <a:r>
              <a:rPr lang="en-US" altLang="en-US" dirty="0" smtClean="0">
                <a:latin typeface="+mj-lt"/>
              </a:rPr>
              <a:t> </a:t>
            </a:r>
            <a:r>
              <a:rPr lang="en-US" altLang="en-US" dirty="0" err="1" smtClean="0">
                <a:latin typeface="+mj-lt"/>
              </a:rPr>
              <a:t>anggota</a:t>
            </a:r>
            <a:r>
              <a:rPr lang="en-US" altLang="en-US" dirty="0" smtClean="0">
                <a:latin typeface="+mj-lt"/>
              </a:rPr>
              <a:t> FGD </a:t>
            </a:r>
            <a:r>
              <a:rPr lang="en-US" altLang="en-US" dirty="0" err="1" smtClean="0">
                <a:latin typeface="+mj-lt"/>
              </a:rPr>
              <a:t>untuk</a:t>
            </a:r>
            <a:r>
              <a:rPr lang="en-US" altLang="en-US" dirty="0" smtClean="0">
                <a:latin typeface="+mj-lt"/>
              </a:rPr>
              <a:t> </a:t>
            </a:r>
            <a:r>
              <a:rPr lang="en-US" altLang="en-US" dirty="0" err="1" smtClean="0">
                <a:latin typeface="+mj-lt"/>
              </a:rPr>
              <a:t>membentuk</a:t>
            </a:r>
            <a:r>
              <a:rPr lang="en-US" altLang="en-US" dirty="0" smtClean="0">
                <a:latin typeface="+mj-lt"/>
              </a:rPr>
              <a:t> </a:t>
            </a:r>
            <a:r>
              <a:rPr lang="en-US" altLang="en-US" dirty="0" err="1" smtClean="0">
                <a:latin typeface="+mj-lt"/>
              </a:rPr>
              <a:t>grup</a:t>
            </a:r>
            <a:r>
              <a:rPr lang="en-US" altLang="en-US" dirty="0" smtClean="0">
                <a:latin typeface="+mj-lt"/>
              </a:rPr>
              <a:t> yang </a:t>
            </a:r>
            <a:r>
              <a:rPr lang="en-US" altLang="en-US" dirty="0" err="1" smtClean="0">
                <a:latin typeface="+mj-lt"/>
              </a:rPr>
              <a:t>terarah</a:t>
            </a:r>
            <a:endParaRPr lang="en-US" altLang="en-US" dirty="0" smtClean="0">
              <a:latin typeface="+mj-lt"/>
            </a:endParaRPr>
          </a:p>
          <a:p>
            <a:pPr eaLnBrk="1" hangingPunct="1"/>
            <a:r>
              <a:rPr lang="en-US" altLang="en-US" dirty="0" err="1" smtClean="0">
                <a:latin typeface="+mj-lt"/>
              </a:rPr>
              <a:t>Mengembangkan</a:t>
            </a:r>
            <a:r>
              <a:rPr lang="en-US" altLang="en-US" dirty="0" smtClean="0">
                <a:latin typeface="+mj-lt"/>
              </a:rPr>
              <a:t> </a:t>
            </a:r>
            <a:r>
              <a:rPr lang="en-US" altLang="en-US" dirty="0" err="1" smtClean="0">
                <a:latin typeface="+mj-lt"/>
              </a:rPr>
              <a:t>dan</a:t>
            </a:r>
            <a:r>
              <a:rPr lang="en-US" altLang="en-US" dirty="0" smtClean="0">
                <a:latin typeface="+mj-lt"/>
              </a:rPr>
              <a:t> </a:t>
            </a:r>
            <a:r>
              <a:rPr lang="en-US" altLang="en-US" dirty="0" err="1" smtClean="0">
                <a:latin typeface="+mj-lt"/>
              </a:rPr>
              <a:t>uji</a:t>
            </a:r>
            <a:r>
              <a:rPr lang="en-US" altLang="en-US" dirty="0" smtClean="0">
                <a:latin typeface="+mj-lt"/>
              </a:rPr>
              <a:t> </a:t>
            </a:r>
            <a:r>
              <a:rPr lang="en-US" altLang="en-US" dirty="0" err="1" smtClean="0">
                <a:latin typeface="+mj-lt"/>
              </a:rPr>
              <a:t>coba</a:t>
            </a:r>
            <a:r>
              <a:rPr lang="en-US" altLang="en-US" dirty="0" smtClean="0">
                <a:latin typeface="+mj-lt"/>
              </a:rPr>
              <a:t> </a:t>
            </a:r>
            <a:r>
              <a:rPr lang="en-US" altLang="en-US" dirty="0" err="1" smtClean="0">
                <a:latin typeface="+mj-lt"/>
              </a:rPr>
              <a:t>panduan</a:t>
            </a:r>
            <a:r>
              <a:rPr lang="en-US" altLang="en-US" dirty="0" smtClean="0">
                <a:latin typeface="+mj-lt"/>
              </a:rPr>
              <a:t> FGD</a:t>
            </a:r>
            <a:endParaRPr lang="th-TH" altLang="en-US" dirty="0" smtClean="0">
              <a:latin typeface="+mj-lt"/>
            </a:endParaRPr>
          </a:p>
          <a:p>
            <a:pPr eaLnBrk="1" hangingPunct="1"/>
            <a:r>
              <a:rPr lang="en-US" altLang="en-US" dirty="0" err="1" smtClean="0">
                <a:latin typeface="+mj-lt"/>
              </a:rPr>
              <a:t>Memilih</a:t>
            </a:r>
            <a:r>
              <a:rPr lang="en-US" altLang="en-US" dirty="0" smtClean="0">
                <a:latin typeface="+mj-lt"/>
              </a:rPr>
              <a:t> </a:t>
            </a:r>
            <a:r>
              <a:rPr lang="en-US" altLang="en-US" dirty="0" err="1" smtClean="0">
                <a:latin typeface="+mj-lt"/>
              </a:rPr>
              <a:t>dan</a:t>
            </a:r>
            <a:r>
              <a:rPr lang="en-US" altLang="en-US" dirty="0" smtClean="0">
                <a:latin typeface="+mj-lt"/>
              </a:rPr>
              <a:t> </a:t>
            </a:r>
            <a:r>
              <a:rPr lang="en-US" altLang="en-US" dirty="0" err="1" smtClean="0">
                <a:latin typeface="+mj-lt"/>
              </a:rPr>
              <a:t>melatih</a:t>
            </a:r>
            <a:r>
              <a:rPr lang="en-US" altLang="en-US" dirty="0" smtClean="0">
                <a:latin typeface="+mj-lt"/>
              </a:rPr>
              <a:t> moderator FGD</a:t>
            </a:r>
            <a:endParaRPr lang="th-TH" altLang="en-US" dirty="0" smtClean="0">
              <a:latin typeface="+mj-lt"/>
            </a:endParaRPr>
          </a:p>
          <a:p>
            <a:pPr eaLnBrk="1" hangingPunct="1"/>
            <a:r>
              <a:rPr lang="en-US" altLang="en-US" dirty="0" err="1" smtClean="0">
                <a:latin typeface="+mj-lt"/>
              </a:rPr>
              <a:t>Melaksanakan</a:t>
            </a:r>
            <a:r>
              <a:rPr lang="en-US" altLang="en-US" dirty="0" smtClean="0">
                <a:latin typeface="+mj-lt"/>
              </a:rPr>
              <a:t> FGD</a:t>
            </a:r>
            <a:endParaRPr lang="th-TH" altLang="en-US" dirty="0" smtClean="0">
              <a:latin typeface="+mj-lt"/>
            </a:endParaRPr>
          </a:p>
          <a:p>
            <a:pPr eaLnBrk="1" hangingPunct="1"/>
            <a:r>
              <a:rPr lang="en-US" altLang="en-US" dirty="0" err="1" smtClean="0">
                <a:latin typeface="+mj-lt"/>
              </a:rPr>
              <a:t>Persiapan</a:t>
            </a:r>
            <a:r>
              <a:rPr lang="en-US" altLang="en-US" dirty="0" smtClean="0">
                <a:latin typeface="+mj-lt"/>
              </a:rPr>
              <a:t> data </a:t>
            </a:r>
            <a:r>
              <a:rPr lang="en-US" altLang="en-US" dirty="0" err="1" smtClean="0">
                <a:latin typeface="+mj-lt"/>
              </a:rPr>
              <a:t>dan</a:t>
            </a:r>
            <a:r>
              <a:rPr lang="en-US" altLang="en-US" dirty="0" smtClean="0">
                <a:latin typeface="+mj-lt"/>
              </a:rPr>
              <a:t> </a:t>
            </a:r>
            <a:r>
              <a:rPr lang="en-US" altLang="en-US" dirty="0" err="1" smtClean="0">
                <a:latin typeface="+mj-lt"/>
              </a:rPr>
              <a:t>analisi</a:t>
            </a:r>
            <a:r>
              <a:rPr lang="en-US" altLang="en-US" dirty="0" smtClean="0">
                <a:latin typeface="+mj-lt"/>
              </a:rPr>
              <a:t> data </a:t>
            </a:r>
            <a:endParaRPr lang="th-TH" altLang="en-US" dirty="0" smtClean="0">
              <a:latin typeface="+mj-l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normAutofit/>
          </a:bodyPr>
          <a:lstStyle/>
          <a:p>
            <a:pPr eaLnBrk="1" hangingPunct="1"/>
            <a:r>
              <a:rPr lang="en-US" altLang="en-US" sz="3600" dirty="0" err="1" smtClean="0">
                <a:solidFill>
                  <a:schemeClr val="tx1"/>
                </a:solidFill>
              </a:rPr>
              <a:t>Memilih</a:t>
            </a:r>
            <a:r>
              <a:rPr lang="en-US" altLang="en-US" sz="3600" dirty="0" smtClean="0">
                <a:solidFill>
                  <a:schemeClr val="tx1"/>
                </a:solidFill>
              </a:rPr>
              <a:t> </a:t>
            </a:r>
            <a:r>
              <a:rPr lang="en-US" altLang="en-US" sz="3600" dirty="0" err="1" smtClean="0">
                <a:solidFill>
                  <a:schemeClr val="tx1"/>
                </a:solidFill>
              </a:rPr>
              <a:t>Topik</a:t>
            </a:r>
            <a:r>
              <a:rPr lang="en-US" altLang="en-US" sz="3600" dirty="0" smtClean="0">
                <a:solidFill>
                  <a:schemeClr val="tx1"/>
                </a:solidFill>
              </a:rPr>
              <a:t> </a:t>
            </a:r>
            <a:r>
              <a:rPr lang="en-US" altLang="en-US" sz="3600" dirty="0" err="1" smtClean="0">
                <a:solidFill>
                  <a:schemeClr val="tx1"/>
                </a:solidFill>
              </a:rPr>
              <a:t>untuk</a:t>
            </a:r>
            <a:r>
              <a:rPr lang="en-US" altLang="en-US" sz="3600" dirty="0" smtClean="0">
                <a:solidFill>
                  <a:schemeClr val="tx1"/>
                </a:solidFill>
              </a:rPr>
              <a:t> </a:t>
            </a:r>
            <a:r>
              <a:rPr lang="th-TH" altLang="en-US" sz="3600" dirty="0" smtClean="0">
                <a:solidFill>
                  <a:schemeClr val="tx1"/>
                </a:solidFill>
              </a:rPr>
              <a:t> </a:t>
            </a:r>
            <a:r>
              <a:rPr lang="en-US" altLang="en-US" sz="3600" dirty="0" smtClean="0">
                <a:solidFill>
                  <a:schemeClr val="tx1"/>
                </a:solidFill>
              </a:rPr>
              <a:t>FGD</a:t>
            </a:r>
            <a:endParaRPr lang="th-TH" altLang="en-US" sz="3600" dirty="0" smtClean="0">
              <a:solidFill>
                <a:schemeClr val="tx1"/>
              </a:solidFill>
            </a:endParaRPr>
          </a:p>
        </p:txBody>
      </p:sp>
      <p:sp>
        <p:nvSpPr>
          <p:cNvPr id="39938" name="Rectangle 2"/>
          <p:cNvSpPr>
            <a:spLocks noGrp="1" noChangeArrowheads="1"/>
          </p:cNvSpPr>
          <p:nvPr>
            <p:ph sz="quarter" idx="1"/>
          </p:nvPr>
        </p:nvSpPr>
        <p:spPr/>
        <p:txBody>
          <a:bodyPr>
            <a:normAutofit/>
          </a:bodyPr>
          <a:lstStyle/>
          <a:p>
            <a:pPr eaLnBrk="1" hangingPunct="1"/>
            <a:r>
              <a:rPr lang="en-US" altLang="en-US" sz="2800" dirty="0" err="1" smtClean="0">
                <a:latin typeface="+mj-lt"/>
              </a:rPr>
              <a:t>Topik</a:t>
            </a:r>
            <a:r>
              <a:rPr lang="en-US" altLang="en-US" sz="2800" dirty="0" smtClean="0">
                <a:latin typeface="+mj-lt"/>
              </a:rPr>
              <a:t> yang </a:t>
            </a:r>
            <a:r>
              <a:rPr lang="en-US" altLang="en-US" sz="2800" dirty="0" err="1" smtClean="0">
                <a:latin typeface="+mj-lt"/>
              </a:rPr>
              <a:t>baik</a:t>
            </a:r>
            <a:r>
              <a:rPr lang="en-US" altLang="en-US" sz="2800" dirty="0" smtClean="0">
                <a:latin typeface="+mj-lt"/>
              </a:rPr>
              <a:t>:</a:t>
            </a:r>
          </a:p>
          <a:p>
            <a:pPr lvl="1" eaLnBrk="1" hangingPunct="1"/>
            <a:r>
              <a:rPr lang="en-US" altLang="en-US" sz="2800" dirty="0" err="1" smtClean="0">
                <a:latin typeface="+mj-lt"/>
              </a:rPr>
              <a:t>Spesifik</a:t>
            </a:r>
            <a:r>
              <a:rPr lang="en-US" altLang="en-US" sz="2800" dirty="0" smtClean="0">
                <a:latin typeface="+mj-lt"/>
              </a:rPr>
              <a:t>, </a:t>
            </a:r>
            <a:r>
              <a:rPr lang="en-US" altLang="en-US" sz="2800" dirty="0" err="1" smtClean="0">
                <a:latin typeface="+mj-lt"/>
              </a:rPr>
              <a:t>tidak</a:t>
            </a:r>
            <a:r>
              <a:rPr lang="en-US" altLang="en-US" sz="2800" dirty="0" smtClean="0">
                <a:latin typeface="+mj-lt"/>
              </a:rPr>
              <a:t> </a:t>
            </a:r>
            <a:r>
              <a:rPr lang="en-US" altLang="en-US" sz="2800" dirty="0" err="1" smtClean="0">
                <a:latin typeface="+mj-lt"/>
              </a:rPr>
              <a:t>memuat</a:t>
            </a:r>
            <a:r>
              <a:rPr lang="en-US" altLang="en-US" sz="2800" dirty="0" smtClean="0">
                <a:latin typeface="+mj-lt"/>
              </a:rPr>
              <a:t> </a:t>
            </a:r>
            <a:r>
              <a:rPr lang="en-US" altLang="en-US" sz="2800" dirty="0" err="1" smtClean="0">
                <a:latin typeface="+mj-lt"/>
              </a:rPr>
              <a:t>terlalu</a:t>
            </a:r>
            <a:r>
              <a:rPr lang="en-US" altLang="en-US" sz="2800" dirty="0" smtClean="0">
                <a:latin typeface="+mj-lt"/>
              </a:rPr>
              <a:t> </a:t>
            </a:r>
            <a:r>
              <a:rPr lang="en-US" altLang="en-US" sz="2800" dirty="0" err="1" smtClean="0">
                <a:latin typeface="+mj-lt"/>
              </a:rPr>
              <a:t>banyak</a:t>
            </a:r>
            <a:r>
              <a:rPr lang="en-US" altLang="en-US" sz="2800" dirty="0" smtClean="0">
                <a:latin typeface="+mj-lt"/>
              </a:rPr>
              <a:t> </a:t>
            </a:r>
            <a:r>
              <a:rPr lang="en-US" altLang="en-US" sz="2800" dirty="0" err="1" smtClean="0">
                <a:latin typeface="+mj-lt"/>
              </a:rPr>
              <a:t>isu</a:t>
            </a:r>
            <a:r>
              <a:rPr lang="en-US" altLang="en-US" sz="2800" dirty="0" smtClean="0">
                <a:latin typeface="+mj-lt"/>
              </a:rPr>
              <a:t> </a:t>
            </a:r>
            <a:r>
              <a:rPr lang="en-US" altLang="en-US" sz="2800" dirty="0" err="1" smtClean="0">
                <a:latin typeface="+mj-lt"/>
              </a:rPr>
              <a:t>dan</a:t>
            </a:r>
            <a:r>
              <a:rPr lang="en-US" altLang="en-US" sz="2800" dirty="0" smtClean="0">
                <a:latin typeface="+mj-lt"/>
              </a:rPr>
              <a:t> </a:t>
            </a:r>
            <a:r>
              <a:rPr lang="en-US" altLang="en-US" sz="2800" dirty="0" err="1" smtClean="0">
                <a:latin typeface="+mj-lt"/>
              </a:rPr>
              <a:t>konsep</a:t>
            </a:r>
            <a:r>
              <a:rPr lang="en-US" altLang="en-US" sz="2800" dirty="0" smtClean="0">
                <a:latin typeface="+mj-lt"/>
              </a:rPr>
              <a:t> yang </a:t>
            </a:r>
            <a:r>
              <a:rPr lang="en-US" altLang="en-US" sz="2800" dirty="0" err="1" smtClean="0">
                <a:latin typeface="+mj-lt"/>
              </a:rPr>
              <a:t>akan</a:t>
            </a:r>
            <a:r>
              <a:rPr lang="en-US" altLang="en-US" sz="2800" dirty="0" smtClean="0">
                <a:latin typeface="+mj-lt"/>
              </a:rPr>
              <a:t> </a:t>
            </a:r>
            <a:r>
              <a:rPr lang="en-US" altLang="en-US" sz="2800" dirty="0" err="1" smtClean="0">
                <a:latin typeface="+mj-lt"/>
              </a:rPr>
              <a:t>diinvestigasi</a:t>
            </a:r>
            <a:endParaRPr lang="th-TH" altLang="en-US" sz="2800" dirty="0" smtClean="0">
              <a:latin typeface="+mj-lt"/>
            </a:endParaRPr>
          </a:p>
          <a:p>
            <a:pPr lvl="1" eaLnBrk="1" hangingPunct="1"/>
            <a:r>
              <a:rPr lang="en-US" altLang="en-US" sz="2800" dirty="0" err="1" smtClean="0">
                <a:latin typeface="+mj-lt"/>
              </a:rPr>
              <a:t>Berdasarkan</a:t>
            </a:r>
            <a:r>
              <a:rPr lang="en-US" altLang="en-US" sz="2800" dirty="0" smtClean="0">
                <a:latin typeface="+mj-lt"/>
              </a:rPr>
              <a:t> </a:t>
            </a:r>
            <a:r>
              <a:rPr lang="en-US" altLang="en-US" sz="2800" dirty="0" err="1" smtClean="0">
                <a:latin typeface="+mj-lt"/>
              </a:rPr>
              <a:t>teori</a:t>
            </a:r>
            <a:r>
              <a:rPr lang="en-US" altLang="en-US" sz="2800" dirty="0" smtClean="0">
                <a:latin typeface="+mj-lt"/>
              </a:rPr>
              <a:t>, </a:t>
            </a:r>
            <a:r>
              <a:rPr lang="en-US" altLang="en-US" sz="2800" dirty="0" err="1" smtClean="0">
                <a:latin typeface="+mj-lt"/>
              </a:rPr>
              <a:t>atau</a:t>
            </a:r>
            <a:r>
              <a:rPr lang="en-US" altLang="en-US" sz="2800" dirty="0" smtClean="0">
                <a:latin typeface="+mj-lt"/>
              </a:rPr>
              <a:t> </a:t>
            </a:r>
            <a:r>
              <a:rPr lang="en-US" altLang="en-US" sz="2800" dirty="0" err="1" smtClean="0">
                <a:latin typeface="+mj-lt"/>
              </a:rPr>
              <a:t>dapat</a:t>
            </a:r>
            <a:r>
              <a:rPr lang="en-US" altLang="en-US" sz="2800" dirty="0" smtClean="0">
                <a:latin typeface="+mj-lt"/>
              </a:rPr>
              <a:t> </a:t>
            </a:r>
            <a:r>
              <a:rPr lang="en-US" altLang="en-US" sz="2800" dirty="0" err="1" smtClean="0">
                <a:latin typeface="+mj-lt"/>
              </a:rPr>
              <a:t>diimplementasikan</a:t>
            </a:r>
            <a:r>
              <a:rPr lang="en-US" altLang="en-US" sz="2800" dirty="0" smtClean="0">
                <a:latin typeface="+mj-lt"/>
              </a:rPr>
              <a:t> </a:t>
            </a:r>
            <a:r>
              <a:rPr lang="en-US" altLang="en-US" sz="2800" dirty="0" err="1" smtClean="0">
                <a:latin typeface="+mj-lt"/>
              </a:rPr>
              <a:t>berdasarkan</a:t>
            </a:r>
            <a:r>
              <a:rPr lang="en-US" altLang="en-US" sz="2800" dirty="0" smtClean="0">
                <a:latin typeface="+mj-lt"/>
              </a:rPr>
              <a:t> </a:t>
            </a:r>
            <a:r>
              <a:rPr lang="en-US" altLang="en-US" sz="2800" dirty="0" err="1" smtClean="0">
                <a:latin typeface="+mj-lt"/>
              </a:rPr>
              <a:t>teori</a:t>
            </a:r>
            <a:endParaRPr lang="th-TH" altLang="en-US" sz="2800" dirty="0" smtClean="0">
              <a:latin typeface="+mj-lt"/>
            </a:endParaRPr>
          </a:p>
          <a:p>
            <a:pPr lvl="1" eaLnBrk="1" hangingPunct="1"/>
            <a:r>
              <a:rPr lang="en-US" altLang="en-US" sz="2800" dirty="0" err="1" smtClean="0">
                <a:latin typeface="+mj-lt"/>
              </a:rPr>
              <a:t>Praktis</a:t>
            </a:r>
            <a:r>
              <a:rPr lang="en-US" altLang="en-US" sz="2800" dirty="0" smtClean="0">
                <a:latin typeface="+mj-lt"/>
              </a:rPr>
              <a:t>, </a:t>
            </a:r>
            <a:r>
              <a:rPr lang="en-US" altLang="en-US" sz="2800" dirty="0" err="1" smtClean="0">
                <a:latin typeface="+mj-lt"/>
              </a:rPr>
              <a:t>mudah</a:t>
            </a:r>
            <a:r>
              <a:rPr lang="en-US" altLang="en-US" sz="2800" dirty="0" smtClean="0">
                <a:latin typeface="+mj-lt"/>
              </a:rPr>
              <a:t> </a:t>
            </a:r>
            <a:r>
              <a:rPr lang="en-US" altLang="en-US" sz="2800" dirty="0" err="1" smtClean="0">
                <a:latin typeface="+mj-lt"/>
              </a:rPr>
              <a:t>untuk</a:t>
            </a:r>
            <a:r>
              <a:rPr lang="en-US" altLang="en-US" sz="2800" dirty="0" smtClean="0">
                <a:latin typeface="+mj-lt"/>
              </a:rPr>
              <a:t> </a:t>
            </a:r>
            <a:r>
              <a:rPr lang="en-US" altLang="en-US" sz="2800" dirty="0" err="1" smtClean="0">
                <a:latin typeface="+mj-lt"/>
              </a:rPr>
              <a:t>dilaksanakan</a:t>
            </a:r>
            <a:r>
              <a:rPr lang="en-US" altLang="en-US" sz="2800" dirty="0" smtClean="0">
                <a:latin typeface="+mj-lt"/>
              </a:rPr>
              <a:t> </a:t>
            </a:r>
            <a:r>
              <a:rPr lang="en-US" altLang="en-US" sz="2800" dirty="0" err="1" smtClean="0">
                <a:latin typeface="+mj-lt"/>
              </a:rPr>
              <a:t>sesuai</a:t>
            </a:r>
            <a:r>
              <a:rPr lang="en-US" altLang="en-US" sz="2800" dirty="0" smtClean="0">
                <a:latin typeface="+mj-lt"/>
              </a:rPr>
              <a:t> </a:t>
            </a:r>
            <a:r>
              <a:rPr lang="en-US" altLang="en-US" sz="2800" dirty="0" err="1" smtClean="0">
                <a:latin typeface="+mj-lt"/>
              </a:rPr>
              <a:t>dengan</a:t>
            </a:r>
            <a:r>
              <a:rPr lang="en-US" altLang="en-US" sz="2800" dirty="0" smtClean="0">
                <a:latin typeface="+mj-lt"/>
              </a:rPr>
              <a:t> </a:t>
            </a:r>
            <a:r>
              <a:rPr lang="en-US" altLang="en-US" sz="2800" dirty="0" err="1" smtClean="0">
                <a:latin typeface="+mj-lt"/>
              </a:rPr>
              <a:t>waktu</a:t>
            </a:r>
            <a:r>
              <a:rPr lang="en-US" altLang="en-US" sz="2800" dirty="0" smtClean="0">
                <a:latin typeface="+mj-lt"/>
              </a:rPr>
              <a:t> </a:t>
            </a:r>
            <a:r>
              <a:rPr lang="en-US" altLang="en-US" sz="2800" dirty="0" err="1" smtClean="0">
                <a:latin typeface="+mj-lt"/>
              </a:rPr>
              <a:t>dan</a:t>
            </a:r>
            <a:r>
              <a:rPr lang="en-US" altLang="en-US" sz="2800" dirty="0" smtClean="0">
                <a:latin typeface="+mj-lt"/>
              </a:rPr>
              <a:t> </a:t>
            </a:r>
            <a:r>
              <a:rPr lang="en-US" altLang="en-US" sz="2800" dirty="0" err="1" smtClean="0">
                <a:latin typeface="+mj-lt"/>
              </a:rPr>
              <a:t>sumber</a:t>
            </a:r>
            <a:r>
              <a:rPr lang="en-US" altLang="en-US" sz="2800" dirty="0" smtClean="0">
                <a:latin typeface="+mj-lt"/>
              </a:rPr>
              <a:t> </a:t>
            </a:r>
            <a:r>
              <a:rPr lang="en-US" altLang="en-US" sz="2800" dirty="0" err="1" smtClean="0">
                <a:latin typeface="+mj-lt"/>
              </a:rPr>
              <a:t>daya</a:t>
            </a:r>
            <a:endParaRPr lang="th-TH" altLang="en-US" sz="2800" dirty="0" smtClean="0">
              <a:latin typeface="+mj-lt"/>
            </a:endParaRPr>
          </a:p>
          <a:p>
            <a:pPr lvl="1" eaLnBrk="1" hangingPunct="1">
              <a:buFont typeface="Wingdings" pitchFamily="2" charset="2"/>
              <a:buNone/>
            </a:pPr>
            <a:endParaRPr lang="th-TH" altLang="en-US" sz="3000" dirty="0" smtClean="0">
              <a:latin typeface="+mj-l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p:txBody>
          <a:bodyPr>
            <a:normAutofit/>
          </a:bodyPr>
          <a:lstStyle/>
          <a:p>
            <a:pPr eaLnBrk="1" hangingPunct="1"/>
            <a:r>
              <a:rPr lang="en-US" altLang="en-US" sz="4000" smtClean="0">
                <a:solidFill>
                  <a:schemeClr val="tx1"/>
                </a:solidFill>
                <a:cs typeface="Arial" charset="0"/>
              </a:rPr>
              <a:t>Anggota FGD</a:t>
            </a:r>
            <a:endParaRPr lang="th-TH" altLang="en-US" sz="4000" smtClean="0">
              <a:solidFill>
                <a:schemeClr val="tx1"/>
              </a:solidFill>
              <a:cs typeface="Arial" charset="0"/>
            </a:endParaRPr>
          </a:p>
        </p:txBody>
      </p:sp>
      <p:sp>
        <p:nvSpPr>
          <p:cNvPr id="40962" name="Rectangle 2"/>
          <p:cNvSpPr>
            <a:spLocks noGrp="1" noChangeArrowheads="1"/>
          </p:cNvSpPr>
          <p:nvPr>
            <p:ph sz="quarter" idx="1"/>
          </p:nvPr>
        </p:nvSpPr>
        <p:spPr/>
        <p:txBody>
          <a:bodyPr>
            <a:normAutofit fontScale="92500" lnSpcReduction="10000"/>
          </a:bodyPr>
          <a:lstStyle/>
          <a:p>
            <a:pPr eaLnBrk="1" hangingPunct="1">
              <a:lnSpc>
                <a:spcPct val="90000"/>
              </a:lnSpc>
            </a:pPr>
            <a:r>
              <a:rPr lang="en-US" altLang="en-US" smtClean="0">
                <a:cs typeface="Arial" charset="0"/>
              </a:rPr>
              <a:t>Pertimbangan umum</a:t>
            </a:r>
          </a:p>
          <a:p>
            <a:pPr lvl="1" eaLnBrk="1" hangingPunct="1">
              <a:lnSpc>
                <a:spcPct val="90000"/>
              </a:lnSpc>
            </a:pPr>
            <a:r>
              <a:rPr lang="en-US" altLang="en-US" smtClean="0">
                <a:cs typeface="Arial" charset="0"/>
              </a:rPr>
              <a:t>Pertanyaan penelitian dan tujuan: anggota harus direncakan dan dipilih dengan pertimbangan penuh mengacu pertanyaan penelitian dan tujuan</a:t>
            </a:r>
            <a:endParaRPr lang="th-TH" altLang="en-US" smtClean="0">
              <a:cs typeface="Arial" charset="0"/>
            </a:endParaRPr>
          </a:p>
          <a:p>
            <a:pPr lvl="1" eaLnBrk="1" hangingPunct="1">
              <a:lnSpc>
                <a:spcPct val="90000"/>
              </a:lnSpc>
            </a:pPr>
            <a:r>
              <a:rPr lang="en-US" altLang="en-US" smtClean="0">
                <a:cs typeface="Arial" charset="0"/>
              </a:rPr>
              <a:t>Dinamika kelompok: mengantisipasi dinamika kelompok jika kelompok merupakan kombinasi dari beberapa karakter</a:t>
            </a:r>
            <a:endParaRPr lang="th-TH" altLang="en-US" smtClean="0">
              <a:cs typeface="Arial" charset="0"/>
            </a:endParaRPr>
          </a:p>
          <a:p>
            <a:pPr lvl="1" eaLnBrk="1" hangingPunct="1">
              <a:lnSpc>
                <a:spcPct val="90000"/>
              </a:lnSpc>
            </a:pPr>
            <a:r>
              <a:rPr lang="en-US" altLang="en-US" smtClean="0">
                <a:cs typeface="Arial" charset="0"/>
              </a:rPr>
              <a:t>Homogenitas VS heterogenitas</a:t>
            </a:r>
            <a:endParaRPr lang="th-TH" altLang="en-US" smtClean="0">
              <a:cs typeface="Arial" charset="0"/>
            </a:endParaRPr>
          </a:p>
          <a:p>
            <a:pPr lvl="1" eaLnBrk="1" hangingPunct="1">
              <a:lnSpc>
                <a:spcPct val="90000"/>
              </a:lnSpc>
            </a:pPr>
            <a:r>
              <a:rPr lang="en-US" altLang="en-US" smtClean="0">
                <a:cs typeface="Arial" charset="0"/>
              </a:rPr>
              <a:t>Kemudahan dalam merekrut calon anggota</a:t>
            </a:r>
            <a:endParaRPr lang="th-TH" altLang="en-US" smtClean="0">
              <a:cs typeface="Arial" charset="0"/>
            </a:endParaRPr>
          </a:p>
          <a:p>
            <a:pPr lvl="1" eaLnBrk="1" hangingPunct="1">
              <a:lnSpc>
                <a:spcPct val="90000"/>
              </a:lnSpc>
            </a:pPr>
            <a:r>
              <a:rPr lang="en-US" altLang="en-US" smtClean="0">
                <a:cs typeface="Arial" charset="0"/>
              </a:rPr>
              <a:t>Jumlah anggota: &lt; 5-6 kecil; &gt;8 besar. </a:t>
            </a:r>
            <a:endParaRPr lang="th-TH" altLang="en-US" smtClean="0">
              <a:cs typeface="Arial" charset="0"/>
            </a:endParaRPr>
          </a:p>
          <a:p>
            <a:pPr lvl="1" eaLnBrk="1" hangingPunct="1">
              <a:lnSpc>
                <a:spcPct val="90000"/>
              </a:lnSpc>
            </a:pPr>
            <a:endParaRPr lang="th-TH" altLang="en-US" smtClean="0">
              <a:cs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71450"/>
            <a:ext cx="8915400" cy="742950"/>
          </a:xfrm>
        </p:spPr>
        <p:txBody>
          <a:bodyPr>
            <a:normAutofit/>
          </a:bodyPr>
          <a:lstStyle/>
          <a:p>
            <a:pPr eaLnBrk="1" hangingPunct="1"/>
            <a:r>
              <a:rPr lang="en-US" altLang="en-US" sz="3200" dirty="0" err="1" smtClean="0">
                <a:solidFill>
                  <a:schemeClr val="tx1"/>
                </a:solidFill>
              </a:rPr>
              <a:t>Menyiapkan</a:t>
            </a:r>
            <a:r>
              <a:rPr lang="en-US" altLang="en-US" sz="3200" dirty="0" smtClean="0">
                <a:solidFill>
                  <a:schemeClr val="tx1"/>
                </a:solidFill>
              </a:rPr>
              <a:t> </a:t>
            </a:r>
            <a:r>
              <a:rPr lang="en-US" altLang="en-US" sz="3200" dirty="0" err="1" smtClean="0">
                <a:solidFill>
                  <a:schemeClr val="tx1"/>
                </a:solidFill>
              </a:rPr>
              <a:t>kriteria</a:t>
            </a:r>
            <a:r>
              <a:rPr lang="en-US" altLang="en-US" sz="3200" dirty="0" smtClean="0">
                <a:solidFill>
                  <a:schemeClr val="tx1"/>
                </a:solidFill>
              </a:rPr>
              <a:t> </a:t>
            </a:r>
            <a:r>
              <a:rPr lang="en-US" altLang="en-US" sz="3200" dirty="0" err="1" smtClean="0">
                <a:solidFill>
                  <a:schemeClr val="tx1"/>
                </a:solidFill>
              </a:rPr>
              <a:t>dalam</a:t>
            </a:r>
            <a:r>
              <a:rPr lang="en-US" altLang="en-US" sz="3200" dirty="0" smtClean="0">
                <a:solidFill>
                  <a:schemeClr val="tx1"/>
                </a:solidFill>
              </a:rPr>
              <a:t> </a:t>
            </a:r>
            <a:r>
              <a:rPr lang="en-US" altLang="en-US" sz="3200" dirty="0" err="1" smtClean="0">
                <a:solidFill>
                  <a:schemeClr val="tx1"/>
                </a:solidFill>
              </a:rPr>
              <a:t>memilih</a:t>
            </a:r>
            <a:r>
              <a:rPr lang="en-US" altLang="en-US" sz="3200" dirty="0" smtClean="0">
                <a:solidFill>
                  <a:schemeClr val="tx1"/>
                </a:solidFill>
              </a:rPr>
              <a:t> </a:t>
            </a:r>
            <a:r>
              <a:rPr lang="id-ID" altLang="en-US" sz="3200" dirty="0" smtClean="0">
                <a:solidFill>
                  <a:schemeClr val="tx1"/>
                </a:solidFill>
              </a:rPr>
              <a:t>peserta </a:t>
            </a:r>
            <a:r>
              <a:rPr lang="en-US" altLang="en-US" sz="3200" dirty="0" smtClean="0">
                <a:solidFill>
                  <a:schemeClr val="tx1"/>
                </a:solidFill>
              </a:rPr>
              <a:t>FGD</a:t>
            </a:r>
            <a:endParaRPr lang="th-TH" altLang="en-US" sz="3200" dirty="0" smtClean="0">
              <a:solidFill>
                <a:schemeClr val="tx1"/>
              </a:solidFill>
            </a:endParaRPr>
          </a:p>
        </p:txBody>
      </p:sp>
      <p:sp>
        <p:nvSpPr>
          <p:cNvPr id="41987" name="Rectangle 3"/>
          <p:cNvSpPr>
            <a:spLocks noGrp="1" noChangeArrowheads="1"/>
          </p:cNvSpPr>
          <p:nvPr>
            <p:ph sz="quarter" idx="1"/>
          </p:nvPr>
        </p:nvSpPr>
        <p:spPr>
          <a:xfrm>
            <a:off x="612648" y="1200150"/>
            <a:ext cx="8153400" cy="3943350"/>
          </a:xfrm>
        </p:spPr>
        <p:txBody>
          <a:bodyPr>
            <a:normAutofit lnSpcReduction="10000"/>
          </a:bodyPr>
          <a:lstStyle/>
          <a:p>
            <a:pPr eaLnBrk="1" hangingPunct="1">
              <a:lnSpc>
                <a:spcPct val="90000"/>
              </a:lnSpc>
            </a:pPr>
            <a:r>
              <a:rPr lang="en-US" altLang="en-US" sz="2400" dirty="0" err="1" smtClean="0">
                <a:latin typeface="+mj-lt"/>
              </a:rPr>
              <a:t>Seleksi</a:t>
            </a:r>
            <a:r>
              <a:rPr lang="en-US" altLang="en-US" sz="2400" dirty="0" smtClean="0">
                <a:latin typeface="+mj-lt"/>
              </a:rPr>
              <a:t> </a:t>
            </a:r>
            <a:r>
              <a:rPr lang="en-US" altLang="en-US" sz="2400" dirty="0" err="1" smtClean="0">
                <a:latin typeface="+mj-lt"/>
              </a:rPr>
              <a:t>harus</a:t>
            </a:r>
            <a:r>
              <a:rPr lang="en-US" altLang="en-US" sz="2400" dirty="0" smtClean="0">
                <a:latin typeface="+mj-lt"/>
              </a:rPr>
              <a:t> </a:t>
            </a:r>
            <a:r>
              <a:rPr lang="en-US" altLang="en-US" sz="2400" dirty="0" err="1" smtClean="0">
                <a:latin typeface="+mj-lt"/>
              </a:rPr>
              <a:t>menghasilkan</a:t>
            </a:r>
            <a:r>
              <a:rPr lang="en-US" altLang="en-US" sz="2400" dirty="0" smtClean="0">
                <a:latin typeface="+mj-lt"/>
              </a:rPr>
              <a:t> </a:t>
            </a:r>
            <a:r>
              <a:rPr lang="en-US" altLang="en-US" sz="2400" dirty="0" err="1" smtClean="0">
                <a:latin typeface="+mj-lt"/>
              </a:rPr>
              <a:t>homogenitas</a:t>
            </a:r>
            <a:r>
              <a:rPr lang="en-US" altLang="en-US" sz="2400" dirty="0" smtClean="0">
                <a:latin typeface="+mj-lt"/>
              </a:rPr>
              <a:t> </a:t>
            </a:r>
            <a:r>
              <a:rPr lang="en-US" altLang="en-US" sz="2400" dirty="0" err="1" smtClean="0">
                <a:latin typeface="+mj-lt"/>
              </a:rPr>
              <a:t>sekaligus</a:t>
            </a:r>
            <a:r>
              <a:rPr lang="en-US" altLang="en-US" sz="2400" dirty="0" smtClean="0">
                <a:latin typeface="+mj-lt"/>
              </a:rPr>
              <a:t> </a:t>
            </a:r>
            <a:r>
              <a:rPr lang="en-US" altLang="en-US" sz="2400" dirty="0" err="1" smtClean="0">
                <a:latin typeface="+mj-lt"/>
              </a:rPr>
              <a:t>heterogenitas</a:t>
            </a:r>
            <a:r>
              <a:rPr lang="en-US" altLang="en-US" sz="2400" dirty="0" smtClean="0">
                <a:latin typeface="+mj-lt"/>
              </a:rPr>
              <a:t>. </a:t>
            </a:r>
            <a:endParaRPr lang="id-ID" altLang="en-US" sz="2400" dirty="0" smtClean="0">
              <a:latin typeface="+mj-lt"/>
            </a:endParaRPr>
          </a:p>
          <a:p>
            <a:pPr eaLnBrk="1" hangingPunct="1">
              <a:lnSpc>
                <a:spcPct val="90000"/>
              </a:lnSpc>
            </a:pPr>
            <a:r>
              <a:rPr lang="en-US" altLang="en-US" sz="2400" dirty="0" smtClean="0">
                <a:latin typeface="+mj-lt"/>
              </a:rPr>
              <a:t>FGD </a:t>
            </a:r>
            <a:r>
              <a:rPr lang="en-US" altLang="en-US" sz="2400" dirty="0" err="1" smtClean="0">
                <a:latin typeface="+mj-lt"/>
              </a:rPr>
              <a:t>harus</a:t>
            </a:r>
            <a:r>
              <a:rPr lang="en-US" altLang="en-US" sz="2400" dirty="0" smtClean="0">
                <a:latin typeface="+mj-lt"/>
              </a:rPr>
              <a:t> </a:t>
            </a:r>
            <a:r>
              <a:rPr lang="en-US" altLang="en-US" sz="2400" dirty="0" err="1" smtClean="0">
                <a:latin typeface="+mj-lt"/>
              </a:rPr>
              <a:t>mempunyai</a:t>
            </a:r>
            <a:r>
              <a:rPr lang="en-US" altLang="en-US" sz="2400" dirty="0" smtClean="0">
                <a:latin typeface="+mj-lt"/>
              </a:rPr>
              <a:t> </a:t>
            </a:r>
            <a:r>
              <a:rPr lang="en-US" altLang="en-US" sz="2400" dirty="0" err="1" smtClean="0">
                <a:latin typeface="+mj-lt"/>
              </a:rPr>
              <a:t>peserta</a:t>
            </a:r>
            <a:r>
              <a:rPr lang="en-US" altLang="en-US" sz="2400" dirty="0" smtClean="0">
                <a:latin typeface="+mj-lt"/>
              </a:rPr>
              <a:t> </a:t>
            </a:r>
            <a:r>
              <a:rPr lang="en-US" altLang="en-US" sz="2400" dirty="0" err="1" smtClean="0">
                <a:latin typeface="+mj-lt"/>
              </a:rPr>
              <a:t>diskusi</a:t>
            </a:r>
            <a:r>
              <a:rPr lang="en-US" altLang="en-US" sz="2400" dirty="0" smtClean="0">
                <a:latin typeface="+mj-lt"/>
              </a:rPr>
              <a:t> </a:t>
            </a:r>
            <a:r>
              <a:rPr lang="en-US" altLang="en-US" sz="2400" dirty="0" err="1" smtClean="0">
                <a:latin typeface="+mj-lt"/>
              </a:rPr>
              <a:t>dengan</a:t>
            </a:r>
            <a:r>
              <a:rPr lang="en-US" altLang="en-US" sz="2400" dirty="0" smtClean="0">
                <a:latin typeface="+mj-lt"/>
              </a:rPr>
              <a:t> </a:t>
            </a:r>
            <a:r>
              <a:rPr lang="en-US" altLang="en-US" sz="2400" dirty="0" err="1" smtClean="0">
                <a:latin typeface="+mj-lt"/>
              </a:rPr>
              <a:t>karakteristik</a:t>
            </a:r>
            <a:r>
              <a:rPr lang="en-US" altLang="en-US" sz="2400" dirty="0" smtClean="0">
                <a:latin typeface="+mj-lt"/>
              </a:rPr>
              <a:t> </a:t>
            </a:r>
            <a:r>
              <a:rPr lang="en-US" altLang="en-US" sz="2400" dirty="0" err="1" smtClean="0">
                <a:latin typeface="+mj-lt"/>
              </a:rPr>
              <a:t>umum</a:t>
            </a:r>
            <a:r>
              <a:rPr lang="en-US" altLang="en-US" sz="2400" dirty="0" smtClean="0">
                <a:latin typeface="+mj-lt"/>
              </a:rPr>
              <a:t> </a:t>
            </a:r>
            <a:r>
              <a:rPr lang="en-US" altLang="en-US" sz="2400" dirty="0" err="1" smtClean="0">
                <a:latin typeface="+mj-lt"/>
              </a:rPr>
              <a:t>dan</a:t>
            </a:r>
            <a:r>
              <a:rPr lang="en-US" altLang="en-US" sz="2400" dirty="0" smtClean="0">
                <a:latin typeface="+mj-lt"/>
              </a:rPr>
              <a:t> </a:t>
            </a:r>
            <a:r>
              <a:rPr lang="en-US" altLang="en-US" sz="2400" dirty="0" err="1" smtClean="0">
                <a:latin typeface="+mj-lt"/>
              </a:rPr>
              <a:t>khusus</a:t>
            </a:r>
            <a:r>
              <a:rPr lang="en-US" altLang="en-US" sz="2400" dirty="0" smtClean="0">
                <a:latin typeface="+mj-lt"/>
              </a:rPr>
              <a:t> (</a:t>
            </a:r>
            <a:r>
              <a:rPr lang="en-US" altLang="en-US" sz="2400" dirty="0" err="1" smtClean="0">
                <a:latin typeface="+mj-lt"/>
              </a:rPr>
              <a:t>berbeda</a:t>
            </a:r>
            <a:r>
              <a:rPr lang="en-US" altLang="en-US" sz="2400" dirty="0" smtClean="0">
                <a:latin typeface="+mj-lt"/>
              </a:rPr>
              <a:t> </a:t>
            </a:r>
            <a:r>
              <a:rPr lang="en-US" altLang="en-US" sz="2400" dirty="0" err="1" smtClean="0">
                <a:latin typeface="+mj-lt"/>
              </a:rPr>
              <a:t>dari</a:t>
            </a:r>
            <a:r>
              <a:rPr lang="en-US" altLang="en-US" sz="2400" dirty="0" smtClean="0">
                <a:latin typeface="+mj-lt"/>
              </a:rPr>
              <a:t> yang </a:t>
            </a:r>
            <a:r>
              <a:rPr lang="en-US" altLang="en-US" sz="2400" dirty="0" err="1" smtClean="0">
                <a:latin typeface="+mj-lt"/>
              </a:rPr>
              <a:t>umum</a:t>
            </a:r>
            <a:r>
              <a:rPr lang="en-US" altLang="en-US" sz="2400" dirty="0" smtClean="0">
                <a:latin typeface="+mj-lt"/>
              </a:rPr>
              <a:t>)</a:t>
            </a:r>
          </a:p>
          <a:p>
            <a:pPr lvl="2" eaLnBrk="1" hangingPunct="1">
              <a:lnSpc>
                <a:spcPct val="90000"/>
              </a:lnSpc>
            </a:pPr>
            <a:r>
              <a:rPr lang="th-TH" altLang="en-US" sz="1800" b="1" dirty="0" smtClean="0">
                <a:latin typeface="+mj-lt"/>
              </a:rPr>
              <a:t>Control </a:t>
            </a:r>
            <a:r>
              <a:rPr lang="en-US" altLang="en-US" sz="1800" dirty="0" smtClean="0">
                <a:latin typeface="+mj-lt"/>
              </a:rPr>
              <a:t>(common) </a:t>
            </a:r>
            <a:r>
              <a:rPr lang="th-TH" altLang="en-US" sz="1800" b="1" dirty="0" smtClean="0">
                <a:latin typeface="+mj-lt"/>
              </a:rPr>
              <a:t>characteristics</a:t>
            </a:r>
            <a:r>
              <a:rPr lang="th-TH" altLang="en-US" sz="1800" dirty="0" smtClean="0">
                <a:latin typeface="+mj-lt"/>
              </a:rPr>
              <a:t> -- those characteristics common to all groups at each level (if stratified)</a:t>
            </a:r>
          </a:p>
          <a:p>
            <a:pPr lvl="2" eaLnBrk="1" hangingPunct="1">
              <a:lnSpc>
                <a:spcPct val="90000"/>
              </a:lnSpc>
            </a:pPr>
            <a:r>
              <a:rPr lang="th-TH" altLang="en-US" sz="1800" b="1" dirty="0" smtClean="0">
                <a:latin typeface="+mj-lt"/>
              </a:rPr>
              <a:t>Break </a:t>
            </a:r>
            <a:r>
              <a:rPr lang="en-US" altLang="en-US" sz="1800" b="1" dirty="0" smtClean="0">
                <a:latin typeface="+mj-lt"/>
              </a:rPr>
              <a:t>(differing) </a:t>
            </a:r>
            <a:r>
              <a:rPr lang="th-TH" altLang="en-US" sz="1800" b="1" dirty="0" smtClean="0">
                <a:latin typeface="+mj-lt"/>
              </a:rPr>
              <a:t>characteristics</a:t>
            </a:r>
            <a:r>
              <a:rPr lang="th-TH" altLang="en-US" sz="1800" dirty="0" smtClean="0">
                <a:latin typeface="+mj-lt"/>
              </a:rPr>
              <a:t> -- those characteristics that differentiate groups from each other</a:t>
            </a:r>
          </a:p>
          <a:p>
            <a:pPr eaLnBrk="1" hangingPunct="1">
              <a:lnSpc>
                <a:spcPct val="90000"/>
              </a:lnSpc>
            </a:pPr>
            <a:r>
              <a:rPr lang="en-US" altLang="en-US" sz="2400" dirty="0" err="1" smtClean="0">
                <a:latin typeface="+mj-lt"/>
              </a:rPr>
              <a:t>Homogenitas</a:t>
            </a:r>
            <a:r>
              <a:rPr lang="en-US" altLang="en-US" sz="2400" dirty="0" smtClean="0">
                <a:latin typeface="+mj-lt"/>
              </a:rPr>
              <a:t> </a:t>
            </a:r>
            <a:r>
              <a:rPr lang="en-US" altLang="en-US" sz="2400" dirty="0" err="1" smtClean="0">
                <a:latin typeface="+mj-lt"/>
              </a:rPr>
              <a:t>di</a:t>
            </a:r>
            <a:r>
              <a:rPr lang="en-US" altLang="en-US" sz="2400" dirty="0" smtClean="0">
                <a:latin typeface="+mj-lt"/>
              </a:rPr>
              <a:t> </a:t>
            </a:r>
            <a:r>
              <a:rPr lang="en-US" altLang="en-US" sz="2400" dirty="0" err="1" smtClean="0">
                <a:latin typeface="+mj-lt"/>
              </a:rPr>
              <a:t>dalam</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dan</a:t>
            </a:r>
            <a:r>
              <a:rPr lang="en-US" altLang="en-US" sz="2400" dirty="0" smtClean="0">
                <a:latin typeface="+mj-lt"/>
              </a:rPr>
              <a:t> </a:t>
            </a:r>
            <a:r>
              <a:rPr lang="en-US" altLang="en-US" sz="2400" dirty="0" err="1" smtClean="0">
                <a:latin typeface="+mj-lt"/>
              </a:rPr>
              <a:t>heterogenitas</a:t>
            </a:r>
            <a:r>
              <a:rPr lang="en-US" altLang="en-US" sz="2400" dirty="0" smtClean="0">
                <a:latin typeface="+mj-lt"/>
              </a:rPr>
              <a:t> </a:t>
            </a:r>
            <a:r>
              <a:rPr lang="en-US" altLang="en-US" sz="2400" dirty="0" err="1" smtClean="0">
                <a:latin typeface="+mj-lt"/>
              </a:rPr>
              <a:t>antar</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setiap</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adalah</a:t>
            </a:r>
            <a:r>
              <a:rPr lang="en-US" altLang="en-US" sz="2400" dirty="0" smtClean="0">
                <a:latin typeface="+mj-lt"/>
              </a:rPr>
              <a:t> </a:t>
            </a:r>
            <a:r>
              <a:rPr lang="en-US" altLang="en-US" sz="2400" dirty="0" err="1" smtClean="0">
                <a:latin typeface="+mj-lt"/>
              </a:rPr>
              <a:t>unik</a:t>
            </a:r>
            <a:r>
              <a:rPr lang="en-US" altLang="en-US" sz="2400" dirty="0" smtClean="0">
                <a:latin typeface="+mj-lt"/>
              </a:rPr>
              <a:t> </a:t>
            </a:r>
            <a:r>
              <a:rPr lang="en-US" altLang="en-US" sz="2400" dirty="0" err="1" smtClean="0">
                <a:latin typeface="+mj-lt"/>
              </a:rPr>
              <a:t>dengan</a:t>
            </a:r>
            <a:r>
              <a:rPr lang="en-US" altLang="en-US" sz="2400" dirty="0" smtClean="0">
                <a:latin typeface="+mj-lt"/>
              </a:rPr>
              <a:t> </a:t>
            </a:r>
            <a:r>
              <a:rPr lang="en-US" altLang="en-US" sz="2400" dirty="0" err="1" smtClean="0">
                <a:latin typeface="+mj-lt"/>
              </a:rPr>
              <a:t>karakteristik</a:t>
            </a:r>
            <a:r>
              <a:rPr lang="en-US" altLang="en-US" sz="2400" dirty="0" smtClean="0">
                <a:latin typeface="+mj-lt"/>
              </a:rPr>
              <a:t> yang </a:t>
            </a:r>
            <a:r>
              <a:rPr lang="en-US" altLang="en-US" sz="2400" dirty="0" err="1" smtClean="0">
                <a:latin typeface="+mj-lt"/>
              </a:rPr>
              <a:t>hampir</a:t>
            </a:r>
            <a:r>
              <a:rPr lang="en-US" altLang="en-US" sz="2400" dirty="0" smtClean="0">
                <a:latin typeface="+mj-lt"/>
              </a:rPr>
              <a:t> </a:t>
            </a:r>
            <a:r>
              <a:rPr lang="en-US" altLang="en-US" sz="2400" dirty="0" err="1" smtClean="0">
                <a:latin typeface="+mj-lt"/>
              </a:rPr>
              <a:t>sama</a:t>
            </a:r>
            <a:r>
              <a:rPr lang="en-US" altLang="en-US" sz="2400" dirty="0" smtClean="0">
                <a:latin typeface="+mj-lt"/>
              </a:rPr>
              <a:t> </a:t>
            </a:r>
            <a:r>
              <a:rPr lang="en-US" altLang="en-US" sz="2400" dirty="0" err="1" smtClean="0">
                <a:latin typeface="+mj-lt"/>
              </a:rPr>
              <a:t>sementara</a:t>
            </a:r>
            <a:r>
              <a:rPr lang="en-US" altLang="en-US" sz="2400" dirty="0" smtClean="0">
                <a:latin typeface="+mj-lt"/>
              </a:rPr>
              <a:t> </a:t>
            </a:r>
            <a:r>
              <a:rPr lang="en-US" altLang="en-US" sz="2400" dirty="0" err="1" smtClean="0">
                <a:latin typeface="+mj-lt"/>
              </a:rPr>
              <a:t>secara</a:t>
            </a:r>
            <a:r>
              <a:rPr lang="en-US" altLang="en-US" sz="2400" dirty="0" smtClean="0">
                <a:latin typeface="+mj-lt"/>
              </a:rPr>
              <a:t> </a:t>
            </a:r>
            <a:r>
              <a:rPr lang="en-US" altLang="en-US" sz="2400" dirty="0" err="1" smtClean="0">
                <a:latin typeface="+mj-lt"/>
              </a:rPr>
              <a:t>keseluruhan</a:t>
            </a:r>
            <a:r>
              <a:rPr lang="en-US" altLang="en-US" sz="2400" dirty="0" smtClean="0">
                <a:latin typeface="+mj-lt"/>
              </a:rPr>
              <a:t>, </a:t>
            </a:r>
            <a:r>
              <a:rPr lang="en-US" altLang="en-US" sz="2400" dirty="0" err="1" smtClean="0">
                <a:latin typeface="+mj-lt"/>
              </a:rPr>
              <a:t>masing-masing</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mempunyai</a:t>
            </a:r>
            <a:r>
              <a:rPr lang="en-US" altLang="en-US" sz="2400" dirty="0" smtClean="0">
                <a:latin typeface="+mj-lt"/>
              </a:rPr>
              <a:t> </a:t>
            </a:r>
            <a:r>
              <a:rPr lang="en-US" altLang="en-US" sz="2400" dirty="0" err="1" smtClean="0">
                <a:latin typeface="+mj-lt"/>
              </a:rPr>
              <a:t>karakteristik</a:t>
            </a:r>
            <a:r>
              <a:rPr lang="en-US" altLang="en-US" sz="2400" dirty="0" smtClean="0">
                <a:latin typeface="+mj-lt"/>
              </a:rPr>
              <a:t> yang </a:t>
            </a:r>
            <a:r>
              <a:rPr lang="en-US" altLang="en-US" sz="2400" dirty="0" err="1" smtClean="0">
                <a:latin typeface="+mj-lt"/>
              </a:rPr>
              <a:t>berbeda</a:t>
            </a:r>
            <a:r>
              <a:rPr lang="en-US" altLang="en-US" sz="2400" dirty="0" smtClean="0">
                <a:latin typeface="+mj-lt"/>
              </a:rPr>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p:txBody>
          <a:bodyPr>
            <a:normAutofit fontScale="90000"/>
          </a:bodyPr>
          <a:lstStyle/>
          <a:p>
            <a:pPr eaLnBrk="1" hangingPunct="1"/>
            <a:r>
              <a:rPr lang="en-US" altLang="en-US" dirty="0" err="1" smtClean="0"/>
              <a:t>Besar</a:t>
            </a:r>
            <a:r>
              <a:rPr lang="en-US" altLang="en-US" dirty="0" smtClean="0"/>
              <a:t> </a:t>
            </a:r>
            <a:r>
              <a:rPr lang="en-US" altLang="en-US" dirty="0" err="1" smtClean="0"/>
              <a:t>grup</a:t>
            </a:r>
            <a:r>
              <a:rPr lang="en-US" altLang="en-US" dirty="0" smtClean="0"/>
              <a:t> </a:t>
            </a:r>
            <a:r>
              <a:rPr lang="en-US" altLang="en-US" dirty="0" err="1" smtClean="0"/>
              <a:t>dan</a:t>
            </a:r>
            <a:r>
              <a:rPr lang="en-US" altLang="en-US" dirty="0" smtClean="0"/>
              <a:t> </a:t>
            </a:r>
            <a:r>
              <a:rPr lang="en-US" altLang="en-US" dirty="0" err="1" smtClean="0"/>
              <a:t>Jumlah</a:t>
            </a:r>
            <a:r>
              <a:rPr lang="en-US" altLang="en-US" dirty="0" smtClean="0"/>
              <a:t> </a:t>
            </a:r>
            <a:r>
              <a:rPr lang="en-US" altLang="en-US" dirty="0" err="1" smtClean="0"/>
              <a:t>Grup</a:t>
            </a:r>
            <a:endParaRPr lang="th-TH" altLang="en-US" dirty="0" smtClean="0"/>
          </a:p>
        </p:txBody>
      </p:sp>
      <p:sp>
        <p:nvSpPr>
          <p:cNvPr id="43010" name="Rectangle 2"/>
          <p:cNvSpPr>
            <a:spLocks noGrp="1" noChangeArrowheads="1"/>
          </p:cNvSpPr>
          <p:nvPr>
            <p:ph sz="quarter" idx="1"/>
          </p:nvPr>
        </p:nvSpPr>
        <p:spPr/>
        <p:txBody>
          <a:bodyPr>
            <a:normAutofit/>
          </a:bodyPr>
          <a:lstStyle/>
          <a:p>
            <a:pPr eaLnBrk="1" hangingPunct="1"/>
            <a:r>
              <a:rPr lang="en-US" altLang="en-US" dirty="0" err="1" smtClean="0">
                <a:latin typeface="+mj-lt"/>
              </a:rPr>
              <a:t>Besar</a:t>
            </a:r>
            <a:r>
              <a:rPr lang="en-US" altLang="en-US" dirty="0" smtClean="0">
                <a:latin typeface="+mj-lt"/>
              </a:rPr>
              <a:t> </a:t>
            </a:r>
            <a:r>
              <a:rPr lang="en-US" altLang="en-US" dirty="0" err="1" smtClean="0">
                <a:latin typeface="+mj-lt"/>
              </a:rPr>
              <a:t>grup</a:t>
            </a:r>
            <a:r>
              <a:rPr lang="en-US" altLang="en-US" dirty="0" smtClean="0">
                <a:latin typeface="+mj-lt"/>
              </a:rPr>
              <a:t>: </a:t>
            </a:r>
            <a:r>
              <a:rPr lang="en-US" altLang="en-US" dirty="0" err="1" smtClean="0">
                <a:latin typeface="+mj-lt"/>
              </a:rPr>
              <a:t>tidak</a:t>
            </a:r>
            <a:r>
              <a:rPr lang="en-US" altLang="en-US" dirty="0" smtClean="0">
                <a:latin typeface="+mj-lt"/>
              </a:rPr>
              <a:t> </a:t>
            </a:r>
            <a:r>
              <a:rPr lang="en-US" altLang="en-US" dirty="0" err="1" smtClean="0">
                <a:latin typeface="+mj-lt"/>
              </a:rPr>
              <a:t>terlalu</a:t>
            </a:r>
            <a:r>
              <a:rPr lang="en-US" altLang="en-US" dirty="0" smtClean="0">
                <a:latin typeface="+mj-lt"/>
              </a:rPr>
              <a:t> </a:t>
            </a:r>
            <a:r>
              <a:rPr lang="en-US" altLang="en-US" dirty="0" err="1" smtClean="0">
                <a:latin typeface="+mj-lt"/>
              </a:rPr>
              <a:t>besar</a:t>
            </a:r>
            <a:r>
              <a:rPr lang="en-US" altLang="en-US" dirty="0" smtClean="0">
                <a:latin typeface="+mj-lt"/>
              </a:rPr>
              <a:t>, </a:t>
            </a:r>
            <a:r>
              <a:rPr lang="en-US" altLang="en-US" dirty="0" err="1" smtClean="0">
                <a:latin typeface="+mj-lt"/>
              </a:rPr>
              <a:t>tidak</a:t>
            </a:r>
            <a:r>
              <a:rPr lang="en-US" altLang="en-US" dirty="0" smtClean="0">
                <a:latin typeface="+mj-lt"/>
              </a:rPr>
              <a:t> </a:t>
            </a:r>
            <a:r>
              <a:rPr lang="en-US" altLang="en-US" dirty="0" err="1" smtClean="0">
                <a:latin typeface="+mj-lt"/>
              </a:rPr>
              <a:t>terlalu</a:t>
            </a:r>
            <a:r>
              <a:rPr lang="en-US" altLang="en-US" dirty="0" smtClean="0">
                <a:latin typeface="+mj-lt"/>
              </a:rPr>
              <a:t> </a:t>
            </a:r>
            <a:r>
              <a:rPr lang="en-US" altLang="en-US" dirty="0" err="1" smtClean="0">
                <a:latin typeface="+mj-lt"/>
              </a:rPr>
              <a:t>kecil</a:t>
            </a:r>
            <a:r>
              <a:rPr lang="en-US" altLang="en-US" dirty="0" smtClean="0">
                <a:latin typeface="+mj-lt"/>
              </a:rPr>
              <a:t> (</a:t>
            </a:r>
            <a:r>
              <a:rPr lang="en-US" altLang="en-US" dirty="0" err="1" smtClean="0">
                <a:latin typeface="+mj-lt"/>
              </a:rPr>
              <a:t>sekitar</a:t>
            </a:r>
            <a:r>
              <a:rPr lang="en-US" altLang="en-US" dirty="0" smtClean="0">
                <a:latin typeface="+mj-lt"/>
              </a:rPr>
              <a:t> 6-8 </a:t>
            </a:r>
            <a:r>
              <a:rPr lang="en-US" altLang="en-US" dirty="0" err="1" smtClean="0">
                <a:latin typeface="+mj-lt"/>
              </a:rPr>
              <a:t>orang</a:t>
            </a:r>
            <a:r>
              <a:rPr lang="en-US" altLang="en-US" dirty="0" smtClean="0">
                <a:latin typeface="+mj-lt"/>
              </a:rPr>
              <a:t>/</a:t>
            </a:r>
            <a:r>
              <a:rPr lang="en-US" altLang="en-US" dirty="0" err="1" smtClean="0">
                <a:latin typeface="+mj-lt"/>
              </a:rPr>
              <a:t>grup</a:t>
            </a:r>
            <a:r>
              <a:rPr lang="en-US" altLang="en-US" dirty="0" smtClean="0">
                <a:latin typeface="+mj-lt"/>
              </a:rPr>
              <a:t>)</a:t>
            </a:r>
          </a:p>
          <a:p>
            <a:pPr eaLnBrk="1" hangingPunct="1"/>
            <a:r>
              <a:rPr lang="en-US" altLang="en-US" dirty="0" err="1" smtClean="0">
                <a:latin typeface="+mj-lt"/>
              </a:rPr>
              <a:t>Jumlah</a:t>
            </a:r>
            <a:r>
              <a:rPr lang="en-US" altLang="en-US" dirty="0" smtClean="0">
                <a:latin typeface="+mj-lt"/>
              </a:rPr>
              <a:t> </a:t>
            </a:r>
            <a:r>
              <a:rPr lang="en-US" altLang="en-US" dirty="0" err="1" smtClean="0">
                <a:latin typeface="+mj-lt"/>
              </a:rPr>
              <a:t>grup</a:t>
            </a:r>
            <a:r>
              <a:rPr lang="en-US" altLang="en-US" dirty="0" smtClean="0">
                <a:latin typeface="+mj-lt"/>
              </a:rPr>
              <a:t> </a:t>
            </a:r>
            <a:r>
              <a:rPr lang="en-US" altLang="en-US" dirty="0" err="1" smtClean="0">
                <a:latin typeface="+mj-lt"/>
              </a:rPr>
              <a:t>dapat</a:t>
            </a:r>
            <a:r>
              <a:rPr lang="en-US" altLang="en-US" dirty="0" smtClean="0">
                <a:latin typeface="+mj-lt"/>
              </a:rPr>
              <a:t> </a:t>
            </a:r>
            <a:r>
              <a:rPr lang="en-US" altLang="en-US" dirty="0" err="1" smtClean="0">
                <a:latin typeface="+mj-lt"/>
              </a:rPr>
              <a:t>saja</a:t>
            </a:r>
            <a:r>
              <a:rPr lang="en-US" altLang="en-US" dirty="0" smtClean="0">
                <a:latin typeface="+mj-lt"/>
              </a:rPr>
              <a:t> </a:t>
            </a:r>
            <a:r>
              <a:rPr lang="en-US" altLang="en-US" dirty="0" err="1" smtClean="0">
                <a:latin typeface="+mj-lt"/>
              </a:rPr>
              <a:t>beragam</a:t>
            </a:r>
            <a:r>
              <a:rPr lang="en-US" altLang="en-US" dirty="0" smtClean="0">
                <a:latin typeface="+mj-lt"/>
              </a:rPr>
              <a:t>, </a:t>
            </a:r>
            <a:r>
              <a:rPr lang="en-US" altLang="en-US" dirty="0" err="1" smtClean="0">
                <a:latin typeface="+mj-lt"/>
              </a:rPr>
              <a:t>akan</a:t>
            </a:r>
            <a:r>
              <a:rPr lang="en-US" altLang="en-US" dirty="0" smtClean="0">
                <a:latin typeface="+mj-lt"/>
              </a:rPr>
              <a:t> </a:t>
            </a:r>
            <a:r>
              <a:rPr lang="en-US" altLang="en-US" dirty="0" err="1" smtClean="0">
                <a:latin typeface="+mj-lt"/>
              </a:rPr>
              <a:t>tetapi</a:t>
            </a:r>
            <a:r>
              <a:rPr lang="en-US" altLang="en-US" dirty="0" smtClean="0">
                <a:latin typeface="+mj-lt"/>
              </a:rPr>
              <a:t> </a:t>
            </a:r>
            <a:r>
              <a:rPr lang="en-US" altLang="en-US" dirty="0" err="1" smtClean="0">
                <a:latin typeface="+mj-lt"/>
              </a:rPr>
              <a:t>harus</a:t>
            </a:r>
            <a:r>
              <a:rPr lang="en-US" altLang="en-US" dirty="0" smtClean="0">
                <a:latin typeface="+mj-lt"/>
              </a:rPr>
              <a:t> </a:t>
            </a:r>
            <a:r>
              <a:rPr lang="en-US" altLang="en-US" dirty="0" err="1" smtClean="0">
                <a:latin typeface="+mj-lt"/>
              </a:rPr>
              <a:t>dapat</a:t>
            </a:r>
            <a:r>
              <a:rPr lang="en-US" altLang="en-US" dirty="0" smtClean="0">
                <a:latin typeface="+mj-lt"/>
              </a:rPr>
              <a:t> </a:t>
            </a:r>
            <a:r>
              <a:rPr lang="en-US" altLang="en-US" dirty="0" err="1" smtClean="0">
                <a:latin typeface="+mj-lt"/>
              </a:rPr>
              <a:t>dimanage</a:t>
            </a:r>
            <a:r>
              <a:rPr lang="en-US" altLang="en-US" dirty="0" smtClean="0">
                <a:latin typeface="+mj-lt"/>
              </a:rPr>
              <a:t>. </a:t>
            </a:r>
            <a:r>
              <a:rPr lang="en-US" altLang="en-US" dirty="0" err="1" smtClean="0">
                <a:latin typeface="+mj-lt"/>
              </a:rPr>
              <a:t>Harus</a:t>
            </a:r>
            <a:r>
              <a:rPr lang="en-US" altLang="en-US" dirty="0" smtClean="0">
                <a:latin typeface="+mj-lt"/>
              </a:rPr>
              <a:t> </a:t>
            </a:r>
            <a:r>
              <a:rPr lang="en-US" altLang="en-US" dirty="0" err="1" smtClean="0">
                <a:latin typeface="+mj-lt"/>
              </a:rPr>
              <a:t>dipertimbangkan</a:t>
            </a:r>
            <a:r>
              <a:rPr lang="en-US" altLang="en-US" dirty="0" smtClean="0">
                <a:latin typeface="+mj-lt"/>
              </a:rPr>
              <a:t>: </a:t>
            </a:r>
          </a:p>
          <a:p>
            <a:pPr lvl="1" eaLnBrk="1" hangingPunct="1"/>
            <a:r>
              <a:rPr lang="en-US" altLang="en-US" dirty="0" err="1" smtClean="0">
                <a:latin typeface="+mj-lt"/>
              </a:rPr>
              <a:t>Tujuan</a:t>
            </a:r>
            <a:r>
              <a:rPr lang="en-US" altLang="en-US" dirty="0" smtClean="0">
                <a:latin typeface="+mj-lt"/>
              </a:rPr>
              <a:t> </a:t>
            </a:r>
            <a:r>
              <a:rPr lang="en-US" altLang="en-US" dirty="0" err="1" smtClean="0">
                <a:latin typeface="+mj-lt"/>
              </a:rPr>
              <a:t>kegiatan</a:t>
            </a:r>
            <a:endParaRPr lang="en-US" altLang="en-US" dirty="0" smtClean="0">
              <a:latin typeface="+mj-lt"/>
            </a:endParaRPr>
          </a:p>
          <a:p>
            <a:pPr lvl="1" eaLnBrk="1" hangingPunct="1"/>
            <a:r>
              <a:rPr lang="en-US" altLang="en-US" dirty="0" err="1" smtClean="0">
                <a:latin typeface="+mj-lt"/>
              </a:rPr>
              <a:t>Karakteristik</a:t>
            </a:r>
            <a:r>
              <a:rPr lang="en-US" altLang="en-US" dirty="0" smtClean="0">
                <a:latin typeface="+mj-lt"/>
              </a:rPr>
              <a:t> </a:t>
            </a:r>
            <a:r>
              <a:rPr lang="en-US" altLang="en-US" dirty="0" err="1" smtClean="0">
                <a:latin typeface="+mj-lt"/>
              </a:rPr>
              <a:t>grup</a:t>
            </a:r>
            <a:r>
              <a:rPr lang="en-US" altLang="en-US" dirty="0" smtClean="0">
                <a:latin typeface="+mj-lt"/>
              </a:rPr>
              <a:t> (control </a:t>
            </a:r>
            <a:r>
              <a:rPr lang="en-US" altLang="en-US" dirty="0" err="1" smtClean="0">
                <a:latin typeface="+mj-lt"/>
              </a:rPr>
              <a:t>vs</a:t>
            </a:r>
            <a:r>
              <a:rPr lang="en-US" altLang="en-US" dirty="0" smtClean="0">
                <a:latin typeface="+mj-lt"/>
              </a:rPr>
              <a:t> break characteristic)</a:t>
            </a:r>
          </a:p>
          <a:p>
            <a:pPr lvl="1" eaLnBrk="1" hangingPunct="1"/>
            <a:r>
              <a:rPr lang="en-US" altLang="en-US" dirty="0" err="1" smtClean="0">
                <a:latin typeface="+mj-lt"/>
              </a:rPr>
              <a:t>Sumber</a:t>
            </a:r>
            <a:r>
              <a:rPr lang="en-US" altLang="en-US" dirty="0" smtClean="0">
                <a:latin typeface="+mj-lt"/>
              </a:rPr>
              <a:t> </a:t>
            </a:r>
            <a:r>
              <a:rPr lang="en-US" altLang="en-US" dirty="0" err="1" smtClean="0">
                <a:latin typeface="+mj-lt"/>
              </a:rPr>
              <a:t>daya</a:t>
            </a:r>
            <a:r>
              <a:rPr lang="en-US" altLang="en-US" dirty="0" smtClean="0">
                <a:latin typeface="+mj-lt"/>
              </a:rPr>
              <a:t> </a:t>
            </a:r>
            <a:r>
              <a:rPr lang="en-US" altLang="en-US" dirty="0" err="1" smtClean="0">
                <a:latin typeface="+mj-lt"/>
              </a:rPr>
              <a:t>dan</a:t>
            </a:r>
            <a:r>
              <a:rPr lang="en-US" altLang="en-US" dirty="0" smtClean="0">
                <a:latin typeface="+mj-lt"/>
              </a:rPr>
              <a:t> </a:t>
            </a:r>
            <a:r>
              <a:rPr lang="en-US" altLang="en-US" dirty="0" err="1" smtClean="0">
                <a:latin typeface="+mj-lt"/>
              </a:rPr>
              <a:t>waktu</a:t>
            </a:r>
            <a:endParaRPr lang="th-TH" altLang="en-US" dirty="0" smtClean="0">
              <a:latin typeface="+mj-lt"/>
            </a:endParaRPr>
          </a:p>
          <a:p>
            <a:pPr lvl="1" eaLnBrk="1" hangingPunct="1">
              <a:buFont typeface="Wingdings" pitchFamily="2" charset="2"/>
              <a:buNone/>
            </a:pPr>
            <a:endParaRPr lang="th-TH" altLang="en-US" sz="3000" dirty="0" smtClean="0">
              <a:latin typeface="+mj-l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0" y="342900"/>
            <a:ext cx="7848600" cy="854869"/>
          </a:xfrm>
        </p:spPr>
        <p:txBody>
          <a:bodyPr/>
          <a:lstStyle/>
          <a:p>
            <a:pPr eaLnBrk="1" hangingPunct="1"/>
            <a:r>
              <a:rPr lang="en-US" altLang="en-US" smtClean="0">
                <a:solidFill>
                  <a:schemeClr val="tx1"/>
                </a:solidFill>
              </a:rPr>
              <a:t>Keunikan Data FGD</a:t>
            </a:r>
            <a:endParaRPr lang="th-TH" altLang="en-US" smtClean="0">
              <a:solidFill>
                <a:schemeClr val="tx1"/>
              </a:solidFill>
            </a:endParaRPr>
          </a:p>
        </p:txBody>
      </p:sp>
      <p:sp>
        <p:nvSpPr>
          <p:cNvPr id="44035" name="Rectangle 3"/>
          <p:cNvSpPr>
            <a:spLocks noGrp="1" noChangeArrowheads="1"/>
          </p:cNvSpPr>
          <p:nvPr>
            <p:ph sz="quarter" idx="1"/>
          </p:nvPr>
        </p:nvSpPr>
        <p:spPr>
          <a:xfrm>
            <a:off x="1062039" y="1677591"/>
            <a:ext cx="7172325" cy="2444353"/>
          </a:xfrm>
        </p:spPr>
        <p:txBody>
          <a:bodyPr/>
          <a:lstStyle/>
          <a:p>
            <a:pPr eaLnBrk="1" hangingPunct="1"/>
            <a:r>
              <a:rPr lang="en-US" altLang="en-US" sz="3500" dirty="0" err="1" smtClean="0"/>
              <a:t>Interaksi</a:t>
            </a:r>
            <a:r>
              <a:rPr lang="en-US" altLang="en-US" sz="3500" dirty="0" smtClean="0"/>
              <a:t> </a:t>
            </a:r>
            <a:r>
              <a:rPr lang="en-US" altLang="en-US" sz="3500" dirty="0" err="1" smtClean="0"/>
              <a:t>dan</a:t>
            </a:r>
            <a:r>
              <a:rPr lang="en-US" altLang="en-US" sz="3500" dirty="0" smtClean="0"/>
              <a:t> </a:t>
            </a:r>
            <a:r>
              <a:rPr lang="en-US" altLang="en-US" sz="3500" dirty="0" err="1" smtClean="0"/>
              <a:t>sinergis</a:t>
            </a:r>
            <a:endParaRPr lang="en-US" altLang="en-US" sz="3500" dirty="0" smtClean="0"/>
          </a:p>
          <a:p>
            <a:pPr eaLnBrk="1" hangingPunct="1"/>
            <a:r>
              <a:rPr lang="en-US" altLang="en-US" sz="3500" dirty="0" err="1" smtClean="0"/>
              <a:t>Spontan</a:t>
            </a:r>
            <a:endParaRPr lang="en-US" altLang="en-US" sz="3500" dirty="0" smtClean="0"/>
          </a:p>
          <a:p>
            <a:pPr eaLnBrk="1" hangingPunct="1"/>
            <a:r>
              <a:rPr lang="en-US" altLang="en-US" sz="3500" dirty="0" smtClean="0"/>
              <a:t>Data </a:t>
            </a:r>
            <a:r>
              <a:rPr lang="en-US" altLang="en-US" sz="3500" dirty="0" err="1" smtClean="0"/>
              <a:t>terkonstruksi</a:t>
            </a:r>
            <a:r>
              <a:rPr lang="en-US" altLang="en-US" sz="3500" dirty="0" smtClean="0"/>
              <a:t> </a:t>
            </a:r>
            <a:r>
              <a:rPr lang="en-US" altLang="en-US" sz="3500" dirty="0" err="1" smtClean="0"/>
              <a:t>secara</a:t>
            </a:r>
            <a:r>
              <a:rPr lang="en-US" altLang="en-US" sz="3500" dirty="0" smtClean="0"/>
              <a:t> </a:t>
            </a:r>
            <a:r>
              <a:rPr lang="en-US" altLang="en-US" sz="3500" dirty="0" err="1" smtClean="0"/>
              <a:t>sosial</a:t>
            </a:r>
            <a:endParaRPr lang="en-US" altLang="en-US" dirty="0" smtClean="0"/>
          </a:p>
          <a:p>
            <a:pPr eaLnBrk="1" hangingPunct="1"/>
            <a:endParaRPr lang="th-TH" altLang="en-US" sz="35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171450"/>
            <a:ext cx="8153400" cy="857250"/>
          </a:xfrm>
        </p:spPr>
        <p:txBody>
          <a:bodyPr>
            <a:normAutofit fontScale="90000"/>
          </a:bodyPr>
          <a:lstStyle/>
          <a:p>
            <a:pPr eaLnBrk="1" hangingPunct="1"/>
            <a:r>
              <a:rPr lang="id-ID" altLang="en-US" sz="4000" dirty="0" smtClean="0"/>
              <a:t>Kapan memilih Kualitatif atau Kuantitatif</a:t>
            </a:r>
            <a:endParaRPr lang="en-US" altLang="en-US" sz="4000" dirty="0" smtClean="0"/>
          </a:p>
        </p:txBody>
      </p:sp>
      <p:sp>
        <p:nvSpPr>
          <p:cNvPr id="7171" name="Rectangle 7"/>
          <p:cNvSpPr>
            <a:spLocks noGrp="1" noChangeArrowheads="1"/>
          </p:cNvSpPr>
          <p:nvPr>
            <p:ph sz="quarter" idx="1"/>
          </p:nvPr>
        </p:nvSpPr>
        <p:spPr>
          <a:xfrm>
            <a:off x="304800" y="1212056"/>
            <a:ext cx="4229100" cy="3931443"/>
          </a:xfrm>
          <a:solidFill>
            <a:schemeClr val="accent3">
              <a:lumMod val="40000"/>
              <a:lumOff val="60000"/>
            </a:schemeClr>
          </a:solidFill>
          <a:ln w="3175">
            <a:noFill/>
          </a:ln>
        </p:spPr>
        <p:txBody>
          <a:bodyPr>
            <a:noAutofit/>
          </a:bodyPr>
          <a:lstStyle/>
          <a:p>
            <a:pPr eaLnBrk="1" hangingPunct="1">
              <a:lnSpc>
                <a:spcPct val="80000"/>
              </a:lnSpc>
              <a:buFontTx/>
              <a:buNone/>
            </a:pPr>
            <a:r>
              <a:rPr lang="en-US" altLang="en-US" sz="2000" dirty="0" smtClean="0"/>
              <a:t>Qualitative approach </a:t>
            </a:r>
          </a:p>
          <a:p>
            <a:pPr eaLnBrk="1" hangingPunct="1">
              <a:lnSpc>
                <a:spcPct val="80000"/>
              </a:lnSpc>
            </a:pPr>
            <a:r>
              <a:rPr lang="en-US" altLang="en-US" sz="1800" dirty="0" smtClean="0"/>
              <a:t>Subject </a:t>
            </a:r>
            <a:r>
              <a:rPr lang="en-US" altLang="en-US" sz="1800" dirty="0" err="1" smtClean="0"/>
              <a:t>tidak</a:t>
            </a:r>
            <a:r>
              <a:rPr lang="en-US" altLang="en-US" sz="1800" dirty="0" smtClean="0"/>
              <a:t>/</a:t>
            </a:r>
            <a:r>
              <a:rPr lang="en-US" altLang="en-US" sz="1800" dirty="0" err="1" smtClean="0"/>
              <a:t>belum</a:t>
            </a:r>
            <a:r>
              <a:rPr lang="en-US" altLang="en-US" sz="1800" dirty="0" smtClean="0"/>
              <a:t> </a:t>
            </a:r>
            <a:r>
              <a:rPr lang="en-US" altLang="en-US" sz="1800" dirty="0" err="1" smtClean="0"/>
              <a:t>difahami</a:t>
            </a:r>
            <a:endParaRPr lang="en-US" altLang="en-US" sz="1800" dirty="0" smtClean="0"/>
          </a:p>
          <a:p>
            <a:pPr eaLnBrk="1" hangingPunct="1">
              <a:lnSpc>
                <a:spcPct val="80000"/>
              </a:lnSpc>
            </a:pPr>
            <a:r>
              <a:rPr lang="en-US" altLang="en-US" sz="1800" dirty="0" smtClean="0"/>
              <a:t>Relevant concepts </a:t>
            </a:r>
            <a:r>
              <a:rPr lang="en-US" altLang="en-US" sz="1800" dirty="0" err="1" smtClean="0"/>
              <a:t>dan</a:t>
            </a:r>
            <a:r>
              <a:rPr lang="en-US" altLang="en-US" sz="1800" dirty="0" smtClean="0"/>
              <a:t> variables </a:t>
            </a:r>
            <a:r>
              <a:rPr lang="en-US" altLang="en-US" sz="1800" dirty="0" err="1" smtClean="0"/>
              <a:t>tidak</a:t>
            </a:r>
            <a:r>
              <a:rPr lang="en-US" altLang="en-US" sz="1800" dirty="0" smtClean="0"/>
              <a:t> </a:t>
            </a:r>
            <a:r>
              <a:rPr lang="en-US" altLang="en-US" sz="1800" dirty="0" err="1" smtClean="0"/>
              <a:t>dapat</a:t>
            </a:r>
            <a:r>
              <a:rPr lang="en-US" altLang="en-US" sz="1800" dirty="0" smtClean="0"/>
              <a:t> </a:t>
            </a:r>
            <a:r>
              <a:rPr lang="en-US" altLang="en-US" sz="1800" dirty="0" err="1" smtClean="0"/>
              <a:t>didefinisikan</a:t>
            </a:r>
            <a:r>
              <a:rPr lang="en-US" altLang="en-US" sz="1800" dirty="0" smtClean="0"/>
              <a:t> dg </a:t>
            </a:r>
            <a:r>
              <a:rPr lang="en-US" altLang="en-US" sz="1800" dirty="0" err="1" smtClean="0"/>
              <a:t>jelas</a:t>
            </a:r>
            <a:r>
              <a:rPr lang="en-US" altLang="en-US" sz="1800" dirty="0" smtClean="0"/>
              <a:t> </a:t>
            </a:r>
          </a:p>
          <a:p>
            <a:pPr eaLnBrk="1" hangingPunct="1">
              <a:lnSpc>
                <a:spcPct val="80000"/>
              </a:lnSpc>
            </a:pPr>
            <a:r>
              <a:rPr lang="en-US" altLang="en-US" sz="1800" dirty="0" err="1" smtClean="0"/>
              <a:t>Jika</a:t>
            </a:r>
            <a:r>
              <a:rPr lang="en-US" altLang="en-US" sz="1800" dirty="0" smtClean="0"/>
              <a:t> </a:t>
            </a:r>
            <a:r>
              <a:rPr lang="en-US" altLang="en-US" sz="1800" dirty="0" err="1" smtClean="0"/>
              <a:t>ingin</a:t>
            </a:r>
            <a:r>
              <a:rPr lang="en-US" altLang="en-US" sz="1800" dirty="0" smtClean="0"/>
              <a:t> </a:t>
            </a:r>
            <a:r>
              <a:rPr lang="en-US" altLang="en-US" sz="1800" dirty="0" err="1" smtClean="0"/>
              <a:t>meneliti</a:t>
            </a:r>
            <a:r>
              <a:rPr lang="en-US" altLang="en-US" sz="1800" dirty="0" smtClean="0"/>
              <a:t> </a:t>
            </a:r>
            <a:r>
              <a:rPr lang="en-US" altLang="en-US" sz="1800" dirty="0" err="1" smtClean="0"/>
              <a:t>tentang</a:t>
            </a:r>
            <a:r>
              <a:rPr lang="en-US" altLang="en-US" sz="1800" dirty="0" smtClean="0"/>
              <a:t> </a:t>
            </a:r>
            <a:r>
              <a:rPr lang="en-US" altLang="en-US" sz="1800" dirty="0" err="1" smtClean="0"/>
              <a:t>perilaku</a:t>
            </a:r>
            <a:r>
              <a:rPr lang="en-US" altLang="en-US" sz="1800" dirty="0" smtClean="0"/>
              <a:t> </a:t>
            </a:r>
            <a:r>
              <a:rPr lang="en-US" altLang="en-US" sz="1800" dirty="0" err="1" smtClean="0"/>
              <a:t>dan</a:t>
            </a:r>
            <a:r>
              <a:rPr lang="en-US" altLang="en-US" sz="1800" dirty="0" smtClean="0"/>
              <a:t> </a:t>
            </a:r>
            <a:r>
              <a:rPr lang="en-US" altLang="en-US" sz="1800" dirty="0" err="1" smtClean="0"/>
              <a:t>kaitannya</a:t>
            </a:r>
            <a:r>
              <a:rPr lang="en-US" altLang="en-US" sz="1800" dirty="0" smtClean="0"/>
              <a:t> dg </a:t>
            </a:r>
            <a:r>
              <a:rPr lang="en-US" altLang="en-US" sz="1800" dirty="0" err="1" smtClean="0"/>
              <a:t>kultur</a:t>
            </a:r>
            <a:r>
              <a:rPr lang="en-US" altLang="en-US" sz="1800" dirty="0" smtClean="0"/>
              <a:t> </a:t>
            </a:r>
            <a:r>
              <a:rPr lang="en-US" altLang="en-US" sz="1800" dirty="0" err="1" smtClean="0"/>
              <a:t>secara</a:t>
            </a:r>
            <a:r>
              <a:rPr lang="en-US" altLang="en-US" sz="1800" dirty="0" smtClean="0"/>
              <a:t> </a:t>
            </a:r>
            <a:r>
              <a:rPr lang="en-US" altLang="en-US" sz="1800" dirty="0" err="1" smtClean="0"/>
              <a:t>luas</a:t>
            </a:r>
            <a:r>
              <a:rPr lang="en-US" altLang="en-US" sz="1800" dirty="0" smtClean="0"/>
              <a:t> </a:t>
            </a:r>
            <a:r>
              <a:rPr lang="en-US" altLang="en-US" sz="1800" dirty="0" err="1" smtClean="0"/>
              <a:t>dan</a:t>
            </a:r>
            <a:r>
              <a:rPr lang="en-US" altLang="en-US" sz="1800" dirty="0" smtClean="0"/>
              <a:t> </a:t>
            </a:r>
            <a:r>
              <a:rPr lang="en-US" altLang="en-US" sz="1800" dirty="0" err="1" smtClean="0"/>
              <a:t>mendalam</a:t>
            </a:r>
            <a:endParaRPr lang="en-US" altLang="en-US" sz="1800" dirty="0" smtClean="0"/>
          </a:p>
          <a:p>
            <a:pPr eaLnBrk="1" hangingPunct="1">
              <a:lnSpc>
                <a:spcPct val="80000"/>
              </a:lnSpc>
            </a:pPr>
            <a:r>
              <a:rPr lang="en-US" altLang="en-US" sz="1800" dirty="0" err="1" smtClean="0"/>
              <a:t>Fleksibilitas</a:t>
            </a:r>
            <a:r>
              <a:rPr lang="en-US" altLang="en-US" sz="1800" dirty="0" smtClean="0"/>
              <a:t> </a:t>
            </a:r>
            <a:r>
              <a:rPr lang="en-US" altLang="en-US" sz="1800" dirty="0" err="1" smtClean="0"/>
              <a:t>penelitian</a:t>
            </a:r>
            <a:r>
              <a:rPr lang="en-US" altLang="en-US" sz="1800" dirty="0" smtClean="0"/>
              <a:t> </a:t>
            </a:r>
            <a:r>
              <a:rPr lang="en-US" altLang="en-US" sz="1800" dirty="0" err="1" smtClean="0"/>
              <a:t>diperlukan</a:t>
            </a:r>
            <a:endParaRPr lang="en-US" altLang="en-US" sz="1800" dirty="0" smtClean="0"/>
          </a:p>
          <a:p>
            <a:pPr eaLnBrk="1" hangingPunct="1">
              <a:lnSpc>
                <a:spcPct val="80000"/>
              </a:lnSpc>
            </a:pPr>
            <a:r>
              <a:rPr lang="en-US" altLang="en-US" sz="1800" dirty="0" err="1" smtClean="0"/>
              <a:t>Untuk</a:t>
            </a:r>
            <a:r>
              <a:rPr lang="en-US" altLang="en-US" sz="1800" dirty="0" smtClean="0"/>
              <a:t> </a:t>
            </a:r>
            <a:r>
              <a:rPr lang="en-US" altLang="en-US" sz="1800" dirty="0" err="1" smtClean="0"/>
              <a:t>mempelajari</a:t>
            </a:r>
            <a:r>
              <a:rPr lang="en-US" altLang="en-US" sz="1800" dirty="0" smtClean="0"/>
              <a:t> hal2 yang </a:t>
            </a:r>
            <a:r>
              <a:rPr lang="en-US" altLang="en-US" sz="1800" dirty="0" err="1" smtClean="0"/>
              <a:t>sifatnya</a:t>
            </a:r>
            <a:r>
              <a:rPr lang="en-US" altLang="en-US" sz="1800" dirty="0" smtClean="0"/>
              <a:t> </a:t>
            </a:r>
            <a:r>
              <a:rPr lang="en-US" altLang="en-US" sz="1800" dirty="0" err="1" smtClean="0"/>
              <a:t>spesifik</a:t>
            </a:r>
            <a:r>
              <a:rPr lang="en-US" altLang="en-US" sz="1800" dirty="0" smtClean="0"/>
              <a:t> </a:t>
            </a:r>
            <a:r>
              <a:rPr lang="en-US" altLang="en-US" sz="1800" dirty="0" err="1" smtClean="0"/>
              <a:t>seperti</a:t>
            </a:r>
            <a:r>
              <a:rPr lang="en-US" altLang="en-US" sz="1800" dirty="0" smtClean="0"/>
              <a:t> </a:t>
            </a:r>
            <a:r>
              <a:rPr lang="en-US" altLang="en-US" sz="1800" dirty="0" err="1" smtClean="0"/>
              <a:t>studi</a:t>
            </a:r>
            <a:r>
              <a:rPr lang="en-US" altLang="en-US" sz="1800" dirty="0" smtClean="0"/>
              <a:t> </a:t>
            </a:r>
            <a:r>
              <a:rPr lang="en-US" altLang="en-US" sz="1800" dirty="0" err="1" smtClean="0"/>
              <a:t>kasus</a:t>
            </a:r>
            <a:endParaRPr lang="en-US" altLang="en-US" sz="1800" dirty="0" smtClean="0"/>
          </a:p>
        </p:txBody>
      </p:sp>
      <p:sp>
        <p:nvSpPr>
          <p:cNvPr id="7172" name="Rectangle 8"/>
          <p:cNvSpPr>
            <a:spLocks noGrp="1" noChangeArrowheads="1"/>
          </p:cNvSpPr>
          <p:nvPr>
            <p:ph sz="quarter" idx="2"/>
          </p:nvPr>
        </p:nvSpPr>
        <p:spPr>
          <a:xfrm>
            <a:off x="4648200" y="1212056"/>
            <a:ext cx="4267200" cy="3931443"/>
          </a:xfrm>
          <a:solidFill>
            <a:schemeClr val="accent5">
              <a:lumMod val="60000"/>
              <a:lumOff val="40000"/>
            </a:schemeClr>
          </a:solidFill>
          <a:ln w="3175">
            <a:noFill/>
          </a:ln>
        </p:spPr>
        <p:txBody>
          <a:bodyPr>
            <a:noAutofit/>
          </a:bodyPr>
          <a:lstStyle/>
          <a:p>
            <a:pPr marL="0" indent="0" eaLnBrk="1" hangingPunct="1">
              <a:lnSpc>
                <a:spcPct val="80000"/>
              </a:lnSpc>
              <a:buFontTx/>
              <a:buNone/>
            </a:pPr>
            <a:r>
              <a:rPr lang="en-US" altLang="en-US" sz="2400" dirty="0" smtClean="0"/>
              <a:t>Quantitative approach is most appropriate</a:t>
            </a:r>
          </a:p>
          <a:p>
            <a:pPr eaLnBrk="1" hangingPunct="1">
              <a:lnSpc>
                <a:spcPct val="80000"/>
              </a:lnSpc>
            </a:pPr>
            <a:r>
              <a:rPr lang="en-US" altLang="en-US" sz="1800" dirty="0" smtClean="0"/>
              <a:t>Subject </a:t>
            </a:r>
            <a:r>
              <a:rPr lang="en-US" altLang="en-US" sz="1800" dirty="0" err="1" smtClean="0"/>
              <a:t>dapat</a:t>
            </a:r>
            <a:r>
              <a:rPr lang="en-US" altLang="en-US" sz="1800" dirty="0" smtClean="0"/>
              <a:t> </a:t>
            </a:r>
            <a:r>
              <a:rPr lang="en-US" altLang="en-US" sz="1800" dirty="0" err="1" smtClean="0"/>
              <a:t>didefinisikan</a:t>
            </a:r>
            <a:r>
              <a:rPr lang="en-US" altLang="en-US" sz="1800" dirty="0" smtClean="0"/>
              <a:t> dg </a:t>
            </a:r>
            <a:r>
              <a:rPr lang="en-US" altLang="en-US" sz="1800" dirty="0" err="1" smtClean="0"/>
              <a:t>jelas</a:t>
            </a:r>
            <a:r>
              <a:rPr lang="en-US" altLang="en-US" sz="1800" dirty="0" smtClean="0"/>
              <a:t> </a:t>
            </a:r>
            <a:r>
              <a:rPr lang="en-US" altLang="en-US" sz="1800" dirty="0" err="1" smtClean="0"/>
              <a:t>dan</a:t>
            </a:r>
            <a:r>
              <a:rPr lang="en-US" altLang="en-US" sz="1800" dirty="0" smtClean="0"/>
              <a:t> </a:t>
            </a:r>
            <a:r>
              <a:rPr lang="en-US" altLang="en-US" sz="1800" dirty="0" err="1" smtClean="0"/>
              <a:t>mudah</a:t>
            </a:r>
            <a:endParaRPr lang="en-US" altLang="en-US" sz="1800" dirty="0" smtClean="0"/>
          </a:p>
          <a:p>
            <a:pPr eaLnBrk="1" hangingPunct="1">
              <a:lnSpc>
                <a:spcPct val="80000"/>
              </a:lnSpc>
            </a:pPr>
            <a:r>
              <a:rPr lang="en-US" altLang="en-US" sz="1800" dirty="0" err="1" smtClean="0"/>
              <a:t>Tidak</a:t>
            </a:r>
            <a:r>
              <a:rPr lang="en-US" altLang="en-US" sz="1800" dirty="0" smtClean="0"/>
              <a:t> </a:t>
            </a:r>
            <a:r>
              <a:rPr lang="en-US" altLang="en-US" sz="1800" dirty="0" err="1" smtClean="0"/>
              <a:t>ada</a:t>
            </a:r>
            <a:r>
              <a:rPr lang="en-US" altLang="en-US" sz="1800" dirty="0" smtClean="0"/>
              <a:t> </a:t>
            </a:r>
            <a:r>
              <a:rPr lang="en-US" altLang="en-US" sz="1800" dirty="0" err="1" smtClean="0"/>
              <a:t>masalah</a:t>
            </a:r>
            <a:r>
              <a:rPr lang="en-US" altLang="en-US" sz="1800" dirty="0" smtClean="0"/>
              <a:t> dg </a:t>
            </a:r>
            <a:r>
              <a:rPr lang="en-US" altLang="en-US" sz="1800" dirty="0" err="1" smtClean="0"/>
              <a:t>pengukuran</a:t>
            </a:r>
            <a:endParaRPr lang="en-US" altLang="en-US" sz="1800" dirty="0" smtClean="0"/>
          </a:p>
          <a:p>
            <a:pPr eaLnBrk="1" hangingPunct="1">
              <a:lnSpc>
                <a:spcPct val="80000"/>
              </a:lnSpc>
            </a:pPr>
            <a:r>
              <a:rPr lang="en-US" altLang="en-US" sz="1800" dirty="0" err="1" smtClean="0"/>
              <a:t>Tidak</a:t>
            </a:r>
            <a:r>
              <a:rPr lang="en-US" altLang="en-US" sz="1800" dirty="0" smtClean="0"/>
              <a:t> </a:t>
            </a:r>
            <a:r>
              <a:rPr lang="en-US" altLang="en-US" sz="1800" dirty="0" err="1" smtClean="0"/>
              <a:t>meneliti</a:t>
            </a:r>
            <a:r>
              <a:rPr lang="en-US" altLang="en-US" sz="1800" dirty="0" smtClean="0"/>
              <a:t> </a:t>
            </a:r>
            <a:r>
              <a:rPr lang="en-US" altLang="en-US" sz="1800" dirty="0" err="1" smtClean="0"/>
              <a:t>masalah</a:t>
            </a:r>
            <a:r>
              <a:rPr lang="en-US" altLang="en-US" sz="1800" dirty="0" smtClean="0"/>
              <a:t> </a:t>
            </a:r>
            <a:r>
              <a:rPr lang="en-US" altLang="en-US" sz="1800" dirty="0" err="1" smtClean="0"/>
              <a:t>sosial</a:t>
            </a:r>
            <a:r>
              <a:rPr lang="en-US" altLang="en-US" sz="1800" dirty="0" smtClean="0"/>
              <a:t> </a:t>
            </a:r>
            <a:r>
              <a:rPr lang="en-US" altLang="en-US" sz="1800" dirty="0" err="1" smtClean="0"/>
              <a:t>dan</a:t>
            </a:r>
            <a:r>
              <a:rPr lang="en-US" altLang="en-US" sz="1800" dirty="0" smtClean="0"/>
              <a:t> </a:t>
            </a:r>
            <a:r>
              <a:rPr lang="en-US" altLang="en-US" sz="1800" dirty="0" err="1" smtClean="0"/>
              <a:t>kultur</a:t>
            </a:r>
            <a:r>
              <a:rPr lang="en-US" altLang="en-US" sz="1800" dirty="0" smtClean="0"/>
              <a:t> </a:t>
            </a:r>
            <a:r>
              <a:rPr lang="en-US" altLang="en-US" sz="1800" dirty="0" err="1" smtClean="0"/>
              <a:t>secara</a:t>
            </a:r>
            <a:r>
              <a:rPr lang="en-US" altLang="en-US" sz="1800" dirty="0" smtClean="0"/>
              <a:t> </a:t>
            </a:r>
            <a:r>
              <a:rPr lang="en-US" altLang="en-US" sz="1800" dirty="0" err="1" smtClean="0"/>
              <a:t>mendalam</a:t>
            </a:r>
            <a:r>
              <a:rPr lang="en-US" altLang="en-US" sz="1800" dirty="0" smtClean="0"/>
              <a:t>.</a:t>
            </a:r>
          </a:p>
          <a:p>
            <a:pPr eaLnBrk="1" hangingPunct="1">
              <a:lnSpc>
                <a:spcPct val="80000"/>
              </a:lnSpc>
            </a:pPr>
            <a:r>
              <a:rPr lang="en-US" altLang="en-US" sz="1800" dirty="0" err="1" smtClean="0"/>
              <a:t>Bila</a:t>
            </a:r>
            <a:r>
              <a:rPr lang="en-US" altLang="en-US" sz="1800" dirty="0" smtClean="0"/>
              <a:t> </a:t>
            </a:r>
            <a:r>
              <a:rPr lang="en-US" altLang="en-US" sz="1800" dirty="0" err="1" smtClean="0"/>
              <a:t>frekwensi</a:t>
            </a:r>
            <a:r>
              <a:rPr lang="en-US" altLang="en-US" sz="1800" dirty="0" smtClean="0"/>
              <a:t> </a:t>
            </a:r>
            <a:r>
              <a:rPr lang="en-US" altLang="en-US" sz="1800" dirty="0" err="1" smtClean="0"/>
              <a:t>dan</a:t>
            </a:r>
            <a:r>
              <a:rPr lang="en-US" altLang="en-US" sz="1800" dirty="0" smtClean="0"/>
              <a:t> </a:t>
            </a:r>
            <a:r>
              <a:rPr lang="en-US" altLang="en-US" sz="1800" dirty="0" err="1" smtClean="0"/>
              <a:t>distribusi</a:t>
            </a:r>
            <a:r>
              <a:rPr lang="en-US" altLang="en-US" sz="1800" dirty="0" smtClean="0"/>
              <a:t> </a:t>
            </a:r>
            <a:r>
              <a:rPr lang="en-US" altLang="en-US" sz="1800" dirty="0" err="1" smtClean="0"/>
              <a:t>jumlah</a:t>
            </a:r>
            <a:r>
              <a:rPr lang="en-US" altLang="en-US" sz="1800" dirty="0" smtClean="0"/>
              <a:t> </a:t>
            </a:r>
            <a:r>
              <a:rPr lang="en-US" altLang="en-US" sz="1800" dirty="0" err="1" smtClean="0"/>
              <a:t>serta</a:t>
            </a:r>
            <a:r>
              <a:rPr lang="en-US" altLang="en-US" sz="1800" dirty="0" smtClean="0"/>
              <a:t> </a:t>
            </a:r>
            <a:r>
              <a:rPr lang="en-US" altLang="en-US" sz="1800" dirty="0" err="1" smtClean="0"/>
              <a:t>generalisasi</a:t>
            </a:r>
            <a:r>
              <a:rPr lang="en-US" altLang="en-US" sz="1800" dirty="0" smtClean="0"/>
              <a:t> </a:t>
            </a:r>
            <a:r>
              <a:rPr lang="en-US" altLang="en-US" sz="1800" dirty="0" err="1" smtClean="0"/>
              <a:t>diperlukan</a:t>
            </a:r>
            <a:endParaRPr lang="en-US" altLang="en-US" sz="1800" dirty="0" smtClean="0"/>
          </a:p>
          <a:p>
            <a:pPr eaLnBrk="1" hangingPunct="1">
              <a:lnSpc>
                <a:spcPct val="80000"/>
              </a:lnSpc>
            </a:pPr>
            <a:r>
              <a:rPr lang="en-US" altLang="en-US" sz="1800" dirty="0" err="1" smtClean="0"/>
              <a:t>Ketika</a:t>
            </a:r>
            <a:r>
              <a:rPr lang="en-US" altLang="en-US" sz="1800" dirty="0" smtClean="0"/>
              <a:t> </a:t>
            </a:r>
            <a:r>
              <a:rPr lang="en-US" altLang="en-US" sz="1800" dirty="0" err="1" smtClean="0"/>
              <a:t>pengulangan</a:t>
            </a:r>
            <a:r>
              <a:rPr lang="en-US" altLang="en-US" sz="1800" dirty="0" smtClean="0"/>
              <a:t> </a:t>
            </a:r>
            <a:r>
              <a:rPr lang="en-US" altLang="en-US" sz="1800" dirty="0" err="1" smtClean="0"/>
              <a:t>pengukuran</a:t>
            </a:r>
            <a:r>
              <a:rPr lang="en-US" altLang="en-US" sz="1800" dirty="0" smtClean="0"/>
              <a:t> </a:t>
            </a:r>
            <a:r>
              <a:rPr lang="en-US" altLang="en-US" sz="1800" dirty="0" err="1" smtClean="0"/>
              <a:t>menjadi</a:t>
            </a:r>
            <a:r>
              <a:rPr lang="en-US" altLang="en-US" sz="1800" dirty="0" smtClean="0"/>
              <a:t> </a:t>
            </a:r>
            <a:r>
              <a:rPr lang="en-US" altLang="en-US" sz="1800" dirty="0" err="1" smtClean="0"/>
              <a:t>penting</a:t>
            </a:r>
            <a:endParaRPr lang="en-US" altLang="en-US" sz="1800" dirty="0" smtClean="0"/>
          </a:p>
          <a:p>
            <a:pPr eaLnBrk="1" hangingPunct="1">
              <a:lnSpc>
                <a:spcPct val="80000"/>
              </a:lnSpc>
            </a:pPr>
            <a:r>
              <a:rPr lang="en-US" altLang="en-US" sz="1800" dirty="0" err="1" smtClean="0"/>
              <a:t>Ketika</a:t>
            </a:r>
            <a:r>
              <a:rPr lang="en-US" altLang="en-US" sz="1800" dirty="0" smtClean="0"/>
              <a:t> </a:t>
            </a:r>
            <a:r>
              <a:rPr lang="en-US" altLang="en-US" sz="1800" dirty="0" err="1" smtClean="0"/>
              <a:t>generalisasi</a:t>
            </a:r>
            <a:r>
              <a:rPr lang="en-US" altLang="en-US" sz="1800" dirty="0" smtClean="0"/>
              <a:t> </a:t>
            </a:r>
            <a:r>
              <a:rPr lang="en-US" altLang="en-US" sz="1800" dirty="0" err="1" smtClean="0"/>
              <a:t>dari</a:t>
            </a:r>
            <a:r>
              <a:rPr lang="en-US" altLang="en-US" sz="1800" dirty="0" smtClean="0"/>
              <a:t> </a:t>
            </a:r>
            <a:r>
              <a:rPr lang="en-US" altLang="en-US" sz="1800" dirty="0" err="1" smtClean="0"/>
              <a:t>hasil</a:t>
            </a:r>
            <a:r>
              <a:rPr lang="en-US" altLang="en-US" sz="1800" dirty="0" smtClean="0"/>
              <a:t> </a:t>
            </a:r>
            <a:r>
              <a:rPr lang="en-US" altLang="en-US" sz="1800" dirty="0" err="1" smtClean="0"/>
              <a:t>dan</a:t>
            </a:r>
            <a:r>
              <a:rPr lang="en-US" altLang="en-US" sz="1800" dirty="0" smtClean="0"/>
              <a:t> </a:t>
            </a:r>
            <a:r>
              <a:rPr lang="en-US" altLang="en-US" sz="1800" dirty="0" err="1" smtClean="0"/>
              <a:t>perbandingan</a:t>
            </a:r>
            <a:r>
              <a:rPr lang="en-US" altLang="en-US" sz="1800" dirty="0" smtClean="0"/>
              <a:t> </a:t>
            </a:r>
            <a:r>
              <a:rPr lang="en-US" altLang="en-US" sz="1800" dirty="0" err="1" smtClean="0"/>
              <a:t>antar</a:t>
            </a:r>
            <a:r>
              <a:rPr lang="en-US" altLang="en-US" sz="1800" dirty="0" smtClean="0"/>
              <a:t> </a:t>
            </a:r>
            <a:r>
              <a:rPr lang="en-US" altLang="en-US" sz="1800" dirty="0" err="1" smtClean="0"/>
              <a:t>populasi</a:t>
            </a:r>
            <a:r>
              <a:rPr lang="en-US" altLang="en-US" sz="1800" dirty="0" smtClean="0"/>
              <a:t> </a:t>
            </a:r>
            <a:r>
              <a:rPr lang="en-US" altLang="en-US" sz="1800" dirty="0" err="1" smtClean="0"/>
              <a:t>menjadi</a:t>
            </a:r>
            <a:r>
              <a:rPr lang="en-US" altLang="en-US" sz="1800" dirty="0" smtClean="0"/>
              <a:t> </a:t>
            </a:r>
            <a:r>
              <a:rPr lang="en-US" altLang="en-US" sz="1800" dirty="0" err="1" smtClean="0"/>
              <a:t>penting</a:t>
            </a:r>
            <a:endParaRPr lang="en-US" altLang="en-US" sz="24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400" y="342900"/>
            <a:ext cx="8077200" cy="720329"/>
          </a:xfrm>
        </p:spPr>
        <p:txBody>
          <a:bodyPr>
            <a:normAutofit fontScale="90000"/>
          </a:bodyPr>
          <a:lstStyle/>
          <a:p>
            <a:pPr eaLnBrk="1" hangingPunct="1"/>
            <a:r>
              <a:rPr lang="en-US" altLang="en-US" sz="4800" smtClean="0"/>
              <a:t>Interaksi dan Sinergi</a:t>
            </a:r>
          </a:p>
        </p:txBody>
      </p:sp>
      <p:sp>
        <p:nvSpPr>
          <p:cNvPr id="45059" name="Rectangle 3"/>
          <p:cNvSpPr>
            <a:spLocks noGrp="1" noChangeArrowheads="1"/>
          </p:cNvSpPr>
          <p:nvPr>
            <p:ph sz="quarter" idx="1"/>
          </p:nvPr>
        </p:nvSpPr>
        <p:spPr>
          <a:xfrm>
            <a:off x="179388" y="1200150"/>
            <a:ext cx="8839200" cy="3818335"/>
          </a:xfrm>
        </p:spPr>
        <p:txBody>
          <a:bodyPr>
            <a:normAutofit/>
          </a:bodyPr>
          <a:lstStyle/>
          <a:p>
            <a:pPr eaLnBrk="1" hangingPunct="1"/>
            <a:endParaRPr lang="en-US" altLang="en-US" sz="2700" b="1" dirty="0" smtClean="0"/>
          </a:p>
          <a:p>
            <a:pPr lvl="1" eaLnBrk="1" hangingPunct="1"/>
            <a:r>
              <a:rPr lang="en-US" altLang="en-US" sz="2200" dirty="0" smtClean="0"/>
              <a:t>Data </a:t>
            </a:r>
            <a:r>
              <a:rPr lang="en-US" altLang="en-US" sz="2200" dirty="0" err="1" smtClean="0"/>
              <a:t>dikumpulkan</a:t>
            </a:r>
            <a:r>
              <a:rPr lang="en-US" altLang="en-US" sz="2200" dirty="0" smtClean="0"/>
              <a:t> </a:t>
            </a:r>
            <a:r>
              <a:rPr lang="en-US" altLang="en-US" sz="2200" dirty="0" err="1" smtClean="0"/>
              <a:t>dari</a:t>
            </a:r>
            <a:r>
              <a:rPr lang="en-US" altLang="en-US" sz="2200" dirty="0" smtClean="0"/>
              <a:t> </a:t>
            </a:r>
            <a:r>
              <a:rPr lang="en-US" altLang="en-US" sz="2200" dirty="0" err="1" smtClean="0"/>
              <a:t>diskusi</a:t>
            </a:r>
            <a:r>
              <a:rPr lang="en-US" altLang="en-US" sz="2200" dirty="0" smtClean="0"/>
              <a:t> </a:t>
            </a:r>
            <a:r>
              <a:rPr lang="en-US" altLang="en-US" sz="2200" dirty="0" err="1" smtClean="0"/>
              <a:t>anggota</a:t>
            </a:r>
            <a:r>
              <a:rPr lang="en-US" altLang="en-US" sz="2200" dirty="0" smtClean="0"/>
              <a:t> </a:t>
            </a:r>
            <a:r>
              <a:rPr lang="en-US" altLang="en-US" sz="2200" dirty="0" err="1" smtClean="0"/>
              <a:t>kelompok</a:t>
            </a:r>
            <a:endParaRPr lang="en-US" altLang="en-US" sz="2200" dirty="0" smtClean="0"/>
          </a:p>
          <a:p>
            <a:pPr lvl="1" eaLnBrk="1" hangingPunct="1"/>
            <a:r>
              <a:rPr lang="en-US" altLang="en-US" sz="2200" dirty="0" err="1" smtClean="0"/>
              <a:t>Setiap</a:t>
            </a:r>
            <a:r>
              <a:rPr lang="en-US" altLang="en-US" sz="2200" dirty="0" smtClean="0"/>
              <a:t> </a:t>
            </a:r>
            <a:r>
              <a:rPr lang="en-US" altLang="en-US" sz="2200" dirty="0" err="1" smtClean="0"/>
              <a:t>anggota</a:t>
            </a:r>
            <a:r>
              <a:rPr lang="en-US" altLang="en-US" sz="2200" dirty="0" smtClean="0"/>
              <a:t> </a:t>
            </a:r>
            <a:r>
              <a:rPr lang="en-US" altLang="en-US" sz="2200" dirty="0" err="1" smtClean="0"/>
              <a:t>mewakili</a:t>
            </a:r>
            <a:r>
              <a:rPr lang="en-US" altLang="en-US" sz="2200" dirty="0" smtClean="0"/>
              <a:t> </a:t>
            </a:r>
            <a:r>
              <a:rPr lang="en-US" altLang="en-US" sz="2200" dirty="0" err="1" smtClean="0"/>
              <a:t>pandangan</a:t>
            </a:r>
            <a:r>
              <a:rPr lang="en-US" altLang="en-US" sz="2200" dirty="0" smtClean="0"/>
              <a:t> </a:t>
            </a:r>
            <a:r>
              <a:rPr lang="en-US" altLang="en-US" sz="2200" dirty="0" err="1" smtClean="0"/>
              <a:t>pribadi</a:t>
            </a:r>
            <a:r>
              <a:rPr lang="en-US" altLang="en-US" sz="2200" dirty="0" smtClean="0"/>
              <a:t> </a:t>
            </a:r>
            <a:r>
              <a:rPr lang="en-US" altLang="en-US" sz="2200" dirty="0" err="1" smtClean="0"/>
              <a:t>dan</a:t>
            </a:r>
            <a:r>
              <a:rPr lang="en-US" altLang="en-US" sz="2200" dirty="0" smtClean="0"/>
              <a:t> </a:t>
            </a:r>
            <a:r>
              <a:rPr lang="en-US" altLang="en-US" sz="2200" dirty="0" err="1" smtClean="0"/>
              <a:t>pengalamannya</a:t>
            </a:r>
            <a:r>
              <a:rPr lang="en-US" altLang="en-US" sz="2200" dirty="0" smtClean="0"/>
              <a:t> </a:t>
            </a:r>
            <a:r>
              <a:rPr lang="en-US" altLang="en-US" sz="2200" dirty="0" err="1" smtClean="0"/>
              <a:t>tapi</a:t>
            </a:r>
            <a:r>
              <a:rPr lang="en-US" altLang="en-US" sz="2200" dirty="0" smtClean="0"/>
              <a:t> </a:t>
            </a:r>
            <a:r>
              <a:rPr lang="en-US" altLang="en-US" sz="2200" dirty="0" err="1" smtClean="0"/>
              <a:t>juga</a:t>
            </a:r>
            <a:r>
              <a:rPr lang="en-US" altLang="en-US" sz="2200" dirty="0" smtClean="0"/>
              <a:t> </a:t>
            </a:r>
            <a:r>
              <a:rPr lang="en-US" altLang="en-US" sz="2200" dirty="0" err="1" smtClean="0"/>
              <a:t>mendengarkan</a:t>
            </a:r>
            <a:r>
              <a:rPr lang="en-US" altLang="en-US" sz="2200" dirty="0" smtClean="0"/>
              <a:t> </a:t>
            </a:r>
            <a:r>
              <a:rPr lang="en-US" altLang="en-US" sz="2200" dirty="0" err="1" smtClean="0"/>
              <a:t>serta</a:t>
            </a:r>
            <a:r>
              <a:rPr lang="en-US" altLang="en-US" sz="2200" dirty="0" smtClean="0"/>
              <a:t> </a:t>
            </a:r>
            <a:r>
              <a:rPr lang="en-US" altLang="en-US" sz="2200" dirty="0" err="1" smtClean="0"/>
              <a:t>merefleksikan</a:t>
            </a:r>
            <a:r>
              <a:rPr lang="en-US" altLang="en-US" sz="2200" dirty="0" smtClean="0"/>
              <a:t> </a:t>
            </a:r>
            <a:r>
              <a:rPr lang="en-US" altLang="en-US" sz="2200" dirty="0" err="1" smtClean="0"/>
              <a:t>pendapat</a:t>
            </a:r>
            <a:r>
              <a:rPr lang="en-US" altLang="en-US" sz="2200" dirty="0" smtClean="0"/>
              <a:t> </a:t>
            </a:r>
            <a:r>
              <a:rPr lang="en-US" altLang="en-US" sz="2200" dirty="0" err="1" smtClean="0"/>
              <a:t>anggota</a:t>
            </a:r>
            <a:r>
              <a:rPr lang="en-US" altLang="en-US" sz="2200" dirty="0" smtClean="0"/>
              <a:t> lain. </a:t>
            </a:r>
            <a:r>
              <a:rPr lang="en-US" altLang="en-US" sz="2200" dirty="0" err="1" smtClean="0"/>
              <a:t>Berdasarkan</a:t>
            </a:r>
            <a:r>
              <a:rPr lang="en-US" altLang="en-US" sz="2200" dirty="0" smtClean="0"/>
              <a:t> </a:t>
            </a:r>
            <a:r>
              <a:rPr lang="en-US" altLang="en-US" sz="2200" dirty="0" err="1" smtClean="0"/>
              <a:t>hal</a:t>
            </a:r>
            <a:r>
              <a:rPr lang="en-US" altLang="en-US" sz="2200" dirty="0" smtClean="0"/>
              <a:t> </a:t>
            </a:r>
            <a:r>
              <a:rPr lang="en-US" altLang="en-US" sz="2200" dirty="0" err="1" smtClean="0"/>
              <a:t>ini</a:t>
            </a:r>
            <a:r>
              <a:rPr lang="en-US" altLang="en-US" sz="2200" dirty="0" smtClean="0"/>
              <a:t>, </a:t>
            </a:r>
            <a:r>
              <a:rPr lang="en-US" altLang="en-US" sz="2200" dirty="0" err="1" smtClean="0"/>
              <a:t>anggota</a:t>
            </a:r>
            <a:r>
              <a:rPr lang="en-US" altLang="en-US" sz="2200" dirty="0" smtClean="0"/>
              <a:t> </a:t>
            </a:r>
            <a:r>
              <a:rPr lang="en-US" altLang="en-US" sz="2200" dirty="0" err="1" smtClean="0"/>
              <a:t>dapat</a:t>
            </a:r>
            <a:r>
              <a:rPr lang="en-US" altLang="en-US" sz="2200" dirty="0" smtClean="0"/>
              <a:t> </a:t>
            </a:r>
            <a:r>
              <a:rPr lang="en-US" altLang="en-US" sz="2200" dirty="0" err="1" smtClean="0"/>
              <a:t>membentuk</a:t>
            </a:r>
            <a:r>
              <a:rPr lang="en-US" altLang="en-US" sz="2200" dirty="0" smtClean="0"/>
              <a:t> </a:t>
            </a:r>
            <a:r>
              <a:rPr lang="en-US" altLang="en-US" sz="2200" dirty="0" err="1" smtClean="0"/>
              <a:t>kembali</a:t>
            </a:r>
            <a:r>
              <a:rPr lang="en-US" altLang="en-US" sz="2200" dirty="0" smtClean="0"/>
              <a:t> </a:t>
            </a:r>
            <a:r>
              <a:rPr lang="en-US" altLang="en-US" sz="2200" dirty="0" err="1" smtClean="0"/>
              <a:t>pandapatnya</a:t>
            </a:r>
            <a:endParaRPr lang="en-US" altLang="en-US" sz="2200" dirty="0" smtClean="0"/>
          </a:p>
          <a:p>
            <a:pPr lvl="1" eaLnBrk="1" hangingPunct="1"/>
            <a:r>
              <a:rPr lang="en-US" altLang="en-US" sz="2200" dirty="0" err="1" smtClean="0"/>
              <a:t>Anggota</a:t>
            </a:r>
            <a:r>
              <a:rPr lang="en-US" altLang="en-US" sz="2200" dirty="0" smtClean="0"/>
              <a:t> </a:t>
            </a:r>
            <a:r>
              <a:rPr lang="en-US" altLang="en-US" sz="2200" dirty="0" err="1" smtClean="0"/>
              <a:t>menanyakan</a:t>
            </a:r>
            <a:r>
              <a:rPr lang="en-US" altLang="en-US" sz="2200" dirty="0" smtClean="0"/>
              <a:t> </a:t>
            </a:r>
            <a:r>
              <a:rPr lang="en-US" altLang="en-US" sz="2200" dirty="0" err="1" smtClean="0"/>
              <a:t>pertanyaan</a:t>
            </a:r>
            <a:r>
              <a:rPr lang="en-US" altLang="en-US" sz="2200" dirty="0" smtClean="0"/>
              <a:t> </a:t>
            </a:r>
            <a:r>
              <a:rPr lang="en-US" altLang="en-US" sz="2200" dirty="0" err="1" smtClean="0"/>
              <a:t>satu</a:t>
            </a:r>
            <a:r>
              <a:rPr lang="en-US" altLang="en-US" sz="2200" dirty="0" smtClean="0"/>
              <a:t> </a:t>
            </a:r>
            <a:r>
              <a:rPr lang="en-US" altLang="en-US" sz="2200" dirty="0" err="1" smtClean="0"/>
              <a:t>sama</a:t>
            </a:r>
            <a:r>
              <a:rPr lang="en-US" altLang="en-US" sz="2200" dirty="0" smtClean="0"/>
              <a:t> lain, </a:t>
            </a:r>
            <a:r>
              <a:rPr lang="en-US" altLang="en-US" sz="2200" dirty="0" err="1" smtClean="0"/>
              <a:t>mencari</a:t>
            </a:r>
            <a:r>
              <a:rPr lang="en-US" altLang="en-US" sz="2200" dirty="0" smtClean="0"/>
              <a:t> </a:t>
            </a:r>
            <a:r>
              <a:rPr lang="en-US" altLang="en-US" sz="2200" dirty="0" err="1" smtClean="0"/>
              <a:t>klarifikasi</a:t>
            </a:r>
            <a:r>
              <a:rPr lang="en-US" altLang="en-US" sz="2200" dirty="0" smtClean="0"/>
              <a:t>, </a:t>
            </a:r>
            <a:r>
              <a:rPr lang="en-US" altLang="en-US" sz="2200" dirty="0" err="1" smtClean="0"/>
              <a:t>berkomentar</a:t>
            </a:r>
            <a:r>
              <a:rPr lang="en-US" altLang="en-US" sz="2200" dirty="0" smtClean="0"/>
              <a:t> </a:t>
            </a:r>
            <a:r>
              <a:rPr lang="en-US" altLang="en-US" sz="2200" dirty="0" err="1" smtClean="0"/>
              <a:t>atas</a:t>
            </a:r>
            <a:r>
              <a:rPr lang="en-US" altLang="en-US" sz="2200" dirty="0" smtClean="0"/>
              <a:t> </a:t>
            </a:r>
            <a:r>
              <a:rPr lang="en-US" altLang="en-US" sz="2200" dirty="0" err="1" smtClean="0"/>
              <a:t>apa</a:t>
            </a:r>
            <a:r>
              <a:rPr lang="en-US" altLang="en-US" sz="2200" dirty="0" smtClean="0"/>
              <a:t> yang </a:t>
            </a:r>
            <a:r>
              <a:rPr lang="en-US" altLang="en-US" sz="2200" dirty="0" err="1" smtClean="0"/>
              <a:t>mereka</a:t>
            </a:r>
            <a:r>
              <a:rPr lang="en-US" altLang="en-US" sz="2200" dirty="0" smtClean="0"/>
              <a:t> </a:t>
            </a:r>
            <a:r>
              <a:rPr lang="en-US" altLang="en-US" sz="2200" dirty="0" err="1" smtClean="0"/>
              <a:t>dengar</a:t>
            </a:r>
            <a:endParaRPr lang="en-US" altLang="en-US" sz="2200" dirty="0" smtClean="0"/>
          </a:p>
          <a:p>
            <a:pPr lvl="1" eaLnBrk="1" hangingPunct="1"/>
            <a:r>
              <a:rPr lang="en-US" altLang="en-US" sz="2200" dirty="0" err="1" smtClean="0"/>
              <a:t>Sepanjang</a:t>
            </a:r>
            <a:r>
              <a:rPr lang="en-US" altLang="en-US" sz="2200" dirty="0" smtClean="0"/>
              <a:t> </a:t>
            </a:r>
            <a:r>
              <a:rPr lang="en-US" altLang="en-US" sz="2200" dirty="0" err="1" smtClean="0"/>
              <a:t>proses</a:t>
            </a:r>
            <a:r>
              <a:rPr lang="en-US" altLang="en-US" sz="2200" dirty="0" smtClean="0"/>
              <a:t> </a:t>
            </a:r>
            <a:r>
              <a:rPr lang="en-US" altLang="en-US" sz="2200" dirty="0" err="1" smtClean="0"/>
              <a:t>diskusi</a:t>
            </a:r>
            <a:r>
              <a:rPr lang="en-US" altLang="en-US" sz="2200" dirty="0" smtClean="0"/>
              <a:t>, </a:t>
            </a:r>
            <a:r>
              <a:rPr lang="en-US" altLang="en-US" sz="2200" dirty="0" err="1" smtClean="0"/>
              <a:t>informasi</a:t>
            </a:r>
            <a:r>
              <a:rPr lang="en-US" altLang="en-US" sz="2200" dirty="0" smtClean="0"/>
              <a:t> </a:t>
            </a:r>
            <a:r>
              <a:rPr lang="en-US" altLang="en-US" sz="2200" dirty="0" err="1" smtClean="0"/>
              <a:t>diberikan</a:t>
            </a:r>
            <a:endParaRPr lang="en-US" altLang="en-US" sz="2200" dirty="0" smtClean="0"/>
          </a:p>
          <a:p>
            <a:pPr lvl="1" eaLnBrk="1" hangingPunct="1"/>
            <a:r>
              <a:rPr lang="en-US" altLang="en-US" sz="2200" dirty="0" err="1" smtClean="0"/>
              <a:t>Semua</a:t>
            </a:r>
            <a:r>
              <a:rPr lang="en-US" altLang="en-US" sz="2200" dirty="0" smtClean="0"/>
              <a:t> </a:t>
            </a:r>
            <a:r>
              <a:rPr lang="en-US" altLang="en-US" sz="2200" dirty="0" err="1" smtClean="0"/>
              <a:t>grup</a:t>
            </a:r>
            <a:r>
              <a:rPr lang="en-US" altLang="en-US" sz="2200" dirty="0" smtClean="0"/>
              <a:t> </a:t>
            </a:r>
            <a:r>
              <a:rPr lang="en-US" altLang="en-US" sz="2200" dirty="0" err="1" smtClean="0"/>
              <a:t>bekerja</a:t>
            </a:r>
            <a:r>
              <a:rPr lang="en-US" altLang="en-US" sz="2200" dirty="0" smtClean="0"/>
              <a:t> </a:t>
            </a:r>
            <a:r>
              <a:rPr lang="en-US" altLang="en-US" sz="2200" dirty="0" err="1" smtClean="0"/>
              <a:t>bersama</a:t>
            </a:r>
            <a:r>
              <a:rPr lang="en-US" altLang="en-US" sz="2200" dirty="0" smtClean="0"/>
              <a:t> </a:t>
            </a:r>
            <a:r>
              <a:rPr lang="en-US" altLang="en-US" sz="2200" dirty="0" err="1" smtClean="0"/>
              <a:t>menghasilkan</a:t>
            </a:r>
            <a:r>
              <a:rPr lang="en-US" altLang="en-US" sz="2200" dirty="0" smtClean="0"/>
              <a:t> data yang </a:t>
            </a:r>
            <a:r>
              <a:rPr lang="en-US" altLang="en-US" sz="2200" dirty="0" err="1" smtClean="0"/>
              <a:t>sinergis</a:t>
            </a:r>
            <a:endParaRPr lang="en-US" altLang="en-US" sz="22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38200" y="285750"/>
            <a:ext cx="7543800" cy="491729"/>
          </a:xfrm>
        </p:spPr>
        <p:txBody>
          <a:bodyPr>
            <a:normAutofit fontScale="90000"/>
          </a:bodyPr>
          <a:lstStyle/>
          <a:p>
            <a:pPr eaLnBrk="1" hangingPunct="1"/>
            <a:r>
              <a:rPr lang="en-US" altLang="en-US" dirty="0" err="1" smtClean="0"/>
              <a:t>Spontanitas</a:t>
            </a:r>
            <a:endParaRPr lang="en-US" altLang="en-US" dirty="0" smtClean="0"/>
          </a:p>
        </p:txBody>
      </p:sp>
      <p:sp>
        <p:nvSpPr>
          <p:cNvPr id="46083" name="Rectangle 3"/>
          <p:cNvSpPr>
            <a:spLocks noGrp="1" noChangeArrowheads="1"/>
          </p:cNvSpPr>
          <p:nvPr>
            <p:ph sz="quarter" idx="1"/>
          </p:nvPr>
        </p:nvSpPr>
        <p:spPr>
          <a:xfrm>
            <a:off x="609600" y="1290637"/>
            <a:ext cx="8077200" cy="3395663"/>
          </a:xfrm>
        </p:spPr>
        <p:txBody>
          <a:bodyPr>
            <a:normAutofit fontScale="92500"/>
          </a:bodyPr>
          <a:lstStyle/>
          <a:p>
            <a:pPr lvl="1" eaLnBrk="1" hangingPunct="1"/>
            <a:r>
              <a:rPr lang="en-US" altLang="en-US" sz="3000" dirty="0" err="1" smtClean="0"/>
              <a:t>Kelompok</a:t>
            </a:r>
            <a:r>
              <a:rPr lang="en-US" altLang="en-US" sz="3000" dirty="0" smtClean="0"/>
              <a:t> </a:t>
            </a:r>
            <a:r>
              <a:rPr lang="en-US" altLang="en-US" sz="3000" dirty="0" err="1" smtClean="0"/>
              <a:t>sosial</a:t>
            </a:r>
            <a:r>
              <a:rPr lang="en-US" altLang="en-US" sz="3000" dirty="0" smtClean="0"/>
              <a:t> </a:t>
            </a:r>
            <a:r>
              <a:rPr lang="en-US" altLang="en-US" sz="3000" dirty="0" err="1" smtClean="0"/>
              <a:t>memungkinkan</a:t>
            </a:r>
            <a:r>
              <a:rPr lang="en-US" altLang="en-US" sz="3000" dirty="0" smtClean="0"/>
              <a:t> </a:t>
            </a:r>
            <a:r>
              <a:rPr lang="en-US" altLang="en-US" sz="3000" dirty="0" err="1" smtClean="0"/>
              <a:t>anggota</a:t>
            </a:r>
            <a:r>
              <a:rPr lang="en-US" altLang="en-US" sz="3000" dirty="0" smtClean="0"/>
              <a:t> </a:t>
            </a:r>
            <a:r>
              <a:rPr lang="en-US" altLang="en-US" sz="3000" dirty="0" err="1" smtClean="0"/>
              <a:t>kelompok</a:t>
            </a:r>
            <a:r>
              <a:rPr lang="en-US" altLang="en-US" sz="3000" dirty="0" smtClean="0"/>
              <a:t> </a:t>
            </a:r>
            <a:r>
              <a:rPr lang="en-US" altLang="en-US" sz="3000" dirty="0" err="1" smtClean="0"/>
              <a:t>untuk</a:t>
            </a:r>
            <a:r>
              <a:rPr lang="en-US" altLang="en-US" sz="3000" dirty="0" smtClean="0"/>
              <a:t> </a:t>
            </a:r>
            <a:r>
              <a:rPr lang="en-US" altLang="en-US" sz="3000" dirty="0" err="1" smtClean="0"/>
              <a:t>saling</a:t>
            </a:r>
            <a:r>
              <a:rPr lang="en-US" altLang="en-US" sz="3000" dirty="0" smtClean="0"/>
              <a:t> </a:t>
            </a:r>
            <a:r>
              <a:rPr lang="en-US" altLang="en-US" sz="3000" dirty="0" err="1" smtClean="0"/>
              <a:t>merespon</a:t>
            </a:r>
            <a:r>
              <a:rPr lang="en-US" altLang="en-US" sz="3000" dirty="0" smtClean="0"/>
              <a:t>, </a:t>
            </a:r>
            <a:r>
              <a:rPr lang="en-US" altLang="en-US" sz="3000" dirty="0" err="1" smtClean="0"/>
              <a:t>dengan</a:t>
            </a:r>
            <a:r>
              <a:rPr lang="en-US" altLang="en-US" sz="3000" dirty="0" smtClean="0"/>
              <a:t> </a:t>
            </a:r>
            <a:r>
              <a:rPr lang="en-US" altLang="en-US" sz="3000" dirty="0" err="1" smtClean="0"/>
              <a:t>demikian</a:t>
            </a:r>
            <a:r>
              <a:rPr lang="en-US" altLang="en-US" sz="3000" dirty="0" smtClean="0"/>
              <a:t> </a:t>
            </a:r>
            <a:r>
              <a:rPr lang="en-US" altLang="en-US" sz="3000" dirty="0" err="1" smtClean="0"/>
              <a:t>satu</a:t>
            </a:r>
            <a:r>
              <a:rPr lang="en-US" altLang="en-US" sz="3000" dirty="0" smtClean="0"/>
              <a:t> </a:t>
            </a:r>
            <a:r>
              <a:rPr lang="en-US" altLang="en-US" sz="3000" dirty="0" err="1" smtClean="0"/>
              <a:t>sama</a:t>
            </a:r>
            <a:r>
              <a:rPr lang="en-US" altLang="en-US" sz="3000" dirty="0" smtClean="0"/>
              <a:t> lain </a:t>
            </a:r>
            <a:r>
              <a:rPr lang="en-US" altLang="en-US" sz="3000" dirty="0" err="1" smtClean="0"/>
              <a:t>dapat</a:t>
            </a:r>
            <a:r>
              <a:rPr lang="en-US" altLang="en-US" sz="3000" dirty="0" smtClean="0"/>
              <a:t> </a:t>
            </a:r>
            <a:r>
              <a:rPr lang="en-US" altLang="en-US" sz="3000" dirty="0" err="1" smtClean="0"/>
              <a:t>saling</a:t>
            </a:r>
            <a:r>
              <a:rPr lang="en-US" altLang="en-US" sz="3000" dirty="0" smtClean="0"/>
              <a:t> </a:t>
            </a:r>
            <a:r>
              <a:rPr lang="en-US" altLang="en-US" sz="3000" dirty="0" err="1" smtClean="0"/>
              <a:t>mengungkapkan</a:t>
            </a:r>
            <a:r>
              <a:rPr lang="en-US" altLang="en-US" sz="3000" dirty="0" smtClean="0"/>
              <a:t> </a:t>
            </a:r>
            <a:r>
              <a:rPr lang="en-US" altLang="en-US" sz="3000" dirty="0" err="1" smtClean="0"/>
              <a:t>pandangannya</a:t>
            </a:r>
            <a:r>
              <a:rPr lang="en-US" altLang="en-US" sz="3000" dirty="0" smtClean="0"/>
              <a:t> </a:t>
            </a:r>
            <a:r>
              <a:rPr lang="en-US" altLang="en-US" sz="3000" dirty="0" err="1" smtClean="0"/>
              <a:t>pada</a:t>
            </a:r>
            <a:r>
              <a:rPr lang="en-US" altLang="en-US" sz="3000" dirty="0" smtClean="0"/>
              <a:t> </a:t>
            </a:r>
            <a:r>
              <a:rPr lang="en-US" altLang="en-US" sz="3000" dirty="0" err="1" smtClean="0"/>
              <a:t>objek</a:t>
            </a:r>
            <a:r>
              <a:rPr lang="en-US" altLang="en-US" sz="3000" dirty="0" smtClean="0"/>
              <a:t> </a:t>
            </a:r>
            <a:r>
              <a:rPr lang="en-US" altLang="en-US" sz="3000" dirty="0" err="1" smtClean="0"/>
              <a:t>studi</a:t>
            </a:r>
            <a:r>
              <a:rPr lang="en-US" altLang="en-US" sz="3000" dirty="0" smtClean="0"/>
              <a:t>.</a:t>
            </a:r>
          </a:p>
          <a:p>
            <a:pPr lvl="1" eaLnBrk="1" hangingPunct="1"/>
            <a:r>
              <a:rPr lang="en-US" altLang="en-US" sz="3000" dirty="0" err="1" smtClean="0"/>
              <a:t>Pandangan</a:t>
            </a:r>
            <a:r>
              <a:rPr lang="en-US" altLang="en-US" sz="3000" dirty="0" smtClean="0"/>
              <a:t> </a:t>
            </a:r>
            <a:r>
              <a:rPr lang="en-US" altLang="en-US" sz="3000" dirty="0" err="1" smtClean="0"/>
              <a:t>anggota</a:t>
            </a:r>
            <a:r>
              <a:rPr lang="en-US" altLang="en-US" sz="3000" dirty="0" smtClean="0"/>
              <a:t> </a:t>
            </a:r>
            <a:r>
              <a:rPr lang="en-US" altLang="en-US" sz="3000" dirty="0" err="1" smtClean="0"/>
              <a:t>lebih</a:t>
            </a:r>
            <a:r>
              <a:rPr lang="en-US" altLang="en-US" sz="3000" dirty="0" smtClean="0"/>
              <a:t> </a:t>
            </a:r>
            <a:r>
              <a:rPr lang="en-US" altLang="en-US" sz="3000" dirty="0" err="1" smtClean="0"/>
              <a:t>banyak</a:t>
            </a:r>
            <a:r>
              <a:rPr lang="en-US" altLang="en-US" sz="3000" dirty="0" smtClean="0"/>
              <a:t> </a:t>
            </a:r>
            <a:r>
              <a:rPr lang="en-US" altLang="en-US" sz="3000" dirty="0" err="1" smtClean="0"/>
              <a:t>dipengaruhi</a:t>
            </a:r>
            <a:r>
              <a:rPr lang="en-US" altLang="en-US" sz="3000" dirty="0" smtClean="0"/>
              <a:t> </a:t>
            </a:r>
            <a:r>
              <a:rPr lang="en-US" altLang="en-US" sz="3000" dirty="0" err="1" smtClean="0"/>
              <a:t>anggota</a:t>
            </a:r>
            <a:r>
              <a:rPr lang="en-US" altLang="en-US" sz="3000" dirty="0" smtClean="0"/>
              <a:t> </a:t>
            </a:r>
            <a:r>
              <a:rPr lang="en-US" altLang="en-US" sz="3000" dirty="0" err="1" smtClean="0"/>
              <a:t>grup</a:t>
            </a:r>
            <a:r>
              <a:rPr lang="en-US" altLang="en-US" sz="3000" dirty="0" smtClean="0"/>
              <a:t>, </a:t>
            </a:r>
            <a:r>
              <a:rPr lang="en-US" altLang="en-US" sz="3000" dirty="0" err="1" smtClean="0"/>
              <a:t>sementara</a:t>
            </a:r>
            <a:r>
              <a:rPr lang="en-US" altLang="en-US" sz="3000" dirty="0" smtClean="0"/>
              <a:t> </a:t>
            </a:r>
            <a:r>
              <a:rPr lang="en-US" altLang="en-US" sz="3000" dirty="0" err="1" smtClean="0"/>
              <a:t>peneliti</a:t>
            </a:r>
            <a:r>
              <a:rPr lang="en-US" altLang="en-US" sz="3000" dirty="0" smtClean="0"/>
              <a:t> </a:t>
            </a:r>
            <a:r>
              <a:rPr lang="en-US" altLang="en-US" sz="3000" dirty="0" err="1" smtClean="0"/>
              <a:t>hanya</a:t>
            </a:r>
            <a:r>
              <a:rPr lang="en-US" altLang="en-US" sz="3000" dirty="0" smtClean="0"/>
              <a:t> </a:t>
            </a:r>
            <a:r>
              <a:rPr lang="en-US" altLang="en-US" sz="3000" dirty="0" err="1" smtClean="0"/>
              <a:t>sedikit</a:t>
            </a:r>
            <a:r>
              <a:rPr lang="en-US" altLang="en-US" sz="3000" dirty="0" smtClean="0"/>
              <a:t> </a:t>
            </a:r>
            <a:r>
              <a:rPr lang="en-US" altLang="en-US" sz="3000" dirty="0" err="1" smtClean="0"/>
              <a:t>pengaruhnya</a:t>
            </a:r>
            <a:r>
              <a:rPr lang="en-US" altLang="en-US" sz="3000" dirty="0" smtClean="0"/>
              <a:t>.</a:t>
            </a:r>
          </a:p>
          <a:p>
            <a:pPr lvl="1" eaLnBrk="1" hangingPunct="1">
              <a:buFont typeface="Wingdings" pitchFamily="2" charset="2"/>
              <a:buNone/>
            </a:pPr>
            <a:endParaRPr lang="en-US" altLang="en-US" sz="30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50888" y="285750"/>
            <a:ext cx="8393112" cy="648891"/>
          </a:xfrm>
        </p:spPr>
        <p:txBody>
          <a:bodyPr>
            <a:normAutofit fontScale="90000"/>
          </a:bodyPr>
          <a:lstStyle/>
          <a:p>
            <a:pPr eaLnBrk="1" hangingPunct="1"/>
            <a:r>
              <a:rPr lang="en-US" altLang="en-US" smtClean="0"/>
              <a:t>Konstruksi Sosial Data</a:t>
            </a:r>
          </a:p>
        </p:txBody>
      </p:sp>
      <p:sp>
        <p:nvSpPr>
          <p:cNvPr id="47107" name="Rectangle 3"/>
          <p:cNvSpPr>
            <a:spLocks noGrp="1" noChangeArrowheads="1"/>
          </p:cNvSpPr>
          <p:nvPr>
            <p:ph sz="quarter" idx="1"/>
          </p:nvPr>
        </p:nvSpPr>
        <p:spPr>
          <a:xfrm>
            <a:off x="533400" y="1371600"/>
            <a:ext cx="8153400" cy="3086100"/>
          </a:xfrm>
        </p:spPr>
        <p:txBody>
          <a:bodyPr>
            <a:normAutofit fontScale="92500"/>
          </a:bodyPr>
          <a:lstStyle/>
          <a:p>
            <a:pPr eaLnBrk="1" hangingPunct="1">
              <a:lnSpc>
                <a:spcPct val="90000"/>
              </a:lnSpc>
            </a:pPr>
            <a:r>
              <a:rPr lang="en-US" altLang="en-US" sz="2700" smtClean="0"/>
              <a:t>Kelompok menghasilkan setting sosial yang natural untuk memunculkan ide peserta</a:t>
            </a:r>
          </a:p>
          <a:p>
            <a:pPr eaLnBrk="1" hangingPunct="1">
              <a:lnSpc>
                <a:spcPct val="90000"/>
              </a:lnSpc>
            </a:pPr>
            <a:r>
              <a:rPr lang="en-US" altLang="en-US" sz="2700" smtClean="0"/>
              <a:t>Satu kelompok mewakili satu konteks sosial yang unik dalam pengaruh yang normatif, kolektif dan individual identitas, dan berbagi arti akan sebuah isu.</a:t>
            </a:r>
          </a:p>
          <a:p>
            <a:pPr eaLnBrk="1" hangingPunct="1">
              <a:lnSpc>
                <a:spcPct val="90000"/>
              </a:lnSpc>
            </a:pPr>
            <a:r>
              <a:rPr lang="en-US" altLang="en-US" sz="2700" smtClean="0"/>
              <a:t>Oleh karena itu, data akan berbeda dari yang seseorang dapat dari indepth inteview, karena data yang diperoleh dari FGD adalah  data yang terkonstruksi secara sosial</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54807"/>
            <a:ext cx="8153400" cy="731044"/>
          </a:xfrm>
        </p:spPr>
        <p:txBody>
          <a:bodyPr>
            <a:normAutofit fontScale="90000"/>
          </a:bodyPr>
          <a:lstStyle/>
          <a:p>
            <a:pPr eaLnBrk="1" hangingPunct="1"/>
            <a:r>
              <a:rPr lang="en-US" altLang="en-US" smtClean="0">
                <a:solidFill>
                  <a:schemeClr val="tx1"/>
                </a:solidFill>
              </a:rPr>
              <a:t>Tipe Diskusi</a:t>
            </a:r>
          </a:p>
        </p:txBody>
      </p:sp>
      <p:sp>
        <p:nvSpPr>
          <p:cNvPr id="48131" name="Rectangle 3"/>
          <p:cNvSpPr>
            <a:spLocks noGrp="1" noChangeArrowheads="1"/>
          </p:cNvSpPr>
          <p:nvPr>
            <p:ph sz="quarter" idx="1"/>
          </p:nvPr>
        </p:nvSpPr>
        <p:spPr>
          <a:xfrm>
            <a:off x="381000" y="1371600"/>
            <a:ext cx="8382000" cy="3086100"/>
          </a:xfrm>
        </p:spPr>
        <p:txBody>
          <a:bodyPr>
            <a:normAutofit/>
          </a:bodyPr>
          <a:lstStyle/>
          <a:p>
            <a:pPr eaLnBrk="1" hangingPunct="1"/>
            <a:r>
              <a:rPr lang="en-US" altLang="en-US" smtClean="0"/>
              <a:t>Berdasarkan struktur diskusi</a:t>
            </a:r>
          </a:p>
          <a:p>
            <a:pPr lvl="1" eaLnBrk="1" hangingPunct="1"/>
            <a:r>
              <a:rPr lang="en-US" altLang="en-US" sz="3000" i="1" smtClean="0"/>
              <a:t>Terstruktur </a:t>
            </a:r>
            <a:r>
              <a:rPr lang="en-US" altLang="en-US" sz="3000" smtClean="0"/>
              <a:t>– jika peneliti mempunyai kedalaman materi akan isu yang didiskusikan. Jalannya diskusi ditentukan oleh peneliti</a:t>
            </a:r>
          </a:p>
          <a:p>
            <a:pPr lvl="1" eaLnBrk="1" hangingPunct="1"/>
            <a:r>
              <a:rPr lang="en-US" altLang="en-US" sz="3000" i="1" smtClean="0"/>
              <a:t>Flexible</a:t>
            </a:r>
            <a:r>
              <a:rPr lang="en-US" altLang="en-US" sz="3000" smtClean="0"/>
              <a:t> – memungkinkan anggota untuk membentuk agenda dan alur diskusi</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09550"/>
            <a:ext cx="8153400" cy="685800"/>
          </a:xfrm>
        </p:spPr>
        <p:txBody>
          <a:bodyPr>
            <a:normAutofit/>
          </a:bodyPr>
          <a:lstStyle/>
          <a:p>
            <a:r>
              <a:rPr lang="id-ID" altLang="en-US" sz="3200" b="1" dirty="0" smtClean="0"/>
              <a:t>Other group interview techniques :</a:t>
            </a:r>
            <a:endParaRPr lang="en-US" altLang="en-US" sz="3200" dirty="0" smtClean="0"/>
          </a:p>
        </p:txBody>
      </p:sp>
      <p:sp>
        <p:nvSpPr>
          <p:cNvPr id="3" name="Rectangle 2"/>
          <p:cNvSpPr/>
          <p:nvPr/>
        </p:nvSpPr>
        <p:spPr>
          <a:xfrm>
            <a:off x="381000" y="1123950"/>
            <a:ext cx="8382000" cy="2862322"/>
          </a:xfrm>
          <a:prstGeom prst="rect">
            <a:avLst/>
          </a:prstGeom>
        </p:spPr>
        <p:txBody>
          <a:bodyPr wrap="square">
            <a:spAutoFit/>
          </a:bodyPr>
          <a:lstStyle/>
          <a:p>
            <a:pPr eaLnBrk="1" hangingPunct="1">
              <a:defRPr/>
            </a:pPr>
            <a:endParaRPr lang="id-ID" sz="2000" b="1" dirty="0">
              <a:solidFill>
                <a:srgbClr val="009900"/>
              </a:solidFill>
              <a:latin typeface="Arial" pitchFamily="34" charset="0"/>
            </a:endParaRPr>
          </a:p>
          <a:p>
            <a:pPr eaLnBrk="1" hangingPunct="1">
              <a:buFontTx/>
              <a:buChar char="-"/>
              <a:defRPr/>
            </a:pPr>
            <a:r>
              <a:rPr lang="id-ID" sz="2000" b="1" dirty="0">
                <a:solidFill>
                  <a:schemeClr val="tx1">
                    <a:lumMod val="75000"/>
                  </a:schemeClr>
                </a:solidFill>
                <a:latin typeface="Arial" pitchFamily="34" charset="0"/>
              </a:rPr>
              <a:t>Non-Focus Group </a:t>
            </a:r>
            <a:r>
              <a:rPr lang="id-ID" sz="2000" b="1" dirty="0" smtClean="0">
                <a:solidFill>
                  <a:schemeClr val="tx1">
                    <a:lumMod val="75000"/>
                  </a:schemeClr>
                </a:solidFill>
                <a:latin typeface="Arial" pitchFamily="34" charset="0"/>
              </a:rPr>
              <a:t>interviews</a:t>
            </a:r>
          </a:p>
          <a:p>
            <a:pPr marL="804863" lvl="1" indent="-347663" eaLnBrk="1" hangingPunct="1">
              <a:buFontTx/>
              <a:buChar char="-"/>
              <a:defRPr/>
            </a:pPr>
            <a:r>
              <a:rPr lang="id-ID" sz="2000" dirty="0" smtClean="0">
                <a:latin typeface="Arial" pitchFamily="34" charset="0"/>
              </a:rPr>
              <a:t>The </a:t>
            </a:r>
            <a:r>
              <a:rPr lang="id-ID" sz="2000" dirty="0">
                <a:latin typeface="Arial" pitchFamily="34" charset="0"/>
              </a:rPr>
              <a:t>researcher has less control over size, composition and </a:t>
            </a:r>
            <a:r>
              <a:rPr lang="id-ID" sz="2000" dirty="0" smtClean="0">
                <a:latin typeface="Arial" pitchFamily="34" charset="0"/>
              </a:rPr>
              <a:t>procedures of </a:t>
            </a:r>
            <a:r>
              <a:rPr lang="id-ID" sz="2000" dirty="0">
                <a:latin typeface="Arial" pitchFamily="34" charset="0"/>
              </a:rPr>
              <a:t>the group </a:t>
            </a:r>
            <a:endParaRPr lang="id-ID" sz="2000" dirty="0" smtClean="0">
              <a:latin typeface="Arial" pitchFamily="34" charset="0"/>
            </a:endParaRPr>
          </a:p>
          <a:p>
            <a:pPr marL="804863" lvl="1" indent="-347663" eaLnBrk="1" hangingPunct="1">
              <a:buFontTx/>
              <a:buChar char="-"/>
              <a:defRPr/>
            </a:pPr>
            <a:r>
              <a:rPr lang="id-ID" sz="2000" dirty="0" smtClean="0">
                <a:latin typeface="Arial" pitchFamily="34" charset="0"/>
              </a:rPr>
              <a:t>Less </a:t>
            </a:r>
            <a:r>
              <a:rPr lang="id-ID" sz="2000" dirty="0">
                <a:latin typeface="Arial" pitchFamily="34" charset="0"/>
              </a:rPr>
              <a:t>formal group </a:t>
            </a:r>
            <a:r>
              <a:rPr lang="id-ID" sz="2000" dirty="0" smtClean="0">
                <a:latin typeface="Arial" pitchFamily="34" charset="0"/>
              </a:rPr>
              <a:t>interviews</a:t>
            </a:r>
          </a:p>
          <a:p>
            <a:pPr marL="804863" lvl="1" indent="-347663" eaLnBrk="1" hangingPunct="1">
              <a:buFontTx/>
              <a:buChar char="-"/>
              <a:defRPr/>
            </a:pPr>
            <a:r>
              <a:rPr lang="id-ID" sz="2000" dirty="0" smtClean="0">
                <a:latin typeface="Arial" pitchFamily="34" charset="0"/>
              </a:rPr>
              <a:t>Interviews </a:t>
            </a:r>
            <a:r>
              <a:rPr lang="id-ID" sz="2000" dirty="0">
                <a:latin typeface="Arial" pitchFamily="34" charset="0"/>
              </a:rPr>
              <a:t>can be  conducted with family members, </a:t>
            </a:r>
            <a:r>
              <a:rPr lang="id-ID" sz="2000" dirty="0" smtClean="0">
                <a:latin typeface="Arial" pitchFamily="34" charset="0"/>
              </a:rPr>
              <a:t>women </a:t>
            </a:r>
            <a:r>
              <a:rPr lang="id-ID" sz="2000" dirty="0">
                <a:latin typeface="Arial" pitchFamily="34" charset="0"/>
              </a:rPr>
              <a:t>in mother’s </a:t>
            </a:r>
            <a:r>
              <a:rPr lang="id-ID" sz="2000" dirty="0" smtClean="0">
                <a:latin typeface="Arial" pitchFamily="34" charset="0"/>
              </a:rPr>
              <a:t>club ,men </a:t>
            </a:r>
            <a:r>
              <a:rPr lang="id-ID" sz="2000" dirty="0">
                <a:latin typeface="Arial" pitchFamily="34" charset="0"/>
              </a:rPr>
              <a:t>gathered together at tea shop </a:t>
            </a:r>
          </a:p>
          <a:p>
            <a:pPr eaLnBrk="1" hangingPunct="1">
              <a:defRPr/>
            </a:pPr>
            <a:r>
              <a:rPr lang="id-ID" sz="2000" dirty="0">
                <a:latin typeface="Arial" pitchFamily="34" charset="0"/>
              </a:rPr>
              <a:t>-</a:t>
            </a:r>
            <a:r>
              <a:rPr lang="id-ID" sz="2000" b="1" dirty="0">
                <a:latin typeface="Arial" pitchFamily="34" charset="0"/>
              </a:rPr>
              <a:t>Mapping and modelling</a:t>
            </a:r>
          </a:p>
          <a:p>
            <a:pPr eaLnBrk="1" hangingPunct="1">
              <a:defRPr/>
            </a:pPr>
            <a:r>
              <a:rPr lang="id-ID" sz="2000" dirty="0">
                <a:latin typeface="Arial" pitchFamily="34" charset="0"/>
              </a:rPr>
              <a:t>-</a:t>
            </a:r>
            <a:r>
              <a:rPr lang="id-ID" sz="2000" b="1" dirty="0">
                <a:latin typeface="Arial" pitchFamily="34" charset="0"/>
              </a:rPr>
              <a:t>Seasonal calender</a:t>
            </a:r>
            <a:endParaRPr lang="en-GB" sz="2000" b="1" dirty="0">
              <a:latin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algn="ctr" eaLnBrk="1" hangingPunct="1"/>
            <a:r>
              <a:rPr lang="en-US" altLang="en-US" smtClean="0"/>
              <a:t>Observasi</a:t>
            </a:r>
          </a:p>
        </p:txBody>
      </p:sp>
      <p:sp>
        <p:nvSpPr>
          <p:cNvPr id="50179" name="Rectangle 3"/>
          <p:cNvSpPr>
            <a:spLocks noGrp="1" noChangeArrowheads="1"/>
          </p:cNvSpPr>
          <p:nvPr>
            <p:ph sz="quarter" idx="1"/>
          </p:nvPr>
        </p:nvSpPr>
        <p:spPr/>
        <p:txBody>
          <a:bodyPr>
            <a:normAutofit lnSpcReduction="10000"/>
          </a:bodyPr>
          <a:lstStyle/>
          <a:p>
            <a:pPr eaLnBrk="1" hangingPunct="1"/>
            <a:r>
              <a:rPr lang="en-US" altLang="en-US" dirty="0" err="1" smtClean="0"/>
              <a:t>Merupakan</a:t>
            </a:r>
            <a:r>
              <a:rPr lang="en-US" altLang="en-US" dirty="0" smtClean="0"/>
              <a:t> </a:t>
            </a:r>
            <a:r>
              <a:rPr lang="en-US" altLang="en-US" dirty="0" err="1" smtClean="0"/>
              <a:t>teknik</a:t>
            </a:r>
            <a:r>
              <a:rPr lang="en-US" altLang="en-US" dirty="0" smtClean="0"/>
              <a:t> </a:t>
            </a:r>
            <a:r>
              <a:rPr lang="en-US" altLang="en-US" dirty="0" err="1" smtClean="0"/>
              <a:t>verifikasi</a:t>
            </a:r>
            <a:endParaRPr lang="en-US" altLang="en-US" dirty="0" smtClean="0"/>
          </a:p>
          <a:p>
            <a:pPr eaLnBrk="1" hangingPunct="1"/>
            <a:r>
              <a:rPr lang="en-US" altLang="en-US" dirty="0" err="1" smtClean="0"/>
              <a:t>Informasi</a:t>
            </a:r>
            <a:r>
              <a:rPr lang="en-US" altLang="en-US" dirty="0" smtClean="0"/>
              <a:t> </a:t>
            </a:r>
            <a:r>
              <a:rPr lang="en-US" altLang="en-US" dirty="0" err="1" smtClean="0"/>
              <a:t>didapatkan</a:t>
            </a:r>
            <a:r>
              <a:rPr lang="en-US" altLang="en-US" dirty="0" smtClean="0"/>
              <a:t> </a:t>
            </a:r>
            <a:r>
              <a:rPr lang="en-US" altLang="en-US" dirty="0" err="1" smtClean="0"/>
              <a:t>secara</a:t>
            </a:r>
            <a:r>
              <a:rPr lang="en-US" altLang="en-US" dirty="0" smtClean="0"/>
              <a:t> face to face</a:t>
            </a:r>
          </a:p>
          <a:p>
            <a:pPr eaLnBrk="1" hangingPunct="1"/>
            <a:r>
              <a:rPr lang="en-US" altLang="en-US" dirty="0" err="1" smtClean="0"/>
              <a:t>Mengenai</a:t>
            </a:r>
            <a:r>
              <a:rPr lang="en-US" altLang="en-US" dirty="0" smtClean="0"/>
              <a:t> </a:t>
            </a:r>
            <a:r>
              <a:rPr lang="en-US" altLang="en-US" dirty="0" err="1" smtClean="0"/>
              <a:t>bagaimana</a:t>
            </a:r>
            <a:r>
              <a:rPr lang="en-US" altLang="en-US" dirty="0" smtClean="0"/>
              <a:t> </a:t>
            </a:r>
            <a:r>
              <a:rPr lang="en-US" altLang="en-US" dirty="0" err="1" smtClean="0"/>
              <a:t>mereka</a:t>
            </a:r>
            <a:r>
              <a:rPr lang="en-US" altLang="en-US" dirty="0" smtClean="0"/>
              <a:t> </a:t>
            </a:r>
            <a:r>
              <a:rPr lang="en-US" altLang="en-US" dirty="0" err="1" smtClean="0"/>
              <a:t>sebenarnya</a:t>
            </a:r>
            <a:r>
              <a:rPr lang="en-US" altLang="en-US" dirty="0" smtClean="0"/>
              <a:t> </a:t>
            </a:r>
            <a:r>
              <a:rPr lang="en-US" altLang="en-US" dirty="0" err="1" smtClean="0"/>
              <a:t>berperilaku</a:t>
            </a:r>
            <a:endParaRPr lang="en-US" altLang="en-US" dirty="0" smtClean="0"/>
          </a:p>
          <a:p>
            <a:pPr eaLnBrk="1" hangingPunct="1"/>
            <a:r>
              <a:rPr lang="en-US" altLang="en-US" dirty="0" err="1" smtClean="0"/>
              <a:t>Mengobservasi</a:t>
            </a:r>
            <a:r>
              <a:rPr lang="en-US" altLang="en-US" dirty="0" smtClean="0"/>
              <a:t> </a:t>
            </a:r>
            <a:r>
              <a:rPr lang="en-US" altLang="en-US" dirty="0" err="1" smtClean="0"/>
              <a:t>lingkungan</a:t>
            </a:r>
            <a:endParaRPr lang="en-US" altLang="en-US" dirty="0" smtClean="0"/>
          </a:p>
          <a:p>
            <a:pPr eaLnBrk="1" hangingPunct="1"/>
            <a:r>
              <a:rPr lang="en-US" altLang="en-US" dirty="0" err="1" smtClean="0"/>
              <a:t>Contoh</a:t>
            </a:r>
            <a:r>
              <a:rPr lang="en-US" altLang="en-US" dirty="0" smtClean="0"/>
              <a:t>: </a:t>
            </a:r>
            <a:r>
              <a:rPr lang="en-US" altLang="en-US" dirty="0" err="1" smtClean="0"/>
              <a:t>bagaimana</a:t>
            </a:r>
            <a:r>
              <a:rPr lang="en-US" altLang="en-US" dirty="0" smtClean="0"/>
              <a:t> orang </a:t>
            </a:r>
            <a:r>
              <a:rPr lang="en-US" altLang="en-US" dirty="0" err="1" smtClean="0"/>
              <a:t>berpakaian</a:t>
            </a:r>
            <a:r>
              <a:rPr lang="en-US" altLang="en-US" dirty="0" smtClean="0"/>
              <a:t>, </a:t>
            </a:r>
            <a:r>
              <a:rPr lang="en-US" altLang="en-US" dirty="0" err="1" smtClean="0"/>
              <a:t>mengamati</a:t>
            </a:r>
            <a:r>
              <a:rPr lang="en-US" altLang="en-US" dirty="0" smtClean="0"/>
              <a:t> </a:t>
            </a:r>
            <a:r>
              <a:rPr lang="en-US" altLang="en-US" dirty="0" smtClean="0"/>
              <a:t> </a:t>
            </a:r>
            <a:r>
              <a:rPr lang="en-US" altLang="en-US" dirty="0" err="1" smtClean="0"/>
              <a:t>komunikasi</a:t>
            </a:r>
            <a:r>
              <a:rPr lang="en-US" altLang="en-US" dirty="0" smtClean="0"/>
              <a:t> non verbal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12648" y="171450"/>
            <a:ext cx="8531352" cy="742950"/>
          </a:xfrm>
        </p:spPr>
        <p:txBody>
          <a:bodyPr>
            <a:normAutofit fontScale="90000"/>
          </a:bodyPr>
          <a:lstStyle/>
          <a:p>
            <a:pPr algn="ctr" eaLnBrk="1" hangingPunct="1"/>
            <a:r>
              <a:rPr lang="en-US" altLang="en-US" sz="4000" dirty="0" err="1" smtClean="0"/>
              <a:t>Teknik</a:t>
            </a:r>
            <a:r>
              <a:rPr lang="en-US" altLang="en-US" sz="4000" dirty="0" smtClean="0"/>
              <a:t> </a:t>
            </a:r>
            <a:r>
              <a:rPr lang="en-US" altLang="en-US" sz="4000" dirty="0" err="1" smtClean="0"/>
              <a:t>pengumpulan</a:t>
            </a:r>
            <a:r>
              <a:rPr lang="en-US" altLang="en-US" sz="4000" dirty="0" smtClean="0"/>
              <a:t> data </a:t>
            </a:r>
            <a:r>
              <a:rPr lang="en-US" altLang="en-US" sz="4000" dirty="0" err="1" smtClean="0"/>
              <a:t>dengan</a:t>
            </a:r>
            <a:r>
              <a:rPr lang="en-US" altLang="en-US" sz="4000" dirty="0" smtClean="0"/>
              <a:t> </a:t>
            </a:r>
            <a:r>
              <a:rPr lang="en-US" altLang="en-US" sz="4000" dirty="0" err="1" smtClean="0"/>
              <a:t>observasi</a:t>
            </a:r>
            <a:endParaRPr lang="en-US" altLang="en-US" sz="4000" dirty="0" smtClean="0"/>
          </a:p>
        </p:txBody>
      </p:sp>
      <p:sp>
        <p:nvSpPr>
          <p:cNvPr id="51203" name="Rectangle 3"/>
          <p:cNvSpPr>
            <a:spLocks noGrp="1" noChangeArrowheads="1"/>
          </p:cNvSpPr>
          <p:nvPr>
            <p:ph sz="quarter" idx="1"/>
          </p:nvPr>
        </p:nvSpPr>
        <p:spPr/>
        <p:txBody>
          <a:bodyPr/>
          <a:lstStyle/>
          <a:p>
            <a:pPr eaLnBrk="1" hangingPunct="1"/>
            <a:r>
              <a:rPr lang="en-US" altLang="en-US" dirty="0" err="1" smtClean="0"/>
              <a:t>Deskripsi</a:t>
            </a:r>
            <a:r>
              <a:rPr lang="en-US" altLang="en-US" dirty="0" smtClean="0"/>
              <a:t> </a:t>
            </a:r>
            <a:r>
              <a:rPr lang="en-US" altLang="en-US" dirty="0" err="1" smtClean="0"/>
              <a:t>tertulis</a:t>
            </a:r>
            <a:endParaRPr lang="en-US" altLang="en-US" dirty="0" smtClean="0"/>
          </a:p>
          <a:p>
            <a:pPr eaLnBrk="1" hangingPunct="1"/>
            <a:r>
              <a:rPr lang="en-US" altLang="en-US" dirty="0" err="1" smtClean="0"/>
              <a:t>Rekaman</a:t>
            </a:r>
            <a:r>
              <a:rPr lang="en-US" altLang="en-US" dirty="0" smtClean="0"/>
              <a:t> video</a:t>
            </a:r>
          </a:p>
          <a:p>
            <a:pPr eaLnBrk="1" hangingPunct="1"/>
            <a:r>
              <a:rPr lang="en-US" altLang="en-US" dirty="0" err="1" smtClean="0"/>
              <a:t>Foto</a:t>
            </a:r>
            <a:r>
              <a:rPr lang="en-US" altLang="en-US" dirty="0" smtClean="0"/>
              <a:t> </a:t>
            </a:r>
            <a:r>
              <a:rPr lang="en-US" altLang="en-US" dirty="0" err="1" smtClean="0"/>
              <a:t>dan</a:t>
            </a:r>
            <a:r>
              <a:rPr lang="en-US" altLang="en-US" dirty="0" smtClean="0"/>
              <a:t> </a:t>
            </a:r>
            <a:r>
              <a:rPr lang="en-US" altLang="en-US" dirty="0" err="1" smtClean="0"/>
              <a:t>artefak</a:t>
            </a:r>
            <a:endParaRPr lang="en-US" altLang="en-US" dirty="0" smtClean="0"/>
          </a:p>
          <a:p>
            <a:pPr eaLnBrk="1" hangingPunct="1"/>
            <a:r>
              <a:rPr lang="en-US" altLang="en-US" dirty="0" err="1" smtClean="0"/>
              <a:t>dokumentasi</a:t>
            </a:r>
            <a:endParaRPr lang="en-US" altLang="en-US"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05978"/>
            <a:ext cx="8229600" cy="479822"/>
          </a:xfrm>
        </p:spPr>
        <p:txBody>
          <a:bodyPr>
            <a:normAutofit fontScale="90000"/>
          </a:bodyPr>
          <a:lstStyle/>
          <a:p>
            <a:r>
              <a:rPr lang="en-US" altLang="en-US" sz="3200" b="1" smtClean="0"/>
              <a:t>OBSERVATION</a:t>
            </a:r>
          </a:p>
        </p:txBody>
      </p:sp>
      <p:sp>
        <p:nvSpPr>
          <p:cNvPr id="52227" name="Rectangle 3"/>
          <p:cNvSpPr>
            <a:spLocks noGrp="1" noChangeArrowheads="1"/>
          </p:cNvSpPr>
          <p:nvPr>
            <p:ph sz="quarter" idx="1"/>
          </p:nvPr>
        </p:nvSpPr>
        <p:spPr>
          <a:xfrm>
            <a:off x="457200" y="1200150"/>
            <a:ext cx="8229600" cy="3943350"/>
          </a:xfrm>
        </p:spPr>
        <p:txBody>
          <a:bodyPr>
            <a:normAutofit fontScale="92500" lnSpcReduction="10000"/>
          </a:bodyPr>
          <a:lstStyle/>
          <a:p>
            <a:r>
              <a:rPr lang="en-US" altLang="en-US" sz="2400" dirty="0" smtClean="0"/>
              <a:t>Interviews provide information about people’s beliefs, attitudes, values and reported </a:t>
            </a:r>
            <a:r>
              <a:rPr lang="en-US" altLang="en-US" sz="2400" dirty="0" err="1" smtClean="0"/>
              <a:t>behaviour</a:t>
            </a:r>
            <a:r>
              <a:rPr lang="en-US" altLang="en-US" sz="2400" dirty="0" smtClean="0"/>
              <a:t>.</a:t>
            </a:r>
          </a:p>
          <a:p>
            <a:r>
              <a:rPr lang="en-US" altLang="en-US" sz="2400" dirty="0" smtClean="0"/>
              <a:t>Observations provide information about “</a:t>
            </a:r>
            <a:r>
              <a:rPr lang="en-US" altLang="en-US" sz="2400" b="1" dirty="0" smtClean="0"/>
              <a:t>actual observation”.</a:t>
            </a:r>
          </a:p>
          <a:p>
            <a:r>
              <a:rPr lang="en-US" altLang="en-US" sz="2400" dirty="0" smtClean="0"/>
              <a:t>Direct observation is useful because some </a:t>
            </a:r>
            <a:r>
              <a:rPr lang="en-US" altLang="en-US" sz="2400" dirty="0" err="1" smtClean="0"/>
              <a:t>behaviours</a:t>
            </a:r>
            <a:r>
              <a:rPr lang="en-US" altLang="en-US" sz="2400" dirty="0" smtClean="0"/>
              <a:t> involve habitual routines.</a:t>
            </a:r>
          </a:p>
          <a:p>
            <a:r>
              <a:rPr lang="en-US" altLang="en-US" sz="2400" dirty="0" smtClean="0"/>
              <a:t>Observation can be made of:</a:t>
            </a:r>
          </a:p>
          <a:p>
            <a:pPr lvl="1"/>
            <a:r>
              <a:rPr lang="en-US" altLang="en-US" sz="2000" dirty="0" smtClean="0"/>
              <a:t> people’s </a:t>
            </a:r>
            <a:r>
              <a:rPr lang="en-US" altLang="en-US" sz="2000" dirty="0" err="1" smtClean="0"/>
              <a:t>behaviour</a:t>
            </a:r>
            <a:endParaRPr lang="en-US" altLang="en-US" sz="2000" dirty="0" smtClean="0"/>
          </a:p>
          <a:p>
            <a:pPr lvl="1"/>
            <a:r>
              <a:rPr lang="en-US" altLang="en-US" sz="2000" dirty="0" smtClean="0"/>
              <a:t>Signs or indicator of </a:t>
            </a:r>
            <a:r>
              <a:rPr lang="en-US" altLang="en-US" sz="2000" dirty="0" err="1" smtClean="0"/>
              <a:t>behaviour</a:t>
            </a:r>
            <a:endParaRPr lang="en-US" altLang="en-US" sz="2000" dirty="0" smtClean="0"/>
          </a:p>
          <a:p>
            <a:r>
              <a:rPr lang="en-US" altLang="en-US" sz="2400" dirty="0" smtClean="0"/>
              <a:t>Observation can be:</a:t>
            </a:r>
          </a:p>
          <a:p>
            <a:pPr lvl="1"/>
            <a:r>
              <a:rPr lang="en-US" altLang="en-US" sz="2000" dirty="0" smtClean="0"/>
              <a:t>Unobtrusive and non-reactive</a:t>
            </a:r>
          </a:p>
          <a:p>
            <a:pPr lvl="1"/>
            <a:r>
              <a:rPr lang="en-US" altLang="en-US" sz="2000" dirty="0" smtClean="0"/>
              <a:t>Obvious and reactive </a:t>
            </a:r>
          </a:p>
          <a:p>
            <a:endParaRPr lang="en-US" altLang="en-US" sz="24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05978"/>
            <a:ext cx="8229600" cy="479822"/>
          </a:xfrm>
        </p:spPr>
        <p:txBody>
          <a:bodyPr>
            <a:normAutofit fontScale="90000"/>
          </a:bodyPr>
          <a:lstStyle/>
          <a:p>
            <a:r>
              <a:rPr lang="en-US" altLang="en-US" sz="3200" smtClean="0"/>
              <a:t>OBSERVATION</a:t>
            </a:r>
          </a:p>
        </p:txBody>
      </p:sp>
      <p:sp>
        <p:nvSpPr>
          <p:cNvPr id="53251" name="Rectangle 3"/>
          <p:cNvSpPr>
            <a:spLocks noGrp="1" noChangeArrowheads="1"/>
          </p:cNvSpPr>
          <p:nvPr>
            <p:ph sz="quarter" idx="1"/>
          </p:nvPr>
        </p:nvSpPr>
        <p:spPr>
          <a:xfrm>
            <a:off x="457200" y="1177528"/>
            <a:ext cx="8229600" cy="3680222"/>
          </a:xfrm>
        </p:spPr>
        <p:txBody>
          <a:bodyPr>
            <a:normAutofit fontScale="92500" lnSpcReduction="20000"/>
          </a:bodyPr>
          <a:lstStyle/>
          <a:p>
            <a:pPr algn="ctr">
              <a:lnSpc>
                <a:spcPct val="90000"/>
              </a:lnSpc>
              <a:buFontTx/>
              <a:buNone/>
            </a:pPr>
            <a:r>
              <a:rPr lang="en-US" altLang="en-US" sz="2000" dirty="0" smtClean="0"/>
              <a:t>Range and variation in how observation may be conducted</a:t>
            </a:r>
          </a:p>
          <a:p>
            <a:pPr>
              <a:lnSpc>
                <a:spcPct val="90000"/>
              </a:lnSpc>
              <a:buFontTx/>
              <a:buNone/>
            </a:pPr>
            <a:endParaRPr lang="en-US" altLang="en-US" sz="1600" dirty="0" smtClean="0"/>
          </a:p>
          <a:p>
            <a:pPr>
              <a:lnSpc>
                <a:spcPct val="90000"/>
              </a:lnSpc>
              <a:buFontTx/>
              <a:buNone/>
            </a:pPr>
            <a:r>
              <a:rPr lang="en-US" altLang="en-US" sz="1600" b="1" dirty="0" smtClean="0"/>
              <a:t>Full participant</a:t>
            </a:r>
            <a:r>
              <a:rPr lang="en-US" altLang="en-US" sz="1600" dirty="0" smtClean="0"/>
              <a:t>						</a:t>
            </a:r>
            <a:r>
              <a:rPr lang="en-US" altLang="en-US" sz="1600" b="1" dirty="0" smtClean="0"/>
              <a:t>observation as 							outsider</a:t>
            </a:r>
          </a:p>
          <a:p>
            <a:pPr>
              <a:lnSpc>
                <a:spcPct val="90000"/>
              </a:lnSpc>
              <a:buFontTx/>
              <a:buNone/>
            </a:pPr>
            <a:endParaRPr lang="en-US" altLang="en-US" sz="1600" b="1" dirty="0" smtClean="0"/>
          </a:p>
          <a:p>
            <a:pPr>
              <a:lnSpc>
                <a:spcPct val="90000"/>
              </a:lnSpc>
              <a:buFontTx/>
              <a:buNone/>
            </a:pPr>
            <a:r>
              <a:rPr lang="en-US" altLang="en-US" sz="1600" b="1" dirty="0" smtClean="0"/>
              <a:t>Overt, everyone						covert</a:t>
            </a:r>
          </a:p>
          <a:p>
            <a:pPr>
              <a:lnSpc>
                <a:spcPct val="90000"/>
              </a:lnSpc>
              <a:buFontTx/>
              <a:buNone/>
            </a:pPr>
            <a:r>
              <a:rPr lang="en-US" altLang="en-US" sz="1600" b="1" dirty="0" smtClean="0"/>
              <a:t>Knows</a:t>
            </a:r>
          </a:p>
          <a:p>
            <a:pPr>
              <a:lnSpc>
                <a:spcPct val="90000"/>
              </a:lnSpc>
              <a:buFontTx/>
              <a:buNone/>
            </a:pPr>
            <a:endParaRPr lang="en-US" altLang="en-US" sz="1600" b="1" dirty="0" smtClean="0"/>
          </a:p>
          <a:p>
            <a:pPr>
              <a:lnSpc>
                <a:spcPct val="90000"/>
              </a:lnSpc>
              <a:buFontTx/>
              <a:buNone/>
            </a:pPr>
            <a:endParaRPr lang="en-US" altLang="en-US" sz="1600" b="1" dirty="0" smtClean="0"/>
          </a:p>
          <a:p>
            <a:pPr>
              <a:lnSpc>
                <a:spcPct val="90000"/>
              </a:lnSpc>
              <a:buFontTx/>
              <a:buNone/>
            </a:pPr>
            <a:endParaRPr lang="en-US" altLang="en-US" sz="1600" b="1" dirty="0" smtClean="0"/>
          </a:p>
          <a:p>
            <a:pPr>
              <a:lnSpc>
                <a:spcPct val="90000"/>
              </a:lnSpc>
              <a:buFontTx/>
              <a:buNone/>
            </a:pPr>
            <a:r>
              <a:rPr lang="en-US" altLang="en-US" sz="1600" b="1" dirty="0" smtClean="0"/>
              <a:t>Single observation						Broad focus</a:t>
            </a:r>
          </a:p>
          <a:p>
            <a:pPr>
              <a:lnSpc>
                <a:spcPct val="90000"/>
              </a:lnSpc>
              <a:buFontTx/>
              <a:buNone/>
            </a:pPr>
            <a:endParaRPr lang="en-US" altLang="en-US" sz="1600" b="1" dirty="0" smtClean="0"/>
          </a:p>
          <a:p>
            <a:pPr>
              <a:lnSpc>
                <a:spcPct val="90000"/>
              </a:lnSpc>
              <a:buFontTx/>
              <a:buNone/>
            </a:pPr>
            <a:r>
              <a:rPr lang="en-US" altLang="en-US" sz="1600" b="1" dirty="0" smtClean="0"/>
              <a:t>Open, qualitative data					</a:t>
            </a:r>
            <a:r>
              <a:rPr lang="id-ID" altLang="en-US" sz="1600" b="1" dirty="0" smtClean="0"/>
              <a:t>	</a:t>
            </a:r>
            <a:r>
              <a:rPr lang="en-US" altLang="en-US" sz="1600" b="1" dirty="0" smtClean="0"/>
              <a:t>quantitative 			</a:t>
            </a:r>
            <a:r>
              <a:rPr lang="en-US" altLang="en-US" sz="1600" dirty="0" smtClean="0"/>
              <a:t>				</a:t>
            </a:r>
            <a:r>
              <a:rPr lang="en-US" altLang="en-US" sz="1600" b="1" dirty="0" smtClean="0"/>
              <a:t>data</a:t>
            </a:r>
            <a:r>
              <a:rPr lang="en-US" altLang="en-US" sz="1600" dirty="0" smtClean="0"/>
              <a:t>				</a:t>
            </a:r>
          </a:p>
          <a:p>
            <a:pPr>
              <a:lnSpc>
                <a:spcPct val="90000"/>
              </a:lnSpc>
              <a:buFontTx/>
              <a:buNone/>
            </a:pPr>
            <a:endParaRPr lang="en-US" altLang="en-US" sz="1600" dirty="0" smtClean="0"/>
          </a:p>
        </p:txBody>
      </p:sp>
      <p:sp>
        <p:nvSpPr>
          <p:cNvPr id="53252" name="Line 4"/>
          <p:cNvSpPr>
            <a:spLocks noChangeShapeType="1"/>
          </p:cNvSpPr>
          <p:nvPr/>
        </p:nvSpPr>
        <p:spPr bwMode="auto">
          <a:xfrm>
            <a:off x="1905000" y="1809750"/>
            <a:ext cx="4876800" cy="0"/>
          </a:xfrm>
          <a:prstGeom prst="line">
            <a:avLst/>
          </a:prstGeom>
          <a:noFill/>
          <a:ln w="9525">
            <a:solidFill>
              <a:schemeClr val="tx1"/>
            </a:solidFill>
            <a:round/>
            <a:headEnd type="triangle" w="med" len="med"/>
            <a:tailEnd type="triangle" w="med" len="med"/>
          </a:ln>
        </p:spPr>
        <p:txBody>
          <a:bodyPr/>
          <a:lstStyle/>
          <a:p>
            <a:endParaRPr lang="id-ID"/>
          </a:p>
        </p:txBody>
      </p:sp>
      <p:sp>
        <p:nvSpPr>
          <p:cNvPr id="53253" name="Line 5"/>
          <p:cNvSpPr>
            <a:spLocks noChangeShapeType="1"/>
          </p:cNvSpPr>
          <p:nvPr/>
        </p:nvSpPr>
        <p:spPr bwMode="auto">
          <a:xfrm>
            <a:off x="1981200" y="2495550"/>
            <a:ext cx="4876800" cy="0"/>
          </a:xfrm>
          <a:prstGeom prst="line">
            <a:avLst/>
          </a:prstGeom>
          <a:noFill/>
          <a:ln w="9525">
            <a:solidFill>
              <a:schemeClr val="tx1"/>
            </a:solidFill>
            <a:round/>
            <a:headEnd type="triangle" w="med" len="med"/>
            <a:tailEnd type="triangle" w="med" len="med"/>
          </a:ln>
        </p:spPr>
        <p:txBody>
          <a:bodyPr/>
          <a:lstStyle/>
          <a:p>
            <a:endParaRPr lang="id-ID"/>
          </a:p>
        </p:txBody>
      </p:sp>
      <p:sp>
        <p:nvSpPr>
          <p:cNvPr id="53254" name="Line 6"/>
          <p:cNvSpPr>
            <a:spLocks noChangeShapeType="1"/>
          </p:cNvSpPr>
          <p:nvPr/>
        </p:nvSpPr>
        <p:spPr bwMode="auto">
          <a:xfrm>
            <a:off x="2209800" y="3714750"/>
            <a:ext cx="4267200" cy="0"/>
          </a:xfrm>
          <a:prstGeom prst="line">
            <a:avLst/>
          </a:prstGeom>
          <a:noFill/>
          <a:ln w="9525">
            <a:solidFill>
              <a:schemeClr val="tx1"/>
            </a:solidFill>
            <a:round/>
            <a:headEnd type="triangle" w="med" len="med"/>
            <a:tailEnd type="triangle" w="med" len="med"/>
          </a:ln>
        </p:spPr>
        <p:txBody>
          <a:bodyPr/>
          <a:lstStyle/>
          <a:p>
            <a:endParaRPr lang="id-ID"/>
          </a:p>
        </p:txBody>
      </p:sp>
      <p:sp>
        <p:nvSpPr>
          <p:cNvPr id="53255" name="Line 7"/>
          <p:cNvSpPr>
            <a:spLocks noChangeShapeType="1"/>
          </p:cNvSpPr>
          <p:nvPr/>
        </p:nvSpPr>
        <p:spPr bwMode="auto">
          <a:xfrm>
            <a:off x="2362200" y="4248150"/>
            <a:ext cx="4267200" cy="0"/>
          </a:xfrm>
          <a:prstGeom prst="line">
            <a:avLst/>
          </a:prstGeom>
          <a:noFill/>
          <a:ln w="9525">
            <a:solidFill>
              <a:schemeClr val="tx1"/>
            </a:solidFill>
            <a:round/>
            <a:headEnd type="triangle" w="med" len="me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05978"/>
            <a:ext cx="8229600" cy="651272"/>
          </a:xfrm>
        </p:spPr>
        <p:txBody>
          <a:bodyPr>
            <a:normAutofit/>
          </a:bodyPr>
          <a:lstStyle/>
          <a:p>
            <a:r>
              <a:rPr lang="en-US" altLang="en-US" sz="3200" b="1" smtClean="0"/>
              <a:t>Sampling issues in qualitative research</a:t>
            </a:r>
          </a:p>
        </p:txBody>
      </p:sp>
      <p:sp>
        <p:nvSpPr>
          <p:cNvPr id="54275" name="Rectangle 3"/>
          <p:cNvSpPr>
            <a:spLocks noGrp="1" noChangeArrowheads="1"/>
          </p:cNvSpPr>
          <p:nvPr>
            <p:ph sz="quarter" idx="1"/>
          </p:nvPr>
        </p:nvSpPr>
        <p:spPr>
          <a:xfrm>
            <a:off x="457200" y="1200150"/>
            <a:ext cx="8229600" cy="3565922"/>
          </a:xfrm>
        </p:spPr>
        <p:txBody>
          <a:bodyPr>
            <a:normAutofit fontScale="92500" lnSpcReduction="20000"/>
          </a:bodyPr>
          <a:lstStyle/>
          <a:p>
            <a:pPr>
              <a:buFontTx/>
              <a:buNone/>
            </a:pPr>
            <a:r>
              <a:rPr lang="en-US" altLang="en-US" sz="2800" b="1" dirty="0" smtClean="0"/>
              <a:t>Two types of samples:</a:t>
            </a:r>
          </a:p>
          <a:p>
            <a:r>
              <a:rPr lang="en-US" altLang="en-US" sz="2400" dirty="0" smtClean="0"/>
              <a:t>Probability samples-</a:t>
            </a:r>
            <a:r>
              <a:rPr lang="en-US" altLang="en-US" sz="2400" dirty="0" smtClean="0">
                <a:sym typeface="Wingdings" pitchFamily="2" charset="2"/>
              </a:rPr>
              <a:t> </a:t>
            </a:r>
            <a:r>
              <a:rPr lang="en-US" altLang="en-US" sz="2400" b="1" dirty="0" smtClean="0">
                <a:sym typeface="Wingdings" pitchFamily="2" charset="2"/>
              </a:rPr>
              <a:t>statistically representative</a:t>
            </a:r>
          </a:p>
          <a:p>
            <a:pPr lvl="1"/>
            <a:r>
              <a:rPr lang="en-US" altLang="en-US" sz="2000" dirty="0" smtClean="0"/>
              <a:t>Simple random samples</a:t>
            </a:r>
          </a:p>
          <a:p>
            <a:pPr lvl="1"/>
            <a:r>
              <a:rPr lang="en-US" altLang="en-US" sz="2000" dirty="0" smtClean="0"/>
              <a:t>Stratified random samples</a:t>
            </a:r>
          </a:p>
          <a:p>
            <a:pPr lvl="1"/>
            <a:r>
              <a:rPr lang="en-US" altLang="en-US" sz="2000" dirty="0" smtClean="0"/>
              <a:t>Cluster samples</a:t>
            </a:r>
          </a:p>
          <a:p>
            <a:r>
              <a:rPr lang="en-US" altLang="en-US" sz="2400" dirty="0" smtClean="0"/>
              <a:t>Non probability sampling strategies</a:t>
            </a:r>
            <a:r>
              <a:rPr lang="en-US" altLang="en-US" sz="2400" dirty="0" smtClean="0">
                <a:sym typeface="Wingdings" pitchFamily="2" charset="2"/>
              </a:rPr>
              <a:t> </a:t>
            </a:r>
            <a:r>
              <a:rPr lang="en-US" altLang="en-US" sz="2400" b="1" dirty="0" smtClean="0">
                <a:sym typeface="Wingdings" pitchFamily="2" charset="2"/>
              </a:rPr>
              <a:t>theoretically representative</a:t>
            </a:r>
          </a:p>
          <a:p>
            <a:pPr lvl="1"/>
            <a:r>
              <a:rPr lang="en-US" altLang="en-US" sz="2000" dirty="0" smtClean="0"/>
              <a:t>Geographical locations</a:t>
            </a:r>
          </a:p>
          <a:p>
            <a:pPr lvl="1"/>
            <a:r>
              <a:rPr lang="en-US" altLang="en-US" sz="2000" dirty="0" smtClean="0"/>
              <a:t>Ethnic groups</a:t>
            </a:r>
          </a:p>
          <a:p>
            <a:pPr lvl="1"/>
            <a:r>
              <a:rPr lang="en-US" altLang="en-US" sz="2000" dirty="0" smtClean="0"/>
              <a:t>Age, education</a:t>
            </a:r>
          </a:p>
          <a:p>
            <a:pPr lvl="1"/>
            <a:r>
              <a:rPr lang="en-US" altLang="en-US" sz="2000" dirty="0" smtClean="0"/>
              <a:t>Profession,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r>
              <a:rPr lang="en-US" smtClean="0"/>
              <a:t>Metode Penelitian</a:t>
            </a:r>
          </a:p>
        </p:txBody>
      </p:sp>
      <p:sp>
        <p:nvSpPr>
          <p:cNvPr id="17411" name="Text Placeholder 2"/>
          <p:cNvSpPr>
            <a:spLocks noGrp="1"/>
          </p:cNvSpPr>
          <p:nvPr>
            <p:ph type="body" idx="1"/>
          </p:nvPr>
        </p:nvSpPr>
        <p:spPr/>
        <p:txBody>
          <a:bodyPr/>
          <a:lstStyle/>
          <a:p>
            <a:r>
              <a:rPr lang="en-US" smtClean="0"/>
              <a:t>Kuantitatif	</a:t>
            </a:r>
          </a:p>
        </p:txBody>
      </p:sp>
      <p:sp>
        <p:nvSpPr>
          <p:cNvPr id="17412" name="Content Placeholder 3"/>
          <p:cNvSpPr>
            <a:spLocks noGrp="1"/>
          </p:cNvSpPr>
          <p:nvPr>
            <p:ph sz="half" idx="2"/>
          </p:nvPr>
        </p:nvSpPr>
        <p:spPr/>
        <p:txBody>
          <a:bodyPr/>
          <a:lstStyle/>
          <a:p>
            <a:r>
              <a:rPr lang="en-US" smtClean="0"/>
              <a:t>Kuesioner</a:t>
            </a:r>
          </a:p>
          <a:p>
            <a:r>
              <a:rPr lang="en-US" smtClean="0"/>
              <a:t>Data penampilanm data sikap, data observasi, data sensus</a:t>
            </a:r>
          </a:p>
          <a:p>
            <a:r>
              <a:rPr lang="en-US" smtClean="0"/>
              <a:t>Analisa statistik</a:t>
            </a:r>
          </a:p>
        </p:txBody>
      </p:sp>
      <p:sp>
        <p:nvSpPr>
          <p:cNvPr id="17413" name="Text Placeholder 4"/>
          <p:cNvSpPr>
            <a:spLocks noGrp="1"/>
          </p:cNvSpPr>
          <p:nvPr>
            <p:ph type="body" sz="quarter" idx="3"/>
          </p:nvPr>
        </p:nvSpPr>
        <p:spPr/>
        <p:txBody>
          <a:bodyPr/>
          <a:lstStyle/>
          <a:p>
            <a:r>
              <a:rPr lang="en-US" smtClean="0"/>
              <a:t>Kualitatif</a:t>
            </a:r>
          </a:p>
        </p:txBody>
      </p:sp>
      <p:sp>
        <p:nvSpPr>
          <p:cNvPr id="17414" name="Content Placeholder 5"/>
          <p:cNvSpPr>
            <a:spLocks noGrp="1"/>
          </p:cNvSpPr>
          <p:nvPr>
            <p:ph sz="quarter" idx="4"/>
          </p:nvPr>
        </p:nvSpPr>
        <p:spPr>
          <a:xfrm>
            <a:off x="4800600" y="1828800"/>
            <a:ext cx="4038600" cy="2686050"/>
          </a:xfrm>
        </p:spPr>
        <p:txBody>
          <a:bodyPr>
            <a:normAutofit fontScale="92500" lnSpcReduction="10000"/>
          </a:bodyPr>
          <a:lstStyle/>
          <a:p>
            <a:r>
              <a:rPr lang="en-US" dirty="0" smtClean="0"/>
              <a:t>Emerging methods</a:t>
            </a:r>
          </a:p>
          <a:p>
            <a:r>
              <a:rPr lang="en-US" dirty="0" err="1" smtClean="0"/>
              <a:t>Pertanyaan</a:t>
            </a:r>
            <a:r>
              <a:rPr lang="en-US" dirty="0" smtClean="0"/>
              <a:t> </a:t>
            </a:r>
            <a:r>
              <a:rPr lang="en-US" dirty="0" err="1" smtClean="0"/>
              <a:t>terbuka</a:t>
            </a:r>
            <a:endParaRPr lang="en-US" dirty="0" smtClean="0"/>
          </a:p>
          <a:p>
            <a:r>
              <a:rPr lang="en-US" dirty="0" smtClean="0"/>
              <a:t>Data </a:t>
            </a:r>
            <a:r>
              <a:rPr lang="en-US" dirty="0" err="1" smtClean="0"/>
              <a:t>wawancara</a:t>
            </a:r>
            <a:r>
              <a:rPr lang="en-US" dirty="0" smtClean="0"/>
              <a:t>, </a:t>
            </a:r>
            <a:r>
              <a:rPr lang="en-US" dirty="0" err="1" smtClean="0"/>
              <a:t>observasi</a:t>
            </a:r>
            <a:r>
              <a:rPr lang="en-US" dirty="0" smtClean="0"/>
              <a:t>, </a:t>
            </a:r>
            <a:r>
              <a:rPr lang="en-US" dirty="0" err="1" smtClean="0"/>
              <a:t>dokumen</a:t>
            </a:r>
            <a:r>
              <a:rPr lang="en-US" dirty="0" smtClean="0"/>
              <a:t>, audiovisual</a:t>
            </a:r>
          </a:p>
          <a:p>
            <a:r>
              <a:rPr lang="en-US" dirty="0" err="1" smtClean="0"/>
              <a:t>Analisa</a:t>
            </a:r>
            <a:r>
              <a:rPr lang="en-US" dirty="0" smtClean="0"/>
              <a:t> kata </a:t>
            </a:r>
            <a:r>
              <a:rPr lang="en-US" dirty="0" err="1" smtClean="0"/>
              <a:t>dan</a:t>
            </a:r>
            <a:r>
              <a:rPr lang="en-US" dirty="0" smtClean="0"/>
              <a:t> </a:t>
            </a:r>
            <a:r>
              <a:rPr lang="en-US" dirty="0" err="1" smtClean="0"/>
              <a:t>gambar</a:t>
            </a:r>
            <a:endParaRPr lang="en-US" dirty="0" smtClean="0"/>
          </a:p>
        </p:txBody>
      </p:sp>
    </p:spTree>
    <p:extLst>
      <p:ext uri="{BB962C8B-B14F-4D97-AF65-F5344CB8AC3E}">
        <p14:creationId xmlns:p14="http://schemas.microsoft.com/office/powerpoint/2010/main" val="317125904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05978"/>
            <a:ext cx="8229600" cy="651272"/>
          </a:xfrm>
        </p:spPr>
        <p:txBody>
          <a:bodyPr>
            <a:normAutofit/>
          </a:bodyPr>
          <a:lstStyle/>
          <a:p>
            <a:r>
              <a:rPr lang="en-US" altLang="en-US" sz="3200" b="1" smtClean="0"/>
              <a:t>Sampling issues in qualitative research</a:t>
            </a:r>
          </a:p>
        </p:txBody>
      </p:sp>
      <p:sp>
        <p:nvSpPr>
          <p:cNvPr id="55299" name="Rectangle 3"/>
          <p:cNvSpPr>
            <a:spLocks noGrp="1" noChangeArrowheads="1"/>
          </p:cNvSpPr>
          <p:nvPr>
            <p:ph sz="quarter" idx="1"/>
          </p:nvPr>
        </p:nvSpPr>
        <p:spPr>
          <a:xfrm>
            <a:off x="457200" y="1276350"/>
            <a:ext cx="8229600" cy="3394472"/>
          </a:xfrm>
        </p:spPr>
        <p:txBody>
          <a:bodyPr>
            <a:normAutofit fontScale="92500" lnSpcReduction="20000"/>
          </a:bodyPr>
          <a:lstStyle/>
          <a:p>
            <a:pPr>
              <a:buFontTx/>
              <a:buNone/>
            </a:pPr>
            <a:r>
              <a:rPr lang="en-US" altLang="en-US" sz="2400" b="1" dirty="0" smtClean="0"/>
              <a:t>Selection of research sites:</a:t>
            </a:r>
          </a:p>
          <a:p>
            <a:pPr lvl="1"/>
            <a:r>
              <a:rPr lang="en-US" altLang="en-US" sz="2000" dirty="0" smtClean="0"/>
              <a:t>Identify the largest area which relevant  to the research questions and objectives</a:t>
            </a:r>
          </a:p>
          <a:p>
            <a:pPr lvl="1"/>
            <a:r>
              <a:rPr lang="en-US" altLang="en-US" sz="2000" dirty="0" smtClean="0"/>
              <a:t>Consider the heterogeneity of the potential study population</a:t>
            </a:r>
          </a:p>
          <a:p>
            <a:pPr lvl="1"/>
            <a:r>
              <a:rPr lang="en-US" altLang="en-US" sz="2000" dirty="0" smtClean="0"/>
              <a:t>Choose area or communities which represent the range of variation on the most important characteristics</a:t>
            </a:r>
          </a:p>
          <a:p>
            <a:r>
              <a:rPr lang="en-US" altLang="en-US" sz="2400" b="1" dirty="0" smtClean="0"/>
              <a:t>Selection of respondents:</a:t>
            </a:r>
          </a:p>
          <a:p>
            <a:pPr lvl="1"/>
            <a:r>
              <a:rPr lang="en-US" altLang="en-US" sz="2000" dirty="0" smtClean="0"/>
              <a:t>Sample design is flexible, evolve as study progress</a:t>
            </a:r>
          </a:p>
          <a:p>
            <a:pPr lvl="1"/>
            <a:r>
              <a:rPr lang="en-US" altLang="en-US" sz="2000" dirty="0" smtClean="0"/>
              <a:t>Sample units (individuals, groups) are often selected serially</a:t>
            </a:r>
          </a:p>
          <a:p>
            <a:pPr lvl="1"/>
            <a:r>
              <a:rPr lang="en-US" altLang="en-US" sz="2000" dirty="0" smtClean="0"/>
              <a:t>Sample includes a search of negative cases to give greater breadth and strength findings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05978"/>
            <a:ext cx="8229600" cy="651272"/>
          </a:xfrm>
        </p:spPr>
        <p:txBody>
          <a:bodyPr>
            <a:normAutofit/>
          </a:bodyPr>
          <a:lstStyle/>
          <a:p>
            <a:r>
              <a:rPr lang="en-US" altLang="en-US" sz="3200" b="1" smtClean="0"/>
              <a:t>Sampling issues in qualitative research</a:t>
            </a:r>
          </a:p>
        </p:txBody>
      </p:sp>
      <p:sp>
        <p:nvSpPr>
          <p:cNvPr id="56323" name="Rectangle 3"/>
          <p:cNvSpPr>
            <a:spLocks noGrp="1" noChangeArrowheads="1"/>
          </p:cNvSpPr>
          <p:nvPr>
            <p:ph sz="quarter" idx="1"/>
          </p:nvPr>
        </p:nvSpPr>
        <p:spPr>
          <a:xfrm>
            <a:off x="457200" y="1276350"/>
            <a:ext cx="8229600" cy="3867150"/>
          </a:xfrm>
        </p:spPr>
        <p:txBody>
          <a:bodyPr>
            <a:noAutofit/>
          </a:bodyPr>
          <a:lstStyle/>
          <a:p>
            <a:pPr>
              <a:buFontTx/>
              <a:buNone/>
            </a:pPr>
            <a:r>
              <a:rPr lang="en-US" altLang="en-US" sz="1800" b="1" dirty="0" smtClean="0"/>
              <a:t>Selection of key informants:</a:t>
            </a:r>
          </a:p>
          <a:p>
            <a:pPr lvl="1">
              <a:buFontTx/>
              <a:buNone/>
            </a:pPr>
            <a:r>
              <a:rPr lang="en-US" altLang="en-US" sz="1600" dirty="0" smtClean="0"/>
              <a:t>	As individuals who possess special knowledge and willing to share their knowledge. They have access to the culture</a:t>
            </a:r>
            <a:endParaRPr lang="en-US" altLang="en-US" sz="1800" dirty="0" smtClean="0"/>
          </a:p>
          <a:p>
            <a:pPr>
              <a:buFontTx/>
              <a:buNone/>
            </a:pPr>
            <a:r>
              <a:rPr lang="en-US" altLang="en-US" sz="1800" dirty="0" smtClean="0"/>
              <a:t>	</a:t>
            </a:r>
            <a:r>
              <a:rPr lang="en-US" altLang="en-US" sz="1600" dirty="0" smtClean="0"/>
              <a:t>Most qualitative studies start with unstructured interviews with key informants in order to explore the topic of interest, identify relevant questions and learn appropriate vocabulary for discussing the topic</a:t>
            </a:r>
            <a:r>
              <a:rPr lang="en-US" altLang="en-US" sz="1800" dirty="0" smtClean="0"/>
              <a:t> </a:t>
            </a:r>
          </a:p>
          <a:p>
            <a:pPr>
              <a:buFontTx/>
              <a:buNone/>
            </a:pPr>
            <a:r>
              <a:rPr lang="en-US" altLang="en-US" sz="1800" b="1" dirty="0" smtClean="0"/>
              <a:t>Sample size:</a:t>
            </a:r>
          </a:p>
          <a:p>
            <a:pPr lvl="1"/>
            <a:r>
              <a:rPr lang="en-US" altLang="en-US" sz="1600" dirty="0" smtClean="0"/>
              <a:t>Depend on the purpose of the research, </a:t>
            </a:r>
          </a:p>
          <a:p>
            <a:pPr lvl="1"/>
            <a:r>
              <a:rPr lang="en-US" altLang="en-US" sz="1600" dirty="0" smtClean="0"/>
              <a:t>specific research questions</a:t>
            </a:r>
          </a:p>
          <a:p>
            <a:pPr lvl="1"/>
            <a:r>
              <a:rPr lang="en-US" altLang="en-US" sz="1600" dirty="0" smtClean="0"/>
              <a:t>What will be useful</a:t>
            </a:r>
          </a:p>
          <a:p>
            <a:pPr lvl="1"/>
            <a:r>
              <a:rPr lang="en-US" altLang="en-US" sz="1600" dirty="0" smtClean="0"/>
              <a:t>What will have credibility</a:t>
            </a:r>
          </a:p>
          <a:p>
            <a:pPr lvl="1"/>
            <a:r>
              <a:rPr lang="en-US" altLang="en-US" sz="1600" dirty="0" smtClean="0"/>
              <a:t>What can be done with available time and resources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609600" y="285750"/>
            <a:ext cx="8077200" cy="461665"/>
          </a:xfrm>
          <a:prstGeom prst="rect">
            <a:avLst/>
          </a:prstGeom>
          <a:noFill/>
          <a:ln w="9525">
            <a:noFill/>
            <a:miter lim="800000"/>
            <a:headEnd/>
            <a:tailEnd/>
          </a:ln>
        </p:spPr>
        <p:txBody>
          <a:bodyPr wrap="square">
            <a:spAutoFit/>
          </a:bodyPr>
          <a:lstStyle/>
          <a:p>
            <a:pPr eaLnBrk="1" hangingPunct="1"/>
            <a:r>
              <a:rPr lang="id-ID" altLang="en-US" sz="2400" b="1" dirty="0">
                <a:solidFill>
                  <a:schemeClr val="folHlink"/>
                </a:solidFill>
              </a:rPr>
              <a:t>Criteria for selecting key informants </a:t>
            </a:r>
            <a:r>
              <a:rPr lang="id-ID" altLang="en-US" sz="2400" b="1" dirty="0" smtClean="0">
                <a:solidFill>
                  <a:schemeClr val="folHlink"/>
                </a:solidFill>
              </a:rPr>
              <a:t>:</a:t>
            </a:r>
            <a:endParaRPr lang="id-ID" altLang="en-US" sz="2400" b="1" dirty="0">
              <a:solidFill>
                <a:schemeClr val="folHlink"/>
              </a:solidFill>
            </a:endParaRPr>
          </a:p>
        </p:txBody>
      </p:sp>
      <p:sp>
        <p:nvSpPr>
          <p:cNvPr id="57347" name="Text Box 5"/>
          <p:cNvSpPr txBox="1">
            <a:spLocks noChangeArrowheads="1"/>
          </p:cNvSpPr>
          <p:nvPr/>
        </p:nvSpPr>
        <p:spPr bwMode="auto">
          <a:xfrm>
            <a:off x="3111500" y="1506141"/>
            <a:ext cx="3950762" cy="646331"/>
          </a:xfrm>
          <a:prstGeom prst="rect">
            <a:avLst/>
          </a:prstGeom>
          <a:noFill/>
          <a:ln w="3175">
            <a:solidFill>
              <a:schemeClr val="tx1"/>
            </a:solidFill>
            <a:miter lim="800000"/>
            <a:headEnd/>
            <a:tailEnd/>
          </a:ln>
        </p:spPr>
        <p:txBody>
          <a:bodyPr wrap="none">
            <a:spAutoFit/>
          </a:bodyPr>
          <a:lstStyle/>
          <a:p>
            <a:pPr eaLnBrk="1" hangingPunct="1"/>
            <a:r>
              <a:rPr lang="id-ID" altLang="en-US"/>
              <a:t>Criteria 1 : Theory and or data driven</a:t>
            </a:r>
          </a:p>
          <a:p>
            <a:pPr eaLnBrk="1" hangingPunct="1"/>
            <a:r>
              <a:rPr lang="id-ID" altLang="en-US"/>
              <a:t>                  characteristics</a:t>
            </a:r>
            <a:endParaRPr lang="en-GB" altLang="en-US"/>
          </a:p>
        </p:txBody>
      </p:sp>
      <p:sp>
        <p:nvSpPr>
          <p:cNvPr id="57348" name="Text Box 6"/>
          <p:cNvSpPr txBox="1">
            <a:spLocks noChangeArrowheads="1"/>
          </p:cNvSpPr>
          <p:nvPr/>
        </p:nvSpPr>
        <p:spPr bwMode="auto">
          <a:xfrm>
            <a:off x="3059113" y="2625329"/>
            <a:ext cx="3762568" cy="369332"/>
          </a:xfrm>
          <a:prstGeom prst="rect">
            <a:avLst/>
          </a:prstGeom>
          <a:noFill/>
          <a:ln w="3175">
            <a:solidFill>
              <a:schemeClr val="tx1"/>
            </a:solidFill>
            <a:miter lim="800000"/>
            <a:headEnd/>
            <a:tailEnd/>
          </a:ln>
        </p:spPr>
        <p:txBody>
          <a:bodyPr wrap="none">
            <a:spAutoFit/>
          </a:bodyPr>
          <a:lstStyle/>
          <a:p>
            <a:pPr eaLnBrk="1" hangingPunct="1"/>
            <a:r>
              <a:rPr lang="id-ID" altLang="en-US"/>
              <a:t>Criteria 2 : Personal characteristics</a:t>
            </a:r>
            <a:endParaRPr lang="en-GB" altLang="en-US"/>
          </a:p>
        </p:txBody>
      </p:sp>
      <p:sp>
        <p:nvSpPr>
          <p:cNvPr id="57349" name="Text Box 7"/>
          <p:cNvSpPr txBox="1">
            <a:spLocks noChangeArrowheads="1"/>
          </p:cNvSpPr>
          <p:nvPr/>
        </p:nvSpPr>
        <p:spPr bwMode="auto">
          <a:xfrm>
            <a:off x="4356101" y="3759994"/>
            <a:ext cx="1133644" cy="369332"/>
          </a:xfrm>
          <a:prstGeom prst="rect">
            <a:avLst/>
          </a:prstGeom>
          <a:noFill/>
          <a:ln w="3175">
            <a:solidFill>
              <a:schemeClr val="tx1"/>
            </a:solidFill>
            <a:miter lim="800000"/>
            <a:headEnd/>
            <a:tailEnd/>
          </a:ln>
        </p:spPr>
        <p:txBody>
          <a:bodyPr wrap="none">
            <a:spAutoFit/>
          </a:bodyPr>
          <a:lstStyle/>
          <a:p>
            <a:pPr eaLnBrk="1" hangingPunct="1"/>
            <a:r>
              <a:rPr lang="id-ID" altLang="en-US"/>
              <a:t>Selection</a:t>
            </a:r>
            <a:endParaRPr lang="en-GB" altLang="en-US"/>
          </a:p>
        </p:txBody>
      </p:sp>
      <p:sp>
        <p:nvSpPr>
          <p:cNvPr id="57350" name="Line 8"/>
          <p:cNvSpPr>
            <a:spLocks noChangeShapeType="1"/>
          </p:cNvSpPr>
          <p:nvPr/>
        </p:nvSpPr>
        <p:spPr bwMode="auto">
          <a:xfrm>
            <a:off x="4859338" y="1977629"/>
            <a:ext cx="0" cy="647700"/>
          </a:xfrm>
          <a:prstGeom prst="line">
            <a:avLst/>
          </a:prstGeom>
          <a:noFill/>
          <a:ln w="9525">
            <a:solidFill>
              <a:schemeClr val="tx1"/>
            </a:solidFill>
            <a:round/>
            <a:headEnd/>
            <a:tailEnd type="triangle" w="med" len="med"/>
          </a:ln>
        </p:spPr>
        <p:txBody>
          <a:bodyPr/>
          <a:lstStyle/>
          <a:p>
            <a:endParaRPr lang="id-ID"/>
          </a:p>
        </p:txBody>
      </p:sp>
      <p:sp>
        <p:nvSpPr>
          <p:cNvPr id="57351" name="Line 9"/>
          <p:cNvSpPr>
            <a:spLocks noChangeShapeType="1"/>
          </p:cNvSpPr>
          <p:nvPr/>
        </p:nvSpPr>
        <p:spPr bwMode="auto">
          <a:xfrm>
            <a:off x="4859338" y="2895600"/>
            <a:ext cx="0" cy="864394"/>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226552" cy="742950"/>
          </a:xfrm>
        </p:spPr>
        <p:txBody>
          <a:bodyPr>
            <a:normAutofit fontScale="90000"/>
          </a:bodyPr>
          <a:lstStyle/>
          <a:p>
            <a:r>
              <a:rPr lang="id-ID" altLang="en-US" b="1" dirty="0" smtClean="0">
                <a:solidFill>
                  <a:schemeClr val="folHlink"/>
                </a:solidFill>
              </a:rPr>
              <a:t>Adressing issues of validity and generalizability</a:t>
            </a:r>
            <a:r>
              <a:rPr lang="id-ID" altLang="en-US" b="1" dirty="0" smtClean="0"/>
              <a:t> :</a:t>
            </a:r>
            <a:endParaRPr lang="id-ID" dirty="0"/>
          </a:p>
        </p:txBody>
      </p:sp>
      <p:sp>
        <p:nvSpPr>
          <p:cNvPr id="3" name="Content Placeholder 2"/>
          <p:cNvSpPr>
            <a:spLocks noGrp="1"/>
          </p:cNvSpPr>
          <p:nvPr>
            <p:ph sz="quarter" idx="1"/>
          </p:nvPr>
        </p:nvSpPr>
        <p:spPr/>
        <p:txBody>
          <a:bodyPr>
            <a:noAutofit/>
          </a:bodyPr>
          <a:lstStyle/>
          <a:p>
            <a:pPr marL="342900" indent="-342900"/>
            <a:r>
              <a:rPr lang="id-ID" altLang="en-US" sz="2000" dirty="0" smtClean="0"/>
              <a:t>One approach to increasing the validity of qualitative data is to triangulate</a:t>
            </a:r>
          </a:p>
          <a:p>
            <a:pPr marL="342900" indent="-342900"/>
            <a:r>
              <a:rPr lang="id-ID" altLang="en-US" sz="2000" dirty="0" smtClean="0"/>
              <a:t>Data collection methods.</a:t>
            </a:r>
          </a:p>
          <a:p>
            <a:pPr marL="342900" indent="-342900"/>
            <a:r>
              <a:rPr lang="id-ID" altLang="en-US" sz="2000" dirty="0" smtClean="0"/>
              <a:t>The most common </a:t>
            </a:r>
            <a:r>
              <a:rPr lang="id-ID" altLang="en-US" sz="2000" b="1" i="1" dirty="0" smtClean="0">
                <a:solidFill>
                  <a:srgbClr val="009900"/>
                </a:solidFill>
              </a:rPr>
              <a:t>types of triangulation</a:t>
            </a:r>
            <a:r>
              <a:rPr lang="id-ID" altLang="en-US" sz="2000" dirty="0" smtClean="0"/>
              <a:t> include :</a:t>
            </a:r>
          </a:p>
          <a:p>
            <a:pPr marL="662940" lvl="1" indent="-342900"/>
            <a:r>
              <a:rPr lang="id-ID" altLang="en-US" sz="2000" dirty="0" smtClean="0"/>
              <a:t>Data triangulation in which different data sources are used, by using multiple type of informants ( mothers at clinic, mothers at home, younger older, etc)</a:t>
            </a:r>
          </a:p>
          <a:p>
            <a:pPr marL="662940" lvl="1" indent="-342900"/>
            <a:r>
              <a:rPr lang="id-ID" altLang="en-US" sz="2000" dirty="0" smtClean="0"/>
              <a:t>Methodological triangulation in which multiple data collection are use to study a single problem or research question ( FGD, Observasi, Indepth)</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i="1" dirty="0" smtClean="0">
                <a:solidFill>
                  <a:schemeClr val="accent2">
                    <a:lumMod val="75000"/>
                  </a:schemeClr>
                </a:solidFill>
              </a:rPr>
              <a:t>Generalizability of findings</a:t>
            </a:r>
            <a:r>
              <a:rPr lang="id-ID" altLang="en-US" i="1" dirty="0" smtClean="0">
                <a:solidFill>
                  <a:schemeClr val="accent2">
                    <a:lumMod val="75000"/>
                  </a:schemeClr>
                </a:solidFill>
              </a:rPr>
              <a:t> :</a:t>
            </a:r>
            <a:endParaRPr lang="id-ID" dirty="0">
              <a:solidFill>
                <a:schemeClr val="accent2">
                  <a:lumMod val="75000"/>
                </a:schemeClr>
              </a:solidFill>
            </a:endParaRPr>
          </a:p>
        </p:txBody>
      </p:sp>
      <p:sp>
        <p:nvSpPr>
          <p:cNvPr id="3" name="Content Placeholder 2"/>
          <p:cNvSpPr>
            <a:spLocks noGrp="1"/>
          </p:cNvSpPr>
          <p:nvPr>
            <p:ph sz="quarter" idx="1"/>
          </p:nvPr>
        </p:nvSpPr>
        <p:spPr/>
        <p:txBody>
          <a:bodyPr>
            <a:normAutofit/>
          </a:bodyPr>
          <a:lstStyle/>
          <a:p>
            <a:pPr marL="342900" indent="-342900">
              <a:buFontTx/>
              <a:buChar char="-"/>
            </a:pPr>
            <a:r>
              <a:rPr lang="id-ID" altLang="en-US" sz="3200" dirty="0" smtClean="0"/>
              <a:t>Conduct studies in a number different sites which represent the range of variation </a:t>
            </a:r>
          </a:p>
          <a:p>
            <a:pPr marL="342900" indent="-342900">
              <a:buFontTx/>
              <a:buChar char="-"/>
            </a:pPr>
            <a:r>
              <a:rPr lang="id-ID" altLang="en-US" sz="3200" dirty="0" smtClean="0"/>
              <a:t>Randomly select participants from larger survey</a:t>
            </a:r>
          </a:p>
          <a:p>
            <a:pPr marL="342900" indent="-342900">
              <a:buFontTx/>
              <a:buChar char="-"/>
            </a:pPr>
            <a:r>
              <a:rPr lang="id-ID" altLang="en-US" sz="3200" dirty="0" smtClean="0"/>
              <a:t>Ensure that all major sectors of the study population are represented</a:t>
            </a:r>
            <a:endParaRPr lang="en-GB" altLang="en-US" sz="3200" dirty="0" smtClean="0"/>
          </a:p>
          <a:p>
            <a:endParaRPr lang="id-ID" sz="3200" dirty="0" smtClean="0"/>
          </a:p>
          <a:p>
            <a:endParaRPr lang="id-ID"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28600"/>
            <a:ext cx="8229600" cy="685800"/>
          </a:xfrm>
        </p:spPr>
        <p:txBody>
          <a:bodyPr>
            <a:normAutofit/>
          </a:bodyPr>
          <a:lstStyle/>
          <a:p>
            <a:r>
              <a:rPr lang="en-US" altLang="en-US" sz="2800" b="1" smtClean="0"/>
              <a:t>Addressing issues of validity and generalizability</a:t>
            </a:r>
          </a:p>
        </p:txBody>
      </p:sp>
      <p:sp>
        <p:nvSpPr>
          <p:cNvPr id="59395" name="Rectangle 3"/>
          <p:cNvSpPr>
            <a:spLocks noGrp="1" noChangeArrowheads="1"/>
          </p:cNvSpPr>
          <p:nvPr>
            <p:ph sz="quarter" idx="1"/>
          </p:nvPr>
        </p:nvSpPr>
        <p:spPr>
          <a:xfrm>
            <a:off x="533400" y="1276350"/>
            <a:ext cx="8229600" cy="3394472"/>
          </a:xfrm>
        </p:spPr>
        <p:txBody>
          <a:bodyPr>
            <a:normAutofit fontScale="85000" lnSpcReduction="10000"/>
          </a:bodyPr>
          <a:lstStyle/>
          <a:p>
            <a:pPr>
              <a:lnSpc>
                <a:spcPct val="80000"/>
              </a:lnSpc>
            </a:pPr>
            <a:r>
              <a:rPr lang="en-US" altLang="en-US" sz="2000" dirty="0" smtClean="0"/>
              <a:t>Validity refers to a particular method of measurement</a:t>
            </a:r>
          </a:p>
          <a:p>
            <a:pPr>
              <a:lnSpc>
                <a:spcPct val="80000"/>
              </a:lnSpc>
            </a:pPr>
            <a:r>
              <a:rPr lang="en-US" altLang="en-US" sz="2000" dirty="0" smtClean="0"/>
              <a:t>One approach to increase the validity data is to “triangulate” data collection methods</a:t>
            </a:r>
          </a:p>
          <a:p>
            <a:pPr>
              <a:lnSpc>
                <a:spcPct val="80000"/>
              </a:lnSpc>
            </a:pPr>
            <a:endParaRPr lang="en-US" altLang="en-US" sz="2000" dirty="0" smtClean="0"/>
          </a:p>
          <a:p>
            <a:pPr>
              <a:lnSpc>
                <a:spcPct val="80000"/>
              </a:lnSpc>
              <a:buFontTx/>
              <a:buNone/>
            </a:pPr>
            <a:r>
              <a:rPr lang="en-US" altLang="en-US" sz="2000" dirty="0" smtClean="0"/>
              <a:t>The most common types of triangulation include:</a:t>
            </a:r>
          </a:p>
          <a:p>
            <a:pPr>
              <a:lnSpc>
                <a:spcPct val="80000"/>
              </a:lnSpc>
            </a:pPr>
            <a:r>
              <a:rPr lang="en-US" altLang="en-US" sz="2000" dirty="0" smtClean="0"/>
              <a:t>Data triangulation-</a:t>
            </a:r>
            <a:r>
              <a:rPr lang="en-US" altLang="en-US" sz="2000" dirty="0" smtClean="0">
                <a:sym typeface="Wingdings" pitchFamily="2" charset="2"/>
              </a:rPr>
              <a:t> different data sources are used</a:t>
            </a:r>
          </a:p>
          <a:p>
            <a:pPr lvl="2">
              <a:lnSpc>
                <a:spcPct val="80000"/>
              </a:lnSpc>
            </a:pPr>
            <a:r>
              <a:rPr lang="en-US" altLang="en-US" sz="1600" dirty="0" smtClean="0"/>
              <a:t>Multiple types of informants (key informants, mothers at clinic, at home, younger, older mothers, health providers)</a:t>
            </a:r>
          </a:p>
          <a:p>
            <a:pPr>
              <a:lnSpc>
                <a:spcPct val="80000"/>
              </a:lnSpc>
            </a:pPr>
            <a:r>
              <a:rPr lang="en-US" altLang="en-US" sz="2000" dirty="0" smtClean="0"/>
              <a:t>Methodological triangulation</a:t>
            </a:r>
            <a:r>
              <a:rPr lang="en-US" altLang="en-US" sz="2000" dirty="0" smtClean="0">
                <a:sym typeface="Wingdings" pitchFamily="2" charset="2"/>
              </a:rPr>
              <a:t> multiple data collection methods</a:t>
            </a:r>
          </a:p>
          <a:p>
            <a:pPr>
              <a:lnSpc>
                <a:spcPct val="80000"/>
              </a:lnSpc>
            </a:pPr>
            <a:endParaRPr lang="en-US" altLang="en-US" sz="2000" dirty="0" smtClean="0">
              <a:sym typeface="Wingdings" pitchFamily="2" charset="2"/>
            </a:endParaRPr>
          </a:p>
          <a:p>
            <a:pPr>
              <a:lnSpc>
                <a:spcPct val="80000"/>
              </a:lnSpc>
              <a:buFontTx/>
              <a:buNone/>
            </a:pPr>
            <a:r>
              <a:rPr lang="en-US" altLang="en-US" sz="2000" dirty="0" smtClean="0"/>
              <a:t>Steps that can be taken to increase the representativeness of </a:t>
            </a:r>
            <a:r>
              <a:rPr lang="en-US" altLang="en-US" sz="2000" dirty="0" err="1" smtClean="0"/>
              <a:t>indiv</a:t>
            </a:r>
            <a:r>
              <a:rPr lang="en-US" altLang="en-US" sz="2000" dirty="0" smtClean="0"/>
              <a:t>/ groups selection:</a:t>
            </a:r>
          </a:p>
          <a:p>
            <a:pPr lvl="1">
              <a:lnSpc>
                <a:spcPct val="80000"/>
              </a:lnSpc>
            </a:pPr>
            <a:r>
              <a:rPr lang="en-US" altLang="en-US" sz="1600" dirty="0" smtClean="0"/>
              <a:t>Conduct studies in a number different sites</a:t>
            </a:r>
          </a:p>
          <a:p>
            <a:pPr lvl="1">
              <a:lnSpc>
                <a:spcPct val="80000"/>
              </a:lnSpc>
            </a:pPr>
            <a:r>
              <a:rPr lang="en-US" altLang="en-US" sz="1600" dirty="0" smtClean="0"/>
              <a:t>Randomly select participants from larger survey</a:t>
            </a:r>
          </a:p>
          <a:p>
            <a:pPr lvl="1">
              <a:lnSpc>
                <a:spcPct val="80000"/>
              </a:lnSpc>
            </a:pPr>
            <a:r>
              <a:rPr lang="en-US" altLang="en-US" sz="1600" dirty="0" smtClean="0"/>
              <a:t>Ensure that all major sectors of the study population</a:t>
            </a:r>
          </a:p>
          <a:p>
            <a:pPr>
              <a:lnSpc>
                <a:spcPct val="80000"/>
              </a:lnSpc>
              <a:buFontTx/>
              <a:buNone/>
            </a:pPr>
            <a:endParaRPr lang="en-US" altLang="en-US" sz="2000" dirty="0" smtClean="0"/>
          </a:p>
          <a:p>
            <a:pPr lvl="2">
              <a:lnSpc>
                <a:spcPct val="80000"/>
              </a:lnSpc>
            </a:pPr>
            <a:endParaRPr lang="en-US" altLang="en-US" sz="16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05978"/>
            <a:ext cx="8229600" cy="536972"/>
          </a:xfrm>
        </p:spPr>
        <p:txBody>
          <a:bodyPr>
            <a:normAutofit fontScale="90000"/>
          </a:bodyPr>
          <a:lstStyle/>
          <a:p>
            <a:r>
              <a:rPr lang="en-US" altLang="en-US" sz="3200" smtClean="0"/>
              <a:t>DATA ANALYSIS</a:t>
            </a:r>
          </a:p>
        </p:txBody>
      </p:sp>
      <p:sp>
        <p:nvSpPr>
          <p:cNvPr id="60419" name="Rectangle 3"/>
          <p:cNvSpPr>
            <a:spLocks noGrp="1" noChangeArrowheads="1"/>
          </p:cNvSpPr>
          <p:nvPr>
            <p:ph sz="quarter" idx="1"/>
          </p:nvPr>
        </p:nvSpPr>
        <p:spPr>
          <a:xfrm>
            <a:off x="457200" y="914401"/>
            <a:ext cx="8229600" cy="3680222"/>
          </a:xfrm>
        </p:spPr>
        <p:txBody>
          <a:bodyPr/>
          <a:lstStyle/>
          <a:p>
            <a:pPr>
              <a:buFontTx/>
              <a:buNone/>
            </a:pPr>
            <a:endParaRPr lang="en-US" altLang="en-US" sz="2400" b="1" smtClean="0"/>
          </a:p>
          <a:p>
            <a:pPr>
              <a:buFontTx/>
              <a:buNone/>
            </a:pPr>
            <a:r>
              <a:rPr lang="en-US" altLang="en-US" sz="2400" b="1" smtClean="0"/>
              <a:t>Analysing textual data:</a:t>
            </a:r>
          </a:p>
          <a:p>
            <a:pPr lvl="1"/>
            <a:r>
              <a:rPr lang="en-US" altLang="en-US" sz="2000" smtClean="0"/>
              <a:t>To systematically code the written notes.</a:t>
            </a:r>
          </a:p>
          <a:p>
            <a:pPr lvl="1"/>
            <a:r>
              <a:rPr lang="en-US" altLang="en-US" sz="2000" smtClean="0"/>
              <a:t>The codes derive from the research questions, or from key concepts and themes.</a:t>
            </a:r>
          </a:p>
          <a:p>
            <a:pPr lvl="1"/>
            <a:r>
              <a:rPr lang="en-US" altLang="en-US" sz="2000" smtClean="0"/>
              <a:t>Codes are used to help organize and retrieve information relating to a particular question or topic</a:t>
            </a:r>
          </a:p>
          <a:p>
            <a:pPr lvl="1"/>
            <a:r>
              <a:rPr lang="en-US" altLang="en-US" sz="2000" smtClean="0"/>
              <a:t>Coding can be done by computer</a:t>
            </a:r>
          </a:p>
          <a:p>
            <a:pPr lvl="1"/>
            <a:r>
              <a:rPr lang="en-US" altLang="en-US" sz="2000" smtClean="0"/>
              <a:t>Coding by hand using coloured pens or highlighters to mark sections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1443" name="Rectangle 3"/>
          <p:cNvSpPr>
            <a:spLocks noGrp="1" noChangeArrowheads="1"/>
          </p:cNvSpPr>
          <p:nvPr>
            <p:ph sz="quarter" idx="1"/>
          </p:nvPr>
        </p:nvSpPr>
        <p:spPr/>
        <p:txBody>
          <a:bodyPr>
            <a:normAutofit fontScale="92500" lnSpcReduction="10000"/>
          </a:bodyPr>
          <a:lstStyle/>
          <a:p>
            <a:pPr eaLnBrk="1" hangingPunct="1"/>
            <a:r>
              <a:rPr lang="en-US" altLang="en-US" sz="2800" smtClean="0"/>
              <a:t>Transkripting </a:t>
            </a:r>
          </a:p>
          <a:p>
            <a:pPr lvl="1" eaLnBrk="1" hangingPunct="1"/>
            <a:r>
              <a:rPr lang="en-US" altLang="en-US" sz="2200" smtClean="0"/>
              <a:t>Full script of interview</a:t>
            </a:r>
          </a:p>
          <a:p>
            <a:pPr lvl="1" eaLnBrk="1" hangingPunct="1"/>
            <a:r>
              <a:rPr lang="en-US" altLang="en-US" sz="2200" smtClean="0"/>
              <a:t>Membutuhkan waktu yang lama</a:t>
            </a:r>
          </a:p>
          <a:p>
            <a:pPr lvl="1" eaLnBrk="1" hangingPunct="1"/>
            <a:r>
              <a:rPr lang="en-US" altLang="en-US" sz="2200" smtClean="0"/>
              <a:t>Akan menghasilkan banyak sekali teks tertulis </a:t>
            </a:r>
          </a:p>
          <a:p>
            <a:pPr lvl="1" eaLnBrk="1" hangingPunct="1"/>
            <a:r>
              <a:rPr lang="en-US" altLang="en-US" sz="2200" smtClean="0"/>
              <a:t>Memungkinkan menggunakan teknik ‘tape analysis’</a:t>
            </a:r>
          </a:p>
          <a:p>
            <a:pPr lvl="1" eaLnBrk="1" hangingPunct="1"/>
            <a:r>
              <a:rPr lang="en-US" altLang="en-US" sz="2200" smtClean="0"/>
              <a:t>Bias dapat terjadi pada peneliti kualiatif yang kurang berpengalaman, tape tidak dianjurkan, lebih baik menggunakan transkrip</a:t>
            </a:r>
          </a:p>
          <a:p>
            <a:pPr lvl="1" eaLnBrk="1" hangingPunct="1"/>
            <a:r>
              <a:rPr lang="en-US" altLang="en-US" sz="2200" smtClean="0"/>
              <a:t>Kualitas transkrip tidak sesederhana memindahkan kata dari tape ke naskah</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2467" name="Rectangle 3"/>
          <p:cNvSpPr>
            <a:spLocks noGrp="1" noChangeArrowheads="1"/>
          </p:cNvSpPr>
          <p:nvPr>
            <p:ph sz="quarter" idx="1"/>
          </p:nvPr>
        </p:nvSpPr>
        <p:spPr/>
        <p:txBody>
          <a:bodyPr>
            <a:normAutofit fontScale="92500"/>
          </a:bodyPr>
          <a:lstStyle/>
          <a:p>
            <a:pPr eaLnBrk="1" hangingPunct="1">
              <a:lnSpc>
                <a:spcPct val="90000"/>
              </a:lnSpc>
            </a:pPr>
            <a:r>
              <a:rPr lang="en-US" altLang="en-US" sz="2800" smtClean="0"/>
              <a:t>Transkripting</a:t>
            </a:r>
          </a:p>
          <a:p>
            <a:pPr lvl="1" eaLnBrk="1" hangingPunct="1">
              <a:lnSpc>
                <a:spcPct val="90000"/>
              </a:lnSpc>
            </a:pPr>
            <a:r>
              <a:rPr lang="en-US" altLang="en-US" sz="2400" smtClean="0"/>
              <a:t>Hanya sebagian kecil proporsi pesan yang dapat dikomunikasikan dalam kata yang ditranskrip</a:t>
            </a:r>
          </a:p>
          <a:p>
            <a:pPr lvl="1" eaLnBrk="1" hangingPunct="1">
              <a:lnSpc>
                <a:spcPct val="90000"/>
              </a:lnSpc>
            </a:pPr>
            <a:r>
              <a:rPr lang="en-US" altLang="en-US" sz="2200" smtClean="0"/>
              <a:t>Proporsi yang lebih besar didapatkan dengan mengamati cara seseorang berbicara</a:t>
            </a:r>
          </a:p>
          <a:p>
            <a:pPr lvl="1" eaLnBrk="1" hangingPunct="1">
              <a:lnSpc>
                <a:spcPct val="90000"/>
              </a:lnSpc>
            </a:pPr>
            <a:r>
              <a:rPr lang="en-US" altLang="en-US" sz="2200" smtClean="0"/>
              <a:t>Intonasi dan perubahan kata merupakan indikator yang baik dalam menangkap perasaan dan arti</a:t>
            </a:r>
          </a:p>
          <a:p>
            <a:pPr lvl="1" eaLnBrk="1" hangingPunct="1">
              <a:lnSpc>
                <a:spcPct val="90000"/>
              </a:lnSpc>
            </a:pPr>
            <a:r>
              <a:rPr lang="en-US" altLang="en-US" sz="2200" smtClean="0"/>
              <a:t>Ketika transkripting, harus mempertimbangkan perasaan dan arti, dapat diekspresikan dalam kertas kerja dengan mempergunakan tanda baca seperti huruf besar, garis bawah atau huruf tebal</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3491" name="Rectangle 3"/>
          <p:cNvSpPr>
            <a:spLocks noGrp="1" noChangeArrowheads="1"/>
          </p:cNvSpPr>
          <p:nvPr>
            <p:ph sz="quarter" idx="1"/>
          </p:nvPr>
        </p:nvSpPr>
        <p:spPr>
          <a:xfrm>
            <a:off x="152400" y="1371600"/>
            <a:ext cx="8839200" cy="3028950"/>
          </a:xfrm>
        </p:spPr>
        <p:txBody>
          <a:bodyPr>
            <a:normAutofit lnSpcReduction="10000"/>
          </a:bodyPr>
          <a:lstStyle/>
          <a:p>
            <a:pPr lvl="1" eaLnBrk="1" hangingPunct="1">
              <a:buFont typeface="Wingdings" pitchFamily="2" charset="2"/>
              <a:buNone/>
            </a:pPr>
            <a:r>
              <a:rPr lang="en-US" altLang="en-US" smtClean="0"/>
              <a:t>Contoh:</a:t>
            </a:r>
          </a:p>
          <a:p>
            <a:pPr lvl="1" eaLnBrk="1" hangingPunct="1">
              <a:buFont typeface="Wingdings" pitchFamily="2" charset="2"/>
              <a:buNone/>
            </a:pPr>
            <a:endParaRPr lang="en-US" altLang="en-US" smtClean="0"/>
          </a:p>
          <a:p>
            <a:pPr lvl="1" eaLnBrk="1" hangingPunct="1">
              <a:buFont typeface="Wingdings" pitchFamily="2" charset="2"/>
              <a:buNone/>
            </a:pPr>
            <a:r>
              <a:rPr lang="en-US" altLang="en-US" smtClean="0"/>
              <a:t>“He was ALRIGHT” (he was alright, I liked him)</a:t>
            </a:r>
          </a:p>
          <a:p>
            <a:pPr lvl="1" eaLnBrk="1" hangingPunct="1">
              <a:buFont typeface="Wingdings" pitchFamily="2" charset="2"/>
              <a:buNone/>
            </a:pPr>
            <a:r>
              <a:rPr lang="en-US" altLang="en-US" smtClean="0"/>
              <a:t>“He was alright”   </a:t>
            </a:r>
            <a:r>
              <a:rPr lang="en-US" altLang="en-US" sz="2400" smtClean="0"/>
              <a:t>(he was alright but I wasn’t so keen on 			     the others)</a:t>
            </a:r>
          </a:p>
          <a:p>
            <a:pPr lvl="1" eaLnBrk="1" hangingPunct="1">
              <a:buFont typeface="Wingdings" pitchFamily="2" charset="2"/>
              <a:buNone/>
            </a:pPr>
            <a:r>
              <a:rPr lang="en-US" altLang="en-US" sz="2400" smtClean="0"/>
              <a:t>“He WAS alright” (he used to be but he isn’t now)</a:t>
            </a:r>
          </a:p>
          <a:p>
            <a:pPr lvl="1" eaLnBrk="1" hangingPunct="1">
              <a:buFont typeface="Wingdings" pitchFamily="2" charset="2"/>
              <a:buNone/>
            </a:pPr>
            <a:r>
              <a:rPr lang="en-US" altLang="en-US" sz="2400" smtClean="0"/>
              <a:t>“He was alright” (well you might think so I don’t )</a:t>
            </a:r>
          </a:p>
          <a:p>
            <a:pPr lvl="1" eaLnBrk="1" hangingPunct="1">
              <a:buFont typeface="Wingdings" pitchFamily="2" charset="2"/>
              <a:buNone/>
            </a:pPr>
            <a:endParaRPr lang="en-US" alt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05978"/>
            <a:ext cx="8229600" cy="594122"/>
          </a:xfrm>
        </p:spPr>
        <p:txBody>
          <a:bodyPr>
            <a:normAutofit fontScale="90000"/>
          </a:bodyPr>
          <a:lstStyle/>
          <a:p>
            <a:pPr eaLnBrk="1" hangingPunct="1"/>
            <a:r>
              <a:rPr lang="en-US" altLang="en-US" sz="3200" b="1" smtClean="0"/>
              <a:t>Qualitative approach penting untuk </a:t>
            </a:r>
            <a:br>
              <a:rPr lang="en-US" altLang="en-US" sz="3200" b="1" smtClean="0"/>
            </a:br>
            <a:r>
              <a:rPr lang="en-US" altLang="en-US" sz="3200" b="1" smtClean="0"/>
              <a:t> program kesehatan</a:t>
            </a:r>
          </a:p>
        </p:txBody>
      </p:sp>
      <p:sp>
        <p:nvSpPr>
          <p:cNvPr id="8195" name="Rectangle 3"/>
          <p:cNvSpPr>
            <a:spLocks noGrp="1" noChangeArrowheads="1"/>
          </p:cNvSpPr>
          <p:nvPr>
            <p:ph sz="quarter" idx="1"/>
          </p:nvPr>
        </p:nvSpPr>
        <p:spPr>
          <a:xfrm>
            <a:off x="533400" y="1085850"/>
            <a:ext cx="8153400" cy="3314700"/>
          </a:xfrm>
        </p:spPr>
        <p:txBody>
          <a:bodyPr>
            <a:normAutofit fontScale="92500" lnSpcReduction="10000"/>
          </a:bodyPr>
          <a:lstStyle/>
          <a:p>
            <a:pPr eaLnBrk="1" hangingPunct="1">
              <a:lnSpc>
                <a:spcPct val="90000"/>
              </a:lnSpc>
            </a:pPr>
            <a:r>
              <a:rPr lang="en-US" altLang="en-US" sz="2400" smtClean="0"/>
              <a:t>Mendalami masalah kesehatan atau isu yang belum banyak diangkat dan tidak familiar</a:t>
            </a:r>
          </a:p>
          <a:p>
            <a:pPr eaLnBrk="1" hangingPunct="1">
              <a:lnSpc>
                <a:spcPct val="90000"/>
              </a:lnSpc>
            </a:pPr>
            <a:r>
              <a:rPr lang="en-US" altLang="en-US" sz="2400" smtClean="0"/>
              <a:t>Identifikasi persepsi masyarakat lokal tentang kesehatan </a:t>
            </a:r>
          </a:p>
          <a:p>
            <a:pPr eaLnBrk="1" hangingPunct="1">
              <a:lnSpc>
                <a:spcPct val="90000"/>
              </a:lnSpc>
            </a:pPr>
            <a:r>
              <a:rPr lang="en-US" altLang="en-US" sz="2400" smtClean="0"/>
              <a:t>Identifikasi intervensi yang relevan dan target grup yang tepat dan sesuai</a:t>
            </a:r>
          </a:p>
          <a:p>
            <a:pPr eaLnBrk="1" hangingPunct="1">
              <a:lnSpc>
                <a:spcPct val="90000"/>
              </a:lnSpc>
            </a:pPr>
            <a:r>
              <a:rPr lang="en-US" altLang="en-US" sz="2400" smtClean="0"/>
              <a:t>menginvestigasi, tingkat penerimaan dan kesesuaian dari potensi program kesehatan yang baru</a:t>
            </a:r>
          </a:p>
          <a:p>
            <a:pPr eaLnBrk="1" hangingPunct="1">
              <a:lnSpc>
                <a:spcPct val="90000"/>
              </a:lnSpc>
            </a:pPr>
            <a:r>
              <a:rPr lang="en-US" altLang="en-US" sz="2400" smtClean="0"/>
              <a:t>Pengembangan kegiatan IEC yang sesuai</a:t>
            </a:r>
          </a:p>
          <a:p>
            <a:pPr eaLnBrk="1" hangingPunct="1">
              <a:lnSpc>
                <a:spcPct val="90000"/>
              </a:lnSpc>
            </a:pPr>
            <a:r>
              <a:rPr lang="en-US" altLang="en-US" sz="2400" smtClean="0"/>
              <a:t>Melengkapi data kuantitatif</a:t>
            </a:r>
          </a:p>
          <a:p>
            <a:pPr eaLnBrk="1" hangingPunct="1">
              <a:lnSpc>
                <a:spcPct val="90000"/>
              </a:lnSpc>
            </a:pPr>
            <a:r>
              <a:rPr lang="en-US" altLang="en-US" sz="2400" smtClean="0"/>
              <a:t>Mendesain instrumen survei yang lebih tepat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4515" name="Rectangle 3"/>
          <p:cNvSpPr>
            <a:spLocks noGrp="1" noChangeArrowheads="1"/>
          </p:cNvSpPr>
          <p:nvPr>
            <p:ph sz="quarter" idx="1"/>
          </p:nvPr>
        </p:nvSpPr>
        <p:spPr>
          <a:xfrm>
            <a:off x="152400" y="1371600"/>
            <a:ext cx="8839200" cy="3028950"/>
          </a:xfrm>
        </p:spPr>
        <p:txBody>
          <a:bodyPr>
            <a:normAutofit fontScale="92500" lnSpcReduction="20000"/>
          </a:bodyPr>
          <a:lstStyle/>
          <a:p>
            <a:pPr lvl="1" eaLnBrk="1" hangingPunct="1">
              <a:buFont typeface="Wingdings" pitchFamily="2" charset="2"/>
              <a:buNone/>
            </a:pPr>
            <a:r>
              <a:rPr lang="en-US" altLang="en-US" sz="2400" smtClean="0"/>
              <a:t>Dengan mendengarkan dan mencatat intensitas dan perasaan dalam suara responden dapat di deteksi:</a:t>
            </a:r>
          </a:p>
          <a:p>
            <a:pPr lvl="1" eaLnBrk="1" hangingPunct="1">
              <a:buFont typeface="Wingdings" pitchFamily="2" charset="2"/>
              <a:buNone/>
            </a:pPr>
            <a:endParaRPr lang="en-US" altLang="en-US" sz="2400" smtClean="0"/>
          </a:p>
          <a:p>
            <a:pPr lvl="1" eaLnBrk="1" hangingPunct="1"/>
            <a:r>
              <a:rPr lang="en-US" altLang="en-US" sz="2400" smtClean="0"/>
              <a:t>Kesatuan Positif/negatif continuum: apakah sesuatu dilihat sebagai hal yang baik atau buruk</a:t>
            </a:r>
          </a:p>
          <a:p>
            <a:pPr lvl="1" eaLnBrk="1" hangingPunct="1"/>
            <a:r>
              <a:rPr lang="en-US" altLang="en-US" sz="2400" smtClean="0"/>
              <a:t>Kepastian/ketidakpastian: seberapa yakin orang yang diinterview tentang apa yang dikatakannya</a:t>
            </a:r>
          </a:p>
          <a:p>
            <a:pPr lvl="1" eaLnBrk="1" hangingPunct="1"/>
            <a:r>
              <a:rPr lang="en-US" altLang="en-US" sz="2400" smtClean="0"/>
              <a:t>antusias/sungkan: seberapa senang atau mendukung orang yang diinterview tentang topik yang didiskusikan</a:t>
            </a:r>
          </a:p>
          <a:p>
            <a:pPr lvl="1" eaLnBrk="1" hangingPunct="1">
              <a:buFont typeface="Wingdings" pitchFamily="2" charset="2"/>
              <a:buNone/>
            </a:pPr>
            <a:endParaRPr lang="en-US" altLang="en-US" sz="240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algn="ctr" eaLnBrk="1" hangingPunct="1"/>
            <a:r>
              <a:rPr lang="en-US" altLang="en-US" smtClean="0"/>
              <a:t>Proses analisis data kualitatif</a:t>
            </a:r>
          </a:p>
        </p:txBody>
      </p:sp>
      <p:sp>
        <p:nvSpPr>
          <p:cNvPr id="65539" name="Rectangle 3"/>
          <p:cNvSpPr>
            <a:spLocks noGrp="1" noChangeArrowheads="1"/>
          </p:cNvSpPr>
          <p:nvPr>
            <p:ph sz="quarter" idx="1"/>
          </p:nvPr>
        </p:nvSpPr>
        <p:spPr/>
        <p:txBody>
          <a:bodyPr>
            <a:normAutofit fontScale="92500" lnSpcReduction="10000"/>
          </a:bodyPr>
          <a:lstStyle/>
          <a:p>
            <a:pPr eaLnBrk="1" hangingPunct="1"/>
            <a:r>
              <a:rPr lang="en-US" altLang="en-US" sz="2700" smtClean="0"/>
              <a:t>Prinsip nya sama dg kuantitatif</a:t>
            </a:r>
          </a:p>
          <a:p>
            <a:pPr eaLnBrk="1" hangingPunct="1"/>
            <a:r>
              <a:rPr lang="en-US" altLang="en-US" sz="2700" smtClean="0"/>
              <a:t>Pertama lakukan labeling atau coding pada setiap item informasi</a:t>
            </a:r>
          </a:p>
          <a:p>
            <a:pPr eaLnBrk="1" hangingPunct="1"/>
            <a:r>
              <a:rPr lang="en-US" altLang="en-US" sz="2700" smtClean="0"/>
              <a:t>Kenali perbedaan dan persamaan masing2 items</a:t>
            </a:r>
          </a:p>
          <a:p>
            <a:pPr eaLnBrk="1" hangingPunct="1"/>
            <a:r>
              <a:rPr lang="en-US" altLang="en-US" sz="2700" smtClean="0"/>
              <a:t>Bayangkan kues yg digunakan untuk menanyakan responden</a:t>
            </a:r>
          </a:p>
          <a:p>
            <a:pPr eaLnBrk="1" hangingPunct="1"/>
            <a:r>
              <a:rPr lang="en-US" altLang="en-US" sz="2700" smtClean="0"/>
              <a:t>Perhatikan jawabannya dan buatlah koding untuk dimasukan dl komputer</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algn="ctr" eaLnBrk="1" hangingPunct="1"/>
            <a:r>
              <a:rPr lang="en-US" altLang="en-US" smtClean="0"/>
              <a:t>Menganalisa data kalitatif</a:t>
            </a:r>
          </a:p>
        </p:txBody>
      </p:sp>
      <p:sp>
        <p:nvSpPr>
          <p:cNvPr id="66563" name="Rectangle 3"/>
          <p:cNvSpPr>
            <a:spLocks noGrp="1" noChangeArrowheads="1"/>
          </p:cNvSpPr>
          <p:nvPr>
            <p:ph sz="quarter" idx="1"/>
          </p:nvPr>
        </p:nvSpPr>
        <p:spPr/>
        <p:txBody>
          <a:bodyPr/>
          <a:lstStyle/>
          <a:p>
            <a:pPr eaLnBrk="1" hangingPunct="1"/>
            <a:r>
              <a:rPr lang="en-US" altLang="en-US" smtClean="0"/>
              <a:t>Membaca melalui transkrip</a:t>
            </a:r>
          </a:p>
          <a:p>
            <a:pPr eaLnBrk="1" hangingPunct="1"/>
            <a:r>
              <a:rPr lang="en-US" altLang="en-US" smtClean="0"/>
              <a:t>Dimulai dengan labeling dan koding setiap item</a:t>
            </a:r>
          </a:p>
          <a:p>
            <a:pPr eaLnBrk="1" hangingPunct="1"/>
            <a:r>
              <a:rPr lang="en-US" altLang="en-US" smtClean="0"/>
              <a:t>Membandingkan semua data dengan content analysis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67587" name="Rectangle 3"/>
          <p:cNvSpPr>
            <a:spLocks noGrp="1" noChangeArrowheads="1"/>
          </p:cNvSpPr>
          <p:nvPr>
            <p:ph sz="quarter" idx="1"/>
          </p:nvPr>
        </p:nvSpPr>
        <p:spPr/>
        <p:txBody>
          <a:bodyPr>
            <a:normAutofit lnSpcReduction="10000"/>
          </a:bodyPr>
          <a:lstStyle/>
          <a:p>
            <a:pPr eaLnBrk="1" hangingPunct="1"/>
            <a:r>
              <a:rPr lang="en-US" altLang="en-US" smtClean="0"/>
              <a:t>CONTENT ANALYSIS</a:t>
            </a:r>
          </a:p>
          <a:p>
            <a:pPr lvl="1" eaLnBrk="1" hangingPunct="1"/>
            <a:r>
              <a:rPr lang="en-US" altLang="en-US" smtClean="0"/>
              <a:t>Ambil sebuah kopi transkrip dan baca</a:t>
            </a:r>
          </a:p>
          <a:p>
            <a:pPr lvl="1" eaLnBrk="1" hangingPunct="1"/>
            <a:r>
              <a:rPr lang="en-US" altLang="en-US" smtClean="0"/>
              <a:t>Lihat dokumen, text, atau pembicaraan untuk mengetahui tema yang muncul</a:t>
            </a:r>
          </a:p>
          <a:p>
            <a:pPr lvl="1" eaLnBrk="1" hangingPunct="1"/>
            <a:r>
              <a:rPr lang="en-US" altLang="en-US" smtClean="0"/>
              <a:t>Apa yg orang paling banyak diceritakan </a:t>
            </a:r>
          </a:p>
          <a:p>
            <a:pPr lvl="1" eaLnBrk="1" hangingPunct="1"/>
            <a:r>
              <a:rPr lang="en-US" altLang="en-US" smtClean="0"/>
              <a:t>Bagaimana tema saling berhubungan</a:t>
            </a:r>
          </a:p>
          <a:p>
            <a:pPr lvl="1" eaLnBrk="1" hangingPunct="1"/>
            <a:r>
              <a:rPr lang="en-US" altLang="en-US" smtClean="0"/>
              <a:t>Buat catatan singkat di pinggir batas transkrip tentang inti informasi</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68611" name="Rectangle 3"/>
          <p:cNvSpPr>
            <a:spLocks noGrp="1" noChangeArrowheads="1"/>
          </p:cNvSpPr>
          <p:nvPr>
            <p:ph sz="quarter" idx="1"/>
          </p:nvPr>
        </p:nvSpPr>
        <p:spPr/>
        <p:txBody>
          <a:bodyPr/>
          <a:lstStyle/>
          <a:p>
            <a:pPr eaLnBrk="1" hangingPunct="1"/>
            <a:r>
              <a:rPr lang="en-US" altLang="en-US" sz="2700" smtClean="0"/>
              <a:t>CONTENT ANALYSIS</a:t>
            </a:r>
          </a:p>
          <a:p>
            <a:pPr lvl="1" eaLnBrk="1" hangingPunct="1"/>
            <a:r>
              <a:rPr lang="en-US" altLang="en-US" sz="2200" smtClean="0"/>
              <a:t>Berapa banyak data yg dianalisis ( sebuah alenia, kalimat, phrase, baris) harus disebutkan dan berpaku pada hal tersebut.</a:t>
            </a:r>
          </a:p>
          <a:p>
            <a:pPr lvl="1" eaLnBrk="1" hangingPunct="1"/>
            <a:r>
              <a:rPr lang="en-US" altLang="en-US" sz="2200" smtClean="0"/>
              <a:t>Apa unit makna sesungguhnya? Penggunaan kategori harus: inklusif (semua examples fit sebuah kategori) atau saling berhubungan /berdiri sendiri</a:t>
            </a:r>
          </a:p>
          <a:p>
            <a:pPr lvl="1" eaLnBrk="1" hangingPunct="1"/>
            <a:r>
              <a:rPr lang="en-US" altLang="en-US" sz="2200" smtClean="0"/>
              <a:t>Temukan secara tepat apa hal2 yang menjadi bahan atau tema</a:t>
            </a:r>
          </a:p>
          <a:p>
            <a:pPr lvl="1" eaLnBrk="1" hangingPunct="1"/>
            <a:r>
              <a:rPr lang="en-US" altLang="en-US" sz="2200" smtClean="0"/>
              <a:t>Semua data fit dengan beberapa kategori.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69635" name="Rectangle 3"/>
          <p:cNvSpPr>
            <a:spLocks noGrp="1" noChangeArrowheads="1"/>
          </p:cNvSpPr>
          <p:nvPr>
            <p:ph sz="quarter" idx="1"/>
          </p:nvPr>
        </p:nvSpPr>
        <p:spPr/>
        <p:txBody>
          <a:bodyPr/>
          <a:lstStyle/>
          <a:p>
            <a:pPr eaLnBrk="1" hangingPunct="1"/>
            <a:r>
              <a:rPr lang="en-US" altLang="en-US" smtClean="0"/>
              <a:t>Heuristic analysis (phenomenological emphasis- bagaimana seseorang berpengalaman dg dunianya</a:t>
            </a:r>
          </a:p>
          <a:p>
            <a:pPr lvl="1" eaLnBrk="1" hangingPunct="1"/>
            <a:r>
              <a:rPr lang="en-US" altLang="en-US" smtClean="0"/>
              <a:t>Menekankan pada arti/makna bagi individu (tdk ada share construction).</a:t>
            </a:r>
          </a:p>
          <a:p>
            <a:pPr lvl="1" eaLnBrk="1" hangingPunct="1"/>
            <a:r>
              <a:rPr lang="en-US" altLang="en-US" smtClean="0"/>
              <a:t>Masuk ke pandangan orang yg mengalami peristiwa tersebut.</a:t>
            </a:r>
          </a:p>
          <a:p>
            <a:pPr lvl="1" eaLnBrk="1" hangingPunct="1">
              <a:buFont typeface="Wingdings" pitchFamily="2" charset="2"/>
              <a:buNone/>
            </a:pPr>
            <a:endParaRPr lang="en-US" altLang="en-US"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33400" y="0"/>
            <a:ext cx="8229600" cy="342900"/>
          </a:xfrm>
        </p:spPr>
        <p:txBody>
          <a:bodyPr>
            <a:normAutofit fontScale="90000"/>
          </a:bodyPr>
          <a:lstStyle/>
          <a:p>
            <a:pPr algn="ctr"/>
            <a:r>
              <a:rPr lang="en-US" altLang="en-US" sz="2800" smtClean="0"/>
              <a:t>DATA ANALYSIS</a:t>
            </a:r>
          </a:p>
        </p:txBody>
      </p:sp>
      <p:graphicFrame>
        <p:nvGraphicFramePr>
          <p:cNvPr id="38977" name="Group 65"/>
          <p:cNvGraphicFramePr>
            <a:graphicFrameLocks noGrp="1"/>
          </p:cNvGraphicFramePr>
          <p:nvPr>
            <p:ph type="tbl" idx="1"/>
          </p:nvPr>
        </p:nvGraphicFramePr>
        <p:xfrm>
          <a:off x="381000" y="514350"/>
          <a:ext cx="8458200" cy="4342210"/>
        </p:xfrm>
        <a:graphic>
          <a:graphicData uri="http://schemas.openxmlformats.org/drawingml/2006/table">
            <a:tbl>
              <a:tblPr/>
              <a:tblGrid>
                <a:gridCol w="1524000"/>
                <a:gridCol w="1371600"/>
                <a:gridCol w="1371600"/>
                <a:gridCol w="1371600"/>
                <a:gridCol w="1295400"/>
                <a:gridCol w="1524000"/>
              </a:tblGrid>
              <a:tr h="12324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Research questions</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interviews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with key informants</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Narrative interviews with young mothers</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Interviews with mothers who has currently ill children</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Interviews with health providers</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Interviews with traditional health care</a:t>
                      </a: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24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What are the names of locally recognize illness that involve fever?</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42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Which illnesses do mothers care for and why?</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3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For which illnesses do mothers consider most serous</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1683" name="Rectangle 3"/>
          <p:cNvSpPr>
            <a:spLocks noGrp="1" noChangeArrowheads="1"/>
          </p:cNvSpPr>
          <p:nvPr>
            <p:ph sz="quarter" idx="1"/>
          </p:nvPr>
        </p:nvSpPr>
        <p:spPr/>
        <p:txBody>
          <a:bodyPr/>
          <a:lstStyle/>
          <a:p>
            <a:pPr eaLnBrk="1" hangingPunct="1">
              <a:lnSpc>
                <a:spcPct val="90000"/>
              </a:lnSpc>
            </a:pPr>
            <a:r>
              <a:rPr lang="en-US" altLang="en-US" smtClean="0"/>
              <a:t>Narrative analysis (studi the individual’s speech)</a:t>
            </a:r>
          </a:p>
          <a:p>
            <a:pPr lvl="1" eaLnBrk="1" hangingPunct="1">
              <a:lnSpc>
                <a:spcPct val="90000"/>
              </a:lnSpc>
            </a:pPr>
            <a:r>
              <a:rPr lang="en-US" altLang="en-US" smtClean="0"/>
              <a:t>Berbeda dg discourse analysis yang melihat interaksi sedangkan ini lebih individual</a:t>
            </a:r>
          </a:p>
          <a:p>
            <a:pPr lvl="1" eaLnBrk="1" hangingPunct="1">
              <a:lnSpc>
                <a:spcPct val="90000"/>
              </a:lnSpc>
            </a:pPr>
            <a:r>
              <a:rPr lang="en-US" altLang="en-US" smtClean="0"/>
              <a:t>The story is what person shares about self</a:t>
            </a:r>
          </a:p>
          <a:p>
            <a:pPr lvl="1" eaLnBrk="1" hangingPunct="1">
              <a:lnSpc>
                <a:spcPct val="90000"/>
              </a:lnSpc>
            </a:pPr>
            <a:r>
              <a:rPr lang="en-US" altLang="en-US" smtClean="0"/>
              <a:t>Studi tentang otobiographi dan perbandingan antaranya</a:t>
            </a:r>
          </a:p>
          <a:p>
            <a:pPr lvl="1" eaLnBrk="1" hangingPunct="1">
              <a:lnSpc>
                <a:spcPct val="90000"/>
              </a:lnSpc>
            </a:pPr>
            <a:r>
              <a:rPr lang="en-US" altLang="en-US" smtClean="0"/>
              <a:t>Dapat meliputi studi tentang studi tentang literature, diaries atau folklore</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2707" name="Rectangle 3"/>
          <p:cNvSpPr>
            <a:spLocks noGrp="1" noChangeArrowheads="1"/>
          </p:cNvSpPr>
          <p:nvPr>
            <p:ph sz="quarter" idx="1"/>
          </p:nvPr>
        </p:nvSpPr>
        <p:spPr/>
        <p:txBody>
          <a:bodyPr>
            <a:normAutofit lnSpcReduction="10000"/>
          </a:bodyPr>
          <a:lstStyle/>
          <a:p>
            <a:pPr eaLnBrk="1" hangingPunct="1"/>
            <a:r>
              <a:rPr lang="en-US" altLang="en-US" smtClean="0"/>
              <a:t>Discourse analysis (FGD)</a:t>
            </a:r>
          </a:p>
          <a:p>
            <a:pPr lvl="1" eaLnBrk="1" hangingPunct="1"/>
            <a:r>
              <a:rPr lang="en-US" altLang="en-US" smtClean="0"/>
              <a:t>Analisis linguistik tentang flow komunikasi</a:t>
            </a:r>
          </a:p>
          <a:p>
            <a:pPr lvl="1" eaLnBrk="1" hangingPunct="1"/>
            <a:r>
              <a:rPr lang="en-US" altLang="en-US" smtClean="0"/>
              <a:t>Biasanya menggunakan tape analisis sehingga dapat di replayed</a:t>
            </a:r>
          </a:p>
          <a:p>
            <a:pPr lvl="1" eaLnBrk="1" hangingPunct="1"/>
            <a:r>
              <a:rPr lang="en-US" altLang="en-US" smtClean="0"/>
              <a:t>Beberapa orang berdiskusi (tdk individual)</a:t>
            </a:r>
          </a:p>
          <a:p>
            <a:pPr lvl="1" eaLnBrk="1" hangingPunct="1"/>
            <a:r>
              <a:rPr lang="en-US" altLang="en-US" smtClean="0"/>
              <a:t>Cari pola pertanyaannya, apa yg plg banyak didiskusikan, siapa yang mendominasi waktu dan bagaimana pola interaksinya.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3731" name="Rectangle 3"/>
          <p:cNvSpPr>
            <a:spLocks noGrp="1" noChangeArrowheads="1"/>
          </p:cNvSpPr>
          <p:nvPr>
            <p:ph sz="quarter" idx="1"/>
          </p:nvPr>
        </p:nvSpPr>
        <p:spPr/>
        <p:txBody>
          <a:bodyPr/>
          <a:lstStyle/>
          <a:p>
            <a:pPr eaLnBrk="1" hangingPunct="1"/>
            <a:r>
              <a:rPr lang="en-US" altLang="en-US" smtClean="0"/>
              <a:t>Semiotics analysis</a:t>
            </a:r>
          </a:p>
          <a:p>
            <a:pPr lvl="1" eaLnBrk="1" hangingPunct="1"/>
            <a:r>
              <a:rPr lang="en-US" altLang="en-US" smtClean="0"/>
              <a:t> ilmu tentang tanda, simbol dan bodi language</a:t>
            </a:r>
          </a:p>
          <a:p>
            <a:pPr lvl="1" eaLnBrk="1" hangingPunct="1"/>
            <a:r>
              <a:rPr lang="en-US" altLang="en-US" smtClean="0"/>
              <a:t>Menentukan bagaimana makna dari tanda, simbol  dibangun. </a:t>
            </a:r>
          </a:p>
          <a:p>
            <a:pPr lvl="1" eaLnBrk="1" hangingPunct="1"/>
            <a:r>
              <a:rPr lang="en-US" altLang="en-US" smtClean="0"/>
              <a:t>Makna yang muncul dari hubungan dengan faktor2 lain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144066"/>
            <a:ext cx="8763000" cy="770334"/>
          </a:xfrm>
        </p:spPr>
        <p:txBody>
          <a:bodyPr>
            <a:normAutofit/>
          </a:bodyPr>
          <a:lstStyle/>
          <a:p>
            <a:pPr algn="ctr" eaLnBrk="1" hangingPunct="1"/>
            <a:r>
              <a:rPr lang="en-US" altLang="en-US" smtClean="0"/>
              <a:t>Tujuan Penelitian Kualitatif</a:t>
            </a:r>
            <a:endParaRPr lang="th-TH" altLang="en-US" smtClean="0"/>
          </a:p>
        </p:txBody>
      </p:sp>
      <p:sp>
        <p:nvSpPr>
          <p:cNvPr id="9219" name="Rectangle 3"/>
          <p:cNvSpPr>
            <a:spLocks noGrp="1" noChangeArrowheads="1"/>
          </p:cNvSpPr>
          <p:nvPr>
            <p:ph sz="quarter" idx="1"/>
          </p:nvPr>
        </p:nvSpPr>
        <p:spPr>
          <a:xfrm>
            <a:off x="457200" y="1085850"/>
            <a:ext cx="8077200" cy="3200400"/>
          </a:xfrm>
        </p:spPr>
        <p:txBody>
          <a:bodyPr>
            <a:normAutofit fontScale="92500"/>
          </a:bodyPr>
          <a:lstStyle/>
          <a:p>
            <a:pPr eaLnBrk="1" hangingPunct="1">
              <a:lnSpc>
                <a:spcPct val="80000"/>
              </a:lnSpc>
            </a:pPr>
            <a:endParaRPr lang="en-US" altLang="en-US" sz="2800" smtClean="0"/>
          </a:p>
          <a:p>
            <a:pPr eaLnBrk="1" hangingPunct="1">
              <a:lnSpc>
                <a:spcPct val="80000"/>
              </a:lnSpc>
            </a:pPr>
            <a:r>
              <a:rPr lang="en-US" altLang="en-US" sz="2800" smtClean="0"/>
              <a:t>Bertujuan untuk memahami dunia tempat kita tinggal dan hal-hal di dalamnya.</a:t>
            </a:r>
          </a:p>
          <a:p>
            <a:pPr eaLnBrk="1" hangingPunct="1">
              <a:lnSpc>
                <a:spcPct val="80000"/>
              </a:lnSpc>
            </a:pPr>
            <a:r>
              <a:rPr lang="en-US" altLang="en-US" sz="2800" smtClean="0"/>
              <a:t>Untuk menjawab pertanyaan :</a:t>
            </a:r>
          </a:p>
          <a:p>
            <a:pPr lvl="1" eaLnBrk="1" hangingPunct="1">
              <a:lnSpc>
                <a:spcPct val="80000"/>
              </a:lnSpc>
            </a:pPr>
            <a:r>
              <a:rPr lang="en-US" altLang="en-US" sz="2300" smtClean="0"/>
              <a:t>Mengapa orang berperilaku tertentu</a:t>
            </a:r>
          </a:p>
          <a:p>
            <a:pPr lvl="1" eaLnBrk="1" hangingPunct="1">
              <a:lnSpc>
                <a:spcPct val="80000"/>
              </a:lnSpc>
            </a:pPr>
            <a:r>
              <a:rPr lang="en-US" altLang="en-US" sz="2300" smtClean="0"/>
              <a:t>Bagaimana pendapat dan sikap terbentuk sedemikian </a:t>
            </a:r>
          </a:p>
          <a:p>
            <a:pPr lvl="1" eaLnBrk="1" hangingPunct="1">
              <a:lnSpc>
                <a:spcPct val="80000"/>
              </a:lnSpc>
            </a:pPr>
            <a:r>
              <a:rPr lang="en-US" altLang="en-US" sz="2300" smtClean="0"/>
              <a:t>Bagaimana orang dipengaruhi keadaan di sekitar mereka</a:t>
            </a:r>
          </a:p>
          <a:p>
            <a:pPr lvl="1" eaLnBrk="1" hangingPunct="1">
              <a:lnSpc>
                <a:spcPct val="80000"/>
              </a:lnSpc>
            </a:pPr>
            <a:r>
              <a:rPr lang="en-US" altLang="en-US" sz="2300" smtClean="0"/>
              <a:t>Bagaimana dan mengapa budaya berkembang sedemikian rupa</a:t>
            </a:r>
          </a:p>
          <a:p>
            <a:pPr lvl="1" eaLnBrk="1" hangingPunct="1">
              <a:lnSpc>
                <a:spcPct val="80000"/>
              </a:lnSpc>
            </a:pPr>
            <a:r>
              <a:rPr lang="en-US" altLang="en-US" sz="2300" smtClean="0"/>
              <a:t>Perbedaan kelompok social satu dengan lainnya</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4755" name="Rectangle 3"/>
          <p:cNvSpPr>
            <a:spLocks noGrp="1" noChangeArrowheads="1"/>
          </p:cNvSpPr>
          <p:nvPr>
            <p:ph sz="quarter" idx="1"/>
          </p:nvPr>
        </p:nvSpPr>
        <p:spPr/>
        <p:txBody>
          <a:bodyPr/>
          <a:lstStyle/>
          <a:p>
            <a:pPr eaLnBrk="1" hangingPunct="1"/>
            <a:r>
              <a:rPr lang="en-US" altLang="en-US" sz="2700" smtClean="0"/>
              <a:t>Hermeneutical analysis (making sense of a written text)</a:t>
            </a:r>
          </a:p>
          <a:p>
            <a:pPr lvl="1" eaLnBrk="1" hangingPunct="1"/>
            <a:r>
              <a:rPr lang="en-US" altLang="en-US" sz="2200" smtClean="0"/>
              <a:t> tidak melihat arti obyektif dari teks, tetapi melihat arti teks untuk situasi orang tersebut. Cerita tentang mereka dg bahasa mereka </a:t>
            </a:r>
          </a:p>
          <a:p>
            <a:pPr lvl="1" eaLnBrk="1" hangingPunct="1"/>
            <a:r>
              <a:rPr lang="en-US" altLang="en-US" sz="2200" smtClean="0"/>
              <a:t>Use context-time and place of writing o understand</a:t>
            </a:r>
          </a:p>
          <a:p>
            <a:pPr lvl="1" eaLnBrk="1" hangingPunct="1"/>
            <a:r>
              <a:rPr lang="en-US" altLang="en-US" sz="2200" smtClean="0"/>
              <a:t>Apa situasi budaya yang melatarbelakangi.</a:t>
            </a:r>
          </a:p>
          <a:p>
            <a:pPr lvl="1" eaLnBrk="1" hangingPunct="1"/>
            <a:r>
              <a:rPr lang="en-US" altLang="en-US" sz="2200" smtClean="0"/>
              <a:t>Dapatkan tema2 dan hubungkan dialectical context</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pPr algn="ctr" eaLnBrk="1" hangingPunct="1"/>
            <a:r>
              <a:rPr lang="en-US" altLang="en-US" smtClean="0"/>
              <a:t>Menganalisis data Kualitatif</a:t>
            </a:r>
          </a:p>
        </p:txBody>
      </p:sp>
      <p:sp>
        <p:nvSpPr>
          <p:cNvPr id="75779" name="Rectangle 3"/>
          <p:cNvSpPr>
            <a:spLocks noGrp="1" noChangeArrowheads="1"/>
          </p:cNvSpPr>
          <p:nvPr>
            <p:ph sz="quarter" idx="1"/>
          </p:nvPr>
        </p:nvSpPr>
        <p:spPr/>
        <p:txBody>
          <a:bodyPr/>
          <a:lstStyle/>
          <a:p>
            <a:pPr eaLnBrk="1" hangingPunct="1"/>
            <a:r>
              <a:rPr lang="en-US" altLang="en-US" sz="2700" smtClean="0"/>
              <a:t>Constant comparison / grounded theory</a:t>
            </a:r>
          </a:p>
          <a:p>
            <a:pPr lvl="1" eaLnBrk="1" hangingPunct="1"/>
            <a:r>
              <a:rPr lang="en-US" altLang="en-US" sz="2200" smtClean="0"/>
              <a:t>Melihat dokumen seperti field notes</a:t>
            </a:r>
          </a:p>
          <a:p>
            <a:pPr lvl="1" eaLnBrk="1" hangingPunct="1"/>
            <a:r>
              <a:rPr lang="en-US" altLang="en-US" sz="2200" smtClean="0"/>
              <a:t>Melihat indikator untuk kategori-2 dalam kejadian dan perilaku</a:t>
            </a:r>
            <a:r>
              <a:rPr lang="en-US" altLang="en-US" sz="2200" smtClean="0">
                <a:sym typeface="Wingdings" pitchFamily="2" charset="2"/>
              </a:rPr>
              <a:t> beri nama dan beri kode dalam dokumen</a:t>
            </a:r>
          </a:p>
          <a:p>
            <a:pPr lvl="1" eaLnBrk="1" hangingPunct="1"/>
            <a:r>
              <a:rPr lang="en-US" altLang="en-US" sz="2200" smtClean="0"/>
              <a:t>Bandingkan kode untuk menemukan konsistensi dan perbedaan</a:t>
            </a:r>
          </a:p>
          <a:p>
            <a:pPr lvl="1" eaLnBrk="1" hangingPunct="1"/>
            <a:r>
              <a:rPr lang="en-US" altLang="en-US" sz="2200" smtClean="0"/>
              <a:t>Catatan tentang perbandingan antar categori dan categori baru yg muncul</a:t>
            </a:r>
          </a:p>
          <a:p>
            <a:pPr lvl="1" eaLnBrk="1" hangingPunct="1"/>
            <a:r>
              <a:rPr lang="en-US" altLang="en-US" sz="2200" smtClean="0"/>
              <a:t>Kategori tertentu bisa menjadi fokus utama</a:t>
            </a:r>
          </a:p>
          <a:p>
            <a:pPr lvl="1" eaLnBrk="1" hangingPunct="1">
              <a:buFont typeface="Wingdings" pitchFamily="2" charset="2"/>
              <a:buNone/>
            </a:pPr>
            <a:endParaRPr lang="en-US" altLang="en-US" sz="2200" smtClean="0">
              <a:sym typeface="Wingdings" pitchFamily="2" charset="2"/>
            </a:endParaRPr>
          </a:p>
          <a:p>
            <a:pPr lvl="1" eaLnBrk="1" hangingPunct="1"/>
            <a:endParaRPr lang="en-US" altLang="en-US" sz="220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pPr algn="ctr" eaLnBrk="1" hangingPunct="1"/>
            <a:r>
              <a:rPr lang="en-US" altLang="en-US" smtClean="0"/>
              <a:t>Menganalisis data kualitatif</a:t>
            </a:r>
          </a:p>
        </p:txBody>
      </p:sp>
      <p:sp>
        <p:nvSpPr>
          <p:cNvPr id="76803" name="Rectangle 3"/>
          <p:cNvSpPr>
            <a:spLocks noGrp="1" noChangeArrowheads="1"/>
          </p:cNvSpPr>
          <p:nvPr>
            <p:ph sz="quarter" idx="1"/>
          </p:nvPr>
        </p:nvSpPr>
        <p:spPr/>
        <p:txBody>
          <a:bodyPr/>
          <a:lstStyle/>
          <a:p>
            <a:pPr eaLnBrk="1" hangingPunct="1"/>
            <a:r>
              <a:rPr lang="en-US" altLang="en-US" smtClean="0"/>
              <a:t>Typology --</a:t>
            </a:r>
            <a:r>
              <a:rPr lang="en-US" altLang="en-US" smtClean="0">
                <a:sym typeface="Wingdings" pitchFamily="2" charset="2"/>
              </a:rPr>
              <a:t> sebuah sistem klasifikasi yang diambil dari tema, patterns</a:t>
            </a:r>
          </a:p>
          <a:p>
            <a:pPr lvl="1" eaLnBrk="1" hangingPunct="1"/>
            <a:r>
              <a:rPr lang="en-US" altLang="en-US" smtClean="0"/>
              <a:t>Idealnya, kategori harus ekslusif dan sempurna jika memungkinkan</a:t>
            </a:r>
          </a:p>
          <a:p>
            <a:pPr lvl="1" eaLnBrk="1" hangingPunct="1"/>
            <a:r>
              <a:rPr lang="en-US" altLang="en-US" smtClean="0"/>
              <a:t>List kategori: tindakan, aktivitas, meaning, partisipasi, hubungan, setting</a:t>
            </a:r>
          </a:p>
          <a:p>
            <a:pPr lvl="1"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pPr algn="ctr" eaLnBrk="1" hangingPunct="1"/>
            <a:r>
              <a:rPr lang="en-US" altLang="en-US" smtClean="0"/>
              <a:t>Metode analisis data</a:t>
            </a:r>
          </a:p>
        </p:txBody>
      </p:sp>
      <p:sp>
        <p:nvSpPr>
          <p:cNvPr id="77827" name="Rectangle 3"/>
          <p:cNvSpPr>
            <a:spLocks noGrp="1" noChangeArrowheads="1"/>
          </p:cNvSpPr>
          <p:nvPr>
            <p:ph sz="quarter" idx="1"/>
          </p:nvPr>
        </p:nvSpPr>
        <p:spPr/>
        <p:txBody>
          <a:bodyPr/>
          <a:lstStyle/>
          <a:p>
            <a:pPr eaLnBrk="1" hangingPunct="1"/>
            <a:r>
              <a:rPr lang="en-US" altLang="en-US" smtClean="0"/>
              <a:t>Taxonomy -</a:t>
            </a:r>
            <a:r>
              <a:rPr lang="en-US" altLang="en-US" smtClean="0">
                <a:sym typeface="Wingdings" pitchFamily="2" charset="2"/>
              </a:rPr>
              <a:t> tipologi yang lebih rumit dengan konsep bertingkat</a:t>
            </a:r>
          </a:p>
          <a:p>
            <a:pPr lvl="1" eaLnBrk="1" hangingPunct="1">
              <a:buFont typeface="Wingdings" pitchFamily="2" charset="2"/>
              <a:buNone/>
            </a:pPr>
            <a:endParaRPr lang="en-US" altLang="en-US" smtClean="0"/>
          </a:p>
          <a:p>
            <a:pPr lvl="1" eaLnBrk="1" hangingPunct="1"/>
            <a:r>
              <a:rPr lang="en-US" altLang="en-US" smtClean="0"/>
              <a:t>Higher levels are inclusive of lower level</a:t>
            </a:r>
          </a:p>
          <a:p>
            <a:pPr lvl="1" eaLnBrk="1" hangingPunct="1"/>
            <a:r>
              <a:rPr lang="en-US" altLang="en-US" smtClean="0"/>
              <a:t>Superordinate and subordinate categories</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171450"/>
            <a:ext cx="8537448" cy="742950"/>
          </a:xfrm>
        </p:spPr>
        <p:txBody>
          <a:bodyPr>
            <a:noAutofit/>
          </a:bodyPr>
          <a:lstStyle/>
          <a:p>
            <a:pPr algn="ctr" eaLnBrk="1" hangingPunct="1"/>
            <a:r>
              <a:rPr lang="en-US" altLang="en-US" sz="2800" dirty="0" err="1" smtClean="0"/>
              <a:t>Penggunaan</a:t>
            </a:r>
            <a:r>
              <a:rPr lang="en-US" altLang="en-US" sz="2800" dirty="0" smtClean="0"/>
              <a:t> Soft-ware </a:t>
            </a:r>
            <a:r>
              <a:rPr lang="en-US" altLang="en-US" sz="2800" dirty="0" err="1" smtClean="0"/>
              <a:t>dalam</a:t>
            </a:r>
            <a:r>
              <a:rPr lang="en-US" altLang="en-US" sz="2800" dirty="0" smtClean="0"/>
              <a:t> </a:t>
            </a:r>
            <a:r>
              <a:rPr lang="en-US" altLang="en-US" sz="2800" dirty="0" err="1" smtClean="0"/>
              <a:t>analisis</a:t>
            </a:r>
            <a:r>
              <a:rPr lang="en-US" altLang="en-US" sz="2800" dirty="0" smtClean="0"/>
              <a:t> data </a:t>
            </a:r>
            <a:r>
              <a:rPr lang="en-US" altLang="en-US" sz="2800" dirty="0" err="1" smtClean="0"/>
              <a:t>kualitatif</a:t>
            </a:r>
            <a:endParaRPr lang="en-US" altLang="en-US" sz="2800" dirty="0" smtClean="0"/>
          </a:p>
        </p:txBody>
      </p:sp>
      <p:sp>
        <p:nvSpPr>
          <p:cNvPr id="78851" name="Rectangle 3"/>
          <p:cNvSpPr>
            <a:spLocks noGrp="1" noChangeArrowheads="1"/>
          </p:cNvSpPr>
          <p:nvPr>
            <p:ph sz="quarter" idx="1"/>
          </p:nvPr>
        </p:nvSpPr>
        <p:spPr/>
        <p:txBody>
          <a:bodyPr>
            <a:normAutofit fontScale="92500" lnSpcReduction="10000"/>
          </a:bodyPr>
          <a:lstStyle/>
          <a:p>
            <a:pPr eaLnBrk="1" hangingPunct="1"/>
            <a:r>
              <a:rPr lang="en-US" altLang="en-US" dirty="0" err="1" smtClean="0"/>
              <a:t>Prinsip</a:t>
            </a:r>
            <a:r>
              <a:rPr lang="en-US" altLang="en-US" dirty="0" smtClean="0"/>
              <a:t> </a:t>
            </a:r>
            <a:r>
              <a:rPr lang="en-US" altLang="en-US" dirty="0" err="1" smtClean="0"/>
              <a:t>umum</a:t>
            </a:r>
            <a:r>
              <a:rPr lang="en-US" altLang="en-US" dirty="0" smtClean="0"/>
              <a:t>:</a:t>
            </a:r>
          </a:p>
          <a:p>
            <a:pPr lvl="1" eaLnBrk="1" hangingPunct="1"/>
            <a:r>
              <a:rPr lang="en-US" altLang="en-US" sz="2800" dirty="0" err="1" smtClean="0"/>
              <a:t>Walaupun</a:t>
            </a:r>
            <a:r>
              <a:rPr lang="en-US" altLang="en-US" sz="2800" dirty="0" smtClean="0"/>
              <a:t> </a:t>
            </a:r>
            <a:r>
              <a:rPr lang="en-US" altLang="en-US" sz="2800" dirty="0" err="1" smtClean="0"/>
              <a:t>penggunaan</a:t>
            </a:r>
            <a:r>
              <a:rPr lang="en-US" altLang="en-US" sz="2800" dirty="0" smtClean="0"/>
              <a:t> soft-ware </a:t>
            </a:r>
            <a:r>
              <a:rPr lang="en-US" altLang="en-US" sz="2800" dirty="0" err="1" smtClean="0"/>
              <a:t>dapat</a:t>
            </a:r>
            <a:r>
              <a:rPr lang="en-US" altLang="en-US" sz="2800" dirty="0" smtClean="0"/>
              <a:t> </a:t>
            </a:r>
            <a:r>
              <a:rPr lang="en-US" altLang="en-US" sz="2800" dirty="0" err="1" smtClean="0"/>
              <a:t>membantu</a:t>
            </a:r>
            <a:r>
              <a:rPr lang="en-US" altLang="en-US" sz="2800" dirty="0" smtClean="0"/>
              <a:t> </a:t>
            </a:r>
            <a:r>
              <a:rPr lang="en-US" altLang="en-US" sz="2800" dirty="0" err="1" smtClean="0"/>
              <a:t>tetapi</a:t>
            </a:r>
            <a:r>
              <a:rPr lang="en-US" altLang="en-US" sz="2800" dirty="0" smtClean="0"/>
              <a:t> tool </a:t>
            </a:r>
            <a:r>
              <a:rPr lang="en-US" altLang="en-US" sz="2800" dirty="0" err="1" smtClean="0"/>
              <a:t>utama</a:t>
            </a:r>
            <a:r>
              <a:rPr lang="en-US" altLang="en-US" sz="2800" dirty="0" smtClean="0"/>
              <a:t> </a:t>
            </a:r>
            <a:r>
              <a:rPr lang="en-US" altLang="en-US" sz="2800" dirty="0" err="1" smtClean="0"/>
              <a:t>dalam</a:t>
            </a:r>
            <a:r>
              <a:rPr lang="en-US" altLang="en-US" sz="2800" dirty="0" smtClean="0"/>
              <a:t> </a:t>
            </a:r>
            <a:r>
              <a:rPr lang="en-US" altLang="en-US" sz="2800" dirty="0" err="1" smtClean="0"/>
              <a:t>analisa</a:t>
            </a:r>
            <a:r>
              <a:rPr lang="en-US" altLang="en-US" sz="2800" dirty="0" smtClean="0"/>
              <a:t> data </a:t>
            </a:r>
            <a:r>
              <a:rPr lang="en-US" altLang="en-US" sz="2800" dirty="0" err="1" smtClean="0"/>
              <a:t>kualitatif</a:t>
            </a:r>
            <a:r>
              <a:rPr lang="en-US" altLang="en-US" sz="2800" dirty="0" smtClean="0"/>
              <a:t> </a:t>
            </a:r>
            <a:r>
              <a:rPr lang="en-US" altLang="en-US" sz="2800" dirty="0" err="1" smtClean="0"/>
              <a:t>adalah</a:t>
            </a:r>
            <a:r>
              <a:rPr lang="en-US" altLang="en-US" sz="2800" dirty="0" smtClean="0"/>
              <a:t> </a:t>
            </a:r>
            <a:r>
              <a:rPr lang="en-US" altLang="en-US" sz="2800" dirty="0" err="1" smtClean="0"/>
              <a:t>peneliti</a:t>
            </a:r>
            <a:endParaRPr lang="en-US" altLang="en-US" sz="2800" dirty="0" smtClean="0"/>
          </a:p>
          <a:p>
            <a:pPr lvl="1" eaLnBrk="1" hangingPunct="1"/>
            <a:r>
              <a:rPr lang="en-US" altLang="en-US" sz="2800" dirty="0" smtClean="0"/>
              <a:t>Soft-ware </a:t>
            </a:r>
            <a:r>
              <a:rPr lang="en-US" altLang="en-US" sz="2800" dirty="0" err="1" smtClean="0"/>
              <a:t>adalah</a:t>
            </a:r>
            <a:r>
              <a:rPr lang="en-US" altLang="en-US" sz="2800" dirty="0" smtClean="0"/>
              <a:t> </a:t>
            </a:r>
            <a:r>
              <a:rPr lang="en-US" altLang="en-US" sz="2800" dirty="0" err="1" smtClean="0"/>
              <a:t>hanya</a:t>
            </a:r>
            <a:r>
              <a:rPr lang="en-US" altLang="en-US" sz="2800" dirty="0" smtClean="0"/>
              <a:t> </a:t>
            </a:r>
            <a:r>
              <a:rPr lang="en-US" altLang="en-US" sz="2800" dirty="0" err="1" smtClean="0"/>
              <a:t>pelengkap</a:t>
            </a:r>
            <a:r>
              <a:rPr lang="en-US" altLang="en-US" sz="2800" dirty="0" smtClean="0"/>
              <a:t>, </a:t>
            </a:r>
            <a:r>
              <a:rPr lang="en-US" altLang="en-US" sz="2800" dirty="0" err="1" smtClean="0"/>
              <a:t>keahlian</a:t>
            </a:r>
            <a:r>
              <a:rPr lang="en-US" altLang="en-US" sz="2800" dirty="0" smtClean="0"/>
              <a:t> </a:t>
            </a:r>
            <a:r>
              <a:rPr lang="en-US" altLang="en-US" sz="2800" dirty="0" err="1" smtClean="0"/>
              <a:t>peneliti</a:t>
            </a:r>
            <a:r>
              <a:rPr lang="en-US" altLang="en-US" sz="2800" dirty="0" smtClean="0"/>
              <a:t> </a:t>
            </a:r>
            <a:r>
              <a:rPr lang="en-US" altLang="en-US" sz="2800" dirty="0" err="1" smtClean="0"/>
              <a:t>adalah</a:t>
            </a:r>
            <a:r>
              <a:rPr lang="en-US" altLang="en-US" sz="2800" dirty="0" smtClean="0"/>
              <a:t> </a:t>
            </a:r>
            <a:r>
              <a:rPr lang="en-US" altLang="en-US" sz="2800" dirty="0" err="1" smtClean="0"/>
              <a:t>yg</a:t>
            </a:r>
            <a:r>
              <a:rPr lang="en-US" altLang="en-US" sz="2800" dirty="0" smtClean="0"/>
              <a:t> </a:t>
            </a:r>
            <a:r>
              <a:rPr lang="en-US" altLang="en-US" sz="2800" dirty="0" err="1" smtClean="0"/>
              <a:t>utama</a:t>
            </a:r>
            <a:endParaRPr lang="en-US" altLang="en-US" sz="2800" dirty="0" smtClean="0"/>
          </a:p>
          <a:p>
            <a:pPr lvl="1" eaLnBrk="1" hangingPunct="1"/>
            <a:r>
              <a:rPr lang="en-US" altLang="en-US" sz="2800" dirty="0" err="1" smtClean="0"/>
              <a:t>Ada</a:t>
            </a:r>
            <a:r>
              <a:rPr lang="en-US" altLang="en-US" sz="2800" dirty="0" smtClean="0"/>
              <a:t> </a:t>
            </a:r>
            <a:r>
              <a:rPr lang="en-US" altLang="en-US" sz="2800" dirty="0" err="1" smtClean="0"/>
              <a:t>beberapa</a:t>
            </a:r>
            <a:r>
              <a:rPr lang="en-US" altLang="en-US" sz="2800" dirty="0" smtClean="0"/>
              <a:t> soft-ware </a:t>
            </a:r>
            <a:r>
              <a:rPr lang="en-US" altLang="en-US" sz="2800" dirty="0" err="1" smtClean="0"/>
              <a:t>yg</a:t>
            </a:r>
            <a:r>
              <a:rPr lang="en-US" altLang="en-US" sz="2800" dirty="0" smtClean="0"/>
              <a:t> </a:t>
            </a:r>
            <a:r>
              <a:rPr lang="en-US" altLang="en-US" sz="2800" dirty="0" err="1" smtClean="0"/>
              <a:t>dapat</a:t>
            </a:r>
            <a:r>
              <a:rPr lang="en-US" altLang="en-US" sz="2800" dirty="0" smtClean="0"/>
              <a:t> </a:t>
            </a:r>
            <a:r>
              <a:rPr lang="en-US" altLang="en-US" sz="2800" dirty="0" err="1" smtClean="0"/>
              <a:t>digunakan</a:t>
            </a:r>
            <a:r>
              <a:rPr lang="en-US" altLang="en-US" sz="2800" dirty="0" smtClean="0"/>
              <a:t> </a:t>
            </a:r>
            <a:r>
              <a:rPr lang="en-US" altLang="en-US" sz="2800" dirty="0" err="1" smtClean="0"/>
              <a:t>salah</a:t>
            </a:r>
            <a:r>
              <a:rPr lang="en-US" altLang="en-US" sz="2800" dirty="0" smtClean="0"/>
              <a:t> </a:t>
            </a:r>
            <a:r>
              <a:rPr lang="en-US" altLang="en-US" sz="2800" dirty="0" err="1" smtClean="0"/>
              <a:t>satunya</a:t>
            </a:r>
            <a:r>
              <a:rPr lang="en-US" altLang="en-US" sz="2800" dirty="0" smtClean="0"/>
              <a:t> </a:t>
            </a:r>
            <a:r>
              <a:rPr lang="en-US" altLang="en-US" sz="2800" dirty="0" err="1" smtClean="0"/>
              <a:t>adalah</a:t>
            </a:r>
            <a:r>
              <a:rPr lang="en-US" altLang="en-US" sz="2800" dirty="0" smtClean="0"/>
              <a:t> dg </a:t>
            </a:r>
            <a:r>
              <a:rPr lang="en-US" altLang="en-US" sz="2800" b="1" dirty="0" smtClean="0"/>
              <a:t>ATLAS-Ti</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WordArt 4"/>
          <p:cNvSpPr>
            <a:spLocks noChangeArrowheads="1" noChangeShapeType="1" noTextEdit="1"/>
          </p:cNvSpPr>
          <p:nvPr/>
        </p:nvSpPr>
        <p:spPr bwMode="auto">
          <a:xfrm>
            <a:off x="3314700" y="1600201"/>
            <a:ext cx="3390900" cy="1221581"/>
          </a:xfrm>
          <a:prstGeom prst="rect">
            <a:avLst/>
          </a:prstGeom>
        </p:spPr>
        <p:txBody>
          <a:bodyPr wrap="none" fromWordArt="1">
            <a:prstTxWarp prst="textDoubleWave1">
              <a:avLst>
                <a:gd name="adj1" fmla="val 6500"/>
                <a:gd name="adj2" fmla="val 0"/>
              </a:avLst>
            </a:prstTxWarp>
          </a:bodyPr>
          <a:lstStyle/>
          <a:p>
            <a:pPr algn="ctr"/>
            <a:r>
              <a:rPr lang="id-ID"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TERIMA KASIH</a:t>
            </a:r>
          </a:p>
        </p:txBody>
      </p:sp>
      <p:sp>
        <p:nvSpPr>
          <p:cNvPr id="3" name="Title 2"/>
          <p:cNvSpPr>
            <a:spLocks noGrp="1"/>
          </p:cNvSpPr>
          <p:nvPr>
            <p:ph type="title"/>
          </p:nvPr>
        </p:nvSpPr>
        <p:spPr/>
        <p:txBody>
          <a:bodyPr>
            <a:normAutofit fontScale="90000"/>
          </a:bodyPr>
          <a:lstStyle/>
          <a:p>
            <a:endParaRPr lang="id-ID" dirty="0"/>
          </a:p>
        </p:txBody>
      </p:sp>
      <p:sp>
        <p:nvSpPr>
          <p:cNvPr id="4" name="Picture Placeholder 3"/>
          <p:cNvSpPr>
            <a:spLocks noGrp="1"/>
          </p:cNvSpPr>
          <p:nvPr>
            <p:ph type="pic" idx="1"/>
          </p:nvPr>
        </p:nvSpPr>
        <p:spPr>
          <a:solidFill>
            <a:schemeClr val="bg1"/>
          </a:solidFill>
        </p:spPr>
      </p:sp>
      <p:sp>
        <p:nvSpPr>
          <p:cNvPr id="5" name="Text Placeholder 4"/>
          <p:cNvSpPr>
            <a:spLocks noGrp="1"/>
          </p:cNvSpPr>
          <p:nvPr>
            <p:ph type="body" sz="half" idx="2"/>
          </p:nvPr>
        </p:nvSpPr>
        <p:spPr/>
        <p:txBody>
          <a:bodyPr/>
          <a:lstStyle/>
          <a:p>
            <a:endParaRPr lang="id-ID"/>
          </a:p>
        </p:txBody>
      </p:sp>
      <p:pic>
        <p:nvPicPr>
          <p:cNvPr id="79876" name="Picture 4" descr="Image result for terimakasih"/>
          <p:cNvPicPr>
            <a:picLocks noChangeAspect="1" noChangeArrowheads="1"/>
          </p:cNvPicPr>
          <p:nvPr/>
        </p:nvPicPr>
        <p:blipFill>
          <a:blip r:embed="rId2"/>
          <a:srcRect/>
          <a:stretch>
            <a:fillRect/>
          </a:stretch>
        </p:blipFill>
        <p:spPr bwMode="auto">
          <a:xfrm>
            <a:off x="3505200" y="133350"/>
            <a:ext cx="3276600" cy="337395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5565</TotalTime>
  <Words>4173</Words>
  <Application>Microsoft Office PowerPoint</Application>
  <PresentationFormat>On-screen Show (16:9)</PresentationFormat>
  <Paragraphs>644</Paragraphs>
  <Slides>95</Slides>
  <Notes>3</Notes>
  <HiddenSlides>4</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Median</vt:lpstr>
      <vt:lpstr>  PENELITIAN KUALITATIF</vt:lpstr>
      <vt:lpstr>PENELITIAN KUALITATIF ADALAH </vt:lpstr>
      <vt:lpstr>Definisi Penelitian Kualitatif</vt:lpstr>
      <vt:lpstr>Metoda kualitatif :</vt:lpstr>
      <vt:lpstr> Manfaat riset kualitatif?</vt:lpstr>
      <vt:lpstr>Kapan memilih Kualitatif atau Kuantitatif</vt:lpstr>
      <vt:lpstr>Metode Penelitian</vt:lpstr>
      <vt:lpstr>Qualitative approach penting untuk   program kesehatan</vt:lpstr>
      <vt:lpstr>Tujuan Penelitian Kualitatif</vt:lpstr>
      <vt:lpstr>Penelitian Kualitatif VS Kuantitatif </vt:lpstr>
      <vt:lpstr>The quantitative research process</vt:lpstr>
      <vt:lpstr>The qualitative research process</vt:lpstr>
      <vt:lpstr>Sikap Peneliti Kualitatif :</vt:lpstr>
      <vt:lpstr>Keterampilan yang diperlukan dalam penelitian kualitatif:</vt:lpstr>
      <vt:lpstr>Karakteristik penelitian kualitatif</vt:lpstr>
      <vt:lpstr>Karakteristik Penelitian Kualitatif</vt:lpstr>
      <vt:lpstr>Untuk melakukan penelitian kualitatif, anda perlu...</vt:lpstr>
      <vt:lpstr>Prinsip Pengumpulan Data Kualitatif</vt:lpstr>
      <vt:lpstr>Sumber Informasi Penelitian Kualitatif</vt:lpstr>
      <vt:lpstr>Karakteristik Penelitian Kualitatif yang Baik</vt:lpstr>
      <vt:lpstr>Karakteristik Penelitian Kualitatif yang Baik</vt:lpstr>
      <vt:lpstr>Penelitian Kualitatif</vt:lpstr>
      <vt:lpstr>Berbagai Situasi dan Pendekatan Penelitian yang Sesuai</vt:lpstr>
      <vt:lpstr>Jenis Penelitian Kualitatif</vt:lpstr>
      <vt:lpstr>Naratif</vt:lpstr>
      <vt:lpstr>Case studies</vt:lpstr>
      <vt:lpstr>Case study</vt:lpstr>
      <vt:lpstr>Case study</vt:lpstr>
      <vt:lpstr>Fenomenologi</vt:lpstr>
      <vt:lpstr>Fenomenologi</vt:lpstr>
      <vt:lpstr>Fenomenologi</vt:lpstr>
      <vt:lpstr>Ethnografi</vt:lpstr>
      <vt:lpstr>Ethnography</vt:lpstr>
      <vt:lpstr>Ethnography</vt:lpstr>
      <vt:lpstr>Ethnography</vt:lpstr>
      <vt:lpstr>Grounded Theory</vt:lpstr>
      <vt:lpstr>Grounded study</vt:lpstr>
      <vt:lpstr>Grounded study</vt:lpstr>
      <vt:lpstr>Grounded study</vt:lpstr>
      <vt:lpstr>KOMPONEN POKOK PENELITIAN KUALITATIF :</vt:lpstr>
      <vt:lpstr>DATA COLLECTION METHODS</vt:lpstr>
      <vt:lpstr>Wawancara</vt:lpstr>
      <vt:lpstr>PowerPoint Presentation</vt:lpstr>
      <vt:lpstr>Wawancara </vt:lpstr>
      <vt:lpstr>Unstructured interviews :</vt:lpstr>
      <vt:lpstr>Semi structured interviews :</vt:lpstr>
      <vt:lpstr>Structured or systematic interviewing techniques:</vt:lpstr>
      <vt:lpstr>Structured or systematic interviewing techniques:</vt:lpstr>
      <vt:lpstr>Focus Group Discussion</vt:lpstr>
      <vt:lpstr>Focus Group discussion</vt:lpstr>
      <vt:lpstr>Perkembangan  FGD </vt:lpstr>
      <vt:lpstr>Kunci FGD</vt:lpstr>
      <vt:lpstr>Asumsi dasar</vt:lpstr>
      <vt:lpstr>Langkah melakukan FGD</vt:lpstr>
      <vt:lpstr>Memilih Topik untuk  FGD</vt:lpstr>
      <vt:lpstr>Anggota FGD</vt:lpstr>
      <vt:lpstr>Menyiapkan kriteria dalam memilih peserta FGD</vt:lpstr>
      <vt:lpstr>Besar grup dan Jumlah Grup</vt:lpstr>
      <vt:lpstr>Keunikan Data FGD</vt:lpstr>
      <vt:lpstr>Interaksi dan Sinergi</vt:lpstr>
      <vt:lpstr>Spontanitas</vt:lpstr>
      <vt:lpstr>Konstruksi Sosial Data</vt:lpstr>
      <vt:lpstr>Tipe Diskusi</vt:lpstr>
      <vt:lpstr>Other group interview techniques :</vt:lpstr>
      <vt:lpstr>Observasi</vt:lpstr>
      <vt:lpstr>Teknik pengumpulan data dengan observasi</vt:lpstr>
      <vt:lpstr>OBSERVATION</vt:lpstr>
      <vt:lpstr>OBSERVATION</vt:lpstr>
      <vt:lpstr>Sampling issues in qualitative research</vt:lpstr>
      <vt:lpstr>Sampling issues in qualitative research</vt:lpstr>
      <vt:lpstr>Sampling issues in qualitative research</vt:lpstr>
      <vt:lpstr>PowerPoint Presentation</vt:lpstr>
      <vt:lpstr>Adressing issues of validity and generalizability :</vt:lpstr>
      <vt:lpstr>Generalizability of findings :</vt:lpstr>
      <vt:lpstr>Addressing issues of validity and generalizability</vt:lpstr>
      <vt:lpstr>DATA ANALYSIS</vt:lpstr>
      <vt:lpstr>Menangani data kualitatif</vt:lpstr>
      <vt:lpstr>Menangani data kualitatif</vt:lpstr>
      <vt:lpstr>Menangani data kualitatif</vt:lpstr>
      <vt:lpstr>Menangani data kualitatif</vt:lpstr>
      <vt:lpstr>Proses analisis data kualitatif</vt:lpstr>
      <vt:lpstr>Menganalisa data kalitatif</vt:lpstr>
      <vt:lpstr>Menganalisa data kualitatif</vt:lpstr>
      <vt:lpstr>Menganalisa data kualitatif</vt:lpstr>
      <vt:lpstr>Menganalisa data kualitatif</vt:lpstr>
      <vt:lpstr>DATA ANALYSIS</vt:lpstr>
      <vt:lpstr>Menganalisa data kualitatif</vt:lpstr>
      <vt:lpstr>Menganalisa data kualitatif</vt:lpstr>
      <vt:lpstr>Menganalisa data kualitatif</vt:lpstr>
      <vt:lpstr>Menganalisa data kualitatif</vt:lpstr>
      <vt:lpstr>Menganalisis data Kualitatif</vt:lpstr>
      <vt:lpstr>Menganalisis data kualitatif</vt:lpstr>
      <vt:lpstr>Metode analisis data</vt:lpstr>
      <vt:lpstr>Penggunaan Soft-ware dalam analisis data kualitatif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Qualitative Research</dc:title>
  <dc:creator>Off</dc:creator>
  <cp:lastModifiedBy>Windows User</cp:lastModifiedBy>
  <cp:revision>189</cp:revision>
  <dcterms:created xsi:type="dcterms:W3CDTF">2007-11-04T09:04:23Z</dcterms:created>
  <dcterms:modified xsi:type="dcterms:W3CDTF">2018-05-08T03:42:16Z</dcterms:modified>
</cp:coreProperties>
</file>