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3D4D8D-8B84-4B25-AA75-29ECECF0AA7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81B6B1F-3969-4782-8C9C-FB6986CC02BE}">
      <dgm:prSet/>
      <dgm:spPr/>
      <dgm:t>
        <a:bodyPr/>
        <a:lstStyle/>
        <a:p>
          <a:pPr rtl="0"/>
          <a:r>
            <a:rPr lang="en-US" dirty="0" err="1" smtClean="0"/>
            <a:t>Fakta</a:t>
          </a:r>
          <a:r>
            <a:rPr lang="en-US" dirty="0" smtClean="0"/>
            <a:t> </a:t>
          </a:r>
          <a:r>
            <a:rPr lang="en-US" dirty="0" err="1" smtClean="0"/>
            <a:t>berbasis</a:t>
          </a:r>
          <a:r>
            <a:rPr lang="en-US" dirty="0" smtClean="0"/>
            <a:t> </a:t>
          </a:r>
          <a:r>
            <a:rPr lang="en-US" dirty="0" err="1" smtClean="0"/>
            <a:t>penelitian</a:t>
          </a:r>
          <a:r>
            <a:rPr lang="en-US" dirty="0" smtClean="0"/>
            <a:t>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memberikan</a:t>
          </a:r>
          <a:r>
            <a:rPr lang="en-US" dirty="0" smtClean="0"/>
            <a:t> </a:t>
          </a:r>
          <a:r>
            <a:rPr lang="en-US" dirty="0" err="1" smtClean="0"/>
            <a:t>kontribusi</a:t>
          </a:r>
          <a:r>
            <a:rPr lang="en-US" dirty="0" smtClean="0"/>
            <a:t> </a:t>
          </a:r>
          <a:r>
            <a:rPr lang="en-US" dirty="0" err="1" smtClean="0"/>
            <a:t>positif</a:t>
          </a:r>
          <a:r>
            <a:rPr lang="en-US" dirty="0" smtClean="0"/>
            <a:t> </a:t>
          </a:r>
          <a:r>
            <a:rPr lang="en-US" dirty="0" err="1" smtClean="0"/>
            <a:t>terhadap</a:t>
          </a:r>
          <a:r>
            <a:rPr lang="en-US" dirty="0" smtClean="0"/>
            <a:t> </a:t>
          </a:r>
          <a:r>
            <a:rPr lang="en-US" dirty="0" err="1" smtClean="0"/>
            <a:t>proses</a:t>
          </a:r>
          <a:r>
            <a:rPr lang="en-US" dirty="0" smtClean="0"/>
            <a:t> </a:t>
          </a:r>
          <a:r>
            <a:rPr lang="en-US" dirty="0" err="1" smtClean="0"/>
            <a:t>pembuatan</a:t>
          </a:r>
          <a:r>
            <a:rPr lang="en-US" dirty="0" smtClean="0"/>
            <a:t> &amp; </a:t>
          </a:r>
          <a:r>
            <a:rPr lang="en-US" dirty="0" err="1" smtClean="0"/>
            <a:t>pengambilan</a:t>
          </a:r>
          <a:r>
            <a:rPr lang="en-US" dirty="0" smtClean="0"/>
            <a:t> </a:t>
          </a:r>
          <a:r>
            <a:rPr lang="en-US" dirty="0" err="1" smtClean="0"/>
            <a:t>kebijakan</a:t>
          </a:r>
          <a:endParaRPr lang="en-US" dirty="0"/>
        </a:p>
      </dgm:t>
    </dgm:pt>
    <dgm:pt modelId="{53A8E943-354F-4919-B62E-0A19439F83D8}" type="parTrans" cxnId="{EDF8580E-1A0A-4E01-9A6B-B4E094B2571E}">
      <dgm:prSet/>
      <dgm:spPr/>
      <dgm:t>
        <a:bodyPr/>
        <a:lstStyle/>
        <a:p>
          <a:endParaRPr lang="en-US"/>
        </a:p>
      </dgm:t>
    </dgm:pt>
    <dgm:pt modelId="{4AB9505B-DED0-42BF-B1E0-A2604DB57CC8}" type="sibTrans" cxnId="{EDF8580E-1A0A-4E01-9A6B-B4E094B2571E}">
      <dgm:prSet/>
      <dgm:spPr/>
      <dgm:t>
        <a:bodyPr/>
        <a:lstStyle/>
        <a:p>
          <a:endParaRPr lang="en-US"/>
        </a:p>
      </dgm:t>
    </dgm:pt>
    <dgm:pt modelId="{4E5F933B-D789-4213-9E2E-A06761DC8986}">
      <dgm:prSet/>
      <dgm:spPr/>
      <dgm:t>
        <a:bodyPr/>
        <a:lstStyle/>
        <a:p>
          <a:pPr rtl="0"/>
          <a:r>
            <a:rPr lang="en-US" dirty="0" smtClean="0"/>
            <a:t>Policy Brief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menjembatani</a:t>
          </a:r>
          <a:r>
            <a:rPr lang="en-US" dirty="0" smtClean="0"/>
            <a:t> </a:t>
          </a:r>
          <a:r>
            <a:rPr lang="en-US" dirty="0" err="1" smtClean="0"/>
            <a:t>celah</a:t>
          </a:r>
          <a:r>
            <a:rPr lang="en-US" dirty="0" smtClean="0"/>
            <a:t> </a:t>
          </a:r>
          <a:r>
            <a:rPr lang="en-US" dirty="0" err="1" smtClean="0"/>
            <a:t>antara</a:t>
          </a:r>
          <a:r>
            <a:rPr lang="en-US" dirty="0" smtClean="0"/>
            <a:t> </a:t>
          </a:r>
          <a:r>
            <a:rPr lang="en-US" dirty="0" err="1" smtClean="0"/>
            <a:t>penelitian</a:t>
          </a:r>
          <a:r>
            <a:rPr lang="en-US" dirty="0" smtClean="0"/>
            <a:t> &amp; </a:t>
          </a:r>
          <a:r>
            <a:rPr lang="en-US" dirty="0" err="1" smtClean="0"/>
            <a:t>para</a:t>
          </a:r>
          <a:r>
            <a:rPr lang="en-US" dirty="0" smtClean="0"/>
            <a:t> </a:t>
          </a:r>
          <a:r>
            <a:rPr lang="en-US" dirty="0" err="1" smtClean="0"/>
            <a:t>pengambil</a:t>
          </a:r>
          <a:r>
            <a:rPr lang="en-US" dirty="0" smtClean="0"/>
            <a:t> </a:t>
          </a:r>
          <a:r>
            <a:rPr lang="en-US" dirty="0" err="1" smtClean="0"/>
            <a:t>kebijakan</a:t>
          </a:r>
          <a:r>
            <a:rPr lang="en-US" dirty="0" smtClean="0"/>
            <a:t>. </a:t>
          </a:r>
          <a:endParaRPr lang="en-US" dirty="0"/>
        </a:p>
      </dgm:t>
    </dgm:pt>
    <dgm:pt modelId="{13ABA3FF-DEC8-4D9A-B2F6-4A79394A54FB}" type="parTrans" cxnId="{4182907A-6437-4777-946A-7AAA3F8C7C37}">
      <dgm:prSet/>
      <dgm:spPr/>
      <dgm:t>
        <a:bodyPr/>
        <a:lstStyle/>
        <a:p>
          <a:endParaRPr lang="en-US"/>
        </a:p>
      </dgm:t>
    </dgm:pt>
    <dgm:pt modelId="{302BF677-1B59-4826-B0FB-FF1F0D2B397C}" type="sibTrans" cxnId="{4182907A-6437-4777-946A-7AAA3F8C7C37}">
      <dgm:prSet/>
      <dgm:spPr/>
      <dgm:t>
        <a:bodyPr/>
        <a:lstStyle/>
        <a:p>
          <a:endParaRPr lang="en-US"/>
        </a:p>
      </dgm:t>
    </dgm:pt>
    <dgm:pt modelId="{05E2F32D-9998-4E6D-B763-B06C2940DFEB}" type="pres">
      <dgm:prSet presAssocID="{543D4D8D-8B84-4B25-AA75-29ECECF0AA7E}" presName="linear" presStyleCnt="0">
        <dgm:presLayoutVars>
          <dgm:animLvl val="lvl"/>
          <dgm:resizeHandles val="exact"/>
        </dgm:presLayoutVars>
      </dgm:prSet>
      <dgm:spPr/>
    </dgm:pt>
    <dgm:pt modelId="{B03F5162-B771-4B0B-88E6-027DADA8F047}" type="pres">
      <dgm:prSet presAssocID="{881B6B1F-3969-4782-8C9C-FB6986CC02B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3DB9B6E-495D-4BA0-8BD1-F64E63F4155E}" type="pres">
      <dgm:prSet presAssocID="{4AB9505B-DED0-42BF-B1E0-A2604DB57CC8}" presName="spacer" presStyleCnt="0"/>
      <dgm:spPr/>
    </dgm:pt>
    <dgm:pt modelId="{61B314CC-2B40-4965-B261-E4F30220BFE4}" type="pres">
      <dgm:prSet presAssocID="{4E5F933B-D789-4213-9E2E-A06761DC8986}" presName="parentText" presStyleLbl="node1" presStyleIdx="1" presStyleCnt="2" custLinFactNeighborX="-2778" custLinFactNeighborY="513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82907A-6437-4777-946A-7AAA3F8C7C37}" srcId="{543D4D8D-8B84-4B25-AA75-29ECECF0AA7E}" destId="{4E5F933B-D789-4213-9E2E-A06761DC8986}" srcOrd="1" destOrd="0" parTransId="{13ABA3FF-DEC8-4D9A-B2F6-4A79394A54FB}" sibTransId="{302BF677-1B59-4826-B0FB-FF1F0D2B397C}"/>
    <dgm:cxn modelId="{EDF8580E-1A0A-4E01-9A6B-B4E094B2571E}" srcId="{543D4D8D-8B84-4B25-AA75-29ECECF0AA7E}" destId="{881B6B1F-3969-4782-8C9C-FB6986CC02BE}" srcOrd="0" destOrd="0" parTransId="{53A8E943-354F-4919-B62E-0A19439F83D8}" sibTransId="{4AB9505B-DED0-42BF-B1E0-A2604DB57CC8}"/>
    <dgm:cxn modelId="{117FDF9B-5525-473B-85A4-D73C5D91C750}" type="presOf" srcId="{881B6B1F-3969-4782-8C9C-FB6986CC02BE}" destId="{B03F5162-B771-4B0B-88E6-027DADA8F047}" srcOrd="0" destOrd="0" presId="urn:microsoft.com/office/officeart/2005/8/layout/vList2"/>
    <dgm:cxn modelId="{619AD4E0-E220-42E6-81D7-4205666DD986}" type="presOf" srcId="{4E5F933B-D789-4213-9E2E-A06761DC8986}" destId="{61B314CC-2B40-4965-B261-E4F30220BFE4}" srcOrd="0" destOrd="0" presId="urn:microsoft.com/office/officeart/2005/8/layout/vList2"/>
    <dgm:cxn modelId="{8DE07B4F-F41D-4C68-81D1-873B4BE19468}" type="presOf" srcId="{543D4D8D-8B84-4B25-AA75-29ECECF0AA7E}" destId="{05E2F32D-9998-4E6D-B763-B06C2940DFEB}" srcOrd="0" destOrd="0" presId="urn:microsoft.com/office/officeart/2005/8/layout/vList2"/>
    <dgm:cxn modelId="{11DEA0B9-04DE-42F6-A085-1D5A9BE1C68E}" type="presParOf" srcId="{05E2F32D-9998-4E6D-B763-B06C2940DFEB}" destId="{B03F5162-B771-4B0B-88E6-027DADA8F047}" srcOrd="0" destOrd="0" presId="urn:microsoft.com/office/officeart/2005/8/layout/vList2"/>
    <dgm:cxn modelId="{6358C2AC-B8C3-4C3C-908B-9D7F140FADBB}" type="presParOf" srcId="{05E2F32D-9998-4E6D-B763-B06C2940DFEB}" destId="{23DB9B6E-495D-4BA0-8BD1-F64E63F4155E}" srcOrd="1" destOrd="0" presId="urn:microsoft.com/office/officeart/2005/8/layout/vList2"/>
    <dgm:cxn modelId="{1C374EAB-FF64-4D71-8A60-6A72533E8606}" type="presParOf" srcId="{05E2F32D-9998-4E6D-B763-B06C2940DFEB}" destId="{61B314CC-2B40-4965-B261-E4F30220BFE4}" srcOrd="2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9405-614D-46DC-8CA6-42C6E1A6186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B437-5AC1-45F5-815B-AA8E811C8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9405-614D-46DC-8CA6-42C6E1A6186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B437-5AC1-45F5-815B-AA8E811C8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9405-614D-46DC-8CA6-42C6E1A6186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B437-5AC1-45F5-815B-AA8E811C8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9405-614D-46DC-8CA6-42C6E1A6186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B437-5AC1-45F5-815B-AA8E811C8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9405-614D-46DC-8CA6-42C6E1A6186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B437-5AC1-45F5-815B-AA8E811C8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9405-614D-46DC-8CA6-42C6E1A6186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B437-5AC1-45F5-815B-AA8E811C8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9405-614D-46DC-8CA6-42C6E1A6186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B437-5AC1-45F5-815B-AA8E811C8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9405-614D-46DC-8CA6-42C6E1A6186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B437-5AC1-45F5-815B-AA8E811C8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9405-614D-46DC-8CA6-42C6E1A6186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B437-5AC1-45F5-815B-AA8E811C8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9405-614D-46DC-8CA6-42C6E1A6186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B437-5AC1-45F5-815B-AA8E811C8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9405-614D-46DC-8CA6-42C6E1A6186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BB437-5AC1-45F5-815B-AA8E811C85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A9405-614D-46DC-8CA6-42C6E1A6186D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BB437-5AC1-45F5-815B-AA8E811C85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POLICY BRIEF &amp; LEMBAR FAKTA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1858963"/>
          </a:xfrm>
        </p:spPr>
        <p:txBody>
          <a:bodyPr>
            <a:normAutofit/>
          </a:bodyPr>
          <a:lstStyle/>
          <a:p>
            <a:r>
              <a:rPr lang="en-US" dirty="0" smtClean="0"/>
              <a:t>recommendations </a:t>
            </a:r>
            <a:r>
              <a:rPr lang="en-US" dirty="0"/>
              <a:t>(25</a:t>
            </a:r>
            <a:r>
              <a:rPr lang="en-US" dirty="0" smtClean="0"/>
              <a:t>%)</a:t>
            </a:r>
            <a:endParaRPr lang="en-US" dirty="0"/>
          </a:p>
        </p:txBody>
      </p:sp>
      <p:graphicFrame>
        <p:nvGraphicFramePr>
          <p:cNvPr id="4" name="Content Placeholder 7"/>
          <p:cNvGraphicFramePr>
            <a:graphicFrameLocks/>
          </p:cNvGraphicFramePr>
          <p:nvPr/>
        </p:nvGraphicFramePr>
        <p:xfrm>
          <a:off x="0" y="1219201"/>
          <a:ext cx="9144000" cy="583555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63334"/>
                <a:gridCol w="6180666"/>
              </a:tblGrid>
              <a:tr h="1586951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Results &amp; conclusions</a:t>
                      </a:r>
                    </a:p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(25%)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Font typeface="Arial" pitchFamily="34" charset="0"/>
                        <a:buChar char="•"/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Didesain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sebagai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gambaran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akan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temuan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fakta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penelitian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9388" indent="-179388">
                        <a:buFont typeface="Arial" pitchFamily="34" charset="0"/>
                        <a:buChar char="•"/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Dibangun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atas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alur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argumentasi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sesuai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rekomendasi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694126">
                <a:tc>
                  <a:txBody>
                    <a:bodyPr/>
                    <a:lstStyle/>
                    <a:p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Implications or</a:t>
                      </a:r>
                    </a:p>
                    <a:p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recommendations (25%)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Font typeface="Arial" pitchFamily="34" charset="0"/>
                        <a:buChar char="•"/>
                      </a:pPr>
                      <a:r>
                        <a:rPr lang="en-US" sz="2400" dirty="0" err="1" smtClean="0"/>
                        <a:t>Bagian</a:t>
                      </a:r>
                      <a:r>
                        <a:rPr lang="en-US" sz="2400" dirty="0" smtClean="0"/>
                        <a:t> yang paling </a:t>
                      </a:r>
                      <a:r>
                        <a:rPr lang="en-US" sz="2400" dirty="0" err="1" smtClean="0"/>
                        <a:t>penting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dari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policy brief</a:t>
                      </a:r>
                    </a:p>
                    <a:p>
                      <a:pPr marL="179388" indent="-179388">
                        <a:buFont typeface="Arial" pitchFamily="34" charset="0"/>
                        <a:buChar char="•"/>
                      </a:pPr>
                      <a:r>
                        <a:rPr lang="en-US" sz="2400" dirty="0" err="1" smtClean="0"/>
                        <a:t>Biasanya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dibatasi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maksimal</a:t>
                      </a:r>
                      <a:r>
                        <a:rPr lang="en-US" sz="2400" dirty="0" smtClean="0"/>
                        <a:t> 3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err="1" smtClean="0"/>
                        <a:t>implikasi</a:t>
                      </a:r>
                      <a:r>
                        <a:rPr lang="en-US" sz="2400" dirty="0" smtClean="0"/>
                        <a:t>/</a:t>
                      </a:r>
                      <a:r>
                        <a:rPr lang="en-US" sz="2400" dirty="0" err="1" smtClean="0"/>
                        <a:t>rekomendasi</a:t>
                      </a:r>
                      <a:endParaRPr lang="en-US" sz="2400" dirty="0" smtClean="0"/>
                    </a:p>
                    <a:p>
                      <a:pPr marL="179388" indent="-179388">
                        <a:buFont typeface="Arial" pitchFamily="34" charset="0"/>
                        <a:buChar char="•"/>
                      </a:pPr>
                      <a:r>
                        <a:rPr lang="en-US" sz="2400" dirty="0" err="1" smtClean="0"/>
                        <a:t>Rekomendasi</a:t>
                      </a:r>
                      <a:r>
                        <a:rPr lang="en-US" sz="2400" dirty="0" smtClean="0"/>
                        <a:t>: </a:t>
                      </a:r>
                      <a:r>
                        <a:rPr lang="en-US" sz="2400" dirty="0" err="1" smtClean="0"/>
                        <a:t>diharapkan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langsung</a:t>
                      </a:r>
                      <a:r>
                        <a:rPr lang="en-US" sz="2400" dirty="0" smtClean="0"/>
                        <a:t> &amp;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err="1" smtClean="0"/>
                        <a:t>jelas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mengusulkan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tindakan</a:t>
                      </a:r>
                      <a:r>
                        <a:rPr lang="en-US" sz="2400" dirty="0" smtClean="0"/>
                        <a:t>.</a:t>
                      </a:r>
                    </a:p>
                    <a:p>
                      <a:pPr marL="179388" indent="-179388">
                        <a:buFont typeface="Arial" pitchFamily="34" charset="0"/>
                        <a:buChar char="•"/>
                      </a:pPr>
                      <a:r>
                        <a:rPr lang="en-US" sz="2400" dirty="0" err="1" smtClean="0"/>
                        <a:t>Implikasi</a:t>
                      </a:r>
                      <a:r>
                        <a:rPr lang="en-US" sz="2400" dirty="0" smtClean="0"/>
                        <a:t>: </a:t>
                      </a:r>
                      <a:r>
                        <a:rPr lang="en-US" sz="2400" dirty="0" err="1" smtClean="0"/>
                        <a:t>penyampaian</a:t>
                      </a:r>
                      <a:r>
                        <a:rPr lang="en-US" sz="2400" dirty="0" smtClean="0"/>
                        <a:t> yang less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direct  </a:t>
                      </a:r>
                      <a:r>
                        <a:rPr lang="en-US" sz="2400" dirty="0" err="1" smtClean="0"/>
                        <a:t>tergantung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konteks</a:t>
                      </a:r>
                      <a:endParaRPr lang="en-US" sz="2400" dirty="0" smtClean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35772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References &amp; sumber2</a:t>
                      </a:r>
                    </a:p>
                    <a:p>
                      <a:r>
                        <a:rPr lang="en-US" sz="2400" dirty="0" err="1" smtClean="0"/>
                        <a:t>lainnya</a:t>
                      </a:r>
                      <a:r>
                        <a:rPr lang="en-US" sz="2400" dirty="0" smtClean="0"/>
                        <a:t> (10%)</a:t>
                      </a:r>
                    </a:p>
                    <a:p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Font typeface="Arial" pitchFamily="34" charset="0"/>
                        <a:buChar char="•"/>
                      </a:pPr>
                      <a:r>
                        <a:rPr lang="en-US" sz="2400" dirty="0" err="1" smtClean="0"/>
                        <a:t>Membantu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pembaca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menemukan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err="1" smtClean="0"/>
                        <a:t>informasi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tambahan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lainnya</a:t>
                      </a:r>
                      <a:endParaRPr lang="en-US" sz="2400" dirty="0" smtClean="0"/>
                    </a:p>
                    <a:p>
                      <a:pPr marL="179388" indent="-179388">
                        <a:buFont typeface="Arial" pitchFamily="34" charset="0"/>
                        <a:buChar char="•"/>
                      </a:pPr>
                      <a:r>
                        <a:rPr lang="en-US" sz="2400" dirty="0" err="1" smtClean="0"/>
                        <a:t>Tuliskan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referensi</a:t>
                      </a:r>
                      <a:r>
                        <a:rPr lang="en-US" sz="2400" dirty="0" smtClean="0"/>
                        <a:t> yang </a:t>
                      </a:r>
                      <a:r>
                        <a:rPr lang="en-US" sz="2400" dirty="0" err="1" smtClean="0"/>
                        <a:t>penting</a:t>
                      </a:r>
                      <a:r>
                        <a:rPr lang="en-US" sz="2400" dirty="0" smtClean="0"/>
                        <a:t>(seminal) </a:t>
                      </a:r>
                      <a:r>
                        <a:rPr lang="en-US" sz="2400" dirty="0" err="1" smtClean="0"/>
                        <a:t>saja</a:t>
                      </a:r>
                      <a:r>
                        <a:rPr lang="en-US" sz="2400" dirty="0" smtClean="0"/>
                        <a:t>.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Policy Brief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Mendesain</a:t>
            </a:r>
            <a:r>
              <a:rPr lang="en-US" dirty="0" smtClean="0">
                <a:solidFill>
                  <a:schemeClr val="bg1"/>
                </a:solidFill>
              </a:rPr>
              <a:t> Policy Brief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Judul</a:t>
            </a:r>
            <a:r>
              <a:rPr lang="en-US" dirty="0"/>
              <a:t>,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 smtClean="0"/>
              <a:t>bahasan</a:t>
            </a:r>
            <a:endParaRPr lang="en-US" dirty="0" smtClean="0"/>
          </a:p>
          <a:p>
            <a:pPr lvl="1"/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/>
              <a:t>ide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&amp;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 smtClean="0"/>
              <a:t>kunci</a:t>
            </a:r>
            <a:endParaRPr lang="en-US" dirty="0" smtClean="0"/>
          </a:p>
          <a:p>
            <a:pPr lvl="1"/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 smtClean="0"/>
              <a:t>diingat</a:t>
            </a:r>
            <a:endParaRPr lang="en-US" dirty="0" smtClean="0"/>
          </a:p>
          <a:p>
            <a:pPr lvl="1"/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 smtClean="0"/>
              <a:t>pertanyaan</a:t>
            </a:r>
            <a:endParaRPr lang="en-US" dirty="0" smtClean="0"/>
          </a:p>
          <a:p>
            <a:r>
              <a:rPr lang="en-US" dirty="0" err="1" smtClean="0"/>
              <a:t>Gambar</a:t>
            </a: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picture is worth a thousand words</a:t>
            </a:r>
            <a:r>
              <a:rPr lang="en-US" dirty="0" smtClean="0"/>
              <a:t>!’</a:t>
            </a:r>
          </a:p>
          <a:p>
            <a:pPr lvl="1"/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cerah</a:t>
            </a:r>
            <a:r>
              <a:rPr lang="en-US" dirty="0"/>
              <a:t> </a:t>
            </a:r>
            <a:r>
              <a:rPr lang="en-US" dirty="0" err="1"/>
              <a:t>berani</a:t>
            </a:r>
            <a:r>
              <a:rPr lang="en-US" dirty="0"/>
              <a:t> 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minat</a:t>
            </a:r>
            <a:r>
              <a:rPr lang="en-US" dirty="0"/>
              <a:t> </a:t>
            </a:r>
            <a:r>
              <a:rPr lang="en-US" dirty="0" err="1" smtClean="0"/>
              <a:t>pembaca</a:t>
            </a:r>
            <a:endParaRPr lang="en-US" dirty="0" smtClean="0"/>
          </a:p>
          <a:p>
            <a:pPr lvl="1"/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&amp; personal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Gambar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picture is worth a thousand words</a:t>
            </a:r>
            <a:r>
              <a:rPr lang="en-US" dirty="0" smtClean="0"/>
              <a:t>!’</a:t>
            </a:r>
          </a:p>
          <a:p>
            <a:pPr lvl="1"/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cerah</a:t>
            </a:r>
            <a:r>
              <a:rPr lang="en-US" dirty="0"/>
              <a:t> </a:t>
            </a:r>
            <a:r>
              <a:rPr lang="en-US" dirty="0" err="1"/>
              <a:t>berani</a:t>
            </a:r>
            <a:r>
              <a:rPr lang="en-US" dirty="0"/>
              <a:t> 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minat</a:t>
            </a:r>
            <a:r>
              <a:rPr lang="en-US" dirty="0"/>
              <a:t> </a:t>
            </a:r>
            <a:r>
              <a:rPr lang="en-US" dirty="0" err="1" smtClean="0"/>
              <a:t>pembaca</a:t>
            </a:r>
            <a:endParaRPr lang="en-US" dirty="0" smtClean="0"/>
          </a:p>
          <a:p>
            <a:pPr lvl="1"/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&amp; </a:t>
            </a:r>
            <a:r>
              <a:rPr lang="en-US" dirty="0" smtClean="0"/>
              <a:t>personal</a:t>
            </a:r>
          </a:p>
          <a:p>
            <a:r>
              <a:rPr lang="en-US" dirty="0" err="1"/>
              <a:t>Kotak</a:t>
            </a:r>
            <a:r>
              <a:rPr lang="en-US" dirty="0"/>
              <a:t> </a:t>
            </a:r>
            <a:r>
              <a:rPr lang="en-US" dirty="0" err="1" smtClean="0"/>
              <a:t>teks</a:t>
            </a:r>
            <a:endParaRPr lang="en-US" dirty="0" smtClean="0"/>
          </a:p>
          <a:p>
            <a:pPr lvl="1"/>
            <a:r>
              <a:rPr lang="pt-BR" dirty="0" smtClean="0"/>
              <a:t>Latar </a:t>
            </a:r>
            <a:r>
              <a:rPr lang="pt-BR" dirty="0"/>
              <a:t>belakang cerita  membantu pembaca </a:t>
            </a:r>
            <a:r>
              <a:rPr lang="pt-BR" dirty="0" smtClean="0"/>
              <a:t>memahami </a:t>
            </a:r>
            <a:r>
              <a:rPr lang="en-US" dirty="0" err="1" smtClean="0"/>
              <a:t>isu</a:t>
            </a:r>
            <a:endParaRPr lang="en-US" dirty="0"/>
          </a:p>
          <a:p>
            <a:pPr lvl="1"/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/>
              <a:t>tambahan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krusial</a:t>
            </a:r>
            <a:r>
              <a:rPr lang="en-US" dirty="0"/>
              <a:t> </a:t>
            </a:r>
            <a:r>
              <a:rPr lang="en-US" dirty="0" err="1" smtClean="0"/>
              <a:t>dimasukan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Mendesain</a:t>
            </a:r>
            <a:r>
              <a:rPr lang="en-US" dirty="0" smtClean="0">
                <a:solidFill>
                  <a:schemeClr val="bg1"/>
                </a:solidFill>
              </a:rPr>
              <a:t> Policy Brief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Policy Brief 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Policy Brief 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Policy 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Singkat</a:t>
            </a:r>
            <a:endParaRPr lang="en-US" dirty="0" smtClean="0"/>
          </a:p>
          <a:p>
            <a:r>
              <a:rPr lang="en-US" dirty="0" smtClean="0"/>
              <a:t>Stand-alone</a:t>
            </a:r>
          </a:p>
          <a:p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/>
              <a:t>spesifik</a:t>
            </a:r>
            <a:r>
              <a:rPr lang="en-US" dirty="0"/>
              <a:t> yang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/>
              <a:t>kebijakan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4 </a:t>
            </a:r>
            <a:r>
              <a:rPr lang="en-US" dirty="0" err="1"/>
              <a:t>F</a:t>
            </a:r>
            <a:r>
              <a:rPr lang="en-US" dirty="0" err="1" smtClean="0"/>
              <a:t>ungsi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Menjelaskan </a:t>
            </a:r>
            <a:r>
              <a:rPr lang="fi-FI" dirty="0"/>
              <a:t>&amp; menyampaikan urgensi suatu isu tertentu</a:t>
            </a:r>
          </a:p>
          <a:p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implikasi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  <a:p>
            <a:r>
              <a:rPr lang="sv-SE" dirty="0" smtClean="0"/>
              <a:t>Menyajikan </a:t>
            </a:r>
            <a:r>
              <a:rPr lang="sv-SE" dirty="0"/>
              <a:t>fakta-fakta untuk mendukung alasan </a:t>
            </a:r>
            <a:r>
              <a:rPr lang="sv-SE" dirty="0" smtClean="0"/>
              <a:t>dibalik </a:t>
            </a:r>
            <a:r>
              <a:rPr lang="en-US" dirty="0" err="1" smtClean="0"/>
              <a:t>rekomendasi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diberikan</a:t>
            </a:r>
            <a:endParaRPr lang="en-US" dirty="0"/>
          </a:p>
          <a:p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pembaca</a:t>
            </a:r>
            <a:r>
              <a:rPr lang="en-US" dirty="0"/>
              <a:t> </a:t>
            </a:r>
            <a:r>
              <a:rPr lang="en-US" dirty="0" err="1"/>
              <a:t>sumber-sumber</a:t>
            </a:r>
            <a:r>
              <a:rPr lang="en-US" dirty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/>
          <a:lstStyle/>
          <a:p>
            <a:r>
              <a:rPr lang="en-US" dirty="0" err="1" smtClean="0"/>
              <a:t>Layaknya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Pahami</a:t>
            </a:r>
            <a:r>
              <a:rPr lang="en-US" sz="4400" dirty="0" smtClean="0"/>
              <a:t> </a:t>
            </a:r>
            <a:r>
              <a:rPr lang="en-US" sz="4400" dirty="0" err="1" smtClean="0"/>
              <a:t>sasaran</a:t>
            </a:r>
            <a:r>
              <a:rPr lang="en-US" sz="4400" dirty="0" smtClean="0"/>
              <a:t> !!!</a:t>
            </a:r>
          </a:p>
          <a:p>
            <a:r>
              <a:rPr lang="en-US" sz="4400" dirty="0" smtClean="0"/>
              <a:t>Know your audience !</a:t>
            </a:r>
            <a:endParaRPr lang="en-U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&amp;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PENULIS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/>
              <a:t>Peneliti</a:t>
            </a:r>
            <a:endParaRPr lang="en-US" dirty="0" smtClean="0"/>
          </a:p>
          <a:p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 smtClean="0"/>
          </a:p>
          <a:p>
            <a:r>
              <a:rPr lang="en-US" dirty="0" smtClean="0"/>
              <a:t>LSM</a:t>
            </a:r>
          </a:p>
          <a:p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advokasi</a:t>
            </a:r>
            <a:endParaRPr lang="en-US" dirty="0" smtClean="0"/>
          </a:p>
          <a:p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  <a:p>
            <a:r>
              <a:rPr lang="en-US" dirty="0" err="1" smtClean="0"/>
              <a:t>Jaringan</a:t>
            </a:r>
            <a:r>
              <a:rPr lang="en-US" dirty="0" smtClean="0"/>
              <a:t>/</a:t>
            </a:r>
            <a:r>
              <a:rPr lang="en-US" dirty="0" err="1" smtClean="0"/>
              <a:t>koalisi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SASARAN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endParaRPr lang="en-US" dirty="0" smtClean="0"/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endParaRPr lang="en-US" dirty="0"/>
          </a:p>
          <a:p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/>
              <a:t>umum</a:t>
            </a:r>
            <a:r>
              <a:rPr lang="en-US" dirty="0"/>
              <a:t> &amp; </a:t>
            </a:r>
            <a:r>
              <a:rPr lang="en-US" dirty="0" err="1" smtClean="0"/>
              <a:t>nonakademisi</a:t>
            </a:r>
            <a:r>
              <a:rPr lang="en-US" dirty="0" smtClean="0"/>
              <a:t>/non-</a:t>
            </a:r>
            <a:r>
              <a:rPr lang="en-US" dirty="0" err="1" smtClean="0"/>
              <a:t>pakar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/>
          <a:lstStyle/>
          <a:p>
            <a:r>
              <a:rPr lang="en-US" dirty="0" err="1" smtClean="0"/>
              <a:t>Merencanakan</a:t>
            </a:r>
            <a:r>
              <a:rPr lang="en-US" dirty="0" smtClean="0"/>
              <a:t> Policy Brief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Perhatikan</a:t>
            </a:r>
            <a:r>
              <a:rPr lang="en-US" dirty="0" smtClean="0"/>
              <a:t>  : </a:t>
            </a:r>
          </a:p>
          <a:p>
            <a:pPr lvl="1"/>
            <a:r>
              <a:rPr lang="en-US" dirty="0" smtClean="0"/>
              <a:t>political context</a:t>
            </a:r>
          </a:p>
          <a:p>
            <a:pPr lvl="1"/>
            <a:r>
              <a:rPr lang="en-US" dirty="0" smtClean="0"/>
              <a:t>Evidence</a:t>
            </a:r>
          </a:p>
          <a:p>
            <a:pPr lvl="1"/>
            <a:r>
              <a:rPr lang="en-US" dirty="0" smtClean="0"/>
              <a:t>links </a:t>
            </a:r>
          </a:p>
          <a:p>
            <a:pPr lvl="1"/>
            <a:r>
              <a:rPr lang="en-US" dirty="0"/>
              <a:t>e</a:t>
            </a:r>
            <a:r>
              <a:rPr lang="nb-NO" dirty="0" smtClean="0"/>
              <a:t>xternal </a:t>
            </a:r>
            <a:r>
              <a:rPr lang="nb-NO" dirty="0"/>
              <a:t>factors  </a:t>
            </a:r>
            <a:endParaRPr lang="nb-NO" dirty="0" smtClean="0"/>
          </a:p>
          <a:p>
            <a:pPr lvl="1"/>
            <a:r>
              <a:rPr lang="nb-NO" dirty="0" smtClean="0"/>
              <a:t>mengidentifikasi </a:t>
            </a:r>
            <a:r>
              <a:rPr lang="nb-NO" dirty="0"/>
              <a:t>aktor &amp; </a:t>
            </a:r>
            <a:r>
              <a:rPr lang="nb-NO" dirty="0" smtClean="0"/>
              <a:t>proses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Rencanakan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&amp; format:</a:t>
            </a:r>
          </a:p>
          <a:p>
            <a:pPr lvl="1"/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&amp;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policy brief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endParaRPr lang="en-US" dirty="0" smtClean="0"/>
          </a:p>
          <a:p>
            <a:pPr lvl="1"/>
            <a:r>
              <a:rPr lang="fi-FI" dirty="0" smtClean="0"/>
              <a:t>Menentukan kunci utama rekomendasi/implikasi kebijakan</a:t>
            </a:r>
          </a:p>
          <a:p>
            <a:pPr lvl="1"/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argumentasi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rekomendasi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endParaRPr lang="en-US" dirty="0" smtClean="0"/>
          </a:p>
          <a:p>
            <a:pPr lvl="1"/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seputar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,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entry point </a:t>
            </a:r>
            <a:r>
              <a:rPr lang="en-US" dirty="0" err="1" smtClean="0"/>
              <a:t>pesan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6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/>
          <a:lstStyle/>
          <a:p>
            <a:r>
              <a:rPr lang="en-US" dirty="0" err="1" smtClean="0"/>
              <a:t>Merencanakan</a:t>
            </a:r>
            <a:r>
              <a:rPr lang="en-US" dirty="0" smtClean="0"/>
              <a:t> Policy Brief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Policy Brief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0" y="1371599"/>
          <a:ext cx="9144000" cy="52578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71334"/>
                <a:gridCol w="5672666"/>
              </a:tblGrid>
              <a:tr h="1242753">
                <a:tc>
                  <a:txBody>
                    <a:bodyPr/>
                    <a:lstStyle/>
                    <a:p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Executive statement</a:t>
                      </a:r>
                    </a:p>
                    <a:p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(10%)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3363" indent="-233363">
                        <a:buFont typeface="Arial" pitchFamily="34" charset="0"/>
                        <a:buChar char="•"/>
                      </a:pP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</a:rPr>
                        <a:t>Ikhtisar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</a:rPr>
                        <a:t>singkat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</a:rPr>
                        <a:t>dari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</a:rPr>
                        <a:t>seluruh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</a:rPr>
                        <a:t>bagian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 policy brief</a:t>
                      </a:r>
                    </a:p>
                    <a:p>
                      <a:pPr marL="233363" indent="-233363">
                        <a:buFont typeface="Arial" pitchFamily="34" charset="0"/>
                        <a:buChar char="•"/>
                      </a:pP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</a:rPr>
                        <a:t>Ditulis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</a:rPr>
                        <a:t>terakhir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 kali</a:t>
                      </a:r>
                      <a:endParaRPr lang="en-US" sz="24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07524">
                <a:tc>
                  <a:txBody>
                    <a:bodyPr/>
                    <a:lstStyle/>
                    <a:p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Introduction (10-15%) 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3363" indent="-233363"/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•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</a:rPr>
                        <a:t>Menyoroti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</a:rPr>
                        <a:t>urgensi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</a:rPr>
                        <a:t>masalah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</a:rPr>
                        <a:t>menggunakan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 entry point yang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</a:rPr>
                        <a:t>telah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</a:rPr>
                        <a:t>diidentifikasi</a:t>
                      </a:r>
                      <a:endParaRPr lang="en-US" sz="2400" b="0" kern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33363" indent="-233363"/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•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</a:rPr>
                        <a:t>Menyajikan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</a:rPr>
                        <a:t>gambaran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</a:rPr>
                        <a:t>singkat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</a:rPr>
                        <a:t>rangkuman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</a:rPr>
                        <a:t>atau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</a:rPr>
                        <a:t>arah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</a:rPr>
                        <a:t>isi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 policy brief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7524">
                <a:tc>
                  <a:txBody>
                    <a:bodyPr/>
                    <a:lstStyle/>
                    <a:p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Methodology (5-10%) 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3363" indent="-233363">
                        <a:buFont typeface="Arial" pitchFamily="34" charset="0"/>
                        <a:buChar char="•"/>
                      </a:pP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</a:rPr>
                        <a:t>Didesain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</a:rPr>
                        <a:t>untuk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</a:rPr>
                        <a:t>memperkuat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</a:rPr>
                        <a:t>kredibilitas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 policy brief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</a:rPr>
                        <a:t>menjelaskan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</a:rPr>
                        <a:t>bagaimana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</a:rPr>
                        <a:t>temuan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</a:rPr>
                        <a:t>rekomendasi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kern="1200" baseline="0" dirty="0" err="1" smtClean="0">
                          <a:solidFill>
                            <a:schemeClr val="tx1"/>
                          </a:solidFill>
                        </a:rPr>
                        <a:t>didapatkan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452</Words>
  <Application>Microsoft Office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POLICY BRIEF &amp; LEMBAR FAKTA</vt:lpstr>
      <vt:lpstr>Why Policy Brief ?</vt:lpstr>
      <vt:lpstr>Policy Brief</vt:lpstr>
      <vt:lpstr>4 Fungsi utama:</vt:lpstr>
      <vt:lpstr>Layaknya komunikasi….</vt:lpstr>
      <vt:lpstr>Siapa Anda &amp; Siapa Sasaran ?</vt:lpstr>
      <vt:lpstr>Merencanakan Policy Brief</vt:lpstr>
      <vt:lpstr>Merencanakan Policy Brief</vt:lpstr>
      <vt:lpstr>Struktur Policy Brief</vt:lpstr>
      <vt:lpstr>Struktur Policy Brief</vt:lpstr>
      <vt:lpstr>Mendesain Policy Brief</vt:lpstr>
      <vt:lpstr>Mendesain Policy Brief</vt:lpstr>
      <vt:lpstr>Latihan membuat Policy Brief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BRIEF &amp; LEMBAR FAKTA</dc:title>
  <dc:creator>user</dc:creator>
  <cp:lastModifiedBy>user</cp:lastModifiedBy>
  <cp:revision>1</cp:revision>
  <dcterms:created xsi:type="dcterms:W3CDTF">2014-05-21T03:53:51Z</dcterms:created>
  <dcterms:modified xsi:type="dcterms:W3CDTF">2014-05-21T05:01:54Z</dcterms:modified>
</cp:coreProperties>
</file>