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7" r:id="rId3"/>
    <p:sldId id="257" r:id="rId4"/>
    <p:sldId id="276" r:id="rId5"/>
    <p:sldId id="278" r:id="rId6"/>
    <p:sldId id="279" r:id="rId7"/>
    <p:sldId id="280" r:id="rId8"/>
    <p:sldId id="258" r:id="rId9"/>
    <p:sldId id="259" r:id="rId10"/>
    <p:sldId id="260" r:id="rId11"/>
    <p:sldId id="261" r:id="rId12"/>
    <p:sldId id="262" r:id="rId13"/>
    <p:sldId id="292" r:id="rId14"/>
    <p:sldId id="263" r:id="rId15"/>
    <p:sldId id="264" r:id="rId16"/>
    <p:sldId id="293" r:id="rId17"/>
    <p:sldId id="265" r:id="rId18"/>
    <p:sldId id="266" r:id="rId19"/>
    <p:sldId id="301" r:id="rId20"/>
    <p:sldId id="302" r:id="rId21"/>
    <p:sldId id="303" r:id="rId22"/>
    <p:sldId id="287" r:id="rId23"/>
    <p:sldId id="288" r:id="rId24"/>
    <p:sldId id="289" r:id="rId25"/>
    <p:sldId id="267" r:id="rId26"/>
    <p:sldId id="283" r:id="rId27"/>
    <p:sldId id="282" r:id="rId28"/>
    <p:sldId id="284" r:id="rId29"/>
    <p:sldId id="285" r:id="rId30"/>
    <p:sldId id="286" r:id="rId31"/>
    <p:sldId id="270" r:id="rId32"/>
    <p:sldId id="271" r:id="rId33"/>
    <p:sldId id="272" r:id="rId34"/>
    <p:sldId id="273" r:id="rId35"/>
    <p:sldId id="274" r:id="rId36"/>
    <p:sldId id="275" r:id="rId37"/>
    <p:sldId id="294" r:id="rId38"/>
    <p:sldId id="295" r:id="rId39"/>
    <p:sldId id="297" r:id="rId40"/>
    <p:sldId id="296" r:id="rId41"/>
    <p:sldId id="298" r:id="rId42"/>
    <p:sldId id="299" r:id="rId43"/>
    <p:sldId id="281" r:id="rId44"/>
    <p:sldId id="300" r:id="rId45"/>
    <p:sldId id="291" r:id="rId46"/>
    <p:sldId id="268" r:id="rId4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FC29-7231-4548-A29D-46D421E1B161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B44B0-764E-45C3-B22D-96F2C00BAE4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44B0-764E-45C3-B22D-96F2C00BAE48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2040-3AC0-4E19-A211-65BEA22821F0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D0EE-4AB9-4D21-88CA-C0226DF1110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Teknik Sampling Kualitas Udara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/>
          <a:lstStyle/>
          <a:p>
            <a:r>
              <a:rPr lang="id-ID" dirty="0" smtClean="0"/>
              <a:t>Eko Hartini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ISTILAH DAN 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Probe:  sampling inlet/contoh uji masuk dari alat pengambilan contoh uji</a:t>
            </a:r>
          </a:p>
          <a:p>
            <a:r>
              <a:rPr lang="id-ID" dirty="0" smtClean="0"/>
              <a:t>Absorbsi: penyerapan secara kimia oleh tumbuhan, bangunan, dan penghalang lainnya terhadap contoh uji</a:t>
            </a:r>
          </a:p>
          <a:p>
            <a:r>
              <a:rPr lang="id-ID" dirty="0" smtClean="0"/>
              <a:t>Adsorbsi: penyerapan secara fisika oleh tumbuhan, bangunan, dan penghalang lainnya terhadap contoh uji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ISTILAH DAN 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Stasiun: tempat peralatan pengambil contoh uji dengan sistem otomatis</a:t>
            </a:r>
          </a:p>
          <a:p>
            <a:r>
              <a:rPr lang="id-ID" dirty="0" smtClean="0"/>
              <a:t>Lokasi pengambilan contoh uji: daerah/area yang dipilih untuk menentukan pengambilan titik contoh uji</a:t>
            </a:r>
          </a:p>
          <a:p>
            <a:r>
              <a:rPr lang="id-ID" dirty="0" smtClean="0"/>
              <a:t>Titik pengambilan contoh uji: tempat peralatan pengambil contoh uji diletakkan untuk melaksanakan pengambilan contoh uji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ISTILAH DAN 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Isopleth: garis yang menggambarkan konsentrasi yang sama dari penyebaran polutan pada penerima</a:t>
            </a:r>
          </a:p>
          <a:p>
            <a:r>
              <a:rPr lang="id-ID" dirty="0" smtClean="0"/>
              <a:t>Model simulasi: model matematis yang digunakan untuk memprediksi penyebaran polutan atau pencemar dari suatu area yang akan dipantau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KATEGORI TEKNIK SAMPLING KUALITAS UDARA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Teknik Sampling Udara Emisi: </a:t>
            </a:r>
            <a:r>
              <a:rPr lang="id-ID" dirty="0" smtClean="0"/>
              <a:t>teknik sampling udara pada sumbernya seperti cerobong pabrik dan saluran  knalpot kendaraan bermotor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Teknik Sampling Udara Ambien: </a:t>
            </a:r>
            <a:r>
              <a:rPr lang="id-ID" dirty="0" smtClean="0"/>
              <a:t>sampling kualitas udara pada media penerima polutan udara/emisi udara.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CARA PENENTUAN LOKASI SAMPLING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Prinsip: data yang diperoleh harus dapat mewakili daerah yang sedang dipantau </a:t>
            </a:r>
            <a:r>
              <a:rPr lang="id-ID" dirty="0" smtClean="0">
                <a:sym typeface="Wingdings" pitchFamily="2" charset="2"/>
              </a:rPr>
              <a:t> memenuhi persyaratan yang ditetapkan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dirty="0" smtClean="0"/>
              <a:t>KRITERIA PENENTUAN LOKASI PEMANTAUAN KUALITAS UDARA AMBIEN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id-ID" dirty="0" smtClean="0"/>
              <a:t>Area dengan konsentrasi pencemar tinggi</a:t>
            </a:r>
          </a:p>
          <a:p>
            <a:r>
              <a:rPr lang="id-ID" dirty="0" smtClean="0"/>
              <a:t>Area dengan kepadatan penduduk tinggi</a:t>
            </a:r>
          </a:p>
          <a:p>
            <a:r>
              <a:rPr lang="id-ID" dirty="0" smtClean="0"/>
              <a:t>Di daerah sekitar lokasi penelitian</a:t>
            </a:r>
          </a:p>
          <a:p>
            <a:r>
              <a:rPr lang="id-ID" dirty="0" smtClean="0"/>
              <a:t>Di daerah proyeksi</a:t>
            </a:r>
          </a:p>
          <a:p>
            <a:r>
              <a:rPr lang="id-ID" dirty="0" smtClean="0"/>
              <a:t>Mewakili seluruh wilayah studi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ym typeface="Wingdings" pitchFamily="2" charset="2"/>
              </a:rPr>
              <a:t>Titik pemantauan kualitas udara ambien ditetapkan dengan mempertimbangkan: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40108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sym typeface="Wingdings" pitchFamily="2" charset="2"/>
              </a:rPr>
              <a:t>	1. Faktor meteorologi (arah &amp; kecepatan angin)</a:t>
            </a:r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	2. Faktor geografi (topografi)</a:t>
            </a:r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	3. Tata guna lahan</a:t>
            </a:r>
          </a:p>
          <a:p>
            <a:pPr>
              <a:buNone/>
            </a:pPr>
            <a:r>
              <a:rPr lang="id-ID" dirty="0">
                <a:sym typeface="Wingdings" pitchFamily="2" charset="2"/>
              </a:rPr>
              <a:t>	</a:t>
            </a:r>
            <a:endParaRPr lang="id-ID" dirty="0" smtClean="0">
              <a:sym typeface="Wingdings" pitchFamily="2" charset="2"/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PERSYARATAN PEMILIHAN LOKASI PENGAMBILAN CONTOH UJI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Hindari tempat yang dapat merubah konsentrasi akibat adanya absorbsi dan/atau adsorbsi</a:t>
            </a:r>
          </a:p>
          <a:p>
            <a:r>
              <a:rPr lang="id-ID" dirty="0" smtClean="0"/>
              <a:t>Hindari tempat dimana pengganggu kimia terhadap bahan pencemar yang akan diukur dapat terjadi</a:t>
            </a:r>
          </a:p>
          <a:p>
            <a:r>
              <a:rPr lang="id-ID" dirty="0" smtClean="0"/>
              <a:t>Hindari tempat dimana pengganggu fisika dapat menghasilkan suatu hasil yang menganggu pada saat mengukur debu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PERSYARATAN PEMILIHAN LOKASI PENGAMBILAN CONTOH UJI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Letakkan peralatan di daer</a:t>
            </a:r>
            <a:r>
              <a:rPr lang="en-US" dirty="0" smtClean="0"/>
              <a:t>a</a:t>
            </a:r>
            <a:r>
              <a:rPr lang="id-ID" dirty="0" smtClean="0"/>
              <a:t>h dengan gedung /bangunan yang rendah dan saling berjauhan</a:t>
            </a:r>
          </a:p>
          <a:p>
            <a:r>
              <a:rPr lang="id-ID" dirty="0" smtClean="0"/>
              <a:t>Jika pemantauan bersifat kontinyu: pemilihan lokasi harus mempertimbangkan perubahan kondisi peruntukan pada masa datang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Posisi Probe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4624" t="35694" r="9927" b="22946"/>
          <a:stretch>
            <a:fillRect/>
          </a:stretch>
        </p:blipFill>
        <p:spPr bwMode="auto">
          <a:xfrm>
            <a:off x="357158" y="1500174"/>
            <a:ext cx="8286807" cy="49292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STANDARDS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Keputusan  Menteri  Negara  Lingkungan  Hidup  No.  13  Tahun  1995  tentang:  Baku Mutu Emisi Sumber Tidak Bergerak</a:t>
            </a:r>
          </a:p>
          <a:p>
            <a:r>
              <a:rPr lang="id-ID" dirty="0" smtClean="0"/>
              <a:t>KepKaBaPedal No 205/1996 tentang: Pengendalian Pencemaran Udara Sumber Tidak Bergerak </a:t>
            </a:r>
          </a:p>
          <a:p>
            <a:r>
              <a:rPr lang="id-ID" dirty="0" smtClean="0"/>
              <a:t>SE Menaker No SE-01/MEN/1997 tentang: NAB Faktor Kimia di Udara Lingkungan 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sz="3200" b="1" dirty="0" smtClean="0"/>
              <a:t>Lokasi Pemantauan Jika </a:t>
            </a:r>
            <a:br>
              <a:rPr lang="id-ID" sz="3200" b="1" dirty="0" smtClean="0"/>
            </a:br>
            <a:r>
              <a:rPr lang="id-ID" sz="3200" b="1" dirty="0" smtClean="0"/>
              <a:t>Lokasi dekat dengan Gedung atau Pohon Tinggi </a:t>
            </a:r>
            <a:endParaRPr lang="id-ID" sz="32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9306" t="53541" r="14248" b="25496"/>
          <a:stretch>
            <a:fillRect/>
          </a:stretch>
        </p:blipFill>
        <p:spPr bwMode="auto">
          <a:xfrm>
            <a:off x="0" y="1142984"/>
            <a:ext cx="9144000" cy="1857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6785" t="24646" r="23554" b="11331"/>
          <a:stretch>
            <a:fillRect/>
          </a:stretch>
        </p:blipFill>
        <p:spPr bwMode="auto">
          <a:xfrm>
            <a:off x="0" y="2928934"/>
            <a:ext cx="585788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7450" t="45326" r="19732" b="30312"/>
          <a:stretch>
            <a:fillRect/>
          </a:stretch>
        </p:blipFill>
        <p:spPr bwMode="auto">
          <a:xfrm>
            <a:off x="0" y="0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8085" t="25212" r="25050" b="13031"/>
          <a:stretch>
            <a:fillRect/>
          </a:stretch>
        </p:blipFill>
        <p:spPr bwMode="auto">
          <a:xfrm>
            <a:off x="3000364" y="2214578"/>
            <a:ext cx="6143668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530" y="0"/>
            <a:ext cx="9144000" cy="695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525"/>
            <a:ext cx="9144000" cy="66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3910"/>
            <a:ext cx="9144000" cy="73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DENAH LOKASI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See... SNI 19-7119.6-2005 ..........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PENENTUAN LOKASI PENGAMBILAN SAMPEL EMISI CEROBONG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id-ID" dirty="0" smtClean="0"/>
              <a:t>:</a:t>
            </a:r>
          </a:p>
          <a:p>
            <a:pPr>
              <a:buNone/>
            </a:pPr>
            <a:r>
              <a:rPr lang="id-ID" dirty="0" smtClean="0"/>
              <a:t>	a) </a:t>
            </a:r>
            <a:r>
              <a:rPr lang="en-US" dirty="0" err="1" smtClean="0">
                <a:solidFill>
                  <a:srgbClr val="FF0000"/>
                </a:solidFill>
              </a:rPr>
              <a:t>berukuran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8 kali diameter </a:t>
            </a:r>
            <a:r>
              <a:rPr lang="en-US" dirty="0" err="1">
                <a:solidFill>
                  <a:srgbClr val="FF0000"/>
                </a:solidFill>
              </a:rPr>
              <a:t>bawah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2 kali diameter </a:t>
            </a:r>
            <a:r>
              <a:rPr lang="en-US" dirty="0" err="1">
                <a:solidFill>
                  <a:srgbClr val="FF0000"/>
                </a:solidFill>
              </a:rPr>
              <a:t>atas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id-ID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d-ID" dirty="0">
                <a:solidFill>
                  <a:srgbClr val="FF0000"/>
                </a:solidFill>
              </a:rPr>
              <a:t>	</a:t>
            </a:r>
            <a:r>
              <a:rPr lang="id-ID" dirty="0" smtClean="0"/>
              <a:t>b)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bebas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gangguan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aliran</a:t>
            </a:r>
            <a:r>
              <a:rPr lang="id-ID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bengkokan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ekspansi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penyusutan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aliran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cerobong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id-ID" dirty="0">
              <a:solidFill>
                <a:srgbClr val="FF0000"/>
              </a:solidFill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064643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43504" y="928670"/>
            <a:ext cx="3500462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fi-FI" dirty="0"/>
              <a:t>Lantai kerja dengan ketentuan sebagai berikut:</a:t>
            </a:r>
            <a:endParaRPr lang="id-ID" sz="2000" dirty="0"/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minimal 500 </a:t>
            </a:r>
            <a:r>
              <a:rPr lang="en-US" dirty="0" smtClean="0"/>
              <a:t>kilogram</a:t>
            </a:r>
            <a:endParaRPr lang="id-ID" sz="2000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smtClean="0"/>
              <a:t>mempunyai </a:t>
            </a:r>
            <a:r>
              <a:rPr lang="fi-FI" dirty="0"/>
              <a:t>keleluasaan kerja bagi minimal tiga </a:t>
            </a:r>
            <a:r>
              <a:rPr lang="fi-FI" dirty="0" smtClean="0"/>
              <a:t>orang</a:t>
            </a:r>
            <a:endParaRPr lang="id-ID" sz="2000" dirty="0" smtClean="0"/>
          </a:p>
          <a:p>
            <a:pPr lvl="1">
              <a:buFont typeface="Arial" pitchFamily="34" charset="0"/>
              <a:buChar char="•"/>
            </a:pPr>
            <a:r>
              <a:rPr lang="fi-FI" dirty="0" smtClean="0"/>
              <a:t>mempunyai </a:t>
            </a:r>
            <a:r>
              <a:rPr lang="fi-FI" dirty="0"/>
              <a:t>lebar terhadap lubang pengambilan sampel sebesar 1,2 meter dengan lantai melingkari </a:t>
            </a:r>
            <a:r>
              <a:rPr lang="fi-FI" dirty="0" smtClean="0"/>
              <a:t>cerobong</a:t>
            </a:r>
            <a:endParaRPr lang="id-ID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pengaman</a:t>
            </a:r>
            <a:r>
              <a:rPr lang="en-US" dirty="0"/>
              <a:t> minimal </a:t>
            </a:r>
            <a:r>
              <a:rPr lang="en-US" dirty="0" err="1"/>
              <a:t>setinggi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smtClean="0"/>
              <a:t>meter</a:t>
            </a:r>
            <a:endParaRPr lang="id-ID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katrol</a:t>
            </a:r>
            <a:r>
              <a:rPr lang="en-US" dirty="0"/>
              <a:t> </a:t>
            </a:r>
            <a:r>
              <a:rPr lang="en-US" dirty="0" err="1"/>
              <a:t>pengangkat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id-ID" sz="2000" dirty="0"/>
          </a:p>
          <a:p>
            <a:pPr lvl="0"/>
            <a:endParaRPr lang="id-ID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428992" y="1928802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7158" y="285728"/>
            <a:ext cx="650085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Sarana Pendukung Pengambilan Sampel Cerobong Industri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000636"/>
            <a:ext cx="23574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Tangga Besi dan Selubung Pengaman berupa Pelat Besi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5715016"/>
            <a:ext cx="3571900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Sumber aliran listrik, stop kkontak, peralatan keamanan bagi pengambil sampel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285728"/>
            <a:ext cx="3571900" cy="3214710"/>
          </a:xfrm>
          <a:ln>
            <a:solidFill>
              <a:schemeClr val="accent3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C</a:t>
            </a:r>
            <a:r>
              <a:rPr lang="en-US" dirty="0" err="1" smtClean="0"/>
              <a:t>erobong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diameter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(d) </a:t>
            </a: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kecil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daripada</a:t>
            </a:r>
            <a:r>
              <a:rPr lang="en-US" dirty="0"/>
              <a:t> diameter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(D), diameter </a:t>
            </a:r>
            <a:r>
              <a:rPr lang="en-US" dirty="0" err="1"/>
              <a:t>ekuivalen</a:t>
            </a:r>
            <a:r>
              <a:rPr lang="en-US" dirty="0"/>
              <a:t> (De) </a:t>
            </a:r>
            <a:r>
              <a:rPr lang="id-ID" dirty="0" smtClean="0"/>
              <a:t>=</a:t>
            </a:r>
          </a:p>
          <a:p>
            <a:pPr>
              <a:buNone/>
            </a:pPr>
            <a:r>
              <a:rPr lang="id-ID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2.d.D) / (d + D)</a:t>
            </a:r>
            <a:endParaRPr lang="id-ID" dirty="0">
              <a:solidFill>
                <a:srgbClr val="FF0000"/>
              </a:solidFill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14338" name="Picture 2" descr="Penempatan Lubang Samp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2863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86380" y="3643290"/>
            <a:ext cx="3571900" cy="278610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lang="en-US" sz="2800" dirty="0" err="1" smtClean="0"/>
              <a:t>erobong</a:t>
            </a:r>
            <a:r>
              <a:rPr lang="en-US" sz="2800" dirty="0" smtClean="0"/>
              <a:t> </a:t>
            </a:r>
            <a:r>
              <a:rPr lang="en-US" sz="2800" dirty="0" err="1"/>
              <a:t>berpenampang</a:t>
            </a:r>
            <a:r>
              <a:rPr lang="en-US" sz="2800" dirty="0"/>
              <a:t> </a:t>
            </a:r>
            <a:r>
              <a:rPr lang="en-US" sz="2800" dirty="0" err="1"/>
              <a:t>empat</a:t>
            </a:r>
            <a:r>
              <a:rPr lang="en-US" sz="2800" dirty="0"/>
              <a:t> </a:t>
            </a:r>
            <a:r>
              <a:rPr lang="en-US" sz="2800" dirty="0" err="1"/>
              <a:t>persegi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 diameter </a:t>
            </a:r>
            <a:r>
              <a:rPr lang="en-US" sz="2800" dirty="0" err="1"/>
              <a:t>ekuivalen</a:t>
            </a:r>
            <a:r>
              <a:rPr lang="en-US" sz="2800" dirty="0"/>
              <a:t> (De) </a:t>
            </a:r>
            <a:r>
              <a:rPr lang="id-ID" sz="2800" dirty="0"/>
              <a:t>=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De </a:t>
            </a:r>
            <a:r>
              <a:rPr lang="en-US" sz="2800" b="1" dirty="0">
                <a:solidFill>
                  <a:srgbClr val="FF0000"/>
                </a:solidFill>
              </a:rPr>
              <a:t>= (2.L.W) / (L + W)</a:t>
            </a:r>
            <a:endParaRPr lang="id-ID" sz="2800" dirty="0">
              <a:solidFill>
                <a:srgbClr val="FF0000"/>
              </a:solidFill>
            </a:endParaRPr>
          </a:p>
          <a:p>
            <a:endParaRPr lang="id-ID" sz="2800" dirty="0"/>
          </a:p>
          <a:p>
            <a:r>
              <a:rPr lang="en-US" sz="2800" dirty="0" smtClean="0"/>
              <a:t>L </a:t>
            </a:r>
            <a:r>
              <a:rPr lang="en-US" sz="2800" dirty="0"/>
              <a:t>= </a:t>
            </a:r>
            <a:r>
              <a:rPr lang="en-US" sz="2800" dirty="0" err="1"/>
              <a:t>panjang</a:t>
            </a:r>
            <a:r>
              <a:rPr lang="en-US" sz="2800" dirty="0"/>
              <a:t> </a:t>
            </a:r>
            <a:r>
              <a:rPr lang="en-US" sz="2800" dirty="0" err="1"/>
              <a:t>cerobong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W = </a:t>
            </a:r>
            <a:r>
              <a:rPr lang="en-US" sz="2800" dirty="0" err="1"/>
              <a:t>lebar</a:t>
            </a:r>
            <a:r>
              <a:rPr lang="en-US" sz="2800" dirty="0"/>
              <a:t> </a:t>
            </a:r>
            <a:r>
              <a:rPr lang="en-US" sz="2800" dirty="0" err="1"/>
              <a:t>cerobong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STANDARDS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Keputusan  Menteri  Negara  Lingkungan  Hidup  No.  45  Tahun  1997  tentang:  Indeks  Standar Pencemar Udara   </a:t>
            </a:r>
          </a:p>
          <a:p>
            <a:r>
              <a:rPr lang="id-ID" dirty="0" smtClean="0"/>
              <a:t>Keputusan  Kepala  Badan  Pengendalian  Dampak  Lingkungan  No.  107  Tahun  1997  tentang: Pedoman Teknik Perhitungan dan Pelaporan Serta Informasi Indeks Standar Pencemaran Udara </a:t>
            </a:r>
          </a:p>
          <a:p>
            <a:r>
              <a:rPr lang="id-ID" dirty="0" smtClean="0"/>
              <a:t>Peraturan  Pemerintah  Nomor  41  tahun  1999  tentang:  Pengendalian Pencemaran Udara</a:t>
            </a:r>
          </a:p>
          <a:p>
            <a:r>
              <a:rPr lang="id-ID" dirty="0" smtClean="0"/>
              <a:t>Keputusan  Menteri  Negara  Lingkungan  Hidup  No.  5  Tahun  2006  tentang:  Baku Mutu Emisi Gas Buang Kendaraan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644" y="0"/>
            <a:ext cx="9220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PERSIAPAN PERALATAN PENGAMBILAN SAMPEL UDARA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Peralatan Sampling Emisi</a:t>
            </a:r>
          </a:p>
          <a:p>
            <a:r>
              <a:rPr lang="id-ID" dirty="0" smtClean="0"/>
              <a:t>Peralatan Sampling Udara Ambien</a:t>
            </a:r>
          </a:p>
          <a:p>
            <a:r>
              <a:rPr lang="id-ID" dirty="0" smtClean="0"/>
              <a:t>Peralatan Sampling Udara Dalam Ruangan</a:t>
            </a:r>
          </a:p>
          <a:p>
            <a:r>
              <a:rPr lang="id-ID" dirty="0" smtClean="0"/>
              <a:t>Pengecekan Kondisi Peralatan dan Masa Kalibrasi Alat</a:t>
            </a:r>
          </a:p>
          <a:p>
            <a:r>
              <a:rPr lang="id-ID" dirty="0" smtClean="0"/>
              <a:t>Peralatan Penyimpanan dan Pengawetan Sampel</a:t>
            </a:r>
          </a:p>
          <a:p>
            <a:r>
              <a:rPr lang="id-ID" dirty="0" smtClean="0"/>
              <a:t>Peralatan K3 </a:t>
            </a:r>
          </a:p>
          <a:p>
            <a:r>
              <a:rPr lang="id-ID" dirty="0" smtClean="0"/>
              <a:t>Form Sampling (sesuai dengan parameter)</a:t>
            </a:r>
          </a:p>
          <a:p>
            <a:r>
              <a:rPr lang="id-ID" dirty="0" smtClean="0"/>
              <a:t>Form Bukti Pengambilan Sampel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PERALATAN SAMPLING UDARA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PERALATAN PEMBANTU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6207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PERALATAN K3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50117"/>
            <a:ext cx="9144000" cy="560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714356"/>
            <a:ext cx="3328982" cy="1143000"/>
          </a:xfrm>
        </p:spPr>
        <p:txBody>
          <a:bodyPr>
            <a:noAutofit/>
          </a:bodyPr>
          <a:lstStyle/>
          <a:p>
            <a:r>
              <a:rPr lang="id-ID" sz="3600" dirty="0" smtClean="0"/>
              <a:t>FORM REKAM SAMPLING</a:t>
            </a:r>
            <a:endParaRPr lang="id-ID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2686040" cy="1571636"/>
          </a:xfrm>
        </p:spPr>
        <p:txBody>
          <a:bodyPr>
            <a:noAutofit/>
          </a:bodyPr>
          <a:lstStyle/>
          <a:p>
            <a:r>
              <a:rPr lang="id-ID" sz="3200" dirty="0" smtClean="0"/>
              <a:t>FORM BUKTI PENGAMBILAN SAMPEL</a:t>
            </a:r>
            <a:endParaRPr lang="id-ID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4283" y="0"/>
            <a:ext cx="5509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PENGUJIAN PARTIKULAT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Partikulat atau debu: suatu benda padat yang   tersuspensi di udara dengan ukuran 0,3 µm sampai 100 µm</a:t>
            </a:r>
          </a:p>
          <a:p>
            <a:r>
              <a:rPr lang="id-ID" dirty="0" smtClean="0"/>
              <a:t>Berdasarkan besar ukurannya partikulat (debu) terbagi dalam:</a:t>
            </a:r>
          </a:p>
          <a:p>
            <a:pPr>
              <a:buNone/>
            </a:pPr>
            <a:r>
              <a:rPr lang="id-ID" dirty="0" smtClean="0"/>
              <a:t>	1. debu  dengan ukuran lebih dari 10 µm disebut dengan debu jatuh (dust-fall)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2. debu yang ukuran partikulatnya kurang dari 10 µm disebut dengan  Suspended Partikulate Matter (SPM) yang bersifat melayang-layang di udara.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PERALATAN PENGUKURAN DEBU SPM dengan </a:t>
            </a:r>
            <a:r>
              <a:rPr lang="id-ID" i="1" dirty="0" smtClean="0">
                <a:solidFill>
                  <a:srgbClr val="FF0000"/>
                </a:solidFill>
              </a:rPr>
              <a:t>High Volume Sampler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menggunakan  filter berbentuk segi empat seukuran kertas A4   yang</a:t>
            </a:r>
            <a:r>
              <a:rPr lang="en-US" dirty="0" smtClean="0"/>
              <a:t> </a:t>
            </a:r>
            <a:r>
              <a:rPr lang="id-ID" dirty="0" smtClean="0"/>
              <a:t>mempunyai  porositas 0,3 - 0,45  µm dengan kecepatan pompa berkisar 1.000 – 1.500 lpm. </a:t>
            </a:r>
          </a:p>
          <a:p>
            <a:r>
              <a:rPr lang="id-ID" dirty="0" smtClean="0"/>
              <a:t>Pengukuran berdasarkan  metoda ini untuk penentuan sebagai TSP ( Total Suspended Partikulate )</a:t>
            </a:r>
          </a:p>
          <a:p>
            <a:r>
              <a:rPr lang="id-ID" dirty="0" smtClean="0"/>
              <a:t>Alat ini dapat digunakan selama 24 jam setiap pengambilan contoh udara  ambien. 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/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dirty="0" smtClean="0">
                <a:solidFill>
                  <a:srgbClr val="FF0000"/>
                </a:solidFill>
              </a:rPr>
              <a:t>Gambar HVS  (</a:t>
            </a:r>
            <a:r>
              <a:rPr lang="id-ID" i="1" dirty="0" smtClean="0">
                <a:solidFill>
                  <a:srgbClr val="FF0000"/>
                </a:solidFill>
              </a:rPr>
              <a:t>High Volume Sampler</a:t>
            </a:r>
            <a:r>
              <a:rPr lang="id-ID" dirty="0" smtClean="0">
                <a:solidFill>
                  <a:srgbClr val="FF0000"/>
                </a:solidFill>
              </a:rPr>
              <a:t>)</a:t>
            </a:r>
            <a:r>
              <a:rPr lang="id-ID" dirty="0" smtClean="0"/>
              <a:t> </a:t>
            </a:r>
            <a:br>
              <a:rPr lang="id-ID" dirty="0" smtClean="0"/>
            </a:br>
            <a:endParaRPr lang="id-ID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571999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VAS-267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285860"/>
            <a:ext cx="4400563" cy="4944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Cara operasional alat HVS: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Panaskan kertas saring pada suhu 105 oC,  selama 30 menit. 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Timbang kertas saring, dengan neraca analitik  pada suhu 105 oC dengan menggunakan  vinset (Hati-hati jangan sampai  banyak tersentuh tangan).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Pasangkan pada alat TSP, dengan membuka atap  alat TSP. Kemudian  dipasangkan  kembali atapnya.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Simpan alat HVS tersebut pada  tempat yang sudah ditentukan  sebelumnya 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Operasikan alat dengan cara, menghidupkan (pada  posisi ”On” ) pompa hisap dan mencatat angka flow ratenya (laju alir udaranya).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Matikan alat sampai batas waktu yang telah  ditetapkan.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Ambil kertasnya, panaskan pada oven listrik pada  suhu  Timbang kertas saringnya.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Hitung kadar TSPnya  sebagai mg/NM3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Metoda penggunaan alat ini bisa juga dilakukam,  terhadap pm 10 atau pun dilanjutkan  pada pengukuran parameter logam. 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PERALATAN SAMPLING GAS</a:t>
            </a:r>
            <a:endParaRPr lang="id-ID" dirty="0"/>
          </a:p>
        </p:txBody>
      </p:sp>
      <p:pic>
        <p:nvPicPr>
          <p:cNvPr id="4" name="Content Placeholder 3" descr="imping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3"/>
            <a:ext cx="3143272" cy="3870881"/>
          </a:xfr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6894"/>
            <a:ext cx="4714908" cy="46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5643578"/>
            <a:ext cx="278608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Impinger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Tabung dan Peralatan Impinger</a:t>
            </a:r>
            <a:endParaRPr lang="id-ID" dirty="0"/>
          </a:p>
        </p:txBody>
      </p:sp>
      <p:pic>
        <p:nvPicPr>
          <p:cNvPr id="5" name="Picture 4" descr="Tabung-dan-peralatan-impi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78867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5357850" cy="60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57950" y="1928802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rgbClr val="FF0000"/>
                </a:solidFill>
                <a:latin typeface="Arial Black" pitchFamily="34" charset="0"/>
              </a:rPr>
              <a:t>CARA KERJA IMPIGER</a:t>
            </a:r>
            <a:endParaRPr lang="id-ID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ANALISA SAMPEL</a:t>
            </a:r>
            <a:endParaRPr lang="id-ID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DAFTAR PUSTAKA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i="1" dirty="0" smtClean="0"/>
              <a:t>Sumber foto dan gambar: angga</a:t>
            </a:r>
            <a:r>
              <a:rPr lang="id-ID" i="1" dirty="0" smtClean="0"/>
              <a:t>.staff.ipb.ac.id/files/2011/04/</a:t>
            </a:r>
            <a:r>
              <a:rPr lang="id-ID" b="1" i="1" dirty="0" smtClean="0"/>
              <a:t>Sampling</a:t>
            </a:r>
            <a:r>
              <a:rPr lang="id-ID" i="1" dirty="0" smtClean="0"/>
              <a:t>-</a:t>
            </a:r>
            <a:r>
              <a:rPr lang="id-ID" b="1" i="1" dirty="0" smtClean="0"/>
              <a:t>Udara</a:t>
            </a:r>
            <a:r>
              <a:rPr lang="id-ID" i="1" dirty="0" smtClean="0"/>
              <a:t>-TML.pdf</a:t>
            </a:r>
            <a:r>
              <a:rPr lang="id-ID" dirty="0" smtClean="0"/>
              <a:t>‎</a:t>
            </a:r>
          </a:p>
          <a:p>
            <a:r>
              <a:rPr lang="en-US" dirty="0"/>
              <a:t>Anwar </a:t>
            </a:r>
            <a:r>
              <a:rPr lang="en-US" dirty="0" err="1"/>
              <a:t>Hadi</a:t>
            </a:r>
            <a:r>
              <a:rPr lang="en-US" dirty="0"/>
              <a:t>, ”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”, </a:t>
            </a:r>
            <a:r>
              <a:rPr lang="en-US" dirty="0" err="1"/>
              <a:t>Penerbit</a:t>
            </a:r>
            <a:r>
              <a:rPr lang="en-US" dirty="0"/>
              <a:t> PT. </a:t>
            </a:r>
            <a:r>
              <a:rPr lang="en-US" dirty="0" err="1"/>
              <a:t>Gramedia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Jakarta, </a:t>
            </a:r>
            <a:r>
              <a:rPr lang="en-US" dirty="0" smtClean="0"/>
              <a:t>2005</a:t>
            </a:r>
            <a:endParaRPr lang="id-ID" dirty="0" smtClean="0"/>
          </a:p>
          <a:p>
            <a:r>
              <a:rPr lang="id-ID" dirty="0" smtClean="0"/>
              <a:t>Standar Nasional Indonesia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24" y="0"/>
            <a:ext cx="92487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97"/>
            <a:ext cx="9143999" cy="68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SAMPLING LOCATION SELECTION METHODS 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SNI  19-7119.6-2005:  Udara  Ambien  Bagian  6:  “Penentuan  Lokasi  Pengambilan  Contoh  Uji  Pemantauan Kualitas Udara Ambien”  </a:t>
            </a:r>
          </a:p>
          <a:p>
            <a:endParaRPr lang="id-ID" dirty="0" smtClean="0"/>
          </a:p>
          <a:p>
            <a:r>
              <a:rPr lang="id-ID" dirty="0" smtClean="0"/>
              <a:t>SNI  19-7119.9-2005:  Udara  Ambien  Bagian  9:  “Penentuan  Lokasi  Pengambilan  Contoh  Uji  Pemantauan Kualitas Udara Roadside”  </a:t>
            </a:r>
          </a:p>
          <a:p>
            <a:endParaRPr lang="id-ID" dirty="0" smtClean="0"/>
          </a:p>
          <a:p>
            <a:r>
              <a:rPr lang="id-ID" dirty="0" smtClean="0"/>
              <a:t>SNI 19-7118.3-2005: Emisi Gas Buang Sumber Bergerak Bagian 3: “Cara Uji Kendaraan Bermotor  Kategori L pada Kondisi Idle”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SAMPLING METHODS </a:t>
            </a:r>
            <a:endParaRPr lang="id-ID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796</Words>
  <Application>Microsoft Office PowerPoint</Application>
  <PresentationFormat>On-screen Show (4:3)</PresentationFormat>
  <Paragraphs>119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Teknik Sampling Kualitas Udara</vt:lpstr>
      <vt:lpstr>STANDARDS</vt:lpstr>
      <vt:lpstr>STANDARDS</vt:lpstr>
      <vt:lpstr>Slide 4</vt:lpstr>
      <vt:lpstr>Slide 5</vt:lpstr>
      <vt:lpstr>Slide 6</vt:lpstr>
      <vt:lpstr>Slide 7</vt:lpstr>
      <vt:lpstr>SAMPLING LOCATION SELECTION METHODS </vt:lpstr>
      <vt:lpstr>SAMPLING METHODS </vt:lpstr>
      <vt:lpstr>ISTILAH DAN DEFINISI</vt:lpstr>
      <vt:lpstr>ISTILAH DAN DEFINISI</vt:lpstr>
      <vt:lpstr>ISTILAH DAN DEFINISI</vt:lpstr>
      <vt:lpstr>KATEGORI TEKNIK SAMPLING KUALITAS UDARA</vt:lpstr>
      <vt:lpstr>CARA PENENTUAN LOKASI SAMPLING</vt:lpstr>
      <vt:lpstr>KRITERIA PENENTUAN LOKASI PEMANTAUAN KUALITAS UDARA AMBIEN</vt:lpstr>
      <vt:lpstr>Titik pemantauan kualitas udara ambien ditetapkan dengan mempertimbangkan:</vt:lpstr>
      <vt:lpstr>PERSYARATAN PEMILIHAN LOKASI PENGAMBILAN CONTOH UJI (1)</vt:lpstr>
      <vt:lpstr>PERSYARATAN PEMILIHAN LOKASI PENGAMBILAN CONTOH UJI (2)</vt:lpstr>
      <vt:lpstr>Posisi Probe</vt:lpstr>
      <vt:lpstr>Lokasi Pemantauan Jika  Lokasi dekat dengan Gedung atau Pohon Tinggi </vt:lpstr>
      <vt:lpstr>Slide 21</vt:lpstr>
      <vt:lpstr>Slide 22</vt:lpstr>
      <vt:lpstr>Slide 23</vt:lpstr>
      <vt:lpstr>Slide 24</vt:lpstr>
      <vt:lpstr>DENAH LOKASI</vt:lpstr>
      <vt:lpstr>PENENTUAN LOKASI PENGAMBILAN SAMPEL EMISI CEROBONG</vt:lpstr>
      <vt:lpstr>Slide 27</vt:lpstr>
      <vt:lpstr>Slide 28</vt:lpstr>
      <vt:lpstr>Slide 29</vt:lpstr>
      <vt:lpstr>Slide 30</vt:lpstr>
      <vt:lpstr>PERSIAPAN PERALATAN PENGAMBILAN SAMPEL UDARA</vt:lpstr>
      <vt:lpstr>PERALATAN SAMPLING UDARA</vt:lpstr>
      <vt:lpstr>PERALATAN PEMBANTU</vt:lpstr>
      <vt:lpstr>PERALATAN K3</vt:lpstr>
      <vt:lpstr>FORM REKAM SAMPLING</vt:lpstr>
      <vt:lpstr>FORM BUKTI PENGAMBILAN SAMPEL</vt:lpstr>
      <vt:lpstr>METODE PENGUJIAN PARTIKULAT</vt:lpstr>
      <vt:lpstr>PERALATAN PENGUKURAN DEBU SPM dengan High Volume Sampler</vt:lpstr>
      <vt:lpstr> Gambar HVS  (High Volume Sampler)  </vt:lpstr>
      <vt:lpstr>Cara operasional alat HVS:</vt:lpstr>
      <vt:lpstr>PERALATAN SAMPLING GAS</vt:lpstr>
      <vt:lpstr>Tabung dan Peralatan Impinger</vt:lpstr>
      <vt:lpstr>Slide 43</vt:lpstr>
      <vt:lpstr>Slide 44</vt:lpstr>
      <vt:lpstr>ANALISA SAMPEL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Pemantauan dan Analisis  Kualitas Udara</dc:title>
  <dc:creator>DELL</dc:creator>
  <cp:lastModifiedBy>FKMDN</cp:lastModifiedBy>
  <cp:revision>21</cp:revision>
  <dcterms:created xsi:type="dcterms:W3CDTF">2013-06-10T17:24:36Z</dcterms:created>
  <dcterms:modified xsi:type="dcterms:W3CDTF">2018-05-02T06:58:58Z</dcterms:modified>
</cp:coreProperties>
</file>