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6" r:id="rId10"/>
    <p:sldId id="267" r:id="rId11"/>
    <p:sldId id="28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90"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BB6F6-FD38-4D56-B814-B518D542321E}"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BB6F6-FD38-4D56-B814-B518D542321E}"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BB6F6-FD38-4D56-B814-B518D542321E}"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BB6F6-FD38-4D56-B814-B518D542321E}"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BB6F6-FD38-4D56-B814-B518D542321E}" type="datetimeFigureOut">
              <a:rPr lang="en-US" smtClean="0"/>
              <a:pPr/>
              <a:t>5/10/2016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BB6F6-FD38-4D56-B814-B518D542321E}" type="datetimeFigureOut">
              <a:rPr lang="en-US" smtClean="0"/>
              <a:pPr/>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BB6F6-FD38-4D56-B814-B518D542321E}" type="datetimeFigureOut">
              <a:rPr lang="en-US" smtClean="0"/>
              <a:pPr/>
              <a:t>5/10/2016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7BB6F6-FD38-4D56-B814-B518D542321E}" type="datetimeFigureOut">
              <a:rPr lang="en-US" smtClean="0"/>
              <a:pPr/>
              <a:t>5/10/2016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BB6F6-FD38-4D56-B814-B518D542321E}" type="datetimeFigureOut">
              <a:rPr lang="en-US" smtClean="0"/>
              <a:pPr/>
              <a:t>5/10/2016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BB6F6-FD38-4D56-B814-B518D542321E}" type="datetimeFigureOut">
              <a:rPr lang="en-US" smtClean="0"/>
              <a:pPr/>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BB6F6-FD38-4D56-B814-B518D542321E}" type="datetimeFigureOut">
              <a:rPr lang="en-US" smtClean="0"/>
              <a:pPr/>
              <a:t>5/10/2016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55D41-DF65-4696-B322-FEABC913AE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BB6F6-FD38-4D56-B814-B518D542321E}" type="datetimeFigureOut">
              <a:rPr lang="en-US" smtClean="0"/>
              <a:pPr/>
              <a:t>5/10/2016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55D41-DF65-4696-B322-FEABC913AE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5643578"/>
            <a:ext cx="7772400" cy="571504"/>
          </a:xfrm>
          <a:solidFill>
            <a:schemeClr val="accent6">
              <a:lumMod val="75000"/>
            </a:schemeClr>
          </a:solidFill>
        </p:spPr>
        <p:txBody>
          <a:bodyPr>
            <a:normAutofit fontScale="90000"/>
          </a:bodyPr>
          <a:lstStyle/>
          <a:p>
            <a:pPr algn="r"/>
            <a:r>
              <a:rPr lang="id-ID" sz="3200" dirty="0" smtClean="0"/>
              <a:t>Tita Talitha, M.T</a:t>
            </a:r>
            <a:endParaRPr lang="en-US" sz="3200" dirty="0"/>
          </a:p>
        </p:txBody>
      </p:sp>
      <p:sp>
        <p:nvSpPr>
          <p:cNvPr id="5" name="Subtitle 4"/>
          <p:cNvSpPr>
            <a:spLocks noGrp="1"/>
          </p:cNvSpPr>
          <p:nvPr>
            <p:ph type="subTitle" idx="1"/>
          </p:nvPr>
        </p:nvSpPr>
        <p:spPr>
          <a:xfrm>
            <a:off x="285720" y="2143116"/>
            <a:ext cx="8501122" cy="1752600"/>
          </a:xfrm>
        </p:spPr>
        <p:txBody>
          <a:bodyPr/>
          <a:lstStyle/>
          <a:p>
            <a:r>
              <a:rPr lang="en-US" b="1" dirty="0" smtClean="0">
                <a:solidFill>
                  <a:schemeClr val="tx1"/>
                </a:solidFill>
              </a:rPr>
              <a:t>Lecture 8 :</a:t>
            </a:r>
          </a:p>
          <a:p>
            <a:r>
              <a:rPr lang="en-US" b="1" dirty="0" err="1" smtClean="0">
                <a:solidFill>
                  <a:schemeClr val="tx1"/>
                </a:solidFill>
              </a:rPr>
              <a:t>Pengambilan</a:t>
            </a:r>
            <a:r>
              <a:rPr lang="en-US" b="1" dirty="0" smtClean="0">
                <a:solidFill>
                  <a:schemeClr val="tx1"/>
                </a:solidFill>
              </a:rPr>
              <a:t> </a:t>
            </a:r>
            <a:r>
              <a:rPr lang="en-US" b="1" dirty="0" err="1" smtClean="0">
                <a:solidFill>
                  <a:schemeClr val="tx1"/>
                </a:solidFill>
              </a:rPr>
              <a:t>Keputusan</a:t>
            </a:r>
            <a:r>
              <a:rPr lang="en-US" b="1" dirty="0" smtClean="0">
                <a:solidFill>
                  <a:schemeClr val="tx1"/>
                </a:solidFill>
              </a:rPr>
              <a:t> </a:t>
            </a:r>
            <a:r>
              <a:rPr lang="en-US" b="1" dirty="0" err="1" smtClean="0">
                <a:solidFill>
                  <a:schemeClr val="tx1"/>
                </a:solidFill>
              </a:rPr>
              <a:t>dalam</a:t>
            </a:r>
            <a:r>
              <a:rPr lang="en-US" b="1" dirty="0" smtClean="0">
                <a:solidFill>
                  <a:schemeClr val="tx1"/>
                </a:solidFill>
              </a:rPr>
              <a:t> </a:t>
            </a:r>
            <a:r>
              <a:rPr lang="en-US" b="1" dirty="0" err="1" smtClean="0">
                <a:solidFill>
                  <a:schemeClr val="tx1"/>
                </a:solidFill>
              </a:rPr>
              <a:t>Kondisi</a:t>
            </a:r>
            <a:r>
              <a:rPr lang="en-US" b="1" dirty="0" smtClean="0">
                <a:solidFill>
                  <a:schemeClr val="tx1"/>
                </a:solidFill>
              </a:rPr>
              <a:t> </a:t>
            </a:r>
            <a:r>
              <a:rPr lang="en-US" b="1" dirty="0" err="1" smtClean="0">
                <a:solidFill>
                  <a:schemeClr val="tx1"/>
                </a:solidFill>
              </a:rPr>
              <a:t>Konflik</a:t>
            </a:r>
            <a:endParaRPr lang="en-US" b="1" dirty="0" smtClean="0">
              <a:solidFill>
                <a:schemeClr val="tx1"/>
              </a:solidFill>
            </a:endParaRPr>
          </a:p>
          <a:p>
            <a:r>
              <a:rPr lang="en-US" b="1" dirty="0" smtClean="0">
                <a:solidFill>
                  <a:schemeClr val="tx1"/>
                </a:solidFill>
              </a:rPr>
              <a:t>(Game Theory)</a:t>
            </a:r>
          </a:p>
          <a:p>
            <a:endParaRPr lang="en-US" dirty="0">
              <a:solidFill>
                <a:schemeClr val="tx1"/>
              </a:solidFill>
            </a:endParaRPr>
          </a:p>
        </p:txBody>
      </p:sp>
      <p:pic>
        <p:nvPicPr>
          <p:cNvPr id="7" name="Picture 2" descr="https://encrypted-tbn2.gstatic.com/images?q=tbn:ANd9GcTkY4oO3jm6LPG3ucpRRbHiLNkjWk9RapaJW2EcSdzO0rw3y6Qp"/>
          <p:cNvPicPr>
            <a:picLocks noChangeAspect="1" noChangeArrowheads="1"/>
          </p:cNvPicPr>
          <p:nvPr/>
        </p:nvPicPr>
        <p:blipFill>
          <a:blip r:embed="rId2"/>
          <a:srcRect/>
          <a:stretch>
            <a:fillRect/>
          </a:stretch>
        </p:blipFill>
        <p:spPr bwMode="auto">
          <a:xfrm>
            <a:off x="71438" y="71414"/>
            <a:ext cx="2714612" cy="257173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r"/>
            <a:r>
              <a:rPr lang="en-US" dirty="0" err="1" smtClean="0"/>
              <a:t>Contoh</a:t>
            </a:r>
            <a:endParaRPr lang="en-US" dirty="0"/>
          </a:p>
        </p:txBody>
      </p:sp>
      <p:sp>
        <p:nvSpPr>
          <p:cNvPr id="35843" name="Rectangle 3"/>
          <p:cNvSpPr>
            <a:spLocks noGrp="1" noChangeArrowheads="1"/>
          </p:cNvSpPr>
          <p:nvPr>
            <p:ph idx="1"/>
          </p:nvPr>
        </p:nvSpPr>
        <p:spPr/>
        <p:txBody>
          <a:bodyPr/>
          <a:lstStyle/>
          <a:p>
            <a:pPr>
              <a:buFontTx/>
              <a:buNone/>
            </a:pPr>
            <a:r>
              <a:rPr lang="en-US" sz="2800" dirty="0"/>
              <a:t>	</a:t>
            </a:r>
            <a:r>
              <a:rPr lang="en-US" sz="2800" dirty="0" err="1" smtClean="0"/>
              <a:t>Bila</a:t>
            </a:r>
            <a:r>
              <a:rPr lang="en-US" sz="2800" dirty="0" smtClean="0"/>
              <a:t> </a:t>
            </a:r>
            <a:r>
              <a:rPr lang="en-US" sz="2800" dirty="0" err="1"/>
              <a:t>jumlah</a:t>
            </a:r>
            <a:r>
              <a:rPr lang="en-US" sz="2800" dirty="0"/>
              <a:t> </a:t>
            </a:r>
            <a:r>
              <a:rPr lang="en-US" sz="2800" dirty="0" err="1"/>
              <a:t>pemain</a:t>
            </a:r>
            <a:r>
              <a:rPr lang="en-US" sz="2800" dirty="0"/>
              <a:t> </a:t>
            </a:r>
            <a:r>
              <a:rPr lang="en-US" sz="2800" dirty="0" err="1"/>
              <a:t>adalah</a:t>
            </a:r>
            <a:r>
              <a:rPr lang="en-US" sz="2800" dirty="0"/>
              <a:t> </a:t>
            </a:r>
            <a:r>
              <a:rPr lang="en-US" sz="2800" dirty="0" err="1"/>
              <a:t>dua</a:t>
            </a:r>
            <a:r>
              <a:rPr lang="en-US" sz="2800" dirty="0"/>
              <a:t>, </a:t>
            </a:r>
            <a:r>
              <a:rPr lang="en-US" sz="2800" dirty="0" err="1"/>
              <a:t>pemain</a:t>
            </a:r>
            <a:r>
              <a:rPr lang="en-US" sz="2800" dirty="0"/>
              <a:t> </a:t>
            </a:r>
            <a:r>
              <a:rPr lang="en-US" sz="2800" dirty="0" err="1"/>
              <a:t>disebut</a:t>
            </a:r>
            <a:r>
              <a:rPr lang="en-US" sz="2800" dirty="0"/>
              <a:t> </a:t>
            </a:r>
            <a:r>
              <a:rPr lang="en-US" sz="2800" dirty="0" err="1"/>
              <a:t>sebagai</a:t>
            </a:r>
            <a:r>
              <a:rPr lang="en-US" sz="2800" dirty="0"/>
              <a:t> </a:t>
            </a:r>
            <a:r>
              <a:rPr lang="en-US" sz="2800" dirty="0" err="1"/>
              <a:t>permainan</a:t>
            </a:r>
            <a:r>
              <a:rPr lang="en-US" sz="2800" dirty="0"/>
              <a:t> </a:t>
            </a:r>
            <a:r>
              <a:rPr lang="en-US" sz="2800" dirty="0" err="1"/>
              <a:t>dua-pemain</a:t>
            </a:r>
            <a:r>
              <a:rPr lang="en-US" sz="2800" dirty="0" smtClean="0"/>
              <a:t>.</a:t>
            </a:r>
          </a:p>
          <a:p>
            <a:pPr>
              <a:buFontTx/>
              <a:buNone/>
            </a:pPr>
            <a:endParaRPr lang="en-US" sz="2800" dirty="0" smtClean="0"/>
          </a:p>
          <a:p>
            <a:pPr>
              <a:buNone/>
            </a:pPr>
            <a:r>
              <a:rPr lang="en-US" sz="2800" dirty="0" smtClean="0"/>
              <a:t>\ </a:t>
            </a:r>
            <a:r>
              <a:rPr lang="en-US" sz="2800" dirty="0" err="1" smtClean="0"/>
              <a:t>Jika</a:t>
            </a:r>
            <a:r>
              <a:rPr lang="en-US" sz="2800" dirty="0" smtClean="0"/>
              <a:t> </a:t>
            </a:r>
            <a:r>
              <a:rPr lang="en-US" sz="2800" dirty="0" err="1" smtClean="0"/>
              <a:t>jumlah</a:t>
            </a:r>
            <a:r>
              <a:rPr lang="en-US" sz="2800" dirty="0" smtClean="0"/>
              <a:t> </a:t>
            </a:r>
            <a:r>
              <a:rPr lang="en-US" sz="2800" dirty="0" err="1" smtClean="0"/>
              <a:t>keuntungan</a:t>
            </a:r>
            <a:r>
              <a:rPr lang="en-US" sz="2800" dirty="0" smtClean="0"/>
              <a:t> </a:t>
            </a:r>
            <a:r>
              <a:rPr lang="en-US" sz="2800" dirty="0" err="1" smtClean="0"/>
              <a:t>dan</a:t>
            </a:r>
            <a:r>
              <a:rPr lang="en-US" sz="2800" dirty="0" smtClean="0"/>
              <a:t> </a:t>
            </a:r>
            <a:r>
              <a:rPr lang="en-US" sz="2800" dirty="0" err="1" smtClean="0"/>
              <a:t>kerugian</a:t>
            </a:r>
            <a:r>
              <a:rPr lang="en-US" sz="2800" dirty="0" smtClean="0"/>
              <a:t> </a:t>
            </a:r>
            <a:r>
              <a:rPr lang="en-US" sz="2800" dirty="0" err="1" smtClean="0"/>
              <a:t>adalah</a:t>
            </a:r>
            <a:r>
              <a:rPr lang="en-US" sz="2800" dirty="0" smtClean="0"/>
              <a:t> </a:t>
            </a:r>
            <a:r>
              <a:rPr lang="en-US" sz="2800" dirty="0" err="1" smtClean="0"/>
              <a:t>nol</a:t>
            </a:r>
            <a:r>
              <a:rPr lang="en-US" sz="2800" dirty="0" smtClean="0"/>
              <a:t>, </a:t>
            </a:r>
            <a:r>
              <a:rPr lang="en-US" sz="2800" dirty="0" err="1" smtClean="0"/>
              <a:t>disebut</a:t>
            </a:r>
            <a:r>
              <a:rPr lang="en-US" sz="2800" dirty="0" smtClean="0"/>
              <a:t> </a:t>
            </a:r>
            <a:r>
              <a:rPr lang="en-US" sz="2800" dirty="0" err="1" smtClean="0"/>
              <a:t>permainan</a:t>
            </a:r>
            <a:r>
              <a:rPr lang="en-US" sz="2800" dirty="0" smtClean="0"/>
              <a:t> </a:t>
            </a:r>
            <a:r>
              <a:rPr lang="en-US" sz="2800" dirty="0" err="1" smtClean="0"/>
              <a:t>jumlah</a:t>
            </a:r>
            <a:r>
              <a:rPr lang="en-US" sz="2800" dirty="0" smtClean="0"/>
              <a:t>- </a:t>
            </a:r>
            <a:r>
              <a:rPr lang="en-US" sz="2800" dirty="0" err="1" smtClean="0"/>
              <a:t>nol</a:t>
            </a:r>
            <a:r>
              <a:rPr lang="en-US" sz="2800" dirty="0" smtClean="0"/>
              <a:t>! </a:t>
            </a:r>
            <a:r>
              <a:rPr lang="en-US" sz="2800" dirty="0" err="1" smtClean="0"/>
              <a:t>Atau</a:t>
            </a:r>
            <a:r>
              <a:rPr lang="en-US" sz="2800" dirty="0" smtClean="0"/>
              <a:t> </a:t>
            </a:r>
            <a:r>
              <a:rPr lang="en-US" sz="2800" dirty="0" err="1" smtClean="0"/>
              <a:t>jumlah-konstan</a:t>
            </a:r>
            <a:r>
              <a:rPr lang="en-US" sz="2800" dirty="0" smtClean="0"/>
              <a:t>. </a:t>
            </a:r>
            <a:r>
              <a:rPr lang="en-US" sz="2800" dirty="0" err="1" smtClean="0"/>
              <a:t>Sebaliknya</a:t>
            </a:r>
            <a:r>
              <a:rPr lang="en-US" sz="2800" dirty="0" smtClean="0"/>
              <a:t> </a:t>
            </a:r>
            <a:r>
              <a:rPr lang="en-US" sz="2800" dirty="0" err="1" smtClean="0"/>
              <a:t>bila</a:t>
            </a:r>
            <a:r>
              <a:rPr lang="en-US" sz="2800" dirty="0" smtClean="0"/>
              <a:t> </a:t>
            </a:r>
            <a:r>
              <a:rPr lang="en-US" sz="2800" dirty="0" err="1" smtClean="0"/>
              <a:t>tidak</a:t>
            </a:r>
            <a:r>
              <a:rPr lang="en-US" sz="2800" dirty="0" smtClean="0"/>
              <a:t> </a:t>
            </a:r>
            <a:r>
              <a:rPr lang="en-US" sz="2800" dirty="0" err="1" smtClean="0"/>
              <a:t>sama</a:t>
            </a:r>
            <a:r>
              <a:rPr lang="en-US" sz="2800" dirty="0" smtClean="0"/>
              <a:t> </a:t>
            </a:r>
            <a:r>
              <a:rPr lang="en-US" sz="2800" dirty="0" err="1" smtClean="0"/>
              <a:t>dengan</a:t>
            </a:r>
            <a:r>
              <a:rPr lang="en-US" sz="2800" dirty="0" smtClean="0"/>
              <a:t> </a:t>
            </a:r>
            <a:r>
              <a:rPr lang="en-US" sz="2800" dirty="0" err="1" smtClean="0"/>
              <a:t>nol</a:t>
            </a:r>
            <a:r>
              <a:rPr lang="en-US" sz="2800" dirty="0" smtClean="0"/>
              <a:t>, </a:t>
            </a:r>
            <a:r>
              <a:rPr lang="en-US" sz="2800" dirty="0" err="1" smtClean="0"/>
              <a:t>permainan</a:t>
            </a:r>
            <a:r>
              <a:rPr lang="en-US" sz="2800" dirty="0" smtClean="0"/>
              <a:t> </a:t>
            </a:r>
            <a:r>
              <a:rPr lang="en-US" sz="2800" dirty="0" err="1" smtClean="0"/>
              <a:t>disebut</a:t>
            </a:r>
            <a:r>
              <a:rPr lang="en-US" sz="2800" dirty="0" smtClean="0"/>
              <a:t> </a:t>
            </a:r>
            <a:r>
              <a:rPr lang="en-US" sz="2800" dirty="0" err="1" smtClean="0"/>
              <a:t>permainan</a:t>
            </a:r>
            <a:r>
              <a:rPr lang="en-US" sz="2800" dirty="0" smtClean="0"/>
              <a:t> </a:t>
            </a:r>
            <a:r>
              <a:rPr lang="en-US" sz="2800" dirty="0" err="1" smtClean="0"/>
              <a:t>bukan</a:t>
            </a:r>
            <a:r>
              <a:rPr lang="en-US" sz="2800" dirty="0" smtClean="0"/>
              <a:t> </a:t>
            </a:r>
            <a:r>
              <a:rPr lang="en-US" sz="2800" dirty="0" err="1" smtClean="0"/>
              <a:t>jumlah</a:t>
            </a:r>
            <a:r>
              <a:rPr lang="en-US" sz="2800" dirty="0" smtClean="0"/>
              <a:t> </a:t>
            </a:r>
            <a:r>
              <a:rPr lang="en-US" sz="2800" dirty="0" err="1" smtClean="0"/>
              <a:t>nol</a:t>
            </a:r>
            <a:r>
              <a:rPr lang="en-US" sz="2800" dirty="0" smtClean="0"/>
              <a:t> (</a:t>
            </a:r>
            <a:r>
              <a:rPr lang="en-US" sz="2800" i="1" dirty="0" smtClean="0"/>
              <a:t>non zero – </a:t>
            </a:r>
            <a:r>
              <a:rPr lang="en-US" sz="2800" i="1" dirty="0" err="1" smtClean="0"/>
              <a:t>zum</a:t>
            </a:r>
            <a:r>
              <a:rPr lang="en-US" sz="2800" i="1" dirty="0" smtClean="0"/>
              <a:t> game</a:t>
            </a:r>
            <a:r>
              <a:rPr lang="en-US" sz="2800" dirty="0" smtClean="0"/>
              <a:t>) </a:t>
            </a:r>
          </a:p>
          <a:p>
            <a:pPr>
              <a:buFontTx/>
              <a:buNone/>
            </a:pP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Klasifikasi</a:t>
            </a:r>
            <a:r>
              <a:rPr lang="en-US" dirty="0" smtClean="0"/>
              <a:t> model – model </a:t>
            </a:r>
            <a:r>
              <a:rPr lang="en-US" dirty="0" err="1" smtClean="0"/>
              <a:t>teori</a:t>
            </a:r>
            <a:r>
              <a:rPr lang="en-US" dirty="0" smtClean="0"/>
              <a:t> </a:t>
            </a:r>
            <a:r>
              <a:rPr lang="en-US" dirty="0" err="1" smtClean="0"/>
              <a:t>permainan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err="1" smtClean="0"/>
              <a:t>Berdasarkan</a:t>
            </a:r>
            <a:r>
              <a:rPr lang="en-US" dirty="0" smtClean="0"/>
              <a:t> </a:t>
            </a:r>
            <a:r>
              <a:rPr lang="en-US" dirty="0" err="1" smtClean="0"/>
              <a:t>jumlah</a:t>
            </a:r>
            <a:r>
              <a:rPr lang="en-US" dirty="0" smtClean="0"/>
              <a:t> </a:t>
            </a:r>
            <a:r>
              <a:rPr lang="en-US" dirty="0" err="1" smtClean="0"/>
              <a:t>pemain</a:t>
            </a:r>
            <a:r>
              <a:rPr lang="en-US" dirty="0"/>
              <a:t> </a:t>
            </a:r>
            <a:r>
              <a:rPr lang="en-US" dirty="0" smtClean="0"/>
              <a:t>:  a. 2 </a:t>
            </a:r>
            <a:r>
              <a:rPr lang="en-US" dirty="0" err="1" smtClean="0"/>
              <a:t>pemain</a:t>
            </a:r>
            <a:r>
              <a:rPr lang="en-US" dirty="0" smtClean="0"/>
              <a:t> b. N - </a:t>
            </a:r>
            <a:r>
              <a:rPr lang="en-US" dirty="0" err="1" smtClean="0"/>
              <a:t>Pemain</a:t>
            </a:r>
            <a:endParaRPr lang="en-US" dirty="0" smtClean="0"/>
          </a:p>
          <a:p>
            <a:pPr marL="514350" indent="-514350">
              <a:buFont typeface="+mj-lt"/>
              <a:buAutoNum type="arabicPeriod"/>
            </a:pPr>
            <a:r>
              <a:rPr lang="en-US" dirty="0" err="1" smtClean="0"/>
              <a:t>Berdasarkan</a:t>
            </a:r>
            <a:r>
              <a:rPr lang="en-US" dirty="0" smtClean="0"/>
              <a:t> </a:t>
            </a:r>
            <a:r>
              <a:rPr lang="en-US" dirty="0" err="1" smtClean="0"/>
              <a:t>jumlah</a:t>
            </a:r>
            <a:r>
              <a:rPr lang="en-US" dirty="0" smtClean="0"/>
              <a:t> </a:t>
            </a:r>
            <a:r>
              <a:rPr lang="en-US" dirty="0" err="1" smtClean="0"/>
              <a:t>keuntungan</a:t>
            </a:r>
            <a:r>
              <a:rPr lang="en-US" dirty="0" smtClean="0"/>
              <a:t> </a:t>
            </a:r>
            <a:r>
              <a:rPr lang="en-US" dirty="0" err="1" smtClean="0"/>
              <a:t>dan</a:t>
            </a:r>
            <a:r>
              <a:rPr lang="en-US" dirty="0" smtClean="0"/>
              <a:t> </a:t>
            </a:r>
            <a:r>
              <a:rPr lang="en-US" dirty="0" err="1" smtClean="0"/>
              <a:t>kerugian</a:t>
            </a:r>
            <a:r>
              <a:rPr lang="en-US" dirty="0" smtClean="0"/>
              <a:t> : a. </a:t>
            </a:r>
            <a:r>
              <a:rPr lang="en-US" dirty="0" err="1" smtClean="0"/>
              <a:t>Berjumlah</a:t>
            </a:r>
            <a:r>
              <a:rPr lang="en-US" dirty="0" smtClean="0"/>
              <a:t> </a:t>
            </a:r>
            <a:r>
              <a:rPr lang="en-US" dirty="0" err="1" smtClean="0"/>
              <a:t>Nol</a:t>
            </a:r>
            <a:r>
              <a:rPr lang="en-US" dirty="0" smtClean="0"/>
              <a:t> (</a:t>
            </a:r>
            <a:r>
              <a:rPr lang="en-US" dirty="0" err="1" smtClean="0"/>
              <a:t>bila</a:t>
            </a:r>
            <a:r>
              <a:rPr lang="en-US" dirty="0" smtClean="0"/>
              <a:t> </a:t>
            </a:r>
            <a:r>
              <a:rPr lang="en-US" dirty="0" err="1" smtClean="0"/>
              <a:t>keuntungan</a:t>
            </a:r>
            <a:r>
              <a:rPr lang="en-US" dirty="0"/>
              <a:t> </a:t>
            </a:r>
            <a:r>
              <a:rPr lang="en-US" dirty="0" smtClean="0"/>
              <a:t>+ </a:t>
            </a:r>
            <a:r>
              <a:rPr lang="en-US" dirty="0" err="1" smtClean="0"/>
              <a:t>kerugian</a:t>
            </a:r>
            <a:r>
              <a:rPr lang="en-US" dirty="0" smtClean="0"/>
              <a:t> = 0 , b. </a:t>
            </a:r>
            <a:r>
              <a:rPr lang="en-US" dirty="0" err="1" smtClean="0"/>
              <a:t>berjumlah</a:t>
            </a:r>
            <a:r>
              <a:rPr lang="en-US" dirty="0" smtClean="0"/>
              <a:t> </a:t>
            </a:r>
            <a:r>
              <a:rPr lang="en-US" dirty="0" err="1" smtClean="0"/>
              <a:t>bukan</a:t>
            </a:r>
            <a:r>
              <a:rPr lang="en-US" dirty="0" smtClean="0"/>
              <a:t> 0</a:t>
            </a:r>
          </a:p>
          <a:p>
            <a:pPr marL="514350" indent="-514350">
              <a:buFont typeface="+mj-lt"/>
              <a:buAutoNum type="arabicPeriod"/>
            </a:pPr>
            <a:r>
              <a:rPr lang="en-US" dirty="0" err="1" smtClean="0"/>
              <a:t>Berdasarkan</a:t>
            </a:r>
            <a:r>
              <a:rPr lang="en-US" dirty="0" smtClean="0"/>
              <a:t> </a:t>
            </a:r>
            <a:r>
              <a:rPr lang="en-US" dirty="0" err="1" smtClean="0"/>
              <a:t>jumlah</a:t>
            </a:r>
            <a:r>
              <a:rPr lang="en-US" dirty="0" smtClean="0"/>
              <a:t> </a:t>
            </a:r>
            <a:r>
              <a:rPr lang="en-US" dirty="0" err="1" smtClean="0"/>
              <a:t>strategi</a:t>
            </a:r>
            <a:r>
              <a:rPr lang="en-US" dirty="0" smtClean="0"/>
              <a:t> : a. 2 </a:t>
            </a:r>
            <a:r>
              <a:rPr lang="en-US" dirty="0" err="1" smtClean="0"/>
              <a:t>strategi</a:t>
            </a:r>
            <a:r>
              <a:rPr lang="en-US" dirty="0" smtClean="0"/>
              <a:t> b. m - </a:t>
            </a:r>
            <a:r>
              <a:rPr lang="en-US" dirty="0" err="1" smtClean="0"/>
              <a:t>strategi</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a:t>Ketentuan-ketentuan dasar dalam teori permainan :</a:t>
            </a:r>
          </a:p>
        </p:txBody>
      </p:sp>
      <p:sp>
        <p:nvSpPr>
          <p:cNvPr id="41987" name="Rectangle 3"/>
          <p:cNvSpPr>
            <a:spLocks noGrp="1" noChangeArrowheads="1"/>
          </p:cNvSpPr>
          <p:nvPr>
            <p:ph idx="1"/>
          </p:nvPr>
        </p:nvSpPr>
        <p:spPr/>
        <p:txBody>
          <a:bodyPr/>
          <a:lstStyle/>
          <a:p>
            <a:pPr>
              <a:lnSpc>
                <a:spcPct val="90000"/>
              </a:lnSpc>
            </a:pPr>
            <a:r>
              <a:rPr lang="en-US" sz="2800" dirty="0"/>
              <a:t>Dari </a:t>
            </a:r>
            <a:r>
              <a:rPr lang="en-US" sz="2800" dirty="0" err="1"/>
              <a:t>contoh</a:t>
            </a:r>
            <a:r>
              <a:rPr lang="en-US" sz="2800" dirty="0"/>
              <a:t> </a:t>
            </a:r>
            <a:r>
              <a:rPr lang="en-US" sz="2800" dirty="0" err="1"/>
              <a:t>tabel</a:t>
            </a:r>
            <a:r>
              <a:rPr lang="en-US" sz="2800" dirty="0"/>
              <a:t> </a:t>
            </a:r>
            <a:r>
              <a:rPr lang="en-US" sz="2800" dirty="0" err="1"/>
              <a:t>matrik</a:t>
            </a:r>
            <a:r>
              <a:rPr lang="en-US" sz="2800" dirty="0"/>
              <a:t> </a:t>
            </a:r>
            <a:r>
              <a:rPr lang="en-US" sz="2800" b="1" i="1" dirty="0"/>
              <a:t>pay off </a:t>
            </a:r>
            <a:r>
              <a:rPr lang="en-US" sz="2800" dirty="0"/>
              <a:t>(</a:t>
            </a:r>
            <a:r>
              <a:rPr lang="en-US" sz="2800" dirty="0" err="1"/>
              <a:t>matrik</a:t>
            </a:r>
            <a:r>
              <a:rPr lang="en-US" sz="2800" dirty="0"/>
              <a:t> </a:t>
            </a:r>
            <a:r>
              <a:rPr lang="en-US" sz="2800" dirty="0" err="1"/>
              <a:t>permainan</a:t>
            </a:r>
            <a:r>
              <a:rPr lang="en-US" sz="2800" dirty="0"/>
              <a:t>) </a:t>
            </a:r>
            <a:r>
              <a:rPr lang="en-US" sz="2800" dirty="0" err="1"/>
              <a:t>di</a:t>
            </a:r>
            <a:r>
              <a:rPr lang="en-US" sz="2800" dirty="0"/>
              <a:t> </a:t>
            </a:r>
            <a:r>
              <a:rPr lang="en-US" sz="2800" dirty="0" err="1"/>
              <a:t>atas</a:t>
            </a:r>
            <a:r>
              <a:rPr lang="en-US" sz="2800" dirty="0"/>
              <a:t>, </a:t>
            </a:r>
            <a:r>
              <a:rPr lang="en-US" sz="2800" dirty="0" err="1"/>
              <a:t>dapat</a:t>
            </a:r>
            <a:r>
              <a:rPr lang="en-US" sz="2800" dirty="0"/>
              <a:t> </a:t>
            </a:r>
            <a:r>
              <a:rPr lang="en-US" sz="2800" dirty="0" err="1"/>
              <a:t>dijelaskan</a:t>
            </a:r>
            <a:r>
              <a:rPr lang="en-US" sz="2800" dirty="0"/>
              <a:t> </a:t>
            </a:r>
            <a:r>
              <a:rPr lang="en-US" sz="2800" dirty="0" err="1" smtClean="0"/>
              <a:t>beberapa</a:t>
            </a:r>
            <a:r>
              <a:rPr lang="id-ID" sz="2800" dirty="0" smtClean="0"/>
              <a:t> </a:t>
            </a:r>
            <a:r>
              <a:rPr lang="en-US" sz="2800" dirty="0" err="1" smtClean="0"/>
              <a:t>ketentuan</a:t>
            </a:r>
            <a:r>
              <a:rPr lang="en-US" sz="2800" dirty="0" smtClean="0"/>
              <a:t> </a:t>
            </a:r>
            <a:r>
              <a:rPr lang="en-US" sz="2800" dirty="0" err="1"/>
              <a:t>dasar</a:t>
            </a:r>
            <a:r>
              <a:rPr lang="en-US" sz="2800" dirty="0"/>
              <a:t> yang </a:t>
            </a:r>
            <a:r>
              <a:rPr lang="en-US" sz="2800" dirty="0" err="1"/>
              <a:t>terpenting</a:t>
            </a:r>
            <a:r>
              <a:rPr lang="en-US" sz="2800" dirty="0"/>
              <a:t> </a:t>
            </a:r>
            <a:r>
              <a:rPr lang="en-US" sz="2800" dirty="0" err="1"/>
              <a:t>dalam</a:t>
            </a:r>
            <a:r>
              <a:rPr lang="en-US" sz="2800" dirty="0"/>
              <a:t> </a:t>
            </a:r>
            <a:r>
              <a:rPr lang="en-US" sz="2800" dirty="0" err="1"/>
              <a:t>teori</a:t>
            </a:r>
            <a:r>
              <a:rPr lang="en-US" sz="2800" dirty="0"/>
              <a:t> </a:t>
            </a:r>
            <a:r>
              <a:rPr lang="en-US" sz="2800" dirty="0" err="1"/>
              <a:t>permainan</a:t>
            </a:r>
            <a:r>
              <a:rPr lang="en-US" sz="2800" dirty="0"/>
              <a:t>, </a:t>
            </a:r>
            <a:r>
              <a:rPr lang="en-US" sz="2800" dirty="0" err="1"/>
              <a:t>yakni</a:t>
            </a:r>
            <a:r>
              <a:rPr lang="en-US" sz="2800" dirty="0"/>
              <a:t> :</a:t>
            </a:r>
          </a:p>
          <a:p>
            <a:pPr>
              <a:lnSpc>
                <a:spcPct val="90000"/>
              </a:lnSpc>
            </a:pPr>
            <a:r>
              <a:rPr lang="en-US" sz="2800" dirty="0" err="1"/>
              <a:t>Angka-angka</a:t>
            </a:r>
            <a:r>
              <a:rPr lang="en-US" sz="2800" dirty="0"/>
              <a:t> </a:t>
            </a:r>
            <a:r>
              <a:rPr lang="en-US" sz="2800" dirty="0" err="1"/>
              <a:t>dalam</a:t>
            </a:r>
            <a:r>
              <a:rPr lang="en-US" sz="2800" dirty="0"/>
              <a:t> </a:t>
            </a:r>
            <a:r>
              <a:rPr lang="en-US" sz="2800" dirty="0" err="1"/>
              <a:t>matriks</a:t>
            </a:r>
            <a:r>
              <a:rPr lang="en-US" sz="2800" dirty="0"/>
              <a:t> pay off ( </a:t>
            </a:r>
            <a:r>
              <a:rPr lang="en-US" sz="2800" dirty="0" err="1"/>
              <a:t>matriks</a:t>
            </a:r>
            <a:r>
              <a:rPr lang="en-US" sz="2800" dirty="0"/>
              <a:t> </a:t>
            </a:r>
            <a:r>
              <a:rPr lang="en-US" sz="2800" dirty="0" err="1"/>
              <a:t>permainan</a:t>
            </a:r>
            <a:r>
              <a:rPr lang="en-US" sz="2800" dirty="0"/>
              <a:t>), </a:t>
            </a:r>
            <a:r>
              <a:rPr lang="en-US" sz="2800" dirty="0" smtClean="0"/>
              <a:t>men</a:t>
            </a:r>
            <a:r>
              <a:rPr lang="id-ID" sz="2800" dirty="0" smtClean="0"/>
              <a:t>u</a:t>
            </a:r>
            <a:r>
              <a:rPr lang="en-US" sz="2800" dirty="0" err="1" smtClean="0"/>
              <a:t>njukkan</a:t>
            </a:r>
            <a:r>
              <a:rPr lang="en-US" sz="2800" dirty="0" smtClean="0"/>
              <a:t> </a:t>
            </a:r>
            <a:r>
              <a:rPr lang="en-US" sz="2800" dirty="0" err="1"/>
              <a:t>hasil</a:t>
            </a:r>
            <a:r>
              <a:rPr lang="en-US" sz="2800" dirty="0"/>
              <a:t> </a:t>
            </a:r>
            <a:r>
              <a:rPr lang="en-US" sz="2800" dirty="0" err="1"/>
              <a:t>dari</a:t>
            </a:r>
            <a:r>
              <a:rPr lang="en-US" sz="2800" dirty="0"/>
              <a:t> </a:t>
            </a:r>
            <a:r>
              <a:rPr lang="en-US" sz="2800" dirty="0" err="1"/>
              <a:t>strategi</a:t>
            </a:r>
            <a:r>
              <a:rPr lang="en-US" sz="2800" dirty="0"/>
              <a:t> </a:t>
            </a:r>
            <a:r>
              <a:rPr lang="en-US" sz="2800" dirty="0" err="1"/>
              <a:t>permainan</a:t>
            </a:r>
            <a:r>
              <a:rPr lang="en-US" sz="2800" dirty="0"/>
              <a:t> yang </a:t>
            </a:r>
            <a:r>
              <a:rPr lang="en-US" sz="2800" dirty="0" err="1"/>
              <a:t>berbeda</a:t>
            </a:r>
            <a:r>
              <a:rPr lang="en-US" sz="2800" dirty="0"/>
              <a:t>. </a:t>
            </a:r>
            <a:r>
              <a:rPr lang="en-US" sz="2800" dirty="0" err="1"/>
              <a:t>Dalam</a:t>
            </a:r>
            <a:r>
              <a:rPr lang="en-US" sz="2800" dirty="0"/>
              <a:t> </a:t>
            </a:r>
            <a:r>
              <a:rPr lang="en-US" sz="2800" dirty="0" err="1"/>
              <a:t>permainan</a:t>
            </a:r>
            <a:r>
              <a:rPr lang="en-US" sz="2800" dirty="0"/>
              <a:t>, </a:t>
            </a:r>
            <a:r>
              <a:rPr lang="en-US" sz="2800" dirty="0" err="1"/>
              <a:t>dua</a:t>
            </a:r>
            <a:r>
              <a:rPr lang="en-US" sz="2800" dirty="0"/>
              <a:t> </a:t>
            </a:r>
            <a:r>
              <a:rPr lang="en-US" sz="2800" dirty="0" err="1"/>
              <a:t>pemain</a:t>
            </a:r>
            <a:r>
              <a:rPr lang="en-US" sz="2800" dirty="0"/>
              <a:t> </a:t>
            </a:r>
            <a:r>
              <a:rPr lang="en-US" sz="2800" dirty="0" err="1"/>
              <a:t>jumlah</a:t>
            </a:r>
            <a:r>
              <a:rPr lang="en-US" sz="2800" dirty="0"/>
              <a:t> </a:t>
            </a:r>
            <a:r>
              <a:rPr lang="en-US" sz="2800" dirty="0" err="1"/>
              <a:t>nol</a:t>
            </a:r>
            <a:r>
              <a:rPr lang="en-US" sz="2800" dirty="0"/>
              <a:t> </a:t>
            </a:r>
            <a:r>
              <a:rPr lang="en-US" sz="2800" dirty="0" err="1"/>
              <a:t>ini</a:t>
            </a:r>
            <a:r>
              <a:rPr lang="en-US" sz="2800" dirty="0"/>
              <a:t>, </a:t>
            </a:r>
            <a:r>
              <a:rPr lang="en-US" sz="2800" dirty="0" err="1"/>
              <a:t>bilangan</a:t>
            </a:r>
            <a:r>
              <a:rPr lang="en-US" sz="2800" dirty="0"/>
              <a:t> </a:t>
            </a:r>
            <a:r>
              <a:rPr lang="en-US" sz="2800" dirty="0" err="1"/>
              <a:t>positif</a:t>
            </a:r>
            <a:r>
              <a:rPr lang="en-US" sz="2800" dirty="0"/>
              <a:t> </a:t>
            </a:r>
            <a:r>
              <a:rPr lang="en-US" sz="2800" dirty="0" err="1"/>
              <a:t>menunjukkan</a:t>
            </a:r>
            <a:r>
              <a:rPr lang="en-US" sz="2800" dirty="0"/>
              <a:t> </a:t>
            </a:r>
            <a:r>
              <a:rPr lang="en-US" sz="2800" dirty="0" err="1"/>
              <a:t>keuntungan</a:t>
            </a:r>
            <a:r>
              <a:rPr lang="en-US" sz="2800" dirty="0"/>
              <a:t> </a:t>
            </a:r>
            <a:r>
              <a:rPr lang="en-US" sz="2800" dirty="0" err="1"/>
              <a:t>bagi</a:t>
            </a:r>
            <a:r>
              <a:rPr lang="en-US" sz="2800" dirty="0"/>
              <a:t> </a:t>
            </a:r>
            <a:r>
              <a:rPr lang="en-US" sz="2800" dirty="0" err="1"/>
              <a:t>pemain</a:t>
            </a:r>
            <a:r>
              <a:rPr lang="en-US" sz="2800" dirty="0"/>
              <a:t> </a:t>
            </a:r>
            <a:r>
              <a:rPr lang="en-US" sz="2800" dirty="0" err="1"/>
              <a:t>baris</a:t>
            </a:r>
            <a:r>
              <a:rPr lang="en-US" sz="2800" dirty="0"/>
              <a:t> </a:t>
            </a:r>
            <a:r>
              <a:rPr lang="en-US" sz="2800" dirty="0" err="1"/>
              <a:t>dan</a:t>
            </a:r>
            <a:r>
              <a:rPr lang="en-US" sz="2800" dirty="0"/>
              <a:t> </a:t>
            </a:r>
            <a:r>
              <a:rPr lang="id-ID" sz="2800" dirty="0" smtClean="0"/>
              <a:t>negatif </a:t>
            </a:r>
            <a:r>
              <a:rPr lang="en-US" sz="2800" dirty="0" err="1" smtClean="0"/>
              <a:t>merupakan</a:t>
            </a:r>
            <a:r>
              <a:rPr lang="en-US" sz="2800" dirty="0" smtClean="0"/>
              <a:t> </a:t>
            </a:r>
            <a:r>
              <a:rPr lang="en-US" sz="2800" dirty="0" err="1"/>
              <a:t>kerugian</a:t>
            </a:r>
            <a:r>
              <a:rPr lang="en-US" sz="2800" dirty="0"/>
              <a:t> </a:t>
            </a:r>
            <a:r>
              <a:rPr lang="en-US" sz="2800" dirty="0" err="1"/>
              <a:t>dari</a:t>
            </a:r>
            <a:r>
              <a:rPr lang="en-US" sz="2800" dirty="0"/>
              <a:t> </a:t>
            </a:r>
            <a:r>
              <a:rPr lang="en-US" sz="2800" dirty="0" err="1"/>
              <a:t>pemain</a:t>
            </a:r>
            <a:r>
              <a:rPr lang="en-US" sz="2800" dirty="0"/>
              <a:t> </a:t>
            </a:r>
            <a:r>
              <a:rPr lang="en-US" sz="2800" dirty="0" err="1"/>
              <a:t>kolom</a:t>
            </a:r>
            <a:r>
              <a:rPr lang="en-US" sz="28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a:t>Ketentuan-ketentuan dasar dalam teori permainan :</a:t>
            </a:r>
          </a:p>
        </p:txBody>
      </p:sp>
      <p:sp>
        <p:nvSpPr>
          <p:cNvPr id="43011" name="Rectangle 3"/>
          <p:cNvSpPr>
            <a:spLocks noGrp="1" noChangeArrowheads="1"/>
          </p:cNvSpPr>
          <p:nvPr>
            <p:ph idx="1"/>
          </p:nvPr>
        </p:nvSpPr>
        <p:spPr/>
        <p:txBody>
          <a:bodyPr/>
          <a:lstStyle/>
          <a:p>
            <a:r>
              <a:rPr lang="en-US" sz="2800" dirty="0" err="1"/>
              <a:t>Anggapan</a:t>
            </a:r>
            <a:r>
              <a:rPr lang="en-US" sz="2800" dirty="0"/>
              <a:t> yang </a:t>
            </a:r>
            <a:r>
              <a:rPr lang="en-US" sz="2800" dirty="0" err="1"/>
              <a:t>digunakan</a:t>
            </a:r>
            <a:r>
              <a:rPr lang="en-US" sz="2800" dirty="0"/>
              <a:t> </a:t>
            </a:r>
            <a:r>
              <a:rPr lang="en-US" sz="2800" dirty="0" err="1"/>
              <a:t>adalah</a:t>
            </a:r>
            <a:r>
              <a:rPr lang="en-US" sz="2800" dirty="0"/>
              <a:t> </a:t>
            </a:r>
            <a:r>
              <a:rPr lang="en-US" sz="2800" dirty="0" err="1"/>
              <a:t>bahwa</a:t>
            </a:r>
            <a:r>
              <a:rPr lang="en-US" sz="2800" dirty="0"/>
              <a:t> </a:t>
            </a:r>
            <a:r>
              <a:rPr lang="en-US" sz="2800" dirty="0" err="1"/>
              <a:t>suatu</a:t>
            </a:r>
            <a:r>
              <a:rPr lang="en-US" sz="2800" dirty="0"/>
              <a:t> </a:t>
            </a:r>
            <a:r>
              <a:rPr lang="en-US" sz="2800" dirty="0" err="1"/>
              <a:t>strategi</a:t>
            </a:r>
            <a:r>
              <a:rPr lang="en-US" sz="2800" dirty="0"/>
              <a:t> </a:t>
            </a:r>
            <a:r>
              <a:rPr lang="en-US" sz="2800" dirty="0" err="1"/>
              <a:t>tidak</a:t>
            </a:r>
            <a:r>
              <a:rPr lang="en-US" sz="2800" dirty="0"/>
              <a:t> </a:t>
            </a:r>
            <a:r>
              <a:rPr lang="en-US" sz="2800" dirty="0" err="1"/>
              <a:t>dapat</a:t>
            </a:r>
            <a:r>
              <a:rPr lang="en-US" sz="2800" dirty="0"/>
              <a:t> </a:t>
            </a:r>
            <a:r>
              <a:rPr lang="en-US" sz="2800" dirty="0" err="1"/>
              <a:t>dirusak</a:t>
            </a:r>
            <a:r>
              <a:rPr lang="en-US" sz="2800" dirty="0"/>
              <a:t> </a:t>
            </a:r>
            <a:r>
              <a:rPr lang="en-US" sz="2800" dirty="0" err="1"/>
              <a:t>oleh</a:t>
            </a:r>
            <a:r>
              <a:rPr lang="en-US" sz="2800" dirty="0"/>
              <a:t> </a:t>
            </a:r>
            <a:r>
              <a:rPr lang="en-US" sz="2800" dirty="0" err="1"/>
              <a:t>pesaing</a:t>
            </a:r>
            <a:r>
              <a:rPr lang="en-US" sz="2800" dirty="0"/>
              <a:t> </a:t>
            </a:r>
            <a:r>
              <a:rPr lang="en-US" sz="2800" dirty="0" err="1"/>
              <a:t>atau</a:t>
            </a:r>
            <a:r>
              <a:rPr lang="en-US" sz="2800" dirty="0"/>
              <a:t> </a:t>
            </a:r>
            <a:r>
              <a:rPr lang="en-US" sz="2800" dirty="0" err="1"/>
              <a:t>faktor</a:t>
            </a:r>
            <a:r>
              <a:rPr lang="en-US" sz="2800" dirty="0"/>
              <a:t> lain.</a:t>
            </a:r>
          </a:p>
          <a:p>
            <a:r>
              <a:rPr lang="en-US" sz="2800" dirty="0" err="1"/>
              <a:t>Suatu</a:t>
            </a:r>
            <a:r>
              <a:rPr lang="en-US" sz="2800" dirty="0"/>
              <a:t> </a:t>
            </a:r>
            <a:r>
              <a:rPr lang="en-US" sz="2800" dirty="0" err="1"/>
              <a:t>strategi</a:t>
            </a:r>
            <a:r>
              <a:rPr lang="en-US" sz="2800" dirty="0"/>
              <a:t> </a:t>
            </a:r>
            <a:r>
              <a:rPr lang="en-US" sz="2800" dirty="0" err="1"/>
              <a:t>dikatakan</a:t>
            </a:r>
            <a:r>
              <a:rPr lang="en-US" sz="2800" dirty="0"/>
              <a:t> </a:t>
            </a:r>
            <a:r>
              <a:rPr lang="en-US" sz="2800" dirty="0" err="1"/>
              <a:t>dominan</a:t>
            </a:r>
            <a:r>
              <a:rPr lang="en-US" sz="2800" dirty="0"/>
              <a:t> </a:t>
            </a:r>
            <a:r>
              <a:rPr lang="en-US" sz="2800" dirty="0" err="1"/>
              <a:t>bila</a:t>
            </a:r>
            <a:r>
              <a:rPr lang="en-US" sz="2800" dirty="0"/>
              <a:t> </a:t>
            </a:r>
            <a:r>
              <a:rPr lang="en-US" sz="2800" dirty="0" err="1"/>
              <a:t>setiap</a:t>
            </a:r>
            <a:r>
              <a:rPr lang="en-US" sz="2800" dirty="0"/>
              <a:t> pay off </a:t>
            </a:r>
            <a:r>
              <a:rPr lang="en-US" sz="2800" dirty="0" err="1"/>
              <a:t>dalam</a:t>
            </a:r>
            <a:r>
              <a:rPr lang="en-US" sz="2800" dirty="0"/>
              <a:t> </a:t>
            </a:r>
            <a:r>
              <a:rPr lang="en-US" sz="2800" dirty="0" err="1"/>
              <a:t>strategi</a:t>
            </a:r>
            <a:r>
              <a:rPr lang="en-US" sz="2800" dirty="0"/>
              <a:t> </a:t>
            </a:r>
            <a:r>
              <a:rPr lang="en-US" sz="2800" dirty="0" err="1"/>
              <a:t>adalah</a:t>
            </a:r>
            <a:r>
              <a:rPr lang="en-US" sz="2800" dirty="0"/>
              <a:t> superior </a:t>
            </a:r>
            <a:r>
              <a:rPr lang="en-US" sz="2800" dirty="0" err="1"/>
              <a:t>terhadap</a:t>
            </a:r>
            <a:r>
              <a:rPr lang="en-US" sz="2800" dirty="0"/>
              <a:t> </a:t>
            </a:r>
            <a:r>
              <a:rPr lang="en-US" sz="2800" dirty="0" err="1"/>
              <a:t>setiap</a:t>
            </a:r>
            <a:r>
              <a:rPr lang="en-US" sz="2800" dirty="0"/>
              <a:t> pay off yang </a:t>
            </a:r>
            <a:r>
              <a:rPr lang="en-US" sz="2800" dirty="0" err="1"/>
              <a:t>berhubungan</a:t>
            </a:r>
            <a:r>
              <a:rPr lang="en-US" sz="2800" dirty="0"/>
              <a:t> </a:t>
            </a:r>
            <a:r>
              <a:rPr lang="en-US" sz="2800" dirty="0" err="1"/>
              <a:t>dalam</a:t>
            </a:r>
            <a:r>
              <a:rPr lang="en-US" sz="2800" dirty="0"/>
              <a:t> </a:t>
            </a:r>
            <a:r>
              <a:rPr lang="en-US" sz="2800" dirty="0" err="1"/>
              <a:t>suatu</a:t>
            </a:r>
            <a:r>
              <a:rPr lang="en-US" sz="2800" dirty="0"/>
              <a:t> </a:t>
            </a:r>
            <a:r>
              <a:rPr lang="en-US" sz="2800" dirty="0" err="1"/>
              <a:t>strategi</a:t>
            </a:r>
            <a:r>
              <a:rPr lang="en-US" sz="2800" dirty="0"/>
              <a:t> </a:t>
            </a:r>
            <a:r>
              <a:rPr lang="en-US" sz="2800" dirty="0" err="1"/>
              <a:t>alternatif</a:t>
            </a:r>
            <a:r>
              <a:rPr lang="en-US" sz="2800" dirty="0"/>
              <a:t>. </a:t>
            </a:r>
            <a:r>
              <a:rPr lang="en-US" sz="2800" dirty="0" err="1"/>
              <a:t>Contoh</a:t>
            </a:r>
            <a:r>
              <a:rPr lang="en-US" sz="2800" dirty="0"/>
              <a:t>: </a:t>
            </a:r>
            <a:r>
              <a:rPr lang="en-US" sz="2800" dirty="0" err="1"/>
              <a:t>dalam</a:t>
            </a:r>
            <a:r>
              <a:rPr lang="en-US" sz="2800" dirty="0"/>
              <a:t> </a:t>
            </a:r>
            <a:r>
              <a:rPr lang="en-US" sz="2800" dirty="0" err="1"/>
              <a:t>permainan</a:t>
            </a:r>
            <a:r>
              <a:rPr lang="en-US" sz="2800" dirty="0"/>
              <a:t> </a:t>
            </a:r>
            <a:r>
              <a:rPr lang="en-US" sz="2800" dirty="0" err="1" smtClean="0"/>
              <a:t>di</a:t>
            </a:r>
            <a:r>
              <a:rPr lang="id-ID" sz="2800" dirty="0" smtClean="0"/>
              <a:t> </a:t>
            </a:r>
            <a:r>
              <a:rPr lang="en-US" sz="2800" dirty="0" err="1" smtClean="0"/>
              <a:t>atas</a:t>
            </a:r>
            <a:r>
              <a:rPr lang="en-US" sz="2800" dirty="0" smtClean="0"/>
              <a:t> </a:t>
            </a:r>
            <a:r>
              <a:rPr lang="en-US" sz="2800" dirty="0" err="1"/>
              <a:t>untuk</a:t>
            </a:r>
            <a:r>
              <a:rPr lang="en-US" sz="2800" dirty="0"/>
              <a:t> </a:t>
            </a:r>
            <a:r>
              <a:rPr lang="en-US" sz="2800" dirty="0" err="1"/>
              <a:t>perusahaan</a:t>
            </a:r>
            <a:r>
              <a:rPr lang="en-US" sz="2800" dirty="0"/>
              <a:t> A, </a:t>
            </a:r>
            <a:r>
              <a:rPr lang="en-US" sz="2800" dirty="0" err="1"/>
              <a:t>strategi</a:t>
            </a:r>
            <a:r>
              <a:rPr lang="en-US" sz="2800" dirty="0"/>
              <a:t> </a:t>
            </a:r>
            <a:r>
              <a:rPr lang="en-US" sz="2800" dirty="0" err="1"/>
              <a:t>harga</a:t>
            </a:r>
            <a:r>
              <a:rPr lang="en-US" sz="2800" dirty="0"/>
              <a:t> S1 </a:t>
            </a:r>
            <a:r>
              <a:rPr lang="en-US" sz="2800" dirty="0" err="1"/>
              <a:t>didominasi</a:t>
            </a:r>
            <a:r>
              <a:rPr lang="en-US" sz="2800" dirty="0"/>
              <a:t> </a:t>
            </a:r>
            <a:r>
              <a:rPr lang="en-US" sz="2800" dirty="0" err="1"/>
              <a:t>oleh</a:t>
            </a:r>
            <a:r>
              <a:rPr lang="en-US" sz="2800" dirty="0"/>
              <a:t> </a:t>
            </a:r>
            <a:r>
              <a:rPr lang="en-US" sz="2800" dirty="0" err="1"/>
              <a:t>strategi</a:t>
            </a:r>
            <a:r>
              <a:rPr lang="en-US" sz="2800" dirty="0"/>
              <a:t> S2.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a:t>Ketentuan-ketentuan dasar dalam teori permainan :</a:t>
            </a:r>
          </a:p>
        </p:txBody>
      </p:sp>
      <p:sp>
        <p:nvSpPr>
          <p:cNvPr id="44035" name="Rectangle 3"/>
          <p:cNvSpPr>
            <a:spLocks noGrp="1" noChangeArrowheads="1"/>
          </p:cNvSpPr>
          <p:nvPr>
            <p:ph idx="1"/>
          </p:nvPr>
        </p:nvSpPr>
        <p:spPr/>
        <p:txBody>
          <a:bodyPr/>
          <a:lstStyle/>
          <a:p>
            <a:r>
              <a:rPr lang="en-US" sz="2800"/>
              <a:t>Suatu strategi optimal adalah rangkaian kegiatan atau rencana yang menyeluruh yang menyebabkan seorang pemain dalam posisi yang paling menguntungkan tanpa memperhatikan kegiatan-kegiatan pesaingnya.</a:t>
            </a:r>
          </a:p>
          <a:p>
            <a:r>
              <a:rPr lang="en-US" sz="2800"/>
              <a:t>Tujuan model permainan adalah mengidentifikasikan strategi atau rencana optimal untuk setiap pemain.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en-US" dirty="0" smtClean="0"/>
              <a:t>Two-Person Zero Sum Game</a:t>
            </a:r>
            <a:endParaRPr lang="en-US" dirty="0"/>
          </a:p>
        </p:txBody>
      </p:sp>
      <p:sp>
        <p:nvSpPr>
          <p:cNvPr id="45059" name="Rectangle 3"/>
          <p:cNvSpPr>
            <a:spLocks noGrp="1" noChangeArrowheads="1"/>
          </p:cNvSpPr>
          <p:nvPr>
            <p:ph idx="1"/>
          </p:nvPr>
        </p:nvSpPr>
        <p:spPr/>
        <p:txBody>
          <a:bodyPr>
            <a:normAutofit/>
          </a:bodyPr>
          <a:lstStyle/>
          <a:p>
            <a:pPr>
              <a:buFontTx/>
              <a:buNone/>
            </a:pPr>
            <a:r>
              <a:rPr lang="en-US" dirty="0" err="1" smtClean="0"/>
              <a:t>Ada</a:t>
            </a:r>
            <a:r>
              <a:rPr lang="en-US" dirty="0" smtClean="0"/>
              <a:t> </a:t>
            </a:r>
            <a:r>
              <a:rPr lang="en-US" dirty="0" err="1" smtClean="0"/>
              <a:t>dua</a:t>
            </a:r>
            <a:r>
              <a:rPr lang="en-US" dirty="0" smtClean="0"/>
              <a:t> </a:t>
            </a:r>
            <a:r>
              <a:rPr lang="en-US" dirty="0" err="1" smtClean="0"/>
              <a:t>jenis</a:t>
            </a:r>
            <a:r>
              <a:rPr lang="en-US" dirty="0" smtClean="0"/>
              <a:t> </a:t>
            </a:r>
            <a:r>
              <a:rPr lang="en-US" dirty="0" err="1" smtClean="0"/>
              <a:t>persoalan</a:t>
            </a:r>
            <a:r>
              <a:rPr lang="en-US" dirty="0" smtClean="0"/>
              <a:t> two person zero sum game yang </a:t>
            </a:r>
            <a:r>
              <a:rPr lang="en-US" dirty="0" err="1" smtClean="0"/>
              <a:t>biasa</a:t>
            </a:r>
            <a:r>
              <a:rPr lang="en-US" dirty="0" smtClean="0"/>
              <a:t> </a:t>
            </a:r>
            <a:r>
              <a:rPr lang="en-US" dirty="0" err="1" smtClean="0"/>
              <a:t>dijumpai</a:t>
            </a:r>
            <a:r>
              <a:rPr lang="en-US" dirty="0" smtClean="0"/>
              <a:t>. </a:t>
            </a:r>
            <a:r>
              <a:rPr lang="en-US" dirty="0" err="1" smtClean="0"/>
              <a:t>Jenis</a:t>
            </a:r>
            <a:r>
              <a:rPr lang="en-US" dirty="0" smtClean="0"/>
              <a:t> </a:t>
            </a:r>
            <a:r>
              <a:rPr lang="en-US" dirty="0" err="1" smtClean="0"/>
              <a:t>pertama</a:t>
            </a:r>
            <a:r>
              <a:rPr lang="en-US" dirty="0" smtClean="0"/>
              <a:t> </a:t>
            </a:r>
            <a:r>
              <a:rPr lang="en-US" dirty="0" err="1" smtClean="0"/>
              <a:t>strategi</a:t>
            </a:r>
            <a:r>
              <a:rPr lang="en-US" dirty="0" smtClean="0"/>
              <a:t> </a:t>
            </a:r>
            <a:r>
              <a:rPr lang="en-US" dirty="0" err="1" smtClean="0"/>
              <a:t>murni</a:t>
            </a:r>
            <a:r>
              <a:rPr lang="en-US" dirty="0" smtClean="0"/>
              <a:t> </a:t>
            </a:r>
            <a:r>
              <a:rPr lang="en-US" dirty="0" err="1" smtClean="0"/>
              <a:t>dan</a:t>
            </a:r>
            <a:r>
              <a:rPr lang="en-US" dirty="0" smtClean="0"/>
              <a:t> </a:t>
            </a:r>
            <a:r>
              <a:rPr lang="en-US" dirty="0" err="1" smtClean="0"/>
              <a:t>kedua</a:t>
            </a:r>
            <a:r>
              <a:rPr lang="en-US" dirty="0" smtClean="0"/>
              <a:t> mixed </a:t>
            </a:r>
            <a:r>
              <a:rPr lang="en-US" dirty="0" err="1" smtClean="0"/>
              <a:t>strategi</a:t>
            </a:r>
            <a:r>
              <a:rPr lang="en-US" dirty="0" smtClean="0"/>
              <a:t> game. </a:t>
            </a:r>
            <a:endParaRPr lang="en-US" dirty="0"/>
          </a:p>
          <a:p>
            <a:r>
              <a:rPr lang="en-US" dirty="0" err="1"/>
              <a:t>Strategi</a:t>
            </a:r>
            <a:r>
              <a:rPr lang="en-US" dirty="0"/>
              <a:t> </a:t>
            </a:r>
            <a:r>
              <a:rPr lang="en-US" dirty="0" err="1"/>
              <a:t>Murni</a:t>
            </a:r>
            <a:r>
              <a:rPr lang="en-US" dirty="0"/>
              <a:t> (</a:t>
            </a:r>
            <a:r>
              <a:rPr lang="en-US" i="1" dirty="0"/>
              <a:t>Pure Strategy Game</a:t>
            </a:r>
            <a:r>
              <a:rPr lang="en-US" dirty="0"/>
              <a:t>)</a:t>
            </a:r>
          </a:p>
          <a:p>
            <a:pPr>
              <a:buFontTx/>
              <a:buNone/>
            </a:pPr>
            <a:r>
              <a:rPr lang="en-US" sz="2000" dirty="0"/>
              <a:t>	</a:t>
            </a:r>
            <a:r>
              <a:rPr lang="en-US" sz="2000" dirty="0" err="1"/>
              <a:t>Dalam</a:t>
            </a:r>
            <a:r>
              <a:rPr lang="en-US" sz="2000" dirty="0"/>
              <a:t> </a:t>
            </a:r>
            <a:r>
              <a:rPr lang="en-US" sz="2000" dirty="0" err="1"/>
              <a:t>strategi</a:t>
            </a:r>
            <a:r>
              <a:rPr lang="en-US" sz="2000" dirty="0"/>
              <a:t> </a:t>
            </a:r>
            <a:r>
              <a:rPr lang="en-US" sz="2000" dirty="0" err="1"/>
              <a:t>Murni</a:t>
            </a:r>
            <a:r>
              <a:rPr lang="en-US" sz="2000" dirty="0"/>
              <a:t>, </a:t>
            </a:r>
            <a:r>
              <a:rPr lang="en-US" sz="2000" dirty="0" err="1"/>
              <a:t>strategi</a:t>
            </a:r>
            <a:r>
              <a:rPr lang="en-US" sz="2000" dirty="0"/>
              <a:t> optimal </a:t>
            </a:r>
            <a:r>
              <a:rPr lang="en-US" sz="2000" dirty="0" err="1"/>
              <a:t>untuk</a:t>
            </a:r>
            <a:r>
              <a:rPr lang="en-US" sz="2000" dirty="0"/>
              <a:t> </a:t>
            </a:r>
            <a:r>
              <a:rPr lang="en-US" sz="2000" dirty="0" err="1"/>
              <a:t>setiap</a:t>
            </a:r>
            <a:r>
              <a:rPr lang="en-US" sz="2000" dirty="0"/>
              <a:t> </a:t>
            </a:r>
            <a:r>
              <a:rPr lang="en-US" sz="2000" dirty="0" err="1"/>
              <a:t>pemain</a:t>
            </a:r>
            <a:r>
              <a:rPr lang="en-US" sz="2000" dirty="0"/>
              <a:t> </a:t>
            </a:r>
            <a:r>
              <a:rPr lang="en-US" sz="2000" dirty="0" err="1"/>
              <a:t>adalah</a:t>
            </a:r>
            <a:r>
              <a:rPr lang="en-US" sz="2000" dirty="0"/>
              <a:t> </a:t>
            </a:r>
            <a:r>
              <a:rPr lang="en-US" sz="2000" dirty="0" err="1"/>
              <a:t>dengan</a:t>
            </a:r>
            <a:r>
              <a:rPr lang="en-US" sz="2000" dirty="0"/>
              <a:t> </a:t>
            </a:r>
            <a:r>
              <a:rPr lang="en-US" sz="2000" dirty="0" err="1"/>
              <a:t>menggunakan</a:t>
            </a:r>
            <a:r>
              <a:rPr lang="en-US" sz="2000" dirty="0"/>
              <a:t> </a:t>
            </a:r>
            <a:r>
              <a:rPr lang="en-US" sz="2000" dirty="0" err="1"/>
              <a:t>strategi</a:t>
            </a:r>
            <a:r>
              <a:rPr lang="en-US" sz="2000" dirty="0"/>
              <a:t> </a:t>
            </a:r>
            <a:r>
              <a:rPr lang="en-US" sz="2000" dirty="0" err="1"/>
              <a:t>tunggal</a:t>
            </a:r>
            <a:r>
              <a:rPr lang="en-US" sz="2000" dirty="0"/>
              <a:t>. </a:t>
            </a:r>
            <a:r>
              <a:rPr lang="en-US" sz="2000" dirty="0" err="1"/>
              <a:t>Melalui</a:t>
            </a:r>
            <a:r>
              <a:rPr lang="en-US" sz="2000" dirty="0"/>
              <a:t> </a:t>
            </a:r>
            <a:r>
              <a:rPr lang="en-US" sz="2000" dirty="0" err="1"/>
              <a:t>aplikasi</a:t>
            </a:r>
            <a:r>
              <a:rPr lang="en-US" sz="2000" dirty="0"/>
              <a:t> </a:t>
            </a:r>
            <a:r>
              <a:rPr lang="en-US" sz="2000" dirty="0" err="1"/>
              <a:t>kriteria</a:t>
            </a:r>
            <a:r>
              <a:rPr lang="en-US" sz="2000" dirty="0"/>
              <a:t> </a:t>
            </a:r>
            <a:r>
              <a:rPr lang="en-US" sz="2000" dirty="0" err="1"/>
              <a:t>maximin</a:t>
            </a:r>
            <a:r>
              <a:rPr lang="en-US" sz="2000" dirty="0"/>
              <a:t> </a:t>
            </a:r>
            <a:r>
              <a:rPr lang="en-US" sz="2000" dirty="0" err="1"/>
              <a:t>dan</a:t>
            </a:r>
            <a:r>
              <a:rPr lang="en-US" sz="2000" dirty="0"/>
              <a:t> </a:t>
            </a:r>
            <a:r>
              <a:rPr lang="en-US" sz="2000" dirty="0" err="1"/>
              <a:t>kriteria</a:t>
            </a:r>
            <a:r>
              <a:rPr lang="en-US" sz="2000" dirty="0"/>
              <a:t> </a:t>
            </a:r>
            <a:r>
              <a:rPr lang="en-US" sz="2000" dirty="0" err="1"/>
              <a:t>minimax</a:t>
            </a:r>
            <a:r>
              <a:rPr lang="en-US" sz="2000" dirty="0"/>
              <a:t>. </a:t>
            </a:r>
            <a:r>
              <a:rPr lang="en-US" sz="2000" dirty="0" err="1"/>
              <a:t>Nilai</a:t>
            </a:r>
            <a:r>
              <a:rPr lang="en-US" sz="2000" dirty="0"/>
              <a:t> yang </a:t>
            </a:r>
            <a:r>
              <a:rPr lang="en-US" sz="2000" dirty="0" err="1"/>
              <a:t>dicapai</a:t>
            </a:r>
            <a:r>
              <a:rPr lang="en-US" sz="2000" dirty="0"/>
              <a:t> </a:t>
            </a:r>
            <a:r>
              <a:rPr lang="en-US" sz="2000" dirty="0" err="1"/>
              <a:t>harus</a:t>
            </a:r>
            <a:r>
              <a:rPr lang="en-US" sz="2000" dirty="0"/>
              <a:t> </a:t>
            </a:r>
            <a:r>
              <a:rPr lang="en-US" sz="2000" dirty="0" err="1"/>
              <a:t>merupakan</a:t>
            </a:r>
            <a:r>
              <a:rPr lang="en-US" sz="2000" dirty="0"/>
              <a:t> </a:t>
            </a:r>
            <a:r>
              <a:rPr lang="en-US" sz="2000" dirty="0" err="1"/>
              <a:t>maksimum</a:t>
            </a:r>
            <a:r>
              <a:rPr lang="en-US" sz="2000" dirty="0"/>
              <a:t> </a:t>
            </a:r>
            <a:r>
              <a:rPr lang="en-US" sz="2000" dirty="0" err="1"/>
              <a:t>dari</a:t>
            </a:r>
            <a:r>
              <a:rPr lang="en-US" sz="2000" dirty="0"/>
              <a:t> </a:t>
            </a:r>
            <a:r>
              <a:rPr lang="en-US" sz="2000" dirty="0" err="1"/>
              <a:t>minimaks</a:t>
            </a:r>
            <a:r>
              <a:rPr lang="en-US" sz="2000" dirty="0"/>
              <a:t> </a:t>
            </a:r>
            <a:r>
              <a:rPr lang="en-US" sz="2000" dirty="0" err="1"/>
              <a:t>baris</a:t>
            </a:r>
            <a:r>
              <a:rPr lang="en-US" sz="2000" dirty="0"/>
              <a:t> </a:t>
            </a:r>
            <a:r>
              <a:rPr lang="en-US" sz="2000" dirty="0" err="1"/>
              <a:t>dan</a:t>
            </a:r>
            <a:r>
              <a:rPr lang="en-US" sz="2000" dirty="0"/>
              <a:t> minimum </a:t>
            </a:r>
            <a:r>
              <a:rPr lang="en-US" sz="2000" dirty="0" err="1"/>
              <a:t>dari</a:t>
            </a:r>
            <a:r>
              <a:rPr lang="en-US" sz="2000" dirty="0"/>
              <a:t> </a:t>
            </a:r>
            <a:r>
              <a:rPr lang="en-US" sz="2000" dirty="0" err="1"/>
              <a:t>minimaks</a:t>
            </a:r>
            <a:r>
              <a:rPr lang="en-US" sz="2000" dirty="0"/>
              <a:t> </a:t>
            </a:r>
            <a:r>
              <a:rPr lang="en-US" sz="2000" dirty="0" err="1"/>
              <a:t>kolom</a:t>
            </a:r>
            <a:r>
              <a:rPr lang="en-US" sz="2000" dirty="0"/>
              <a:t>, </a:t>
            </a:r>
            <a:r>
              <a:rPr lang="en-US" sz="2000" dirty="0" err="1"/>
              <a:t>titik</a:t>
            </a:r>
            <a:r>
              <a:rPr lang="en-US" sz="2000" dirty="0"/>
              <a:t> </a:t>
            </a:r>
            <a:r>
              <a:rPr lang="en-US" sz="2000" dirty="0" err="1"/>
              <a:t>ini</a:t>
            </a:r>
            <a:r>
              <a:rPr lang="en-US" sz="2000" dirty="0"/>
              <a:t> </a:t>
            </a:r>
            <a:r>
              <a:rPr lang="en-US" sz="2000" dirty="0" err="1"/>
              <a:t>dikenal</a:t>
            </a:r>
            <a:r>
              <a:rPr lang="en-US" sz="2000" dirty="0"/>
              <a:t> </a:t>
            </a:r>
            <a:r>
              <a:rPr lang="en-US" sz="2000" dirty="0" err="1"/>
              <a:t>sebagai</a:t>
            </a:r>
            <a:r>
              <a:rPr lang="en-US" sz="2000" dirty="0"/>
              <a:t> </a:t>
            </a:r>
            <a:r>
              <a:rPr lang="en-US" sz="2000" dirty="0" err="1"/>
              <a:t>titik</a:t>
            </a:r>
            <a:r>
              <a:rPr lang="en-US" sz="2000" dirty="0"/>
              <a:t> </a:t>
            </a:r>
            <a:r>
              <a:rPr lang="en-US" sz="2000" dirty="0" err="1"/>
              <a:t>pelana</a:t>
            </a:r>
            <a:r>
              <a:rPr lang="en-US" sz="2000" dirty="0"/>
              <a:t> (saddle point).  </a:t>
            </a:r>
            <a:r>
              <a:rPr lang="en-US"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dirty="0" err="1" smtClean="0"/>
              <a:t>Solusi</a:t>
            </a:r>
            <a:r>
              <a:rPr lang="en-US" dirty="0" smtClean="0"/>
              <a:t> </a:t>
            </a:r>
            <a:r>
              <a:rPr lang="en-US" dirty="0" err="1" smtClean="0"/>
              <a:t>permasalahan</a:t>
            </a:r>
            <a:r>
              <a:rPr lang="en-US" dirty="0" smtClean="0"/>
              <a:t> </a:t>
            </a:r>
            <a:r>
              <a:rPr lang="en-US" dirty="0" err="1" smtClean="0"/>
              <a:t>Teori</a:t>
            </a:r>
            <a:r>
              <a:rPr lang="en-US" dirty="0" smtClean="0"/>
              <a:t> </a:t>
            </a:r>
            <a:r>
              <a:rPr lang="en-US" dirty="0" err="1"/>
              <a:t>Permainan</a:t>
            </a:r>
            <a:r>
              <a:rPr lang="en-US" dirty="0"/>
              <a:t> :</a:t>
            </a:r>
          </a:p>
        </p:txBody>
      </p:sp>
      <p:sp>
        <p:nvSpPr>
          <p:cNvPr id="46083" name="Rectangle 3"/>
          <p:cNvSpPr>
            <a:spLocks noGrp="1" noChangeArrowheads="1"/>
          </p:cNvSpPr>
          <p:nvPr>
            <p:ph idx="1"/>
          </p:nvPr>
        </p:nvSpPr>
        <p:spPr/>
        <p:txBody>
          <a:bodyPr/>
          <a:lstStyle/>
          <a:p>
            <a:r>
              <a:rPr lang="en-US" dirty="0" err="1"/>
              <a:t>Strategi</a:t>
            </a:r>
            <a:r>
              <a:rPr lang="en-US" dirty="0"/>
              <a:t> </a:t>
            </a:r>
            <a:r>
              <a:rPr lang="en-US" dirty="0" err="1"/>
              <a:t>Campuran</a:t>
            </a:r>
            <a:r>
              <a:rPr lang="en-US" dirty="0"/>
              <a:t> (Mixed Strategy Game)</a:t>
            </a:r>
          </a:p>
          <a:p>
            <a:pPr>
              <a:buFontTx/>
              <a:buNone/>
            </a:pPr>
            <a:r>
              <a:rPr lang="en-US" sz="2000" dirty="0"/>
              <a:t>	</a:t>
            </a:r>
            <a:r>
              <a:rPr lang="en-US" sz="2800" dirty="0" err="1"/>
              <a:t>Penyelesaian</a:t>
            </a:r>
            <a:r>
              <a:rPr lang="en-US" sz="2800" dirty="0"/>
              <a:t> </a:t>
            </a:r>
            <a:r>
              <a:rPr lang="en-US" sz="2800" dirty="0" err="1"/>
              <a:t>masalah</a:t>
            </a:r>
            <a:r>
              <a:rPr lang="en-US" sz="2800" dirty="0"/>
              <a:t> </a:t>
            </a:r>
            <a:r>
              <a:rPr lang="en-US" sz="2800" dirty="0" err="1"/>
              <a:t>dengan</a:t>
            </a:r>
            <a:r>
              <a:rPr lang="en-US" sz="2800" dirty="0"/>
              <a:t> </a:t>
            </a:r>
            <a:r>
              <a:rPr lang="en-US" sz="2800" dirty="0" err="1"/>
              <a:t>strategi</a:t>
            </a:r>
            <a:r>
              <a:rPr lang="en-US" sz="2800" dirty="0"/>
              <a:t> </a:t>
            </a:r>
            <a:r>
              <a:rPr lang="en-US" sz="2800" dirty="0" err="1"/>
              <a:t>campuran</a:t>
            </a:r>
            <a:r>
              <a:rPr lang="en-US" sz="2800" dirty="0"/>
              <a:t> </a:t>
            </a:r>
            <a:r>
              <a:rPr lang="en-US" sz="2800" dirty="0" err="1"/>
              <a:t>dilakukan</a:t>
            </a:r>
            <a:r>
              <a:rPr lang="en-US" sz="2800" dirty="0"/>
              <a:t> </a:t>
            </a:r>
            <a:r>
              <a:rPr lang="en-US" sz="2800" dirty="0" err="1"/>
              <a:t>apabila</a:t>
            </a:r>
            <a:r>
              <a:rPr lang="en-US" sz="2800" dirty="0"/>
              <a:t> </a:t>
            </a:r>
            <a:r>
              <a:rPr lang="en-US" sz="2800" dirty="0" err="1"/>
              <a:t>strategi</a:t>
            </a:r>
            <a:r>
              <a:rPr lang="en-US" sz="2800" dirty="0"/>
              <a:t> </a:t>
            </a:r>
            <a:r>
              <a:rPr lang="en-US" sz="2800" dirty="0" err="1"/>
              <a:t>murni</a:t>
            </a:r>
            <a:r>
              <a:rPr lang="en-US" sz="2800" dirty="0"/>
              <a:t> yang </a:t>
            </a:r>
            <a:r>
              <a:rPr lang="en-US" sz="2800" dirty="0" err="1"/>
              <a:t>digunakan</a:t>
            </a:r>
            <a:r>
              <a:rPr lang="en-US" sz="2800" dirty="0"/>
              <a:t> </a:t>
            </a:r>
            <a:r>
              <a:rPr lang="en-US" sz="2800" dirty="0" err="1"/>
              <a:t>belum</a:t>
            </a:r>
            <a:r>
              <a:rPr lang="en-US" sz="2800" dirty="0"/>
              <a:t> </a:t>
            </a:r>
            <a:r>
              <a:rPr lang="en-US" sz="2800" dirty="0" err="1"/>
              <a:t>mampu</a:t>
            </a:r>
            <a:r>
              <a:rPr lang="en-US" sz="2800" dirty="0"/>
              <a:t> </a:t>
            </a:r>
            <a:r>
              <a:rPr lang="en-US" sz="2800" dirty="0" err="1"/>
              <a:t>menyelesaikan</a:t>
            </a:r>
            <a:r>
              <a:rPr lang="en-US" sz="2800" dirty="0"/>
              <a:t> </a:t>
            </a:r>
            <a:r>
              <a:rPr lang="en-US" sz="2800" dirty="0" err="1"/>
              <a:t>masalah</a:t>
            </a:r>
            <a:r>
              <a:rPr lang="en-US" sz="2800" dirty="0"/>
              <a:t> </a:t>
            </a:r>
            <a:r>
              <a:rPr lang="en-US" sz="2800" dirty="0" err="1"/>
              <a:t>permainan</a:t>
            </a:r>
            <a:r>
              <a:rPr lang="en-US" sz="2800" dirty="0"/>
              <a:t> </a:t>
            </a:r>
            <a:r>
              <a:rPr lang="en-US" sz="2800" dirty="0" err="1"/>
              <a:t>atau</a:t>
            </a:r>
            <a:r>
              <a:rPr lang="en-US" sz="2800" dirty="0"/>
              <a:t> </a:t>
            </a:r>
            <a:r>
              <a:rPr lang="en-US" sz="2800" dirty="0" err="1"/>
              <a:t>belum</a:t>
            </a:r>
            <a:r>
              <a:rPr lang="en-US" sz="2800" dirty="0"/>
              <a:t> </a:t>
            </a:r>
            <a:r>
              <a:rPr lang="en-US" sz="2800" dirty="0" err="1"/>
              <a:t>mampu</a:t>
            </a:r>
            <a:r>
              <a:rPr lang="en-US" sz="2800" dirty="0"/>
              <a:t> </a:t>
            </a:r>
            <a:r>
              <a:rPr lang="en-US" sz="2800" dirty="0" err="1"/>
              <a:t>memberikan</a:t>
            </a:r>
            <a:r>
              <a:rPr lang="en-US" sz="2800" dirty="0"/>
              <a:t> </a:t>
            </a:r>
            <a:r>
              <a:rPr lang="en-US" sz="2800" dirty="0" err="1"/>
              <a:t>pilihan</a:t>
            </a:r>
            <a:r>
              <a:rPr lang="en-US" sz="2800" dirty="0"/>
              <a:t> </a:t>
            </a:r>
            <a:r>
              <a:rPr lang="en-US" sz="2800" dirty="0" err="1"/>
              <a:t>strategi</a:t>
            </a:r>
            <a:r>
              <a:rPr lang="en-US" sz="2800" dirty="0"/>
              <a:t> yang optimal </a:t>
            </a:r>
            <a:r>
              <a:rPr lang="en-US" sz="2800" dirty="0" err="1"/>
              <a:t>bagi</a:t>
            </a:r>
            <a:r>
              <a:rPr lang="en-US" sz="2800" dirty="0"/>
              <a:t> </a:t>
            </a:r>
            <a:r>
              <a:rPr lang="en-US" sz="2800" dirty="0" err="1"/>
              <a:t>masing-masing</a:t>
            </a:r>
            <a:r>
              <a:rPr lang="en-US" sz="2800" dirty="0"/>
              <a:t> </a:t>
            </a:r>
            <a:r>
              <a:rPr lang="en-US" sz="2800" dirty="0" err="1"/>
              <a:t>pemain</a:t>
            </a:r>
            <a:r>
              <a:rPr lang="en-US" sz="2800" dirty="0"/>
              <a:t>/</a:t>
            </a:r>
            <a:r>
              <a:rPr lang="en-US" sz="2800" dirty="0" err="1"/>
              <a:t>perusahaan</a:t>
            </a:r>
            <a:r>
              <a:rPr lang="en-US" sz="2800" dirty="0"/>
              <a:t>. </a:t>
            </a:r>
            <a:r>
              <a:rPr lang="en-US" sz="2800" dirty="0" err="1"/>
              <a:t>Dalam</a:t>
            </a:r>
            <a:r>
              <a:rPr lang="en-US" sz="2800" dirty="0"/>
              <a:t> </a:t>
            </a:r>
            <a:r>
              <a:rPr lang="en-US" sz="2800" dirty="0" err="1"/>
              <a:t>strategi</a:t>
            </a:r>
            <a:r>
              <a:rPr lang="en-US" sz="2800" dirty="0"/>
              <a:t> </a:t>
            </a:r>
            <a:r>
              <a:rPr lang="en-US" sz="2800" dirty="0" err="1"/>
              <a:t>ini</a:t>
            </a:r>
            <a:r>
              <a:rPr lang="en-US" sz="2800" dirty="0"/>
              <a:t> </a:t>
            </a:r>
            <a:r>
              <a:rPr lang="en-US" sz="2800" dirty="0" err="1"/>
              <a:t>seorang</a:t>
            </a:r>
            <a:r>
              <a:rPr lang="en-US" sz="2800" dirty="0"/>
              <a:t> </a:t>
            </a:r>
            <a:r>
              <a:rPr lang="en-US" sz="2800" dirty="0" err="1"/>
              <a:t>pemain</a:t>
            </a:r>
            <a:r>
              <a:rPr lang="en-US" sz="2800" dirty="0"/>
              <a:t> </a:t>
            </a:r>
            <a:r>
              <a:rPr lang="en-US" sz="2800" dirty="0" err="1"/>
              <a:t>atau</a:t>
            </a:r>
            <a:r>
              <a:rPr lang="en-US" sz="2800" dirty="0"/>
              <a:t> </a:t>
            </a:r>
            <a:r>
              <a:rPr lang="en-US" sz="2800" dirty="0" err="1"/>
              <a:t>perusahaan</a:t>
            </a:r>
            <a:r>
              <a:rPr lang="en-US" sz="2800" dirty="0"/>
              <a:t> </a:t>
            </a:r>
            <a:r>
              <a:rPr lang="en-US" sz="2800" dirty="0" err="1"/>
              <a:t>akan</a:t>
            </a:r>
            <a:r>
              <a:rPr lang="en-US" sz="2800" dirty="0"/>
              <a:t> </a:t>
            </a:r>
            <a:r>
              <a:rPr lang="en-US" sz="2800" dirty="0" err="1"/>
              <a:t>menggunakan</a:t>
            </a:r>
            <a:r>
              <a:rPr lang="en-US" sz="2800" dirty="0"/>
              <a:t> </a:t>
            </a:r>
            <a:r>
              <a:rPr lang="en-US" sz="2800" dirty="0" err="1"/>
              <a:t>campuran</a:t>
            </a:r>
            <a:r>
              <a:rPr lang="en-US" sz="2800" dirty="0"/>
              <a:t>/</a:t>
            </a:r>
            <a:r>
              <a:rPr lang="en-US" sz="2800" dirty="0" err="1"/>
              <a:t>lebih</a:t>
            </a:r>
            <a:r>
              <a:rPr lang="en-US" sz="2800" dirty="0"/>
              <a:t> </a:t>
            </a:r>
            <a:r>
              <a:rPr lang="en-US" sz="2800" dirty="0" err="1"/>
              <a:t>dari</a:t>
            </a:r>
            <a:r>
              <a:rPr lang="en-US" sz="2800" dirty="0"/>
              <a:t> </a:t>
            </a:r>
            <a:r>
              <a:rPr lang="en-US" sz="2800" dirty="0" err="1"/>
              <a:t>satu</a:t>
            </a:r>
            <a:r>
              <a:rPr lang="en-US" sz="2800" dirty="0"/>
              <a:t> </a:t>
            </a:r>
            <a:r>
              <a:rPr lang="en-US" sz="2800" dirty="0" err="1"/>
              <a:t>strategi</a:t>
            </a:r>
            <a:r>
              <a:rPr lang="en-US" sz="2800" dirty="0"/>
              <a:t> </a:t>
            </a:r>
            <a:r>
              <a:rPr lang="en-US" sz="2800" dirty="0" err="1"/>
              <a:t>untuk</a:t>
            </a:r>
            <a:r>
              <a:rPr lang="en-US" sz="2800" dirty="0"/>
              <a:t> </a:t>
            </a:r>
            <a:r>
              <a:rPr lang="en-US" sz="2800" dirty="0" err="1"/>
              <a:t>mendapatkan</a:t>
            </a:r>
            <a:r>
              <a:rPr lang="en-US" sz="2800" dirty="0"/>
              <a:t> </a:t>
            </a:r>
            <a:r>
              <a:rPr lang="en-US" sz="2800" dirty="0" err="1"/>
              <a:t>hasil</a:t>
            </a:r>
            <a:r>
              <a:rPr lang="en-US" sz="2800" dirty="0"/>
              <a:t> optimal.</a:t>
            </a:r>
          </a:p>
          <a:p>
            <a:pPr>
              <a:buFontTx/>
              <a:buNone/>
            </a:pPr>
            <a:endParaRPr lang="en-US" sz="2000" dirty="0"/>
          </a:p>
          <a:p>
            <a:endParaRPr lang="en-US" sz="2000" dirty="0"/>
          </a:p>
          <a:p>
            <a:endParaRPr lang="en-US" sz="2000" dirty="0"/>
          </a:p>
          <a:p>
            <a:endParaRPr lang="en-US" sz="2000" dirty="0"/>
          </a:p>
          <a:p>
            <a:pPr>
              <a:buFontTx/>
              <a:buNone/>
            </a:pPr>
            <a:endParaRPr lang="en-US" sz="2000" dirty="0"/>
          </a:p>
          <a:p>
            <a:endParaRPr lang="en-US" sz="2000" dirty="0"/>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ChangeArrowheads="1"/>
          </p:cNvSpPr>
          <p:nvPr/>
        </p:nvSpPr>
        <p:spPr bwMode="auto">
          <a:xfrm>
            <a:off x="1143000" y="457200"/>
            <a:ext cx="7543800" cy="2616101"/>
          </a:xfrm>
          <a:prstGeom prst="rect">
            <a:avLst/>
          </a:prstGeom>
          <a:noFill/>
          <a:ln w="9525">
            <a:noFill/>
            <a:miter lim="800000"/>
            <a:headEnd/>
            <a:tailEnd/>
          </a:ln>
          <a:effectLst/>
        </p:spPr>
        <p:txBody>
          <a:bodyPr>
            <a:spAutoFit/>
          </a:bodyPr>
          <a:lstStyle/>
          <a:p>
            <a:r>
              <a:rPr lang="en-US" sz="3200" b="1" dirty="0" err="1"/>
              <a:t>Contoh</a:t>
            </a:r>
            <a:r>
              <a:rPr lang="en-US" sz="3200" b="1" dirty="0"/>
              <a:t> </a:t>
            </a:r>
            <a:r>
              <a:rPr lang="en-US" sz="3200" b="1" dirty="0" err="1"/>
              <a:t>kasus</a:t>
            </a:r>
            <a:r>
              <a:rPr lang="en-US" sz="3200" b="1" dirty="0"/>
              <a:t>  (</a:t>
            </a:r>
            <a:r>
              <a:rPr lang="en-US" sz="3200" b="1" dirty="0" err="1" smtClean="0"/>
              <a:t>Strategi</a:t>
            </a:r>
            <a:r>
              <a:rPr lang="en-US" sz="3200" b="1" dirty="0" smtClean="0"/>
              <a:t> </a:t>
            </a:r>
            <a:r>
              <a:rPr lang="en-US" sz="3200" b="1" dirty="0" err="1"/>
              <a:t>Murni</a:t>
            </a:r>
            <a:r>
              <a:rPr lang="en-US" sz="3200" b="1" dirty="0"/>
              <a:t>)</a:t>
            </a:r>
          </a:p>
          <a:p>
            <a:endParaRPr lang="en-US" sz="3200" b="1" dirty="0"/>
          </a:p>
          <a:p>
            <a:r>
              <a:rPr lang="en-US" sz="2000" dirty="0" err="1"/>
              <a:t>Dua</a:t>
            </a:r>
            <a:r>
              <a:rPr lang="en-US" sz="2000" dirty="0"/>
              <a:t> </a:t>
            </a:r>
            <a:r>
              <a:rPr lang="en-US" sz="2000" dirty="0" err="1"/>
              <a:t>buah</a:t>
            </a:r>
            <a:r>
              <a:rPr lang="en-US" sz="2000" dirty="0"/>
              <a:t> </a:t>
            </a:r>
            <a:r>
              <a:rPr lang="en-US" sz="2000" dirty="0" err="1"/>
              <a:t>perusahan</a:t>
            </a:r>
            <a:r>
              <a:rPr lang="en-US" sz="2000" dirty="0"/>
              <a:t> yang </a:t>
            </a:r>
            <a:r>
              <a:rPr lang="en-US" sz="2000" dirty="0" err="1"/>
              <a:t>memiliki</a:t>
            </a:r>
            <a:r>
              <a:rPr lang="en-US" sz="2000" dirty="0"/>
              <a:t> </a:t>
            </a:r>
            <a:r>
              <a:rPr lang="en-US" sz="2000" dirty="0" err="1"/>
              <a:t>produk</a:t>
            </a:r>
            <a:r>
              <a:rPr lang="en-US" sz="2000" dirty="0"/>
              <a:t> yang </a:t>
            </a:r>
            <a:r>
              <a:rPr lang="en-US" sz="2000" dirty="0" err="1"/>
              <a:t>relatif</a:t>
            </a:r>
            <a:r>
              <a:rPr lang="en-US" sz="2000" dirty="0"/>
              <a:t> </a:t>
            </a:r>
            <a:r>
              <a:rPr lang="en-US" sz="2000" dirty="0" err="1"/>
              <a:t>sama</a:t>
            </a:r>
            <a:r>
              <a:rPr lang="en-US" sz="2000" dirty="0"/>
              <a:t>, </a:t>
            </a:r>
            <a:r>
              <a:rPr lang="en-US" sz="2000" dirty="0" err="1"/>
              <a:t>selama</a:t>
            </a:r>
            <a:r>
              <a:rPr lang="en-US" sz="2000" dirty="0"/>
              <a:t> </a:t>
            </a:r>
            <a:r>
              <a:rPr lang="en-US" sz="2000" dirty="0" err="1"/>
              <a:t>ini</a:t>
            </a:r>
            <a:r>
              <a:rPr lang="en-US" sz="2000" dirty="0"/>
              <a:t> </a:t>
            </a:r>
            <a:r>
              <a:rPr lang="en-US" sz="2000" dirty="0" err="1"/>
              <a:t>saling</a:t>
            </a:r>
            <a:r>
              <a:rPr lang="en-US" sz="2000" dirty="0"/>
              <a:t> </a:t>
            </a:r>
            <a:r>
              <a:rPr lang="en-US" sz="2000" dirty="0" err="1"/>
              <a:t>bersaing</a:t>
            </a:r>
            <a:r>
              <a:rPr lang="en-US" sz="2000" dirty="0"/>
              <a:t> </a:t>
            </a:r>
            <a:r>
              <a:rPr lang="en-US" sz="2000" dirty="0" err="1"/>
              <a:t>dan</a:t>
            </a:r>
            <a:r>
              <a:rPr lang="en-US" sz="2000" dirty="0"/>
              <a:t> </a:t>
            </a:r>
            <a:r>
              <a:rPr lang="en-US" sz="2000" dirty="0" err="1"/>
              <a:t>berusaha</a:t>
            </a:r>
            <a:r>
              <a:rPr lang="en-US" sz="2000" dirty="0"/>
              <a:t> </a:t>
            </a:r>
            <a:r>
              <a:rPr lang="en-US" sz="2000" dirty="0" err="1"/>
              <a:t>untuk</a:t>
            </a:r>
            <a:r>
              <a:rPr lang="en-US" sz="2000" dirty="0"/>
              <a:t> </a:t>
            </a:r>
            <a:r>
              <a:rPr lang="en-US" sz="2000" dirty="0" err="1"/>
              <a:t>mendapatkan</a:t>
            </a:r>
            <a:r>
              <a:rPr lang="en-US" sz="2000" dirty="0"/>
              <a:t> </a:t>
            </a:r>
            <a:r>
              <a:rPr lang="en-US" sz="2000" dirty="0" err="1"/>
              <a:t>keuntungan</a:t>
            </a:r>
            <a:r>
              <a:rPr lang="en-US" sz="2000" dirty="0"/>
              <a:t> </a:t>
            </a:r>
            <a:r>
              <a:rPr lang="en-US" sz="2000" dirty="0" err="1"/>
              <a:t>dari</a:t>
            </a:r>
            <a:r>
              <a:rPr lang="en-US" sz="2000" dirty="0"/>
              <a:t> </a:t>
            </a:r>
            <a:r>
              <a:rPr lang="en-US" sz="2000" dirty="0" err="1"/>
              <a:t>pangsa</a:t>
            </a:r>
            <a:r>
              <a:rPr lang="en-US" sz="2000" dirty="0"/>
              <a:t> </a:t>
            </a:r>
            <a:r>
              <a:rPr lang="en-US" sz="2000" dirty="0" err="1"/>
              <a:t>pasar</a:t>
            </a:r>
            <a:r>
              <a:rPr lang="en-US" sz="2000" dirty="0"/>
              <a:t> yang </a:t>
            </a:r>
            <a:r>
              <a:rPr lang="en-US" sz="2000" dirty="0" err="1"/>
              <a:t>ada</a:t>
            </a:r>
            <a:r>
              <a:rPr lang="en-US" sz="2000" dirty="0"/>
              <a:t>. </a:t>
            </a:r>
            <a:r>
              <a:rPr lang="en-US" sz="2000" dirty="0" err="1"/>
              <a:t>Untuk</a:t>
            </a:r>
            <a:r>
              <a:rPr lang="en-US" sz="2000" dirty="0"/>
              <a:t> </a:t>
            </a:r>
            <a:r>
              <a:rPr lang="en-US" sz="2000" dirty="0" err="1"/>
              <a:t>keperluan</a:t>
            </a:r>
            <a:r>
              <a:rPr lang="en-US" sz="2000" dirty="0"/>
              <a:t> </a:t>
            </a:r>
            <a:r>
              <a:rPr lang="en-US" sz="2000" dirty="0" err="1" smtClean="0"/>
              <a:t>ters</a:t>
            </a:r>
            <a:r>
              <a:rPr lang="id-ID" sz="2000" dirty="0" smtClean="0"/>
              <a:t>e</a:t>
            </a:r>
            <a:r>
              <a:rPr lang="en-US" sz="2000" dirty="0" smtClean="0"/>
              <a:t>but</a:t>
            </a:r>
            <a:r>
              <a:rPr lang="en-US" sz="2000" dirty="0"/>
              <a:t>, </a:t>
            </a:r>
            <a:r>
              <a:rPr lang="en-US" sz="2000" dirty="0" err="1"/>
              <a:t>perusahaan</a:t>
            </a:r>
            <a:r>
              <a:rPr lang="en-US" sz="2000" dirty="0"/>
              <a:t> A </a:t>
            </a:r>
            <a:r>
              <a:rPr lang="en-US" sz="2000" dirty="0" err="1"/>
              <a:t>mengandalkan</a:t>
            </a:r>
            <a:r>
              <a:rPr lang="en-US" sz="2000" dirty="0"/>
              <a:t> 2 </a:t>
            </a:r>
            <a:r>
              <a:rPr lang="en-US" sz="2000" dirty="0" err="1"/>
              <a:t>strategi</a:t>
            </a:r>
            <a:r>
              <a:rPr lang="en-US" sz="2000" dirty="0"/>
              <a:t> </a:t>
            </a:r>
            <a:r>
              <a:rPr lang="en-US" sz="2000" dirty="0" err="1"/>
              <a:t>dan</a:t>
            </a:r>
            <a:r>
              <a:rPr lang="en-US" sz="2000" dirty="0"/>
              <a:t> </a:t>
            </a:r>
            <a:r>
              <a:rPr lang="en-US" sz="2000" dirty="0" err="1"/>
              <a:t>perusahaan</a:t>
            </a:r>
            <a:r>
              <a:rPr lang="en-US" sz="2000" dirty="0"/>
              <a:t> B </a:t>
            </a:r>
            <a:r>
              <a:rPr lang="en-US" sz="2000" dirty="0" err="1"/>
              <a:t>menggunakan</a:t>
            </a:r>
            <a:r>
              <a:rPr lang="en-US" sz="2000" dirty="0"/>
              <a:t> 3 </a:t>
            </a:r>
            <a:r>
              <a:rPr lang="en-US" sz="2000" dirty="0" err="1"/>
              <a:t>macam</a:t>
            </a:r>
            <a:r>
              <a:rPr lang="en-US" sz="2000" dirty="0"/>
              <a:t> </a:t>
            </a:r>
            <a:r>
              <a:rPr lang="en-US" sz="2000" dirty="0" err="1"/>
              <a:t>strategi</a:t>
            </a:r>
            <a:r>
              <a:rPr lang="en-US" sz="2000" dirty="0"/>
              <a:t>, </a:t>
            </a:r>
            <a:r>
              <a:rPr lang="en-US" sz="2000" dirty="0" err="1"/>
              <a:t>dan</a:t>
            </a:r>
            <a:r>
              <a:rPr lang="en-US" sz="2000" dirty="0"/>
              <a:t> </a:t>
            </a:r>
            <a:r>
              <a:rPr lang="en-US" sz="2000" dirty="0" err="1"/>
              <a:t>hasilnya</a:t>
            </a:r>
            <a:r>
              <a:rPr lang="en-US" sz="2000" dirty="0"/>
              <a:t> </a:t>
            </a:r>
            <a:r>
              <a:rPr lang="en-US" sz="2000" dirty="0" err="1"/>
              <a:t>terlihat</a:t>
            </a:r>
            <a:r>
              <a:rPr lang="en-US" sz="2000" dirty="0"/>
              <a:t> </a:t>
            </a:r>
            <a:r>
              <a:rPr lang="en-US" sz="2000" dirty="0" err="1"/>
              <a:t>pada</a:t>
            </a:r>
            <a:r>
              <a:rPr lang="en-US" sz="2000" dirty="0"/>
              <a:t> </a:t>
            </a:r>
            <a:r>
              <a:rPr lang="en-US" sz="2000" dirty="0" err="1"/>
              <a:t>tabel</a:t>
            </a:r>
            <a:r>
              <a:rPr lang="en-US" sz="2000" dirty="0"/>
              <a:t> </a:t>
            </a:r>
            <a:r>
              <a:rPr lang="en-US" sz="2000" dirty="0" err="1"/>
              <a:t>berikut</a:t>
            </a:r>
            <a:r>
              <a:rPr lang="en-US" sz="2000" dirty="0"/>
              <a:t> </a:t>
            </a:r>
            <a:r>
              <a:rPr lang="en-US" sz="2000" dirty="0" err="1"/>
              <a:t>ini</a:t>
            </a:r>
            <a:r>
              <a:rPr lang="en-US" sz="2000" dirty="0"/>
              <a:t> :</a:t>
            </a:r>
          </a:p>
        </p:txBody>
      </p:sp>
      <p:pic>
        <p:nvPicPr>
          <p:cNvPr id="47109" name="Picture 5"/>
          <p:cNvPicPr>
            <a:picLocks noChangeAspect="1" noChangeArrowheads="1"/>
          </p:cNvPicPr>
          <p:nvPr/>
        </p:nvPicPr>
        <p:blipFill>
          <a:blip r:embed="rId2"/>
          <a:srcRect/>
          <a:stretch>
            <a:fillRect/>
          </a:stretch>
        </p:blipFill>
        <p:spPr bwMode="auto">
          <a:xfrm>
            <a:off x="928662" y="3000372"/>
            <a:ext cx="7010400" cy="27574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ChangeArrowheads="1"/>
          </p:cNvSpPr>
          <p:nvPr/>
        </p:nvSpPr>
        <p:spPr bwMode="auto">
          <a:xfrm>
            <a:off x="533400" y="381000"/>
            <a:ext cx="8305800" cy="1616075"/>
          </a:xfrm>
          <a:prstGeom prst="rect">
            <a:avLst/>
          </a:prstGeom>
          <a:noFill/>
          <a:ln w="9525">
            <a:noFill/>
            <a:miter lim="800000"/>
            <a:headEnd/>
            <a:tailEnd/>
          </a:ln>
          <a:effectLst/>
        </p:spPr>
        <p:txBody>
          <a:bodyPr>
            <a:spAutoFit/>
          </a:bodyPr>
          <a:lstStyle/>
          <a:p>
            <a:r>
              <a:rPr lang="en-US" sz="2000"/>
              <a:t>Dari kasus di atas, bagaimana strategi yang harus digunakan oleh masing-masing pemain atau perusahaan, agar masing-masing mendapatkan hasil yang optimal (kalau untung, keuntungan tersebut besar, dan kalau harus rugi maka kerugian tersebut adalah paling kecil).</a:t>
            </a:r>
          </a:p>
        </p:txBody>
      </p:sp>
      <p:sp>
        <p:nvSpPr>
          <p:cNvPr id="48134" name="Rectangle 6"/>
          <p:cNvSpPr>
            <a:spLocks noChangeArrowheads="1"/>
          </p:cNvSpPr>
          <p:nvPr/>
        </p:nvSpPr>
        <p:spPr bwMode="auto">
          <a:xfrm>
            <a:off x="533400" y="2057400"/>
            <a:ext cx="8077200" cy="1311275"/>
          </a:xfrm>
          <a:prstGeom prst="rect">
            <a:avLst/>
          </a:prstGeom>
          <a:noFill/>
          <a:ln w="9525">
            <a:noFill/>
            <a:miter lim="800000"/>
            <a:headEnd/>
            <a:tailEnd/>
          </a:ln>
          <a:effectLst/>
        </p:spPr>
        <p:txBody>
          <a:bodyPr>
            <a:spAutoFit/>
          </a:bodyPr>
          <a:lstStyle/>
          <a:p>
            <a:r>
              <a:rPr lang="en-US" sz="2000" b="1"/>
              <a:t>Jawab :</a:t>
            </a:r>
          </a:p>
          <a:p>
            <a:r>
              <a:rPr lang="en-US" sz="2000"/>
              <a:t>Seperti telah dijelaskan di atas, bagi pemain baris akan menggunakan aturan </a:t>
            </a:r>
            <a:r>
              <a:rPr lang="en-US" sz="2000" b="1" i="1"/>
              <a:t>maximin </a:t>
            </a:r>
            <a:r>
              <a:rPr lang="en-US" sz="2000"/>
              <a:t>dan pemain kolom akan menggunakan aturan </a:t>
            </a:r>
            <a:r>
              <a:rPr lang="en-US" sz="2000" b="1" i="1"/>
              <a:t>minimax</a:t>
            </a:r>
            <a:r>
              <a:rPr lang="en-US" sz="2000"/>
              <a:t>.</a:t>
            </a:r>
          </a:p>
        </p:txBody>
      </p:sp>
      <p:sp>
        <p:nvSpPr>
          <p:cNvPr id="48135" name="Rectangle 7"/>
          <p:cNvSpPr>
            <a:spLocks noChangeArrowheads="1"/>
          </p:cNvSpPr>
          <p:nvPr/>
        </p:nvSpPr>
        <p:spPr bwMode="auto">
          <a:xfrm>
            <a:off x="533400" y="3429000"/>
            <a:ext cx="8077200" cy="1920875"/>
          </a:xfrm>
          <a:prstGeom prst="rect">
            <a:avLst/>
          </a:prstGeom>
          <a:noFill/>
          <a:ln w="9525">
            <a:noFill/>
            <a:miter lim="800000"/>
            <a:headEnd/>
            <a:tailEnd/>
          </a:ln>
          <a:effectLst/>
        </p:spPr>
        <p:txBody>
          <a:bodyPr>
            <a:spAutoFit/>
          </a:bodyPr>
          <a:lstStyle/>
          <a:p>
            <a:r>
              <a:rPr lang="en-US" sz="2000" b="1"/>
              <a:t>Langkah 1</a:t>
            </a:r>
          </a:p>
          <a:p>
            <a:r>
              <a:rPr lang="en-US" sz="2000"/>
              <a:t>Untuk pemain baris (perusahaan A), pilih nilai yang paling kecil untuk setiap baris (Baris satu nilai terkecilnya 1 dan baris dua nilai terkecilnya 4). Selanjutnya dari dua nilai terkecil tersebut, pilih nilai yang paling baik atau besar, yakni nilai </a:t>
            </a:r>
            <a:r>
              <a:rPr lang="en-US" sz="2000" b="1"/>
              <a:t>4</a:t>
            </a:r>
            <a:r>
              <a:rPr lang="en-US" sz="200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6" name="Picture 4"/>
          <p:cNvPicPr>
            <a:picLocks noChangeAspect="1" noChangeArrowheads="1"/>
          </p:cNvPicPr>
          <p:nvPr/>
        </p:nvPicPr>
        <p:blipFill>
          <a:blip r:embed="rId2"/>
          <a:srcRect/>
          <a:stretch>
            <a:fillRect/>
          </a:stretch>
        </p:blipFill>
        <p:spPr bwMode="auto">
          <a:xfrm>
            <a:off x="1066800" y="228600"/>
            <a:ext cx="6934200" cy="3014663"/>
          </a:xfrm>
          <a:prstGeom prst="rect">
            <a:avLst/>
          </a:prstGeom>
          <a:noFill/>
          <a:ln w="9525">
            <a:noFill/>
            <a:miter lim="800000"/>
            <a:headEnd/>
            <a:tailEnd/>
          </a:ln>
          <a:effectLst/>
        </p:spPr>
      </p:pic>
      <p:sp>
        <p:nvSpPr>
          <p:cNvPr id="49157" name="Rectangle 5"/>
          <p:cNvSpPr>
            <a:spLocks noChangeArrowheads="1"/>
          </p:cNvSpPr>
          <p:nvPr/>
        </p:nvSpPr>
        <p:spPr bwMode="auto">
          <a:xfrm>
            <a:off x="1295400" y="3276600"/>
            <a:ext cx="7391400" cy="2225675"/>
          </a:xfrm>
          <a:prstGeom prst="rect">
            <a:avLst/>
          </a:prstGeom>
          <a:noFill/>
          <a:ln w="9525">
            <a:noFill/>
            <a:miter lim="800000"/>
            <a:headEnd/>
            <a:tailEnd/>
          </a:ln>
          <a:effectLst/>
        </p:spPr>
        <p:txBody>
          <a:bodyPr>
            <a:spAutoFit/>
          </a:bodyPr>
          <a:lstStyle/>
          <a:p>
            <a:r>
              <a:rPr lang="en-US" sz="2000" b="1"/>
              <a:t>Langkah 2</a:t>
            </a:r>
          </a:p>
          <a:p>
            <a:r>
              <a:rPr lang="en-US" sz="2000"/>
              <a:t>Untuk pemain kolom, (perusahaan B), pilih nilai yang paling besar untuk setiap kolom (kolom satu nilai terbesarnya 8, kolom dua nilai terbesarnya 9, dan kolom tiga nilai terbesarnya 4). Selanjutnya dari tiga nilai terbesar tersebut, pilih nilai yang paling baik atau kecil bagi B, yakni nilai </a:t>
            </a:r>
            <a:r>
              <a:rPr lang="en-US" sz="2000" b="1"/>
              <a:t>4 </a:t>
            </a:r>
            <a:r>
              <a:rPr lang="en-US" sz="2000"/>
              <a:t>(rugi yang paling kecil).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43182"/>
            <a:ext cx="8229600" cy="3482981"/>
          </a:xfrm>
        </p:spPr>
        <p:txBody>
          <a:bodyPr>
            <a:normAutofit fontScale="92500" lnSpcReduction="10000"/>
          </a:bodyPr>
          <a:lstStyle/>
          <a:p>
            <a:r>
              <a:rPr lang="en-US" dirty="0" err="1" smtClean="0"/>
              <a:t>Dalam</a:t>
            </a:r>
            <a:r>
              <a:rPr lang="en-US" dirty="0" smtClean="0"/>
              <a:t> </a:t>
            </a:r>
            <a:r>
              <a:rPr lang="en-US" dirty="0" err="1" smtClean="0"/>
              <a:t>dunia</a:t>
            </a:r>
            <a:r>
              <a:rPr lang="en-US" dirty="0" smtClean="0"/>
              <a:t> </a:t>
            </a:r>
            <a:r>
              <a:rPr lang="en-US" dirty="0" err="1" smtClean="0"/>
              <a:t>bisnis</a:t>
            </a:r>
            <a:r>
              <a:rPr lang="en-US" dirty="0" smtClean="0"/>
              <a:t> yang </a:t>
            </a:r>
            <a:r>
              <a:rPr lang="en-US" dirty="0" err="1" smtClean="0"/>
              <a:t>kompetitif</a:t>
            </a:r>
            <a:r>
              <a:rPr lang="en-US" dirty="0" smtClean="0"/>
              <a:t> </a:t>
            </a:r>
            <a:r>
              <a:rPr lang="en-US" dirty="0" err="1" smtClean="0"/>
              <a:t>kita</a:t>
            </a:r>
            <a:r>
              <a:rPr lang="en-US" dirty="0" smtClean="0"/>
              <a:t> </a:t>
            </a:r>
            <a:r>
              <a:rPr lang="en-US" dirty="0" err="1" smtClean="0"/>
              <a:t>tidak</a:t>
            </a:r>
            <a:r>
              <a:rPr lang="en-US" dirty="0" smtClean="0"/>
              <a:t> </a:t>
            </a:r>
            <a:r>
              <a:rPr lang="en-US" dirty="0" err="1" smtClean="0"/>
              <a:t>terlepas</a:t>
            </a:r>
            <a:r>
              <a:rPr lang="en-US" dirty="0" smtClean="0"/>
              <a:t> </a:t>
            </a:r>
            <a:r>
              <a:rPr lang="en-US" dirty="0" err="1" smtClean="0"/>
              <a:t>dari</a:t>
            </a:r>
            <a:r>
              <a:rPr lang="en-US" dirty="0" smtClean="0"/>
              <a:t> </a:t>
            </a:r>
            <a:r>
              <a:rPr lang="en-US" dirty="0" err="1" smtClean="0"/>
              <a:t>adanya</a:t>
            </a:r>
            <a:r>
              <a:rPr lang="en-US" dirty="0" smtClean="0"/>
              <a:t> </a:t>
            </a:r>
            <a:r>
              <a:rPr lang="en-US" dirty="0" err="1" smtClean="0"/>
              <a:t>persaingan</a:t>
            </a:r>
            <a:r>
              <a:rPr lang="en-US" dirty="0"/>
              <a:t> </a:t>
            </a:r>
            <a:r>
              <a:rPr lang="en-US" dirty="0" err="1" smtClean="0"/>
              <a:t>dengan</a:t>
            </a:r>
            <a:r>
              <a:rPr lang="en-US" dirty="0" smtClean="0"/>
              <a:t> </a:t>
            </a:r>
            <a:r>
              <a:rPr lang="en-US" dirty="0" err="1" smtClean="0"/>
              <a:t>kompetitor</a:t>
            </a:r>
            <a:r>
              <a:rPr lang="en-US" dirty="0" smtClean="0"/>
              <a:t>.</a:t>
            </a:r>
          </a:p>
          <a:p>
            <a:r>
              <a:rPr lang="en-US" dirty="0" err="1" smtClean="0"/>
              <a:t>Jika</a:t>
            </a:r>
            <a:r>
              <a:rPr lang="en-US" dirty="0" smtClean="0"/>
              <a:t> </a:t>
            </a:r>
            <a:r>
              <a:rPr lang="en-US" dirty="0" err="1" smtClean="0"/>
              <a:t>pimpinan</a:t>
            </a:r>
            <a:r>
              <a:rPr lang="en-US" dirty="0" smtClean="0"/>
              <a:t> </a:t>
            </a:r>
            <a:r>
              <a:rPr lang="en-US" dirty="0" err="1" smtClean="0"/>
              <a:t>perusahaan</a:t>
            </a:r>
            <a:r>
              <a:rPr lang="en-US" dirty="0" smtClean="0"/>
              <a:t> </a:t>
            </a:r>
            <a:r>
              <a:rPr lang="en-US" dirty="0" err="1" smtClean="0"/>
              <a:t>melakukan</a:t>
            </a:r>
            <a:r>
              <a:rPr lang="en-US" dirty="0" smtClean="0"/>
              <a:t> </a:t>
            </a:r>
            <a:r>
              <a:rPr lang="en-US" dirty="0" err="1" smtClean="0"/>
              <a:t>perhitungan</a:t>
            </a:r>
            <a:r>
              <a:rPr lang="en-US" dirty="0" smtClean="0"/>
              <a:t> </a:t>
            </a:r>
            <a:r>
              <a:rPr lang="en-US" dirty="0" err="1" smtClean="0"/>
              <a:t>guna</a:t>
            </a:r>
            <a:r>
              <a:rPr lang="en-US" dirty="0" smtClean="0"/>
              <a:t> </a:t>
            </a:r>
            <a:r>
              <a:rPr lang="en-US" dirty="0" err="1" smtClean="0"/>
              <a:t>mengetahui</a:t>
            </a:r>
            <a:r>
              <a:rPr lang="en-US" dirty="0" smtClean="0"/>
              <a:t> </a:t>
            </a:r>
            <a:r>
              <a:rPr lang="en-US" dirty="0" err="1" smtClean="0"/>
              <a:t>apa</a:t>
            </a:r>
            <a:r>
              <a:rPr lang="en-US" dirty="0" smtClean="0"/>
              <a:t> yang </a:t>
            </a:r>
            <a:r>
              <a:rPr lang="en-US" dirty="0" err="1" smtClean="0"/>
              <a:t>akan</a:t>
            </a:r>
            <a:r>
              <a:rPr lang="en-US" dirty="0" smtClean="0"/>
              <a:t> </a:t>
            </a:r>
            <a:r>
              <a:rPr lang="en-US" dirty="0" err="1" smtClean="0"/>
              <a:t>dilakukan</a:t>
            </a:r>
            <a:r>
              <a:rPr lang="en-US" dirty="0" smtClean="0"/>
              <a:t> </a:t>
            </a:r>
            <a:r>
              <a:rPr lang="en-US" dirty="0" err="1" smtClean="0"/>
              <a:t>pesaing</a:t>
            </a:r>
            <a:r>
              <a:rPr lang="en-US" dirty="0" smtClean="0"/>
              <a:t>, </a:t>
            </a:r>
            <a:r>
              <a:rPr lang="en-US" dirty="0" err="1" smtClean="0"/>
              <a:t>maka</a:t>
            </a:r>
            <a:r>
              <a:rPr lang="en-US" dirty="0" smtClean="0"/>
              <a:t> </a:t>
            </a:r>
            <a:r>
              <a:rPr lang="en-US" dirty="0" err="1" smtClean="0"/>
              <a:t>perencanaan</a:t>
            </a:r>
            <a:r>
              <a:rPr lang="en-US" dirty="0" smtClean="0"/>
              <a:t> </a:t>
            </a:r>
            <a:r>
              <a:rPr lang="en-US" dirty="0" err="1" smtClean="0"/>
              <a:t>akan</a:t>
            </a:r>
            <a:r>
              <a:rPr lang="en-US" dirty="0" smtClean="0"/>
              <a:t> </a:t>
            </a:r>
            <a:r>
              <a:rPr lang="en-US" dirty="0" err="1" smtClean="0"/>
              <a:t>lebih</a:t>
            </a:r>
            <a:r>
              <a:rPr lang="en-US" dirty="0" smtClean="0"/>
              <a:t> </a:t>
            </a:r>
            <a:r>
              <a:rPr lang="en-US" dirty="0" err="1" smtClean="0"/>
              <a:t>mudah</a:t>
            </a:r>
            <a:r>
              <a:rPr lang="en-US" dirty="0" smtClean="0"/>
              <a:t> </a:t>
            </a:r>
            <a:r>
              <a:rPr lang="en-US" dirty="0" err="1" smtClean="0"/>
              <a:t>dan</a:t>
            </a:r>
            <a:r>
              <a:rPr lang="en-US" dirty="0" smtClean="0"/>
              <a:t> </a:t>
            </a:r>
            <a:r>
              <a:rPr lang="en-US" dirty="0" err="1" smtClean="0"/>
              <a:t>efektif</a:t>
            </a:r>
            <a:r>
              <a:rPr lang="en-US" dirty="0" smtClean="0"/>
              <a:t>, </a:t>
            </a:r>
            <a:r>
              <a:rPr lang="en-US" dirty="0" err="1" smtClean="0"/>
              <a:t>contoh</a:t>
            </a:r>
            <a:r>
              <a:rPr lang="en-US" dirty="0" smtClean="0"/>
              <a:t> </a:t>
            </a:r>
            <a:r>
              <a:rPr lang="en-US" dirty="0" err="1" smtClean="0"/>
              <a:t>dalam</a:t>
            </a:r>
            <a:r>
              <a:rPr lang="en-US" dirty="0" smtClean="0"/>
              <a:t> </a:t>
            </a:r>
            <a:r>
              <a:rPr lang="en-US" dirty="0" err="1" smtClean="0"/>
              <a:t>upaya</a:t>
            </a:r>
            <a:r>
              <a:rPr lang="en-US" dirty="0" smtClean="0"/>
              <a:t> </a:t>
            </a:r>
            <a:r>
              <a:rPr lang="en-US" dirty="0" err="1" smtClean="0"/>
              <a:t>merebut</a:t>
            </a:r>
            <a:r>
              <a:rPr lang="en-US" dirty="0" smtClean="0"/>
              <a:t> </a:t>
            </a:r>
            <a:r>
              <a:rPr lang="en-US" dirty="0" err="1" smtClean="0"/>
              <a:t>pasar</a:t>
            </a:r>
            <a:r>
              <a:rPr lang="en-US" dirty="0" smtClean="0"/>
              <a:t>.</a:t>
            </a:r>
          </a:p>
          <a:p>
            <a:endParaRPr lang="en-US" dirty="0" smtClean="0"/>
          </a:p>
          <a:p>
            <a:endParaRPr lang="en-US" dirty="0" smtClean="0"/>
          </a:p>
          <a:p>
            <a:endParaRPr lang="en-US" dirty="0"/>
          </a:p>
        </p:txBody>
      </p:sp>
      <p:pic>
        <p:nvPicPr>
          <p:cNvPr id="2050" name="Picture 2" descr="D:\RISET OPERASI\tugowar.jpg"/>
          <p:cNvPicPr>
            <a:picLocks noChangeAspect="1" noChangeArrowheads="1"/>
          </p:cNvPicPr>
          <p:nvPr/>
        </p:nvPicPr>
        <p:blipFill>
          <a:blip r:embed="rId2"/>
          <a:srcRect/>
          <a:stretch>
            <a:fillRect/>
          </a:stretch>
        </p:blipFill>
        <p:spPr bwMode="auto">
          <a:xfrm>
            <a:off x="1643042" y="428604"/>
            <a:ext cx="6072230" cy="214314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0" name="Picture 4"/>
          <p:cNvPicPr>
            <a:picLocks noChangeAspect="1" noChangeArrowheads="1"/>
          </p:cNvPicPr>
          <p:nvPr/>
        </p:nvPicPr>
        <p:blipFill>
          <a:blip r:embed="rId2"/>
          <a:srcRect/>
          <a:stretch>
            <a:fillRect/>
          </a:stretch>
        </p:blipFill>
        <p:spPr bwMode="auto">
          <a:xfrm>
            <a:off x="990600" y="228600"/>
            <a:ext cx="7239000" cy="2438400"/>
          </a:xfrm>
          <a:prstGeom prst="rect">
            <a:avLst/>
          </a:prstGeom>
          <a:noFill/>
          <a:ln w="9525">
            <a:noFill/>
            <a:miter lim="800000"/>
            <a:headEnd/>
            <a:tailEnd/>
          </a:ln>
          <a:effectLst/>
        </p:spPr>
      </p:pic>
      <p:sp>
        <p:nvSpPr>
          <p:cNvPr id="50181" name="Rectangle 5"/>
          <p:cNvSpPr>
            <a:spLocks noChangeArrowheads="1"/>
          </p:cNvSpPr>
          <p:nvPr/>
        </p:nvSpPr>
        <p:spPr bwMode="auto">
          <a:xfrm>
            <a:off x="457200" y="3124200"/>
            <a:ext cx="8382000" cy="1616075"/>
          </a:xfrm>
          <a:prstGeom prst="rect">
            <a:avLst/>
          </a:prstGeom>
          <a:noFill/>
          <a:ln w="9525">
            <a:noFill/>
            <a:miter lim="800000"/>
            <a:headEnd/>
            <a:tailEnd/>
          </a:ln>
          <a:effectLst/>
        </p:spPr>
        <p:txBody>
          <a:bodyPr>
            <a:spAutoFit/>
          </a:bodyPr>
          <a:lstStyle/>
          <a:p>
            <a:r>
              <a:rPr lang="en-US" sz="2000" b="1"/>
              <a:t>Langkah 3</a:t>
            </a:r>
          </a:p>
          <a:p>
            <a:r>
              <a:rPr lang="en-US" sz="2000"/>
              <a:t>Karena pilihan pemain baris-A dan pemain kolom-B sudah sama, yakni masingmasing memilih nilai </a:t>
            </a:r>
            <a:r>
              <a:rPr lang="en-US" sz="2000" b="1"/>
              <a:t>4</a:t>
            </a:r>
            <a:r>
              <a:rPr lang="en-US" sz="2000"/>
              <a:t>, maka permainan ini sudah dapat dikatakan optimal à sudah ditemukan nilai permainan (sadle point) yang sama.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ChangeArrowheads="1"/>
          </p:cNvSpPr>
          <p:nvPr/>
        </p:nvSpPr>
        <p:spPr bwMode="auto">
          <a:xfrm>
            <a:off x="457200" y="457200"/>
            <a:ext cx="8382000" cy="2554545"/>
          </a:xfrm>
          <a:prstGeom prst="rect">
            <a:avLst/>
          </a:prstGeom>
          <a:noFill/>
          <a:ln w="9525">
            <a:noFill/>
            <a:miter lim="800000"/>
            <a:headEnd/>
            <a:tailEnd/>
          </a:ln>
          <a:effectLst/>
        </p:spPr>
        <p:txBody>
          <a:bodyPr>
            <a:spAutoFit/>
          </a:bodyPr>
          <a:lstStyle/>
          <a:p>
            <a:r>
              <a:rPr lang="en-US" sz="2000" dirty="0" err="1"/>
              <a:t>Hasil</a:t>
            </a:r>
            <a:r>
              <a:rPr lang="en-US" sz="2000" dirty="0"/>
              <a:t> optimal </a:t>
            </a:r>
            <a:r>
              <a:rPr lang="en-US" sz="2000" dirty="0" err="1"/>
              <a:t>di</a:t>
            </a:r>
            <a:r>
              <a:rPr lang="en-US" sz="2000" dirty="0"/>
              <a:t> </a:t>
            </a:r>
            <a:r>
              <a:rPr lang="en-US" sz="2000" dirty="0" err="1"/>
              <a:t>atas</a:t>
            </a:r>
            <a:r>
              <a:rPr lang="en-US" sz="2000" dirty="0"/>
              <a:t>, </a:t>
            </a:r>
            <a:r>
              <a:rPr lang="en-US" sz="2000" dirty="0" err="1"/>
              <a:t>dimana</a:t>
            </a:r>
            <a:r>
              <a:rPr lang="en-US" sz="2000" dirty="0"/>
              <a:t> </a:t>
            </a:r>
            <a:r>
              <a:rPr lang="en-US" sz="2000" dirty="0" err="1"/>
              <a:t>masing-masing</a:t>
            </a:r>
            <a:r>
              <a:rPr lang="en-US" sz="2000" dirty="0"/>
              <a:t> </a:t>
            </a:r>
            <a:r>
              <a:rPr lang="en-US" sz="2000" dirty="0" err="1"/>
              <a:t>pemain</a:t>
            </a:r>
            <a:r>
              <a:rPr lang="en-US" sz="2000" dirty="0"/>
              <a:t> </a:t>
            </a:r>
            <a:r>
              <a:rPr lang="en-US" sz="2000" dirty="0" err="1"/>
              <a:t>memilih</a:t>
            </a:r>
            <a:r>
              <a:rPr lang="en-US" sz="2000" dirty="0"/>
              <a:t> </a:t>
            </a:r>
            <a:r>
              <a:rPr lang="en-US" sz="2000" dirty="0" err="1"/>
              <a:t>nilai</a:t>
            </a:r>
            <a:r>
              <a:rPr lang="en-US" sz="2000" dirty="0"/>
              <a:t> 4 </a:t>
            </a:r>
            <a:r>
              <a:rPr lang="en-US" sz="2000" dirty="0" err="1"/>
              <a:t>mengandung</a:t>
            </a:r>
            <a:r>
              <a:rPr lang="en-US" sz="2000" dirty="0"/>
              <a:t> </a:t>
            </a:r>
            <a:r>
              <a:rPr lang="en-US" sz="2000" dirty="0" err="1"/>
              <a:t>arti</a:t>
            </a:r>
            <a:r>
              <a:rPr lang="en-US" sz="2000" dirty="0"/>
              <a:t> </a:t>
            </a:r>
            <a:r>
              <a:rPr lang="en-US" sz="2000" dirty="0" err="1"/>
              <a:t>bahwa</a:t>
            </a:r>
            <a:r>
              <a:rPr lang="en-US" sz="2000" dirty="0"/>
              <a:t> </a:t>
            </a:r>
            <a:r>
              <a:rPr lang="en-US" sz="2000" dirty="0" err="1"/>
              <a:t>pemain</a:t>
            </a:r>
            <a:r>
              <a:rPr lang="en-US" sz="2000" dirty="0"/>
              <a:t> A </a:t>
            </a:r>
            <a:r>
              <a:rPr lang="en-US" sz="2000" dirty="0" err="1"/>
              <a:t>meskipun</a:t>
            </a:r>
            <a:r>
              <a:rPr lang="en-US" sz="2000" dirty="0"/>
              <a:t> </a:t>
            </a:r>
            <a:r>
              <a:rPr lang="en-US" sz="2000" dirty="0" err="1"/>
              <a:t>menginginkan</a:t>
            </a:r>
            <a:r>
              <a:rPr lang="en-US" sz="2000" dirty="0"/>
              <a:t> </a:t>
            </a:r>
            <a:r>
              <a:rPr lang="en-US" sz="2000" dirty="0" err="1"/>
              <a:t>keuntungan</a:t>
            </a:r>
            <a:r>
              <a:rPr lang="en-US" sz="2000" dirty="0"/>
              <a:t> yang </a:t>
            </a:r>
            <a:r>
              <a:rPr lang="en-US" sz="2000" dirty="0" err="1"/>
              <a:t>lebih</a:t>
            </a:r>
            <a:r>
              <a:rPr lang="en-US" sz="2000" dirty="0"/>
              <a:t> </a:t>
            </a:r>
            <a:r>
              <a:rPr lang="en-US" sz="2000" dirty="0" err="1"/>
              <a:t>besar</a:t>
            </a:r>
            <a:r>
              <a:rPr lang="en-US" sz="2000" dirty="0"/>
              <a:t>, </a:t>
            </a:r>
            <a:r>
              <a:rPr lang="en-US" sz="2000" dirty="0" err="1"/>
              <a:t>namun</a:t>
            </a:r>
            <a:r>
              <a:rPr lang="en-US" sz="2000" dirty="0"/>
              <a:t> A </a:t>
            </a:r>
            <a:r>
              <a:rPr lang="en-US" sz="2000" dirty="0" err="1"/>
              <a:t>hanya</a:t>
            </a:r>
            <a:r>
              <a:rPr lang="en-US" sz="2000" dirty="0"/>
              <a:t> </a:t>
            </a:r>
            <a:r>
              <a:rPr lang="en-US" sz="2000" dirty="0" err="1"/>
              <a:t>akan</a:t>
            </a:r>
            <a:r>
              <a:rPr lang="en-US" sz="2000" dirty="0"/>
              <a:t> </a:t>
            </a:r>
            <a:r>
              <a:rPr lang="en-US" sz="2000" dirty="0" err="1"/>
              <a:t>mendapat</a:t>
            </a:r>
            <a:r>
              <a:rPr lang="en-US" sz="2000" dirty="0"/>
              <a:t> </a:t>
            </a:r>
            <a:r>
              <a:rPr lang="en-US" sz="2000" dirty="0" err="1"/>
              <a:t>keuntungan</a:t>
            </a:r>
            <a:r>
              <a:rPr lang="en-US" sz="2000" dirty="0"/>
              <a:t> </a:t>
            </a:r>
            <a:r>
              <a:rPr lang="en-US" sz="2000" dirty="0" err="1"/>
              <a:t>maksimal</a:t>
            </a:r>
            <a:r>
              <a:rPr lang="en-US" sz="2000" dirty="0"/>
              <a:t> </a:t>
            </a:r>
            <a:r>
              <a:rPr lang="en-US" sz="2000" dirty="0" err="1"/>
              <a:t>sebesar</a:t>
            </a:r>
            <a:r>
              <a:rPr lang="en-US" sz="2000" dirty="0"/>
              <a:t> 4, </a:t>
            </a:r>
            <a:r>
              <a:rPr lang="en-US" sz="2000" dirty="0" err="1"/>
              <a:t>bila</a:t>
            </a:r>
            <a:r>
              <a:rPr lang="en-US" sz="2000" dirty="0"/>
              <a:t> </a:t>
            </a:r>
            <a:r>
              <a:rPr lang="en-US" sz="2000" dirty="0" err="1"/>
              <a:t>ia</a:t>
            </a:r>
            <a:r>
              <a:rPr lang="en-US" sz="2000" dirty="0"/>
              <a:t> </a:t>
            </a:r>
            <a:r>
              <a:rPr lang="en-US" sz="2000" dirty="0" err="1"/>
              <a:t>menggunakan</a:t>
            </a:r>
            <a:r>
              <a:rPr lang="en-US" sz="2000" dirty="0"/>
              <a:t> </a:t>
            </a:r>
            <a:r>
              <a:rPr lang="en-US" sz="2000" dirty="0" err="1"/>
              <a:t>strategi</a:t>
            </a:r>
            <a:r>
              <a:rPr lang="en-US" sz="2000" dirty="0"/>
              <a:t> </a:t>
            </a:r>
            <a:r>
              <a:rPr lang="en-US" sz="2000" dirty="0" err="1"/>
              <a:t>harga</a:t>
            </a:r>
            <a:r>
              <a:rPr lang="en-US" sz="2000" dirty="0"/>
              <a:t> </a:t>
            </a:r>
            <a:r>
              <a:rPr lang="en-US" sz="2000" dirty="0" err="1"/>
              <a:t>mahal</a:t>
            </a:r>
            <a:r>
              <a:rPr lang="en-US" sz="2000" dirty="0"/>
              <a:t> (S2). </a:t>
            </a:r>
            <a:r>
              <a:rPr lang="en-US" sz="2000" dirty="0" err="1"/>
              <a:t>Sedangkan</a:t>
            </a:r>
            <a:r>
              <a:rPr lang="en-US" sz="2000" dirty="0"/>
              <a:t> </a:t>
            </a:r>
            <a:r>
              <a:rPr lang="en-US" sz="2000" dirty="0" err="1"/>
              <a:t>pemain</a:t>
            </a:r>
            <a:r>
              <a:rPr lang="en-US" sz="2000" dirty="0"/>
              <a:t> B, </a:t>
            </a:r>
            <a:r>
              <a:rPr lang="en-US" sz="2000" dirty="0" err="1"/>
              <a:t>meskipun</a:t>
            </a:r>
            <a:r>
              <a:rPr lang="en-US" sz="2000" dirty="0"/>
              <a:t> </a:t>
            </a:r>
            <a:r>
              <a:rPr lang="en-US" sz="2000" dirty="0" err="1"/>
              <a:t>menginginkan</a:t>
            </a:r>
            <a:r>
              <a:rPr lang="en-US" sz="2000" dirty="0"/>
              <a:t> </a:t>
            </a:r>
            <a:r>
              <a:rPr lang="en-US" sz="2000" dirty="0" err="1"/>
              <a:t>kerugian</a:t>
            </a:r>
            <a:r>
              <a:rPr lang="en-US" sz="2000" dirty="0"/>
              <a:t> yang </a:t>
            </a:r>
            <a:r>
              <a:rPr lang="en-US" sz="2000" dirty="0" err="1"/>
              <a:t>dideritanya</a:t>
            </a:r>
            <a:r>
              <a:rPr lang="en-US" sz="2000" dirty="0"/>
              <a:t> </a:t>
            </a:r>
            <a:r>
              <a:rPr lang="en-US" sz="2000" dirty="0" err="1"/>
              <a:t>adalah</a:t>
            </a:r>
            <a:r>
              <a:rPr lang="en-US" sz="2000" dirty="0"/>
              <a:t> </a:t>
            </a:r>
            <a:r>
              <a:rPr lang="en-US" sz="2000" dirty="0" err="1"/>
              <a:t>sekecil</a:t>
            </a:r>
            <a:r>
              <a:rPr lang="en-US" sz="2000" dirty="0"/>
              <a:t> </a:t>
            </a:r>
            <a:r>
              <a:rPr lang="en-US" sz="2000" dirty="0" err="1"/>
              <a:t>mungkin</a:t>
            </a:r>
            <a:r>
              <a:rPr lang="en-US" sz="2000" dirty="0"/>
              <a:t>, </a:t>
            </a:r>
            <a:r>
              <a:rPr lang="en-US" sz="2000" dirty="0" err="1"/>
              <a:t>namun</a:t>
            </a:r>
            <a:r>
              <a:rPr lang="en-US" sz="2000" dirty="0"/>
              <a:t> </a:t>
            </a:r>
            <a:r>
              <a:rPr lang="en-US" sz="2000" dirty="0" err="1"/>
              <a:t>kerugian</a:t>
            </a:r>
            <a:r>
              <a:rPr lang="en-US" sz="2000" dirty="0"/>
              <a:t> yang paling </a:t>
            </a:r>
            <a:r>
              <a:rPr lang="en-US" sz="2000" dirty="0" err="1"/>
              <a:t>baik</a:t>
            </a:r>
            <a:r>
              <a:rPr lang="en-US" sz="2000" dirty="0"/>
              <a:t> </a:t>
            </a:r>
            <a:r>
              <a:rPr lang="en-US" sz="2000" dirty="0" err="1"/>
              <a:t>bagi</a:t>
            </a:r>
            <a:r>
              <a:rPr lang="en-US" sz="2000" dirty="0"/>
              <a:t> B </a:t>
            </a:r>
            <a:r>
              <a:rPr lang="en-US" sz="2000" dirty="0" err="1"/>
              <a:t>adalah</a:t>
            </a:r>
            <a:r>
              <a:rPr lang="en-US" sz="2000" dirty="0"/>
              <a:t> </a:t>
            </a:r>
            <a:r>
              <a:rPr lang="en-US" sz="2000" dirty="0" err="1"/>
              <a:t>sebesar</a:t>
            </a:r>
            <a:r>
              <a:rPr lang="en-US" sz="2000" dirty="0"/>
              <a:t> 4, </a:t>
            </a:r>
            <a:r>
              <a:rPr lang="en-US" sz="2000" dirty="0" err="1"/>
              <a:t>dan</a:t>
            </a:r>
            <a:r>
              <a:rPr lang="en-US" sz="2000" dirty="0"/>
              <a:t> </a:t>
            </a:r>
            <a:r>
              <a:rPr lang="en-US" sz="2000" dirty="0" err="1"/>
              <a:t>itu</a:t>
            </a:r>
            <a:r>
              <a:rPr lang="en-US" sz="2000" dirty="0"/>
              <a:t> </a:t>
            </a:r>
            <a:r>
              <a:rPr lang="en-US" sz="2000" dirty="0" err="1"/>
              <a:t>bisa</a:t>
            </a:r>
            <a:r>
              <a:rPr lang="en-US" sz="2000" dirty="0"/>
              <a:t> </a:t>
            </a:r>
            <a:r>
              <a:rPr lang="en-US" sz="2000" dirty="0" err="1"/>
              <a:t>diperoleh</a:t>
            </a:r>
            <a:r>
              <a:rPr lang="en-US" sz="2000" dirty="0"/>
              <a:t> </a:t>
            </a:r>
            <a:r>
              <a:rPr lang="en-US" sz="2000" dirty="0" err="1"/>
              <a:t>dengan</a:t>
            </a:r>
            <a:r>
              <a:rPr lang="en-US" sz="2000" dirty="0"/>
              <a:t> </a:t>
            </a:r>
            <a:r>
              <a:rPr lang="en-US" sz="2000" dirty="0" err="1"/>
              <a:t>merespon</a:t>
            </a:r>
            <a:r>
              <a:rPr lang="en-US" sz="2000" dirty="0"/>
              <a:t> </a:t>
            </a:r>
            <a:r>
              <a:rPr lang="en-US" sz="2000" dirty="0" err="1"/>
              <a:t>strategi</a:t>
            </a:r>
            <a:r>
              <a:rPr lang="en-US" sz="2000" dirty="0"/>
              <a:t> yang </a:t>
            </a:r>
            <a:r>
              <a:rPr lang="en-US" sz="2000" dirty="0" err="1"/>
              <a:t>digunakan</a:t>
            </a:r>
            <a:r>
              <a:rPr lang="en-US" sz="2000" dirty="0"/>
              <a:t> A </a:t>
            </a:r>
            <a:r>
              <a:rPr lang="en-US" sz="2000" dirty="0" err="1"/>
              <a:t>dengan</a:t>
            </a:r>
            <a:r>
              <a:rPr lang="en-US" sz="2000" dirty="0"/>
              <a:t> </a:t>
            </a:r>
            <a:r>
              <a:rPr lang="en-US" sz="2000" dirty="0" err="1"/>
              <a:t>juga</a:t>
            </a:r>
            <a:r>
              <a:rPr lang="en-US" sz="2000" dirty="0"/>
              <a:t> </a:t>
            </a:r>
            <a:r>
              <a:rPr lang="en-US" sz="2000" dirty="0" err="1"/>
              <a:t>menerapkan</a:t>
            </a:r>
            <a:r>
              <a:rPr lang="en-US" sz="2000" dirty="0"/>
              <a:t> </a:t>
            </a:r>
            <a:r>
              <a:rPr lang="en-US" sz="2000" dirty="0" err="1"/>
              <a:t>strategi</a:t>
            </a:r>
            <a:r>
              <a:rPr lang="en-US" sz="2000" dirty="0"/>
              <a:t> </a:t>
            </a:r>
            <a:r>
              <a:rPr lang="en-US" sz="2000" dirty="0" err="1"/>
              <a:t>harga</a:t>
            </a:r>
            <a:r>
              <a:rPr lang="en-US" sz="2000" dirty="0"/>
              <a:t> </a:t>
            </a:r>
            <a:r>
              <a:rPr lang="en-US" sz="2000" dirty="0" err="1"/>
              <a:t>mahal</a:t>
            </a:r>
            <a:r>
              <a:rPr lang="en-US" sz="2000" dirty="0"/>
              <a:t> (S3</a:t>
            </a:r>
            <a:r>
              <a:rPr lang="en-US" sz="2000" dirty="0" smtClean="0"/>
              <a:t>).</a:t>
            </a:r>
            <a:r>
              <a:rPr lang="id-ID" sz="2000" dirty="0" smtClean="0"/>
              <a:t> </a:t>
            </a:r>
            <a:endParaRPr lang="en-US" sz="2000" dirty="0"/>
          </a:p>
        </p:txBody>
      </p:sp>
      <p:sp>
        <p:nvSpPr>
          <p:cNvPr id="51205" name="Rectangle 5"/>
          <p:cNvSpPr>
            <a:spLocks noChangeArrowheads="1"/>
          </p:cNvSpPr>
          <p:nvPr/>
        </p:nvSpPr>
        <p:spPr bwMode="auto">
          <a:xfrm>
            <a:off x="457200" y="3581400"/>
            <a:ext cx="8382000" cy="2554545"/>
          </a:xfrm>
          <a:prstGeom prst="rect">
            <a:avLst/>
          </a:prstGeom>
          <a:noFill/>
          <a:ln w="9525">
            <a:noFill/>
            <a:miter lim="800000"/>
            <a:headEnd/>
            <a:tailEnd/>
          </a:ln>
          <a:effectLst/>
        </p:spPr>
        <p:txBody>
          <a:bodyPr>
            <a:spAutoFit/>
          </a:bodyPr>
          <a:lstStyle/>
          <a:p>
            <a:r>
              <a:rPr lang="en-US" sz="4000" b="1" u="sng" dirty="0" err="1"/>
              <a:t>Contoh</a:t>
            </a:r>
            <a:r>
              <a:rPr lang="en-US" sz="4000" b="1" u="sng" dirty="0"/>
              <a:t> </a:t>
            </a:r>
            <a:r>
              <a:rPr lang="en-US" sz="4000" b="1" u="sng" dirty="0" err="1"/>
              <a:t>kasus</a:t>
            </a:r>
            <a:r>
              <a:rPr lang="en-US" sz="4000" b="1" u="sng" dirty="0"/>
              <a:t> 2 ( </a:t>
            </a:r>
            <a:r>
              <a:rPr lang="en-US" sz="4000" b="1" u="sng" dirty="0" err="1" smtClean="0"/>
              <a:t>Str</a:t>
            </a:r>
            <a:r>
              <a:rPr lang="id-ID" sz="4000" b="1" u="sng" dirty="0" smtClean="0"/>
              <a:t>at</a:t>
            </a:r>
            <a:r>
              <a:rPr lang="en-US" sz="4000" b="1" u="sng" dirty="0" err="1" smtClean="0"/>
              <a:t>egi</a:t>
            </a:r>
            <a:r>
              <a:rPr lang="en-US" sz="4000" b="1" u="sng" dirty="0" smtClean="0"/>
              <a:t> </a:t>
            </a:r>
            <a:r>
              <a:rPr lang="en-US" sz="4000" b="1" u="sng" dirty="0" err="1"/>
              <a:t>Campuran</a:t>
            </a:r>
            <a:r>
              <a:rPr lang="en-US" sz="4000" b="1" u="sng" dirty="0" smtClean="0"/>
              <a:t>)</a:t>
            </a:r>
          </a:p>
          <a:p>
            <a:endParaRPr lang="en-US" sz="2000" b="1" dirty="0"/>
          </a:p>
          <a:p>
            <a:r>
              <a:rPr lang="en-US" sz="2000" dirty="0"/>
              <a:t>Dari </a:t>
            </a:r>
            <a:r>
              <a:rPr lang="en-US" sz="2000" dirty="0" err="1"/>
              <a:t>kasus</a:t>
            </a:r>
            <a:r>
              <a:rPr lang="en-US" sz="2000" dirty="0"/>
              <a:t> </a:t>
            </a:r>
            <a:r>
              <a:rPr lang="en-US" sz="2000" dirty="0" err="1"/>
              <a:t>di</a:t>
            </a:r>
            <a:r>
              <a:rPr lang="en-US" sz="2000" dirty="0"/>
              <a:t> </a:t>
            </a:r>
            <a:r>
              <a:rPr lang="en-US" sz="2000" dirty="0" err="1"/>
              <a:t>atas</a:t>
            </a:r>
            <a:r>
              <a:rPr lang="en-US" sz="2000" dirty="0"/>
              <a:t>, </a:t>
            </a:r>
            <a:r>
              <a:rPr lang="en-US" sz="2000" dirty="0" err="1"/>
              <a:t>dan</a:t>
            </a:r>
            <a:r>
              <a:rPr lang="en-US" sz="2000" dirty="0"/>
              <a:t> </a:t>
            </a:r>
            <a:r>
              <a:rPr lang="en-US" sz="2000" dirty="0" err="1"/>
              <a:t>karena</a:t>
            </a:r>
            <a:r>
              <a:rPr lang="en-US" sz="2000" dirty="0"/>
              <a:t> </a:t>
            </a:r>
            <a:r>
              <a:rPr lang="en-US" sz="2000" dirty="0" err="1"/>
              <a:t>adanya</a:t>
            </a:r>
            <a:r>
              <a:rPr lang="en-US" sz="2000" dirty="0"/>
              <a:t> </a:t>
            </a:r>
            <a:r>
              <a:rPr lang="en-US" sz="2000" dirty="0" err="1"/>
              <a:t>perkembangan</a:t>
            </a:r>
            <a:r>
              <a:rPr lang="en-US" sz="2000" dirty="0"/>
              <a:t> yang </a:t>
            </a:r>
            <a:r>
              <a:rPr lang="en-US" sz="2000" dirty="0" err="1"/>
              <a:t>terjadi</a:t>
            </a:r>
            <a:r>
              <a:rPr lang="en-US" sz="2000" dirty="0"/>
              <a:t> </a:t>
            </a:r>
            <a:r>
              <a:rPr lang="en-US" sz="2000" dirty="0" err="1"/>
              <a:t>di</a:t>
            </a:r>
            <a:r>
              <a:rPr lang="en-US" sz="2000" dirty="0"/>
              <a:t> </a:t>
            </a:r>
            <a:r>
              <a:rPr lang="en-US" sz="2000" dirty="0" err="1"/>
              <a:t>pasar</a:t>
            </a:r>
            <a:r>
              <a:rPr lang="en-US" sz="2000" dirty="0"/>
              <a:t>, </a:t>
            </a:r>
            <a:r>
              <a:rPr lang="en-US" sz="2000" dirty="0" err="1"/>
              <a:t>maka</a:t>
            </a:r>
            <a:r>
              <a:rPr lang="en-US" sz="2000" dirty="0"/>
              <a:t> </a:t>
            </a:r>
            <a:r>
              <a:rPr lang="en-US" sz="2000" dirty="0" err="1"/>
              <a:t>perusahaan</a:t>
            </a:r>
            <a:r>
              <a:rPr lang="en-US" sz="2000" dirty="0"/>
              <a:t> A, yang </a:t>
            </a:r>
            <a:r>
              <a:rPr lang="en-US" sz="2000" dirty="0" err="1"/>
              <a:t>tadinya</a:t>
            </a:r>
            <a:r>
              <a:rPr lang="en-US" sz="2000" dirty="0"/>
              <a:t> </a:t>
            </a:r>
            <a:r>
              <a:rPr lang="en-US" sz="2000" dirty="0" err="1"/>
              <a:t>hanya</a:t>
            </a:r>
            <a:r>
              <a:rPr lang="en-US" sz="2000" dirty="0"/>
              <a:t> </a:t>
            </a:r>
            <a:r>
              <a:rPr lang="en-US" sz="2000" dirty="0" err="1"/>
              <a:t>memiliki</a:t>
            </a:r>
            <a:r>
              <a:rPr lang="en-US" sz="2000" dirty="0"/>
              <a:t> </a:t>
            </a:r>
            <a:r>
              <a:rPr lang="en-US" sz="2000" dirty="0" err="1"/>
              <a:t>produk</a:t>
            </a:r>
            <a:r>
              <a:rPr lang="en-US" sz="2000" dirty="0"/>
              <a:t> </a:t>
            </a:r>
            <a:r>
              <a:rPr lang="en-US" sz="2000" dirty="0" err="1"/>
              <a:t>dengan</a:t>
            </a:r>
            <a:r>
              <a:rPr lang="en-US" sz="2000" dirty="0"/>
              <a:t> </a:t>
            </a:r>
            <a:r>
              <a:rPr lang="en-US" sz="2000" dirty="0" err="1"/>
              <a:t>harga</a:t>
            </a:r>
            <a:r>
              <a:rPr lang="en-US" sz="2000" dirty="0"/>
              <a:t> </a:t>
            </a:r>
            <a:r>
              <a:rPr lang="en-US" sz="2000" dirty="0" err="1"/>
              <a:t>murah</a:t>
            </a:r>
            <a:r>
              <a:rPr lang="en-US" sz="2000" dirty="0"/>
              <a:t> </a:t>
            </a:r>
            <a:r>
              <a:rPr lang="en-US" sz="2000" dirty="0" err="1"/>
              <a:t>dan</a:t>
            </a:r>
            <a:r>
              <a:rPr lang="en-US" sz="2000" dirty="0"/>
              <a:t> </a:t>
            </a:r>
            <a:r>
              <a:rPr lang="en-US" sz="2000" dirty="0" err="1"/>
              <a:t>mahal</a:t>
            </a:r>
            <a:r>
              <a:rPr lang="en-US" sz="2000" dirty="0"/>
              <a:t>, </a:t>
            </a:r>
            <a:r>
              <a:rPr lang="en-US" sz="2000" dirty="0" err="1"/>
              <a:t>sekarang</a:t>
            </a:r>
            <a:r>
              <a:rPr lang="en-US" sz="2000" dirty="0"/>
              <a:t> </a:t>
            </a:r>
            <a:r>
              <a:rPr lang="en-US" sz="2000" dirty="0" err="1"/>
              <a:t>menambah</a:t>
            </a:r>
            <a:r>
              <a:rPr lang="en-US" sz="2000" dirty="0"/>
              <a:t> </a:t>
            </a:r>
            <a:r>
              <a:rPr lang="en-US" sz="2000" dirty="0" err="1"/>
              <a:t>satu</a:t>
            </a:r>
            <a:r>
              <a:rPr lang="en-US" sz="2000" dirty="0"/>
              <a:t> </a:t>
            </a:r>
            <a:r>
              <a:rPr lang="en-US" sz="2000" dirty="0" err="1"/>
              <a:t>lagi</a:t>
            </a:r>
            <a:r>
              <a:rPr lang="en-US" sz="2000" dirty="0"/>
              <a:t> </a:t>
            </a:r>
            <a:r>
              <a:rPr lang="en-US" sz="2000" dirty="0" err="1"/>
              <a:t>strategi</a:t>
            </a:r>
            <a:r>
              <a:rPr lang="en-US" sz="2000" dirty="0"/>
              <a:t> </a:t>
            </a:r>
            <a:r>
              <a:rPr lang="en-US" sz="2000" dirty="0" err="1"/>
              <a:t>bersainganya</a:t>
            </a:r>
            <a:r>
              <a:rPr lang="en-US" sz="2000" dirty="0"/>
              <a:t> </a:t>
            </a:r>
            <a:r>
              <a:rPr lang="en-US" sz="2000" dirty="0" err="1"/>
              <a:t>dengan</a:t>
            </a:r>
            <a:r>
              <a:rPr lang="en-US" sz="2000" dirty="0"/>
              <a:t> </a:t>
            </a:r>
            <a:r>
              <a:rPr lang="en-US" sz="2000" dirty="0" err="1"/>
              <a:t>juga</a:t>
            </a:r>
            <a:r>
              <a:rPr lang="en-US" sz="2000" dirty="0"/>
              <a:t> </a:t>
            </a:r>
            <a:r>
              <a:rPr lang="en-US" sz="2000" dirty="0" err="1"/>
              <a:t>mengeluarkan</a:t>
            </a:r>
            <a:r>
              <a:rPr lang="en-US" sz="2000" dirty="0"/>
              <a:t> </a:t>
            </a:r>
            <a:r>
              <a:rPr lang="en-US" sz="2000" dirty="0" err="1"/>
              <a:t>produk</a:t>
            </a:r>
            <a:r>
              <a:rPr lang="en-US" sz="2000" dirty="0"/>
              <a:t> </a:t>
            </a:r>
            <a:r>
              <a:rPr lang="en-US" sz="2000" dirty="0" err="1"/>
              <a:t>berharga</a:t>
            </a:r>
            <a:r>
              <a:rPr lang="en-US" sz="2000" dirty="0"/>
              <a:t> </a:t>
            </a:r>
            <a:r>
              <a:rPr lang="en-US" sz="2000" dirty="0" err="1"/>
              <a:t>sedang</a:t>
            </a:r>
            <a:r>
              <a:rPr lang="en-US" sz="2000" dirty="0"/>
              <a:t>, </a:t>
            </a:r>
            <a:r>
              <a:rPr lang="en-US" sz="2000" dirty="0" err="1"/>
              <a:t>dan</a:t>
            </a:r>
            <a:r>
              <a:rPr lang="en-US" sz="2000" dirty="0"/>
              <a:t> </a:t>
            </a:r>
            <a:r>
              <a:rPr lang="en-US" sz="2000" dirty="0" err="1"/>
              <a:t>hasil</a:t>
            </a:r>
            <a:r>
              <a:rPr lang="en-US" sz="2000" dirty="0"/>
              <a:t> yang </a:t>
            </a:r>
            <a:r>
              <a:rPr lang="en-US" sz="2000" dirty="0" err="1"/>
              <a:t>diperoleh</a:t>
            </a:r>
            <a:r>
              <a:rPr lang="en-US" sz="2000" dirty="0"/>
              <a:t> </a:t>
            </a:r>
            <a:r>
              <a:rPr lang="en-US" sz="2000" dirty="0" err="1"/>
              <a:t>tampak</a:t>
            </a:r>
            <a:r>
              <a:rPr lang="en-US" sz="2000" dirty="0"/>
              <a:t> </a:t>
            </a:r>
            <a:r>
              <a:rPr lang="en-US" sz="2000" dirty="0" err="1"/>
              <a:t>pada</a:t>
            </a:r>
            <a:r>
              <a:rPr lang="en-US" sz="2000" dirty="0"/>
              <a:t> </a:t>
            </a:r>
            <a:r>
              <a:rPr lang="en-US" sz="2000" dirty="0" err="1"/>
              <a:t>tabel</a:t>
            </a:r>
            <a:r>
              <a:rPr lang="en-US" sz="2000" dirty="0"/>
              <a:t> </a:t>
            </a:r>
            <a:r>
              <a:rPr lang="en-US" sz="2000" dirty="0" err="1"/>
              <a:t>berikut</a:t>
            </a:r>
            <a:r>
              <a:rPr lang="en-US" sz="2000" dirty="0"/>
              <a:t> </a:t>
            </a:r>
            <a:r>
              <a:rPr lang="en-US" sz="2000" dirty="0" err="1"/>
              <a:t>ini</a:t>
            </a:r>
            <a:r>
              <a:rPr lang="en-US" sz="2000" dirty="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a:srcRect/>
          <a:stretch>
            <a:fillRect/>
          </a:stretch>
        </p:blipFill>
        <p:spPr bwMode="auto">
          <a:xfrm>
            <a:off x="1292225" y="228600"/>
            <a:ext cx="6708775" cy="2514600"/>
          </a:xfrm>
          <a:prstGeom prst="rect">
            <a:avLst/>
          </a:prstGeom>
          <a:noFill/>
          <a:ln w="9525">
            <a:noFill/>
            <a:miter lim="800000"/>
            <a:headEnd/>
            <a:tailEnd/>
          </a:ln>
          <a:effectLst/>
        </p:spPr>
      </p:pic>
      <p:sp>
        <p:nvSpPr>
          <p:cNvPr id="52229" name="Rectangle 5"/>
          <p:cNvSpPr>
            <a:spLocks noChangeArrowheads="1"/>
          </p:cNvSpPr>
          <p:nvPr/>
        </p:nvSpPr>
        <p:spPr bwMode="auto">
          <a:xfrm>
            <a:off x="457200" y="2743200"/>
            <a:ext cx="8229600" cy="3140075"/>
          </a:xfrm>
          <a:prstGeom prst="rect">
            <a:avLst/>
          </a:prstGeom>
          <a:noFill/>
          <a:ln w="9525">
            <a:noFill/>
            <a:miter lim="800000"/>
            <a:headEnd/>
            <a:tailEnd/>
          </a:ln>
          <a:effectLst/>
        </p:spPr>
        <p:txBody>
          <a:bodyPr>
            <a:spAutoFit/>
          </a:bodyPr>
          <a:lstStyle/>
          <a:p>
            <a:r>
              <a:rPr lang="en-US" sz="2000" b="1"/>
              <a:t>Jawab :</a:t>
            </a:r>
          </a:p>
          <a:p>
            <a:r>
              <a:rPr lang="en-US" sz="2000" b="1"/>
              <a:t>Langkah 1</a:t>
            </a:r>
          </a:p>
          <a:p>
            <a:r>
              <a:rPr lang="en-US" sz="2000"/>
              <a:t>Mula-mula akan dicoba dulu dengan menggunakan strategi murni. Seperti telah dijelaskan di atas, bagi pemain baris akan menggunakan aturan </a:t>
            </a:r>
            <a:r>
              <a:rPr lang="en-US" sz="2000" b="1" i="1"/>
              <a:t>maximin </a:t>
            </a:r>
            <a:r>
              <a:rPr lang="en-US" sz="2000"/>
              <a:t>dan pemain kolom akan menggunakan aturan </a:t>
            </a:r>
            <a:r>
              <a:rPr lang="en-US" sz="2000" b="1" i="1"/>
              <a:t>minimax. </a:t>
            </a:r>
            <a:r>
              <a:rPr lang="en-US" sz="2000"/>
              <a:t>Untuk pemain baris, pilih nilai yang paling kecil untuk setiap baris (Baris satu nilai terkecilnya 2 , untuk baris kedua nilai terkecilnya -1 dan baris tiga nilai terkecilnya 1). Selanjutnya dari dua nilai terkecil tersebut, pilih nilai yang paling baik atau besar, yakni nilai </a:t>
            </a:r>
            <a:r>
              <a:rPr lang="en-US" sz="2000" b="1"/>
              <a:t>2</a:t>
            </a:r>
            <a:r>
              <a:rPr lang="en-US" sz="200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ChangeArrowheads="1"/>
          </p:cNvSpPr>
          <p:nvPr/>
        </p:nvSpPr>
        <p:spPr bwMode="auto">
          <a:xfrm>
            <a:off x="457200" y="304800"/>
            <a:ext cx="8305800" cy="1770063"/>
          </a:xfrm>
          <a:prstGeom prst="rect">
            <a:avLst/>
          </a:prstGeom>
          <a:noFill/>
          <a:ln w="9525">
            <a:noFill/>
            <a:miter lim="800000"/>
            <a:headEnd/>
            <a:tailEnd/>
          </a:ln>
          <a:effectLst/>
        </p:spPr>
        <p:txBody>
          <a:bodyPr>
            <a:spAutoFit/>
          </a:bodyPr>
          <a:lstStyle/>
          <a:p>
            <a:r>
              <a:rPr lang="en-US" sz="2000" b="1"/>
              <a:t>Langkah 2</a:t>
            </a:r>
          </a:p>
          <a:p>
            <a:r>
              <a:rPr lang="en-US"/>
              <a:t>Untuk pemain kolom, pilih nilai yang paling besar untuk setiap kolom (kolom satu nilai terbesarnya 6, kolom dua nilai terbesarnya 5, dan kolom tiga nilai terbesarnya 9). Selanjutnya dari tiga nilai terbesar tersebut, pilih nilai yang paling baik atau kecil bagi B, yakni nilai </a:t>
            </a:r>
            <a:r>
              <a:rPr lang="en-US" b="1"/>
              <a:t>5 </a:t>
            </a:r>
            <a:r>
              <a:rPr lang="en-US"/>
              <a:t>(rugi yang paling kecil).</a:t>
            </a:r>
          </a:p>
        </p:txBody>
      </p:sp>
      <p:sp>
        <p:nvSpPr>
          <p:cNvPr id="53253" name="Rectangle 5"/>
          <p:cNvSpPr>
            <a:spLocks noChangeArrowheads="1"/>
          </p:cNvSpPr>
          <p:nvPr/>
        </p:nvSpPr>
        <p:spPr bwMode="auto">
          <a:xfrm>
            <a:off x="533400" y="2057400"/>
            <a:ext cx="8305800" cy="2319338"/>
          </a:xfrm>
          <a:prstGeom prst="rect">
            <a:avLst/>
          </a:prstGeom>
          <a:noFill/>
          <a:ln w="9525">
            <a:noFill/>
            <a:miter lim="800000"/>
            <a:headEnd/>
            <a:tailEnd/>
          </a:ln>
          <a:effectLst/>
        </p:spPr>
        <p:txBody>
          <a:bodyPr>
            <a:spAutoFit/>
          </a:bodyPr>
          <a:lstStyle/>
          <a:p>
            <a:r>
              <a:rPr lang="en-US" sz="2000" b="1"/>
              <a:t>Langkah 3</a:t>
            </a:r>
          </a:p>
          <a:p>
            <a:r>
              <a:rPr lang="en-US"/>
              <a:t>Dari tabel di atas terlihat bahwa pilihan pemain baris-A dan pemain kolom-B tidak sama, dimana pemain atau perusahaan A memilih nilai 2 dan perusahaan B memilih nilai 5, dengan demikian maka permainan ini dapat dikatakan belum optimal à karena belum</a:t>
            </a:r>
          </a:p>
          <a:p>
            <a:r>
              <a:rPr lang="en-US"/>
              <a:t>ditemukan nilai permainan (sadle point) yang sama. Oleh karena itu perlu dilanjutkan dengan menggunakan strategi campuran, yang langkahnya adalah sebegai berikut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ChangeArrowheads="1"/>
          </p:cNvSpPr>
          <p:nvPr/>
        </p:nvSpPr>
        <p:spPr bwMode="auto">
          <a:xfrm>
            <a:off x="228600" y="361950"/>
            <a:ext cx="8686800" cy="3113088"/>
          </a:xfrm>
          <a:prstGeom prst="rect">
            <a:avLst/>
          </a:prstGeom>
          <a:noFill/>
          <a:ln w="9525">
            <a:noFill/>
            <a:miter lim="800000"/>
            <a:headEnd/>
            <a:tailEnd/>
          </a:ln>
          <a:effectLst/>
        </p:spPr>
        <p:txBody>
          <a:bodyPr>
            <a:spAutoFit/>
          </a:bodyPr>
          <a:lstStyle/>
          <a:p>
            <a:r>
              <a:rPr lang="en-US" b="1"/>
              <a:t>Langkah 4</a:t>
            </a:r>
          </a:p>
          <a:p>
            <a:r>
              <a:rPr lang="en-US"/>
              <a:t>Masing-masing pemain akan menghilangkan strategi yang menghasilkan keuntungan atau kerugian paling buruk. Bila diperhatikan pada tabel sebelumnya, untuk pemain A, strategi S2 adalah paling buruk, karena bisa menimbulkan kemungkinan kerugian bagi A (ada nilai negatif / -1 nya). Dan bagi pemain B, strategi S3 adalah paling buruk karena kerugiannya yang bisa terjadi paling besar (perhatikan nilai-nilai kerugian di strategi S3 pemain/perusahaan B)</a:t>
            </a:r>
          </a:p>
          <a:p>
            <a:r>
              <a:rPr lang="en-US" b="1"/>
              <a:t>Langkah 5</a:t>
            </a:r>
          </a:p>
          <a:p>
            <a:r>
              <a:rPr lang="en-US"/>
              <a:t>Setelah pemain A membuang strategi S2 dan pemain B membuang stretgi S3, diperoleh tabel sebagiai berikut :</a:t>
            </a:r>
          </a:p>
        </p:txBody>
      </p:sp>
      <p:pic>
        <p:nvPicPr>
          <p:cNvPr id="54277" name="Picture 5"/>
          <p:cNvPicPr>
            <a:picLocks noChangeAspect="1" noChangeArrowheads="1"/>
          </p:cNvPicPr>
          <p:nvPr/>
        </p:nvPicPr>
        <p:blipFill>
          <a:blip r:embed="rId2"/>
          <a:srcRect/>
          <a:stretch>
            <a:fillRect/>
          </a:stretch>
        </p:blipFill>
        <p:spPr bwMode="auto">
          <a:xfrm>
            <a:off x="1000100" y="3214686"/>
            <a:ext cx="7086600" cy="3116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457200" y="304800"/>
            <a:ext cx="8305800" cy="3416320"/>
          </a:xfrm>
          <a:prstGeom prst="rect">
            <a:avLst/>
          </a:prstGeom>
          <a:noFill/>
          <a:ln w="9525">
            <a:noFill/>
            <a:miter lim="800000"/>
            <a:headEnd/>
            <a:tailEnd/>
          </a:ln>
          <a:effectLst/>
        </p:spPr>
        <p:txBody>
          <a:bodyPr>
            <a:spAutoFit/>
          </a:bodyPr>
          <a:lstStyle/>
          <a:p>
            <a:r>
              <a:rPr lang="en-US" dirty="0" err="1"/>
              <a:t>Perhatikan</a:t>
            </a:r>
            <a:r>
              <a:rPr lang="en-US" dirty="0"/>
              <a:t> </a:t>
            </a:r>
            <a:r>
              <a:rPr lang="en-US" dirty="0" err="1"/>
              <a:t>bahwa</a:t>
            </a:r>
            <a:r>
              <a:rPr lang="en-US" dirty="0"/>
              <a:t> </a:t>
            </a:r>
            <a:r>
              <a:rPr lang="en-US" dirty="0" err="1"/>
              <a:t>setelah</a:t>
            </a:r>
            <a:r>
              <a:rPr lang="en-US" dirty="0"/>
              <a:t> </a:t>
            </a:r>
            <a:r>
              <a:rPr lang="en-US" dirty="0" err="1"/>
              <a:t>masing-masing</a:t>
            </a:r>
            <a:r>
              <a:rPr lang="en-US" dirty="0"/>
              <a:t> </a:t>
            </a:r>
            <a:r>
              <a:rPr lang="en-US" dirty="0" err="1"/>
              <a:t>membuang</a:t>
            </a:r>
            <a:r>
              <a:rPr lang="en-US" dirty="0"/>
              <a:t> </a:t>
            </a:r>
            <a:r>
              <a:rPr lang="en-US" dirty="0" err="1"/>
              <a:t>strategi</a:t>
            </a:r>
            <a:r>
              <a:rPr lang="en-US" dirty="0"/>
              <a:t> yang paling </a:t>
            </a:r>
            <a:r>
              <a:rPr lang="en-US" dirty="0" err="1"/>
              <a:t>buruk</a:t>
            </a:r>
            <a:r>
              <a:rPr lang="en-US" dirty="0"/>
              <a:t>, </a:t>
            </a:r>
            <a:r>
              <a:rPr lang="en-US" dirty="0" err="1"/>
              <a:t>maka</a:t>
            </a:r>
            <a:r>
              <a:rPr lang="en-US" dirty="0"/>
              <a:t> </a:t>
            </a:r>
            <a:r>
              <a:rPr lang="en-US" dirty="0" err="1"/>
              <a:t>sekarang</a:t>
            </a:r>
            <a:r>
              <a:rPr lang="en-US" dirty="0"/>
              <a:t> </a:t>
            </a:r>
            <a:r>
              <a:rPr lang="en-US" dirty="0" err="1"/>
              <a:t>persaingan</a:t>
            </a:r>
            <a:r>
              <a:rPr lang="en-US" dirty="0"/>
              <a:t> </a:t>
            </a:r>
            <a:r>
              <a:rPr lang="en-US" dirty="0" err="1"/>
              <a:t>atau</a:t>
            </a:r>
            <a:r>
              <a:rPr lang="en-US" dirty="0"/>
              <a:t> </a:t>
            </a:r>
            <a:r>
              <a:rPr lang="en-US" dirty="0" err="1"/>
              <a:t>permainan</a:t>
            </a:r>
            <a:r>
              <a:rPr lang="en-US" dirty="0"/>
              <a:t> </a:t>
            </a:r>
            <a:r>
              <a:rPr lang="en-US" dirty="0" err="1"/>
              <a:t>dilakukan</a:t>
            </a:r>
            <a:r>
              <a:rPr lang="en-US" dirty="0"/>
              <a:t> </a:t>
            </a:r>
            <a:r>
              <a:rPr lang="en-US" dirty="0" err="1"/>
              <a:t>dengan</a:t>
            </a:r>
            <a:r>
              <a:rPr lang="en-US" dirty="0"/>
              <a:t> </a:t>
            </a:r>
            <a:r>
              <a:rPr lang="en-US" dirty="0" err="1"/>
              <a:t>kondisi</a:t>
            </a:r>
            <a:r>
              <a:rPr lang="en-US" dirty="0"/>
              <a:t>, </a:t>
            </a:r>
            <a:r>
              <a:rPr lang="en-US" dirty="0" err="1"/>
              <a:t>perusahaan</a:t>
            </a:r>
            <a:r>
              <a:rPr lang="en-US" dirty="0"/>
              <a:t> A </a:t>
            </a:r>
            <a:r>
              <a:rPr lang="en-US" dirty="0" err="1"/>
              <a:t>menggunakan</a:t>
            </a:r>
            <a:r>
              <a:rPr lang="en-US" dirty="0"/>
              <a:t> </a:t>
            </a:r>
            <a:r>
              <a:rPr lang="en-US" dirty="0" err="1"/>
              <a:t>strategi</a:t>
            </a:r>
            <a:r>
              <a:rPr lang="en-US" dirty="0"/>
              <a:t> S1 </a:t>
            </a:r>
            <a:r>
              <a:rPr lang="en-US" dirty="0" err="1"/>
              <a:t>dan</a:t>
            </a:r>
            <a:r>
              <a:rPr lang="en-US" dirty="0"/>
              <a:t> S3, </a:t>
            </a:r>
            <a:r>
              <a:rPr lang="en-US" dirty="0" err="1"/>
              <a:t>sementara</a:t>
            </a:r>
            <a:r>
              <a:rPr lang="en-US" dirty="0"/>
              <a:t> </a:t>
            </a:r>
            <a:r>
              <a:rPr lang="en-US" dirty="0" err="1"/>
              <a:t>perusahaan</a:t>
            </a:r>
            <a:r>
              <a:rPr lang="en-US" dirty="0"/>
              <a:t> B </a:t>
            </a:r>
            <a:r>
              <a:rPr lang="en-US" dirty="0" err="1"/>
              <a:t>menggunakan</a:t>
            </a:r>
            <a:r>
              <a:rPr lang="en-US" dirty="0"/>
              <a:t> </a:t>
            </a:r>
            <a:r>
              <a:rPr lang="en-US" dirty="0" err="1"/>
              <a:t>strategi</a:t>
            </a:r>
            <a:r>
              <a:rPr lang="en-US" dirty="0"/>
              <a:t> S1 </a:t>
            </a:r>
            <a:r>
              <a:rPr lang="en-US" dirty="0" err="1"/>
              <a:t>dan</a:t>
            </a:r>
            <a:r>
              <a:rPr lang="en-US" dirty="0"/>
              <a:t> S2</a:t>
            </a:r>
            <a:r>
              <a:rPr lang="en-US" dirty="0" smtClean="0"/>
              <a:t>.</a:t>
            </a:r>
          </a:p>
          <a:p>
            <a:endParaRPr lang="en-US" dirty="0"/>
          </a:p>
          <a:p>
            <a:r>
              <a:rPr lang="en-US" b="1" dirty="0" err="1"/>
              <a:t>Langkah</a:t>
            </a:r>
            <a:r>
              <a:rPr lang="en-US" b="1" dirty="0"/>
              <a:t> 6</a:t>
            </a:r>
          </a:p>
          <a:p>
            <a:r>
              <a:rPr lang="en-US" dirty="0" err="1"/>
              <a:t>Langkah</a:t>
            </a:r>
            <a:r>
              <a:rPr lang="en-US" dirty="0"/>
              <a:t> </a:t>
            </a:r>
            <a:r>
              <a:rPr lang="en-US" dirty="0" err="1"/>
              <a:t>selanjutnya</a:t>
            </a:r>
            <a:r>
              <a:rPr lang="en-US" dirty="0"/>
              <a:t> </a:t>
            </a:r>
            <a:r>
              <a:rPr lang="en-US" dirty="0" err="1"/>
              <a:t>adalah</a:t>
            </a:r>
            <a:r>
              <a:rPr lang="en-US" dirty="0"/>
              <a:t> </a:t>
            </a:r>
            <a:r>
              <a:rPr lang="en-US" dirty="0" err="1"/>
              <a:t>dengan</a:t>
            </a:r>
            <a:r>
              <a:rPr lang="en-US" dirty="0"/>
              <a:t> </a:t>
            </a:r>
            <a:r>
              <a:rPr lang="en-US" dirty="0" err="1"/>
              <a:t>memberikan</a:t>
            </a:r>
            <a:r>
              <a:rPr lang="en-US" dirty="0"/>
              <a:t> </a:t>
            </a:r>
            <a:r>
              <a:rPr lang="en-US" dirty="0" err="1"/>
              <a:t>nilai</a:t>
            </a:r>
            <a:r>
              <a:rPr lang="en-US" dirty="0"/>
              <a:t> </a:t>
            </a:r>
            <a:r>
              <a:rPr lang="en-US" dirty="0" err="1"/>
              <a:t>probabilitas</a:t>
            </a:r>
            <a:r>
              <a:rPr lang="en-US" dirty="0"/>
              <a:t> </a:t>
            </a:r>
            <a:r>
              <a:rPr lang="en-US" dirty="0" err="1"/>
              <a:t>terhadap</a:t>
            </a:r>
            <a:r>
              <a:rPr lang="en-US" dirty="0"/>
              <a:t> </a:t>
            </a:r>
            <a:r>
              <a:rPr lang="en-US" dirty="0" err="1"/>
              <a:t>kemugkinan</a:t>
            </a:r>
            <a:r>
              <a:rPr lang="en-US" dirty="0"/>
              <a:t> </a:t>
            </a:r>
            <a:r>
              <a:rPr lang="en-US" dirty="0" err="1"/>
              <a:t>digunakannya</a:t>
            </a:r>
            <a:r>
              <a:rPr lang="en-US" dirty="0"/>
              <a:t> </a:t>
            </a:r>
            <a:r>
              <a:rPr lang="en-US" dirty="0" err="1"/>
              <a:t>kedua</a:t>
            </a:r>
            <a:r>
              <a:rPr lang="en-US" dirty="0"/>
              <a:t> </a:t>
            </a:r>
            <a:r>
              <a:rPr lang="en-US" dirty="0" err="1"/>
              <a:t>strategi</a:t>
            </a:r>
            <a:r>
              <a:rPr lang="en-US" dirty="0"/>
              <a:t> </a:t>
            </a:r>
            <a:r>
              <a:rPr lang="en-US" dirty="0" err="1"/>
              <a:t>bagi</a:t>
            </a:r>
            <a:r>
              <a:rPr lang="en-US" dirty="0"/>
              <a:t> </a:t>
            </a:r>
            <a:r>
              <a:rPr lang="en-US" dirty="0" err="1"/>
              <a:t>masing-masing</a:t>
            </a:r>
            <a:r>
              <a:rPr lang="en-US" dirty="0"/>
              <a:t> </a:t>
            </a:r>
            <a:r>
              <a:rPr lang="en-US" dirty="0" err="1"/>
              <a:t>perusahaan</a:t>
            </a:r>
            <a:r>
              <a:rPr lang="en-US" dirty="0"/>
              <a:t>. </a:t>
            </a:r>
            <a:r>
              <a:rPr lang="en-US" dirty="0" err="1"/>
              <a:t>Untuk</a:t>
            </a:r>
            <a:r>
              <a:rPr lang="en-US" dirty="0"/>
              <a:t> </a:t>
            </a:r>
            <a:r>
              <a:rPr lang="en-US" dirty="0" err="1"/>
              <a:t>perusahaan</a:t>
            </a:r>
            <a:r>
              <a:rPr lang="en-US" dirty="0"/>
              <a:t> A, </a:t>
            </a:r>
            <a:r>
              <a:rPr lang="en-US" dirty="0" err="1"/>
              <a:t>bila</a:t>
            </a:r>
            <a:r>
              <a:rPr lang="en-US" dirty="0"/>
              <a:t> </a:t>
            </a:r>
            <a:r>
              <a:rPr lang="en-US" dirty="0" err="1"/>
              <a:t>kemungkinan</a:t>
            </a:r>
            <a:r>
              <a:rPr lang="en-US" dirty="0"/>
              <a:t> </a:t>
            </a:r>
            <a:r>
              <a:rPr lang="en-US" dirty="0" err="1"/>
              <a:t>keberhasilan</a:t>
            </a:r>
            <a:r>
              <a:rPr lang="en-US" dirty="0"/>
              <a:t> </a:t>
            </a:r>
            <a:r>
              <a:rPr lang="en-US" dirty="0" err="1"/>
              <a:t>penggunaan</a:t>
            </a:r>
            <a:r>
              <a:rPr lang="en-US" dirty="0"/>
              <a:t> </a:t>
            </a:r>
            <a:r>
              <a:rPr lang="en-US" dirty="0" err="1"/>
              <a:t>strategi</a:t>
            </a:r>
            <a:r>
              <a:rPr lang="en-US" dirty="0"/>
              <a:t> S1 </a:t>
            </a:r>
            <a:r>
              <a:rPr lang="en-US" dirty="0" err="1"/>
              <a:t>adalah</a:t>
            </a:r>
            <a:r>
              <a:rPr lang="en-US" dirty="0"/>
              <a:t> </a:t>
            </a:r>
            <a:r>
              <a:rPr lang="en-US" dirty="0" err="1"/>
              <a:t>sebesar</a:t>
            </a:r>
            <a:r>
              <a:rPr lang="en-US" dirty="0"/>
              <a:t> </a:t>
            </a:r>
            <a:r>
              <a:rPr lang="en-US" b="1" dirty="0"/>
              <a:t>p</a:t>
            </a:r>
            <a:r>
              <a:rPr lang="en-US" dirty="0"/>
              <a:t>, </a:t>
            </a:r>
            <a:r>
              <a:rPr lang="en-US" dirty="0" err="1"/>
              <a:t>maka</a:t>
            </a:r>
            <a:r>
              <a:rPr lang="en-US" dirty="0"/>
              <a:t> </a:t>
            </a:r>
            <a:r>
              <a:rPr lang="en-US" dirty="0" err="1"/>
              <a:t>kemungkinan</a:t>
            </a:r>
            <a:r>
              <a:rPr lang="en-US" dirty="0"/>
              <a:t> </a:t>
            </a:r>
            <a:r>
              <a:rPr lang="en-US" dirty="0" err="1"/>
              <a:t>keberhasilan</a:t>
            </a:r>
            <a:r>
              <a:rPr lang="en-US" dirty="0"/>
              <a:t> </a:t>
            </a:r>
            <a:r>
              <a:rPr lang="en-US" dirty="0" err="1"/>
              <a:t>digunakannya</a:t>
            </a:r>
            <a:r>
              <a:rPr lang="en-US" dirty="0"/>
              <a:t> </a:t>
            </a:r>
            <a:r>
              <a:rPr lang="en-US" dirty="0" err="1"/>
              <a:t>strategi</a:t>
            </a:r>
            <a:r>
              <a:rPr lang="en-US" dirty="0"/>
              <a:t> S3 </a:t>
            </a:r>
            <a:r>
              <a:rPr lang="en-US" dirty="0" err="1"/>
              <a:t>adalah</a:t>
            </a:r>
            <a:r>
              <a:rPr lang="en-US" dirty="0"/>
              <a:t> </a:t>
            </a:r>
            <a:r>
              <a:rPr lang="en-US" b="1" dirty="0"/>
              <a:t>(1-p)</a:t>
            </a:r>
            <a:r>
              <a:rPr lang="en-US" dirty="0"/>
              <a:t>. </a:t>
            </a:r>
            <a:r>
              <a:rPr lang="en-US" dirty="0" err="1"/>
              <a:t>Begitu</a:t>
            </a:r>
            <a:r>
              <a:rPr lang="en-US" dirty="0"/>
              <a:t> pula </a:t>
            </a:r>
            <a:r>
              <a:rPr lang="en-US" dirty="0" err="1"/>
              <a:t>dengan</a:t>
            </a:r>
            <a:r>
              <a:rPr lang="en-US" dirty="0"/>
              <a:t> </a:t>
            </a:r>
            <a:r>
              <a:rPr lang="en-US" dirty="0" err="1"/>
              <a:t>pemain</a:t>
            </a:r>
            <a:r>
              <a:rPr lang="en-US" dirty="0"/>
              <a:t> B, </a:t>
            </a:r>
            <a:r>
              <a:rPr lang="en-US" dirty="0" err="1"/>
              <a:t>bila</a:t>
            </a:r>
            <a:r>
              <a:rPr lang="en-US" dirty="0"/>
              <a:t> </a:t>
            </a:r>
            <a:r>
              <a:rPr lang="en-US" dirty="0" err="1"/>
              <a:t>kemungkinan</a:t>
            </a:r>
            <a:r>
              <a:rPr lang="en-US" dirty="0"/>
              <a:t> </a:t>
            </a:r>
            <a:r>
              <a:rPr lang="en-US" dirty="0" err="1"/>
              <a:t>keberhasilan</a:t>
            </a:r>
            <a:r>
              <a:rPr lang="en-US" dirty="0"/>
              <a:t> </a:t>
            </a:r>
            <a:r>
              <a:rPr lang="en-US" dirty="0" err="1"/>
              <a:t>penggunaan</a:t>
            </a:r>
            <a:r>
              <a:rPr lang="en-US" dirty="0"/>
              <a:t> </a:t>
            </a:r>
            <a:r>
              <a:rPr lang="en-US" dirty="0" err="1"/>
              <a:t>strategi</a:t>
            </a:r>
            <a:r>
              <a:rPr lang="en-US" dirty="0"/>
              <a:t> S1 </a:t>
            </a:r>
            <a:r>
              <a:rPr lang="en-US" dirty="0" err="1"/>
              <a:t>adalah</a:t>
            </a:r>
            <a:r>
              <a:rPr lang="en-US" dirty="0"/>
              <a:t> </a:t>
            </a:r>
            <a:r>
              <a:rPr lang="en-US" dirty="0" err="1"/>
              <a:t>sebesar</a:t>
            </a:r>
            <a:r>
              <a:rPr lang="en-US" dirty="0"/>
              <a:t> </a:t>
            </a:r>
            <a:r>
              <a:rPr lang="en-US" b="1" dirty="0"/>
              <a:t>q</a:t>
            </a:r>
            <a:r>
              <a:rPr lang="en-US" dirty="0"/>
              <a:t>, </a:t>
            </a:r>
            <a:r>
              <a:rPr lang="en-US" dirty="0" err="1"/>
              <a:t>maka</a:t>
            </a:r>
            <a:r>
              <a:rPr lang="en-US" dirty="0"/>
              <a:t> </a:t>
            </a:r>
            <a:r>
              <a:rPr lang="en-US" dirty="0" err="1"/>
              <a:t>kemungkinan</a:t>
            </a:r>
            <a:r>
              <a:rPr lang="en-US" dirty="0"/>
              <a:t> </a:t>
            </a:r>
            <a:r>
              <a:rPr lang="en-US" dirty="0" err="1"/>
              <a:t>keberhasilan</a:t>
            </a:r>
            <a:r>
              <a:rPr lang="en-US" dirty="0"/>
              <a:t> </a:t>
            </a:r>
            <a:r>
              <a:rPr lang="en-US" dirty="0" err="1"/>
              <a:t>digunakannya</a:t>
            </a:r>
            <a:r>
              <a:rPr lang="en-US" dirty="0"/>
              <a:t> </a:t>
            </a:r>
            <a:r>
              <a:rPr lang="en-US" dirty="0" err="1"/>
              <a:t>strategi</a:t>
            </a:r>
            <a:r>
              <a:rPr lang="en-US" dirty="0"/>
              <a:t> S2 </a:t>
            </a:r>
            <a:r>
              <a:rPr lang="en-US" dirty="0" err="1"/>
              <a:t>adalah</a:t>
            </a:r>
            <a:r>
              <a:rPr lang="en-US" dirty="0"/>
              <a:t> </a:t>
            </a:r>
            <a:r>
              <a:rPr lang="en-US" b="1" dirty="0"/>
              <a:t>(1-q).</a:t>
            </a:r>
          </a:p>
        </p:txBody>
      </p:sp>
      <p:sp>
        <p:nvSpPr>
          <p:cNvPr id="55301" name="Rectangle 5"/>
          <p:cNvSpPr>
            <a:spLocks noChangeArrowheads="1"/>
          </p:cNvSpPr>
          <p:nvPr/>
        </p:nvSpPr>
        <p:spPr bwMode="auto">
          <a:xfrm>
            <a:off x="533400" y="3886200"/>
            <a:ext cx="8382000" cy="1200329"/>
          </a:xfrm>
          <a:prstGeom prst="rect">
            <a:avLst/>
          </a:prstGeom>
          <a:noFill/>
          <a:ln w="9525">
            <a:noFill/>
            <a:miter lim="800000"/>
            <a:headEnd/>
            <a:tailEnd/>
          </a:ln>
          <a:effectLst/>
        </p:spPr>
        <p:txBody>
          <a:bodyPr>
            <a:spAutoFit/>
          </a:bodyPr>
          <a:lstStyle/>
          <a:p>
            <a:r>
              <a:rPr lang="en-US" b="1" dirty="0" err="1"/>
              <a:t>Langkah</a:t>
            </a:r>
            <a:r>
              <a:rPr lang="en-US" b="1" dirty="0"/>
              <a:t> </a:t>
            </a:r>
            <a:r>
              <a:rPr lang="en-US" b="1" dirty="0" smtClean="0"/>
              <a:t>7</a:t>
            </a:r>
            <a:r>
              <a:rPr lang="id-ID" b="1" dirty="0" smtClean="0"/>
              <a:t> </a:t>
            </a:r>
            <a:endParaRPr lang="en-US" b="1" dirty="0"/>
          </a:p>
          <a:p>
            <a:r>
              <a:rPr lang="en-US" dirty="0" err="1"/>
              <a:t>Selanjutnya</a:t>
            </a:r>
            <a:r>
              <a:rPr lang="en-US" dirty="0"/>
              <a:t> </a:t>
            </a:r>
            <a:r>
              <a:rPr lang="en-US" dirty="0" err="1"/>
              <a:t>mencari</a:t>
            </a:r>
            <a:r>
              <a:rPr lang="en-US" dirty="0"/>
              <a:t> </a:t>
            </a:r>
            <a:r>
              <a:rPr lang="en-US" dirty="0" err="1"/>
              <a:t>nilai</a:t>
            </a:r>
            <a:r>
              <a:rPr lang="en-US" dirty="0"/>
              <a:t> </a:t>
            </a:r>
            <a:r>
              <a:rPr lang="en-US" dirty="0" err="1"/>
              <a:t>besaran</a:t>
            </a:r>
            <a:r>
              <a:rPr lang="en-US" dirty="0"/>
              <a:t> </a:t>
            </a:r>
            <a:r>
              <a:rPr lang="en-US" dirty="0" err="1"/>
              <a:t>probabilitas</a:t>
            </a:r>
            <a:r>
              <a:rPr lang="en-US" dirty="0"/>
              <a:t> </a:t>
            </a:r>
            <a:r>
              <a:rPr lang="en-US" dirty="0" err="1"/>
              <a:t>setiap</a:t>
            </a:r>
            <a:r>
              <a:rPr lang="en-US" dirty="0"/>
              <a:t> </a:t>
            </a:r>
            <a:r>
              <a:rPr lang="en-US" dirty="0" err="1"/>
              <a:t>strategi</a:t>
            </a:r>
            <a:r>
              <a:rPr lang="en-US" dirty="0"/>
              <a:t> yang </a:t>
            </a:r>
            <a:r>
              <a:rPr lang="en-US" dirty="0" err="1"/>
              <a:t>akan</a:t>
            </a:r>
            <a:r>
              <a:rPr lang="en-US" dirty="0"/>
              <a:t> </a:t>
            </a:r>
            <a:r>
              <a:rPr lang="en-US" dirty="0" err="1"/>
              <a:t>digunakan</a:t>
            </a:r>
            <a:r>
              <a:rPr lang="en-US" dirty="0"/>
              <a:t> </a:t>
            </a:r>
            <a:r>
              <a:rPr lang="en-US" dirty="0" err="1"/>
              <a:t>dengan</a:t>
            </a:r>
            <a:r>
              <a:rPr lang="en-US" dirty="0"/>
              <a:t> </a:t>
            </a:r>
            <a:r>
              <a:rPr lang="en-US" dirty="0" err="1"/>
              <a:t>menggunakan</a:t>
            </a:r>
            <a:r>
              <a:rPr lang="en-US" dirty="0"/>
              <a:t> </a:t>
            </a:r>
            <a:r>
              <a:rPr lang="en-US" dirty="0" err="1"/>
              <a:t>nilai-nilai</a:t>
            </a:r>
            <a:r>
              <a:rPr lang="en-US" dirty="0"/>
              <a:t> yang </a:t>
            </a:r>
            <a:r>
              <a:rPr lang="en-US" dirty="0" err="1"/>
              <a:t>ada</a:t>
            </a:r>
            <a:r>
              <a:rPr lang="en-US" dirty="0"/>
              <a:t> </a:t>
            </a:r>
            <a:r>
              <a:rPr lang="en-US" dirty="0" err="1"/>
              <a:t>serta</a:t>
            </a:r>
            <a:r>
              <a:rPr lang="en-US" dirty="0"/>
              <a:t> </a:t>
            </a:r>
            <a:r>
              <a:rPr lang="en-US" dirty="0" err="1"/>
              <a:t>nilai</a:t>
            </a:r>
            <a:r>
              <a:rPr lang="en-US" dirty="0"/>
              <a:t> </a:t>
            </a:r>
            <a:r>
              <a:rPr lang="en-US" dirty="0" err="1"/>
              <a:t>probalitas</a:t>
            </a:r>
            <a:r>
              <a:rPr lang="en-US" dirty="0"/>
              <a:t> </a:t>
            </a:r>
            <a:r>
              <a:rPr lang="en-US" dirty="0" err="1"/>
              <a:t>masing-masing</a:t>
            </a:r>
            <a:r>
              <a:rPr lang="en-US" dirty="0"/>
              <a:t> </a:t>
            </a:r>
            <a:r>
              <a:rPr lang="en-US" dirty="0" err="1"/>
              <a:t>strategi</a:t>
            </a:r>
            <a:r>
              <a:rPr lang="en-US" dirty="0"/>
              <a:t> </a:t>
            </a:r>
            <a:r>
              <a:rPr lang="en-US" dirty="0" err="1"/>
              <a:t>untuk</a:t>
            </a:r>
            <a:r>
              <a:rPr lang="en-US" dirty="0"/>
              <a:t> </a:t>
            </a:r>
            <a:r>
              <a:rPr lang="en-US" dirty="0" err="1"/>
              <a:t>menghitung</a:t>
            </a:r>
            <a:r>
              <a:rPr lang="en-US" dirty="0"/>
              <a:t> </a:t>
            </a:r>
            <a:r>
              <a:rPr lang="en-US" i="1" dirty="0" err="1"/>
              <a:t>sadle</a:t>
            </a:r>
            <a:r>
              <a:rPr lang="en-US" i="1" dirty="0"/>
              <a:t> point </a:t>
            </a:r>
            <a:r>
              <a:rPr lang="en-US" dirty="0"/>
              <a:t>yang optimal, </a:t>
            </a:r>
            <a:r>
              <a:rPr lang="en-US" dirty="0" err="1"/>
              <a:t>dengan</a:t>
            </a:r>
            <a:r>
              <a:rPr lang="en-US" dirty="0"/>
              <a:t> </a:t>
            </a:r>
            <a:r>
              <a:rPr lang="en-US" dirty="0" err="1"/>
              <a:t>cara</a:t>
            </a:r>
            <a:r>
              <a:rPr lang="en-US" dirty="0"/>
              <a:t> </a:t>
            </a:r>
            <a:r>
              <a:rPr lang="en-US" dirty="0" err="1"/>
              <a:t>sebagai</a:t>
            </a:r>
            <a:r>
              <a:rPr lang="en-US" dirty="0"/>
              <a:t> </a:t>
            </a:r>
            <a:r>
              <a:rPr lang="en-US" dirty="0" err="1"/>
              <a:t>berikut</a:t>
            </a:r>
            <a:r>
              <a:rPr lang="en-US" dirty="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381000" y="381000"/>
            <a:ext cx="8305800" cy="3662363"/>
          </a:xfrm>
          <a:prstGeom prst="rect">
            <a:avLst/>
          </a:prstGeom>
          <a:noFill/>
          <a:ln w="9525">
            <a:noFill/>
            <a:miter lim="800000"/>
            <a:headEnd/>
            <a:tailEnd/>
          </a:ln>
          <a:effectLst/>
        </p:spPr>
        <p:txBody>
          <a:bodyPr>
            <a:spAutoFit/>
          </a:bodyPr>
          <a:lstStyle/>
          <a:p>
            <a:r>
              <a:rPr lang="en-US" b="1"/>
              <a:t>Untuk perusahaan A</a:t>
            </a:r>
          </a:p>
          <a:p>
            <a:r>
              <a:rPr lang="en-US"/>
              <a:t>Bila, apapun strategi yang digunakan A, perusahaan B meresponnya dengan strategi S1, maka :</a:t>
            </a:r>
          </a:p>
          <a:p>
            <a:r>
              <a:rPr lang="en-US"/>
              <a:t>2p + 6(1-p) = 2p + 6 – 6p = </a:t>
            </a:r>
            <a:r>
              <a:rPr lang="en-US" b="1"/>
              <a:t>6 – 4p</a:t>
            </a:r>
          </a:p>
          <a:p>
            <a:endParaRPr lang="en-US" b="1"/>
          </a:p>
          <a:p>
            <a:r>
              <a:rPr lang="en-US"/>
              <a:t>Bila, apapun strategi yang digunakan A, perusahaan B meresponnya dengan strategi S2, maka :</a:t>
            </a:r>
          </a:p>
          <a:p>
            <a:r>
              <a:rPr lang="en-US"/>
              <a:t>5p + 1(1-p) = 5p + 1 – 1p = </a:t>
            </a:r>
            <a:r>
              <a:rPr lang="en-US" b="1"/>
              <a:t>1 + 4p</a:t>
            </a:r>
          </a:p>
          <a:p>
            <a:endParaRPr lang="en-US" b="1"/>
          </a:p>
          <a:p>
            <a:r>
              <a:rPr lang="en-US"/>
              <a:t>Bila kedua hasil persamaan tersebut digabung, maka :</a:t>
            </a:r>
          </a:p>
          <a:p>
            <a:r>
              <a:rPr lang="en-US"/>
              <a:t>6 – 4p = 1 + 4p</a:t>
            </a:r>
          </a:p>
          <a:p>
            <a:r>
              <a:rPr lang="en-US"/>
              <a:t>5 = 8p</a:t>
            </a:r>
          </a:p>
          <a:p>
            <a:r>
              <a:rPr lang="en-US"/>
              <a:t>P = 5/8 = 0,625</a:t>
            </a:r>
          </a:p>
        </p:txBody>
      </p:sp>
      <p:sp>
        <p:nvSpPr>
          <p:cNvPr id="56325" name="Rectangle 5"/>
          <p:cNvSpPr>
            <a:spLocks noChangeArrowheads="1"/>
          </p:cNvSpPr>
          <p:nvPr/>
        </p:nvSpPr>
        <p:spPr bwMode="auto">
          <a:xfrm>
            <a:off x="381000" y="4038600"/>
            <a:ext cx="8458200" cy="1465263"/>
          </a:xfrm>
          <a:prstGeom prst="rect">
            <a:avLst/>
          </a:prstGeom>
          <a:noFill/>
          <a:ln w="9525">
            <a:noFill/>
            <a:miter lim="800000"/>
            <a:headEnd/>
            <a:tailEnd/>
          </a:ln>
          <a:effectLst/>
        </p:spPr>
        <p:txBody>
          <a:bodyPr>
            <a:spAutoFit/>
          </a:bodyPr>
          <a:lstStyle/>
          <a:p>
            <a:r>
              <a:rPr lang="en-US"/>
              <a:t>Dan apabila nilai p = 0,625, maka nilai (1-p) adalah (1 – 0,625) = 0,375, sehingga kedua nilai probabilitas untuk strategi S1 dan S3 milik perusahaan A sudah diketahui nilainya. Apabila kedua nilai probabilitas tersebut dimasukkan dalam kedua persamaan di atas, maka keuntungan yang diharapkan oleh perusahaan A adalah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ChangeArrowheads="1"/>
          </p:cNvSpPr>
          <p:nvPr/>
        </p:nvSpPr>
        <p:spPr bwMode="auto">
          <a:xfrm>
            <a:off x="381000" y="304800"/>
            <a:ext cx="8458200" cy="2585323"/>
          </a:xfrm>
          <a:prstGeom prst="rect">
            <a:avLst/>
          </a:prstGeom>
          <a:noFill/>
          <a:ln w="9525">
            <a:noFill/>
            <a:miter lim="800000"/>
            <a:headEnd/>
            <a:tailEnd/>
          </a:ln>
          <a:effectLst/>
        </p:spPr>
        <p:txBody>
          <a:bodyPr>
            <a:spAutoFit/>
          </a:bodyPr>
          <a:lstStyle/>
          <a:p>
            <a:r>
              <a:rPr lang="en-US" b="1" dirty="0" err="1"/>
              <a:t>Dengan</a:t>
            </a:r>
            <a:r>
              <a:rPr lang="en-US" b="1" dirty="0"/>
              <a:t> </a:t>
            </a:r>
            <a:r>
              <a:rPr lang="en-US" b="1" dirty="0" err="1"/>
              <a:t>persamaan</a:t>
            </a:r>
            <a:r>
              <a:rPr lang="en-US" b="1" dirty="0"/>
              <a:t> ke-1 	</a:t>
            </a:r>
            <a:r>
              <a:rPr lang="en-US" b="1" dirty="0" err="1"/>
              <a:t>Dengan</a:t>
            </a:r>
            <a:r>
              <a:rPr lang="en-US" b="1" dirty="0"/>
              <a:t> </a:t>
            </a:r>
            <a:r>
              <a:rPr lang="en-US" b="1" dirty="0" err="1"/>
              <a:t>persamaan</a:t>
            </a:r>
            <a:r>
              <a:rPr lang="en-US" b="1" dirty="0"/>
              <a:t> ke-2</a:t>
            </a:r>
          </a:p>
          <a:p>
            <a:r>
              <a:rPr lang="en-US" dirty="0"/>
              <a:t>= 2p + 6(1-p) 			= 5p + 1(1-p)</a:t>
            </a:r>
          </a:p>
          <a:p>
            <a:r>
              <a:rPr lang="en-US" dirty="0"/>
              <a:t>= 2 (0,625) + 6 (0,375) 	= 5 (0,625) + 1 (0,375)</a:t>
            </a:r>
          </a:p>
          <a:p>
            <a:r>
              <a:rPr lang="en-US" b="1" dirty="0"/>
              <a:t>= 3,5 				= 3,5</a:t>
            </a:r>
          </a:p>
          <a:p>
            <a:r>
              <a:rPr lang="en-US" dirty="0" err="1"/>
              <a:t>Perhatikan</a:t>
            </a:r>
            <a:r>
              <a:rPr lang="en-US" dirty="0"/>
              <a:t>, </a:t>
            </a:r>
            <a:r>
              <a:rPr lang="en-US" dirty="0" err="1"/>
              <a:t>bahwa</a:t>
            </a:r>
            <a:r>
              <a:rPr lang="en-US" dirty="0"/>
              <a:t> </a:t>
            </a:r>
            <a:r>
              <a:rPr lang="en-US" dirty="0" err="1"/>
              <a:t>keduanya</a:t>
            </a:r>
            <a:r>
              <a:rPr lang="en-US" dirty="0"/>
              <a:t> </a:t>
            </a:r>
            <a:r>
              <a:rPr lang="en-US" dirty="0" err="1"/>
              <a:t>menghasilkan</a:t>
            </a:r>
            <a:r>
              <a:rPr lang="en-US" dirty="0"/>
              <a:t> </a:t>
            </a:r>
            <a:r>
              <a:rPr lang="en-US" dirty="0" err="1"/>
              <a:t>keuntungan</a:t>
            </a:r>
            <a:r>
              <a:rPr lang="en-US" dirty="0"/>
              <a:t> yang </a:t>
            </a:r>
            <a:r>
              <a:rPr lang="en-US" dirty="0" err="1"/>
              <a:t>diharapkan</a:t>
            </a:r>
            <a:r>
              <a:rPr lang="en-US" dirty="0"/>
              <a:t> </a:t>
            </a:r>
            <a:r>
              <a:rPr lang="en-US" dirty="0" err="1"/>
              <a:t>adalah</a:t>
            </a:r>
            <a:r>
              <a:rPr lang="en-US" dirty="0"/>
              <a:t> </a:t>
            </a:r>
            <a:r>
              <a:rPr lang="en-US" dirty="0" err="1"/>
              <a:t>sama</a:t>
            </a:r>
            <a:r>
              <a:rPr lang="en-US" dirty="0"/>
              <a:t>, </a:t>
            </a:r>
            <a:r>
              <a:rPr lang="en-US" dirty="0" err="1"/>
              <a:t>yakni</a:t>
            </a:r>
            <a:r>
              <a:rPr lang="en-US" dirty="0"/>
              <a:t> </a:t>
            </a:r>
            <a:r>
              <a:rPr lang="en-US" dirty="0" err="1"/>
              <a:t>sebesar</a:t>
            </a:r>
            <a:r>
              <a:rPr lang="en-US" dirty="0"/>
              <a:t> 3,5. </a:t>
            </a:r>
            <a:r>
              <a:rPr lang="en-US" dirty="0" err="1"/>
              <a:t>Coba</a:t>
            </a:r>
            <a:r>
              <a:rPr lang="en-US" dirty="0"/>
              <a:t> </a:t>
            </a:r>
            <a:r>
              <a:rPr lang="en-US" dirty="0" err="1"/>
              <a:t>diingat</a:t>
            </a:r>
            <a:r>
              <a:rPr lang="en-US" dirty="0"/>
              <a:t> </a:t>
            </a:r>
            <a:r>
              <a:rPr lang="en-US" dirty="0" err="1"/>
              <a:t>di</a:t>
            </a:r>
            <a:r>
              <a:rPr lang="en-US" dirty="0"/>
              <a:t> </a:t>
            </a:r>
            <a:r>
              <a:rPr lang="en-US" dirty="0" err="1"/>
              <a:t>atas</a:t>
            </a:r>
            <a:r>
              <a:rPr lang="en-US" dirty="0"/>
              <a:t>, </a:t>
            </a:r>
            <a:r>
              <a:rPr lang="en-US" dirty="0" err="1"/>
              <a:t>bahwa</a:t>
            </a:r>
            <a:r>
              <a:rPr lang="en-US" dirty="0"/>
              <a:t> </a:t>
            </a:r>
            <a:r>
              <a:rPr lang="en-US" dirty="0" err="1"/>
              <a:t>sebelum</a:t>
            </a:r>
            <a:r>
              <a:rPr lang="en-US" dirty="0"/>
              <a:t> </a:t>
            </a:r>
            <a:r>
              <a:rPr lang="en-US" dirty="0" err="1"/>
              <a:t>menggunakan</a:t>
            </a:r>
            <a:r>
              <a:rPr lang="en-US" dirty="0"/>
              <a:t> </a:t>
            </a:r>
            <a:r>
              <a:rPr lang="en-US" dirty="0" err="1"/>
              <a:t>strategi</a:t>
            </a:r>
            <a:r>
              <a:rPr lang="en-US" dirty="0"/>
              <a:t> </a:t>
            </a:r>
            <a:r>
              <a:rPr lang="en-US" dirty="0" err="1"/>
              <a:t>campuran</a:t>
            </a:r>
            <a:r>
              <a:rPr lang="en-US" dirty="0"/>
              <a:t> </a:t>
            </a:r>
            <a:r>
              <a:rPr lang="en-US" dirty="0" err="1"/>
              <a:t>ini</a:t>
            </a:r>
            <a:r>
              <a:rPr lang="en-US" dirty="0"/>
              <a:t> </a:t>
            </a:r>
            <a:r>
              <a:rPr lang="en-US" dirty="0" err="1"/>
              <a:t>keuntungan</a:t>
            </a:r>
            <a:r>
              <a:rPr lang="en-US" dirty="0"/>
              <a:t> </a:t>
            </a:r>
            <a:r>
              <a:rPr lang="en-US" dirty="0" err="1"/>
              <a:t>perusahaan</a:t>
            </a:r>
            <a:r>
              <a:rPr lang="en-US" dirty="0"/>
              <a:t> A </a:t>
            </a:r>
            <a:r>
              <a:rPr lang="en-US" dirty="0" err="1"/>
              <a:t>hanya</a:t>
            </a:r>
            <a:r>
              <a:rPr lang="en-US" dirty="0"/>
              <a:t> </a:t>
            </a:r>
            <a:r>
              <a:rPr lang="en-US" dirty="0" err="1"/>
              <a:t>sebesar</a:t>
            </a:r>
            <a:r>
              <a:rPr lang="en-US" dirty="0"/>
              <a:t> 2, </a:t>
            </a:r>
            <a:r>
              <a:rPr lang="en-US" dirty="0" err="1"/>
              <a:t>berarti</a:t>
            </a:r>
            <a:r>
              <a:rPr lang="en-US" dirty="0"/>
              <a:t> </a:t>
            </a:r>
            <a:r>
              <a:rPr lang="en-US" dirty="0" err="1"/>
              <a:t>dengan</a:t>
            </a:r>
            <a:r>
              <a:rPr lang="en-US" dirty="0"/>
              <a:t> </a:t>
            </a:r>
            <a:r>
              <a:rPr lang="en-US" dirty="0" err="1"/>
              <a:t>digunakan</a:t>
            </a:r>
            <a:r>
              <a:rPr lang="en-US" dirty="0"/>
              <a:t> </a:t>
            </a:r>
            <a:r>
              <a:rPr lang="en-US" dirty="0" err="1"/>
              <a:t>strategi</a:t>
            </a:r>
            <a:endParaRPr lang="en-US" dirty="0"/>
          </a:p>
          <a:p>
            <a:r>
              <a:rPr lang="en-US" dirty="0" err="1"/>
              <a:t>campuran</a:t>
            </a:r>
            <a:r>
              <a:rPr lang="en-US" dirty="0"/>
              <a:t> </a:t>
            </a:r>
            <a:r>
              <a:rPr lang="en-US" dirty="0" err="1"/>
              <a:t>ini</a:t>
            </a:r>
            <a:r>
              <a:rPr lang="en-US" dirty="0"/>
              <a:t>, </a:t>
            </a:r>
            <a:r>
              <a:rPr lang="en-US" dirty="0" err="1"/>
              <a:t>keuntungan</a:t>
            </a:r>
            <a:r>
              <a:rPr lang="en-US" dirty="0"/>
              <a:t> </a:t>
            </a:r>
            <a:r>
              <a:rPr lang="en-US" dirty="0" err="1"/>
              <a:t>perusahaan</a:t>
            </a:r>
            <a:r>
              <a:rPr lang="en-US" dirty="0"/>
              <a:t> A </a:t>
            </a:r>
            <a:r>
              <a:rPr lang="en-US" dirty="0" err="1"/>
              <a:t>bisa</a:t>
            </a:r>
            <a:r>
              <a:rPr lang="en-US" dirty="0"/>
              <a:t> </a:t>
            </a:r>
            <a:r>
              <a:rPr lang="en-US" dirty="0" err="1"/>
              <a:t>meningkat</a:t>
            </a:r>
            <a:r>
              <a:rPr lang="en-US" dirty="0"/>
              <a:t> </a:t>
            </a:r>
            <a:r>
              <a:rPr lang="en-US" dirty="0" smtClean="0"/>
              <a:t> 1,5 </a:t>
            </a:r>
            <a:r>
              <a:rPr lang="en-US" dirty="0" err="1"/>
              <a:t>menjadi</a:t>
            </a:r>
            <a:r>
              <a:rPr lang="en-US" dirty="0"/>
              <a:t> 3,5.</a:t>
            </a:r>
          </a:p>
          <a:p>
            <a:r>
              <a:rPr lang="en-US" dirty="0" err="1"/>
              <a:t>Bagaimana</a:t>
            </a:r>
            <a:r>
              <a:rPr lang="en-US" dirty="0"/>
              <a:t> </a:t>
            </a:r>
            <a:r>
              <a:rPr lang="en-US" dirty="0" err="1"/>
              <a:t>dengan</a:t>
            </a:r>
            <a:r>
              <a:rPr lang="en-US" dirty="0"/>
              <a:t> </a:t>
            </a:r>
            <a:r>
              <a:rPr lang="en-US" dirty="0" err="1"/>
              <a:t>perusahaan</a:t>
            </a:r>
            <a:r>
              <a:rPr lang="en-US" dirty="0"/>
              <a:t> B ?</a:t>
            </a:r>
          </a:p>
        </p:txBody>
      </p:sp>
      <p:sp>
        <p:nvSpPr>
          <p:cNvPr id="57349" name="Rectangle 5"/>
          <p:cNvSpPr>
            <a:spLocks noChangeArrowheads="1"/>
          </p:cNvSpPr>
          <p:nvPr/>
        </p:nvSpPr>
        <p:spPr bwMode="auto">
          <a:xfrm>
            <a:off x="214282" y="3643314"/>
            <a:ext cx="8382000" cy="2289175"/>
          </a:xfrm>
          <a:prstGeom prst="rect">
            <a:avLst/>
          </a:prstGeom>
          <a:noFill/>
          <a:ln w="9525">
            <a:noFill/>
            <a:miter lim="800000"/>
            <a:headEnd/>
            <a:tailEnd/>
          </a:ln>
          <a:effectLst/>
        </p:spPr>
        <p:txBody>
          <a:bodyPr>
            <a:spAutoFit/>
          </a:bodyPr>
          <a:lstStyle/>
          <a:p>
            <a:r>
              <a:rPr lang="en-US" b="1" dirty="0" err="1"/>
              <a:t>Untuk</a:t>
            </a:r>
            <a:r>
              <a:rPr lang="en-US" b="1" dirty="0"/>
              <a:t> </a:t>
            </a:r>
            <a:r>
              <a:rPr lang="en-US" b="1" dirty="0" err="1"/>
              <a:t>perusahaan</a:t>
            </a:r>
            <a:r>
              <a:rPr lang="en-US" b="1" dirty="0"/>
              <a:t> B</a:t>
            </a:r>
          </a:p>
          <a:p>
            <a:r>
              <a:rPr lang="en-US" dirty="0" err="1"/>
              <a:t>Bila</a:t>
            </a:r>
            <a:r>
              <a:rPr lang="en-US" dirty="0"/>
              <a:t>, </a:t>
            </a:r>
            <a:r>
              <a:rPr lang="en-US" dirty="0" err="1"/>
              <a:t>apapun</a:t>
            </a:r>
            <a:r>
              <a:rPr lang="en-US" dirty="0"/>
              <a:t> </a:t>
            </a:r>
            <a:r>
              <a:rPr lang="en-US" dirty="0" err="1"/>
              <a:t>strategi</a:t>
            </a:r>
            <a:r>
              <a:rPr lang="en-US" dirty="0"/>
              <a:t> yang </a:t>
            </a:r>
            <a:r>
              <a:rPr lang="en-US" dirty="0" err="1"/>
              <a:t>digunakan</a:t>
            </a:r>
            <a:r>
              <a:rPr lang="en-US" dirty="0"/>
              <a:t> B, </a:t>
            </a:r>
            <a:r>
              <a:rPr lang="en-US" dirty="0" err="1"/>
              <a:t>perusahaan</a:t>
            </a:r>
            <a:r>
              <a:rPr lang="en-US" dirty="0"/>
              <a:t> A </a:t>
            </a:r>
            <a:r>
              <a:rPr lang="en-US" dirty="0" err="1"/>
              <a:t>meresponnya</a:t>
            </a:r>
            <a:r>
              <a:rPr lang="en-US" dirty="0"/>
              <a:t> </a:t>
            </a:r>
            <a:r>
              <a:rPr lang="en-US" dirty="0" err="1"/>
              <a:t>dengan</a:t>
            </a:r>
            <a:r>
              <a:rPr lang="en-US" dirty="0"/>
              <a:t> </a:t>
            </a:r>
            <a:r>
              <a:rPr lang="en-US" dirty="0" err="1"/>
              <a:t>strategi</a:t>
            </a:r>
            <a:r>
              <a:rPr lang="en-US" dirty="0"/>
              <a:t> S1,maka :</a:t>
            </a:r>
          </a:p>
          <a:p>
            <a:r>
              <a:rPr lang="en-US" dirty="0"/>
              <a:t>2q + 5(1-q) = 2q + 5 – 5q = </a:t>
            </a:r>
            <a:r>
              <a:rPr lang="en-US" b="1" dirty="0"/>
              <a:t>5 – 3p</a:t>
            </a:r>
          </a:p>
          <a:p>
            <a:endParaRPr lang="en-US" b="1" dirty="0"/>
          </a:p>
          <a:p>
            <a:r>
              <a:rPr lang="en-US" dirty="0" err="1"/>
              <a:t>Bila</a:t>
            </a:r>
            <a:r>
              <a:rPr lang="en-US" dirty="0"/>
              <a:t>, </a:t>
            </a:r>
            <a:r>
              <a:rPr lang="en-US" dirty="0" err="1"/>
              <a:t>apapun</a:t>
            </a:r>
            <a:r>
              <a:rPr lang="en-US" dirty="0"/>
              <a:t> </a:t>
            </a:r>
            <a:r>
              <a:rPr lang="en-US" dirty="0" err="1"/>
              <a:t>strategi</a:t>
            </a:r>
            <a:r>
              <a:rPr lang="en-US" dirty="0"/>
              <a:t> yang </a:t>
            </a:r>
            <a:r>
              <a:rPr lang="en-US" dirty="0" err="1"/>
              <a:t>digunakan</a:t>
            </a:r>
            <a:r>
              <a:rPr lang="en-US" dirty="0"/>
              <a:t> B, </a:t>
            </a:r>
            <a:r>
              <a:rPr lang="en-US" dirty="0" err="1"/>
              <a:t>perusahaan</a:t>
            </a:r>
            <a:r>
              <a:rPr lang="en-US" dirty="0"/>
              <a:t> A </a:t>
            </a:r>
            <a:r>
              <a:rPr lang="en-US" dirty="0" err="1"/>
              <a:t>meresponnya</a:t>
            </a:r>
            <a:r>
              <a:rPr lang="en-US" dirty="0"/>
              <a:t> </a:t>
            </a:r>
            <a:r>
              <a:rPr lang="en-US" dirty="0" err="1"/>
              <a:t>dengan</a:t>
            </a:r>
            <a:r>
              <a:rPr lang="en-US" dirty="0"/>
              <a:t> </a:t>
            </a:r>
            <a:r>
              <a:rPr lang="en-US" dirty="0" err="1"/>
              <a:t>strategi</a:t>
            </a:r>
            <a:r>
              <a:rPr lang="en-US" dirty="0"/>
              <a:t> S3, </a:t>
            </a:r>
            <a:r>
              <a:rPr lang="en-US" dirty="0" err="1"/>
              <a:t>maka</a:t>
            </a:r>
            <a:r>
              <a:rPr lang="en-US" dirty="0"/>
              <a:t> :</a:t>
            </a:r>
          </a:p>
          <a:p>
            <a:r>
              <a:rPr lang="en-US" dirty="0"/>
              <a:t>6q + 1(1-q) = 6q + 1 – 1q = </a:t>
            </a:r>
            <a:r>
              <a:rPr lang="en-US" b="1" dirty="0"/>
              <a:t>1 + 5p</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304800" y="225425"/>
            <a:ext cx="8610600" cy="4211638"/>
          </a:xfrm>
          <a:prstGeom prst="rect">
            <a:avLst/>
          </a:prstGeom>
          <a:noFill/>
          <a:ln w="9525">
            <a:noFill/>
            <a:miter lim="800000"/>
            <a:headEnd/>
            <a:tailEnd/>
          </a:ln>
          <a:effectLst/>
        </p:spPr>
        <p:txBody>
          <a:bodyPr>
            <a:spAutoFit/>
          </a:bodyPr>
          <a:lstStyle/>
          <a:p>
            <a:r>
              <a:rPr lang="en-US"/>
              <a:t>Bila kedua hasil persamaan tersebut digabung, maka :</a:t>
            </a:r>
          </a:p>
          <a:p>
            <a:r>
              <a:rPr lang="en-US"/>
              <a:t>5 – 3q = 1 + 5q</a:t>
            </a:r>
          </a:p>
          <a:p>
            <a:r>
              <a:rPr lang="en-US"/>
              <a:t>4 = 8q</a:t>
            </a:r>
          </a:p>
          <a:p>
            <a:r>
              <a:rPr lang="en-US"/>
              <a:t>q = 4/8 = 0,5</a:t>
            </a:r>
          </a:p>
          <a:p>
            <a:endParaRPr lang="en-US"/>
          </a:p>
          <a:p>
            <a:r>
              <a:rPr lang="en-US"/>
              <a:t>Dan apabila nilai p = 0,5, maka nilai (1-p) adalah (1 – 0,5) = 0,5, sehingga kedua nilai probabilitas untuk strategi S1 dan S2 milik perusahaan B sudah diketahui nilainya. Apabila kedua nilai probabilitas tersebut dimasukkan dalam kedua persamaan di atas, maka kerugian minimal yang diharapkan oleh perusahaan B adalah :</a:t>
            </a:r>
          </a:p>
          <a:p>
            <a:endParaRPr lang="en-US"/>
          </a:p>
          <a:p>
            <a:r>
              <a:rPr lang="en-US" b="1"/>
              <a:t>Dengan persamaan ke-1 		Dengan persamaan ke-2</a:t>
            </a:r>
          </a:p>
          <a:p>
            <a:r>
              <a:rPr lang="en-US"/>
              <a:t>= 2q + 5(1-q) 				= 6q + 1(1-q)</a:t>
            </a:r>
          </a:p>
          <a:p>
            <a:r>
              <a:rPr lang="en-US"/>
              <a:t>= 2 (0,5) + 5 (0,5) 			= 6 (0,5) + 1 (0,5)</a:t>
            </a:r>
          </a:p>
          <a:p>
            <a:r>
              <a:rPr lang="en-US" b="1"/>
              <a:t>= 3,5 					= 3,5</a:t>
            </a:r>
          </a:p>
        </p:txBody>
      </p:sp>
      <p:sp>
        <p:nvSpPr>
          <p:cNvPr id="58373" name="Rectangle 5"/>
          <p:cNvSpPr>
            <a:spLocks noChangeArrowheads="1"/>
          </p:cNvSpPr>
          <p:nvPr/>
        </p:nvSpPr>
        <p:spPr bwMode="auto">
          <a:xfrm>
            <a:off x="304800" y="4419600"/>
            <a:ext cx="8458200" cy="1739900"/>
          </a:xfrm>
          <a:prstGeom prst="rect">
            <a:avLst/>
          </a:prstGeom>
          <a:noFill/>
          <a:ln w="9525">
            <a:noFill/>
            <a:miter lim="800000"/>
            <a:headEnd/>
            <a:tailEnd/>
          </a:ln>
          <a:effectLst/>
        </p:spPr>
        <p:txBody>
          <a:bodyPr>
            <a:spAutoFit/>
          </a:bodyPr>
          <a:lstStyle/>
          <a:p>
            <a:r>
              <a:rPr lang="en-US"/>
              <a:t>Perhatikan, bahwa keduanya menghasilkan kerugian minimal yang diharapkan adalah sama, yakni sebesar 3,5. Coba diingat di atas, bahwa sebelum menggunakan strategi campuran ini kerugian minimal perusahaan </a:t>
            </a:r>
            <a:r>
              <a:rPr lang="en-US" b="1"/>
              <a:t>B </a:t>
            </a:r>
            <a:r>
              <a:rPr lang="en-US"/>
              <a:t>adalah sebesar 5, berarti dengan digunakan strategi campuran ini, kerugian minimal perusahaan B bisa menurun sebesar 1,5 menjadi 3,5.</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714348" y="785794"/>
            <a:ext cx="8077200" cy="5262979"/>
          </a:xfrm>
          <a:prstGeom prst="rect">
            <a:avLst/>
          </a:prstGeom>
          <a:noFill/>
          <a:ln w="9525">
            <a:noFill/>
            <a:miter lim="800000"/>
            <a:headEnd/>
            <a:tailEnd/>
          </a:ln>
          <a:effectLst/>
        </p:spPr>
        <p:txBody>
          <a:bodyPr wrap="square">
            <a:spAutoFit/>
          </a:bodyPr>
          <a:lstStyle/>
          <a:p>
            <a:r>
              <a:rPr lang="en-US" sz="2800" dirty="0" err="1" smtClean="0"/>
              <a:t>Karena</a:t>
            </a:r>
            <a:r>
              <a:rPr lang="en-US" sz="2800" dirty="0" smtClean="0"/>
              <a:t> </a:t>
            </a:r>
            <a:r>
              <a:rPr lang="en-US" sz="2800" dirty="0" err="1"/>
              <a:t>penggunaan</a:t>
            </a:r>
            <a:r>
              <a:rPr lang="en-US" sz="2800" dirty="0"/>
              <a:t> </a:t>
            </a:r>
            <a:r>
              <a:rPr lang="en-US" sz="2800" dirty="0" err="1"/>
              <a:t>strategi</a:t>
            </a:r>
            <a:r>
              <a:rPr lang="en-US" sz="2800" dirty="0"/>
              <a:t> </a:t>
            </a:r>
            <a:r>
              <a:rPr lang="en-US" sz="2800" dirty="0" err="1"/>
              <a:t>murni</a:t>
            </a:r>
            <a:r>
              <a:rPr lang="en-US" sz="2800" dirty="0"/>
              <a:t> </a:t>
            </a:r>
            <a:r>
              <a:rPr lang="en-US" sz="2800" dirty="0" err="1"/>
              <a:t>belum</a:t>
            </a:r>
            <a:r>
              <a:rPr lang="en-US" sz="2800" dirty="0"/>
              <a:t> </a:t>
            </a:r>
            <a:r>
              <a:rPr lang="en-US" sz="2800" dirty="0" err="1"/>
              <a:t>mampu</a:t>
            </a:r>
            <a:r>
              <a:rPr lang="en-US" sz="2800" dirty="0"/>
              <a:t> </a:t>
            </a:r>
            <a:r>
              <a:rPr lang="en-US" sz="2800" dirty="0" err="1"/>
              <a:t>menemukan</a:t>
            </a:r>
            <a:r>
              <a:rPr lang="en-US" sz="2800" dirty="0"/>
              <a:t> </a:t>
            </a:r>
            <a:r>
              <a:rPr lang="en-US" sz="2800" dirty="0" err="1"/>
              <a:t>nilai</a:t>
            </a:r>
            <a:r>
              <a:rPr lang="en-US" sz="2800" dirty="0"/>
              <a:t> </a:t>
            </a:r>
            <a:r>
              <a:rPr lang="en-US" sz="2800" dirty="0" err="1"/>
              <a:t>permainan</a:t>
            </a:r>
            <a:r>
              <a:rPr lang="en-US" sz="2800" dirty="0"/>
              <a:t> (</a:t>
            </a:r>
            <a:r>
              <a:rPr lang="en-US" sz="2800" dirty="0" err="1"/>
              <a:t>sadle</a:t>
            </a:r>
            <a:r>
              <a:rPr lang="en-US" sz="2800" dirty="0"/>
              <a:t> point) yang </a:t>
            </a:r>
            <a:r>
              <a:rPr lang="en-US" sz="2800" dirty="0" err="1"/>
              <a:t>sama</a:t>
            </a:r>
            <a:r>
              <a:rPr lang="en-US" sz="2800" dirty="0"/>
              <a:t>, </a:t>
            </a:r>
            <a:r>
              <a:rPr lang="en-US" sz="2800" dirty="0" err="1"/>
              <a:t>mana</a:t>
            </a:r>
            <a:r>
              <a:rPr lang="en-US" sz="2800" dirty="0"/>
              <a:t> </a:t>
            </a:r>
            <a:r>
              <a:rPr lang="en-US" sz="2800" dirty="0" err="1"/>
              <a:t>penyelesaian</a:t>
            </a:r>
            <a:r>
              <a:rPr lang="en-US" sz="2800" dirty="0"/>
              <a:t> </a:t>
            </a:r>
            <a:r>
              <a:rPr lang="en-US" sz="2800" dirty="0" err="1"/>
              <a:t>masalah</a:t>
            </a:r>
            <a:r>
              <a:rPr lang="en-US" sz="2800" dirty="0"/>
              <a:t> </a:t>
            </a:r>
            <a:r>
              <a:rPr lang="en-US" sz="2800" dirty="0" err="1"/>
              <a:t>permainan</a:t>
            </a:r>
            <a:r>
              <a:rPr lang="en-US" sz="2800" dirty="0"/>
              <a:t>/</a:t>
            </a:r>
            <a:r>
              <a:rPr lang="en-US" sz="2800" dirty="0" err="1"/>
              <a:t>persaingan</a:t>
            </a:r>
            <a:r>
              <a:rPr lang="en-US" sz="2800" dirty="0"/>
              <a:t> </a:t>
            </a:r>
            <a:r>
              <a:rPr lang="en-US" sz="2800" dirty="0" err="1"/>
              <a:t>di</a:t>
            </a:r>
            <a:r>
              <a:rPr lang="en-US" sz="2800" dirty="0"/>
              <a:t> </a:t>
            </a:r>
            <a:r>
              <a:rPr lang="en-US" sz="2800" dirty="0" err="1"/>
              <a:t>atas</a:t>
            </a:r>
            <a:r>
              <a:rPr lang="en-US" sz="2800" dirty="0"/>
              <a:t> </a:t>
            </a:r>
            <a:r>
              <a:rPr lang="en-US" sz="2800" dirty="0" err="1"/>
              <a:t>dilanjutkan</a:t>
            </a:r>
            <a:r>
              <a:rPr lang="en-US" sz="2800" dirty="0"/>
              <a:t> </a:t>
            </a:r>
            <a:r>
              <a:rPr lang="en-US" sz="2800" dirty="0" err="1"/>
              <a:t>dengan</a:t>
            </a:r>
            <a:r>
              <a:rPr lang="en-US" sz="2800" dirty="0"/>
              <a:t> </a:t>
            </a:r>
            <a:r>
              <a:rPr lang="en-US" sz="2800" dirty="0" err="1"/>
              <a:t>digunakannya</a:t>
            </a:r>
            <a:r>
              <a:rPr lang="en-US" sz="2800" dirty="0"/>
              <a:t> </a:t>
            </a:r>
            <a:r>
              <a:rPr lang="en-US" sz="2800" dirty="0" err="1"/>
              <a:t>strategi</a:t>
            </a:r>
            <a:r>
              <a:rPr lang="en-US" sz="2800" dirty="0"/>
              <a:t> </a:t>
            </a:r>
            <a:r>
              <a:rPr lang="en-US" sz="2800" dirty="0" err="1"/>
              <a:t>campuran</a:t>
            </a:r>
            <a:r>
              <a:rPr lang="en-US" sz="2800" dirty="0"/>
              <a:t>. </a:t>
            </a:r>
            <a:r>
              <a:rPr lang="en-US" sz="2800" dirty="0" err="1"/>
              <a:t>Penggunaan</a:t>
            </a:r>
            <a:r>
              <a:rPr lang="en-US" sz="2800" dirty="0"/>
              <a:t> </a:t>
            </a:r>
            <a:r>
              <a:rPr lang="en-US" sz="2800" dirty="0" err="1"/>
              <a:t>strategi</a:t>
            </a:r>
            <a:r>
              <a:rPr lang="en-US" sz="2800" dirty="0"/>
              <a:t> </a:t>
            </a:r>
            <a:r>
              <a:rPr lang="en-US" sz="2800" dirty="0" err="1"/>
              <a:t>campuran</a:t>
            </a:r>
            <a:r>
              <a:rPr lang="en-US" sz="2800" dirty="0"/>
              <a:t> </a:t>
            </a:r>
            <a:r>
              <a:rPr lang="en-US" sz="2800" dirty="0" err="1"/>
              <a:t>ini</a:t>
            </a:r>
            <a:r>
              <a:rPr lang="en-US" sz="2800" dirty="0"/>
              <a:t> </a:t>
            </a:r>
            <a:r>
              <a:rPr lang="en-US" sz="2800" dirty="0" err="1"/>
              <a:t>terbukti</a:t>
            </a:r>
            <a:r>
              <a:rPr lang="en-US" sz="2800" dirty="0"/>
              <a:t> </a:t>
            </a:r>
            <a:r>
              <a:rPr lang="en-US" sz="2800" dirty="0" err="1"/>
              <a:t>disamping</a:t>
            </a:r>
            <a:r>
              <a:rPr lang="en-US" sz="2800" dirty="0"/>
              <a:t> </a:t>
            </a:r>
            <a:r>
              <a:rPr lang="en-US" sz="2800" dirty="0" err="1"/>
              <a:t>mampu</a:t>
            </a:r>
            <a:r>
              <a:rPr lang="en-US" sz="2800" dirty="0"/>
              <a:t> </a:t>
            </a:r>
            <a:r>
              <a:rPr lang="en-US" sz="2800" dirty="0" err="1"/>
              <a:t>menemukan</a:t>
            </a:r>
            <a:r>
              <a:rPr lang="en-US" sz="2800" dirty="0"/>
              <a:t> </a:t>
            </a:r>
            <a:r>
              <a:rPr lang="en-US" sz="2800" dirty="0" err="1"/>
              <a:t>nilai</a:t>
            </a:r>
            <a:r>
              <a:rPr lang="en-US" sz="2800" dirty="0"/>
              <a:t> </a:t>
            </a:r>
            <a:r>
              <a:rPr lang="en-US" sz="2800" dirty="0" err="1"/>
              <a:t>permainan</a:t>
            </a:r>
            <a:r>
              <a:rPr lang="en-US" sz="2800" dirty="0"/>
              <a:t> (</a:t>
            </a:r>
            <a:r>
              <a:rPr lang="en-US" sz="2800" dirty="0" err="1"/>
              <a:t>sadle</a:t>
            </a:r>
            <a:r>
              <a:rPr lang="en-US" sz="2800" dirty="0"/>
              <a:t> point) yang </a:t>
            </a:r>
            <a:r>
              <a:rPr lang="en-US" sz="2800" dirty="0" err="1"/>
              <a:t>sama</a:t>
            </a:r>
            <a:r>
              <a:rPr lang="en-US" sz="2800" dirty="0"/>
              <a:t>, </a:t>
            </a:r>
            <a:r>
              <a:rPr lang="en-US" sz="2800" dirty="0" err="1"/>
              <a:t>strategi</a:t>
            </a:r>
            <a:r>
              <a:rPr lang="en-US" sz="2800" dirty="0"/>
              <a:t> </a:t>
            </a:r>
            <a:r>
              <a:rPr lang="en-US" sz="2800" dirty="0" err="1"/>
              <a:t>campuran</a:t>
            </a:r>
            <a:r>
              <a:rPr lang="en-US" sz="2800" dirty="0"/>
              <a:t> </a:t>
            </a:r>
            <a:r>
              <a:rPr lang="en-US" sz="2800" dirty="0" err="1"/>
              <a:t>ini</a:t>
            </a:r>
            <a:r>
              <a:rPr lang="en-US" sz="2800" dirty="0"/>
              <a:t> </a:t>
            </a:r>
            <a:r>
              <a:rPr lang="en-US" sz="2800" dirty="0" err="1"/>
              <a:t>juga</a:t>
            </a:r>
            <a:r>
              <a:rPr lang="en-US" sz="2800" dirty="0"/>
              <a:t> </a:t>
            </a:r>
            <a:r>
              <a:rPr lang="en-US" sz="2800" dirty="0" err="1"/>
              <a:t>mampu</a:t>
            </a:r>
            <a:r>
              <a:rPr lang="en-US" sz="2800" dirty="0"/>
              <a:t> </a:t>
            </a:r>
            <a:r>
              <a:rPr lang="en-US" sz="2800" dirty="0" err="1"/>
              <a:t>memberikan</a:t>
            </a:r>
            <a:r>
              <a:rPr lang="en-US" sz="2800" dirty="0"/>
              <a:t> </a:t>
            </a:r>
            <a:r>
              <a:rPr lang="en-US" sz="2800" dirty="0" err="1"/>
              <a:t>hasil</a:t>
            </a:r>
            <a:r>
              <a:rPr lang="en-US" sz="2800" dirty="0"/>
              <a:t> yang </a:t>
            </a:r>
            <a:r>
              <a:rPr lang="en-US" sz="2800" dirty="0" err="1"/>
              <a:t>lebih</a:t>
            </a:r>
            <a:r>
              <a:rPr lang="en-US" sz="2800" dirty="0"/>
              <a:t> </a:t>
            </a:r>
            <a:r>
              <a:rPr lang="en-US" sz="2800" dirty="0" err="1"/>
              <a:t>baik</a:t>
            </a:r>
            <a:r>
              <a:rPr lang="en-US" sz="2800" dirty="0"/>
              <a:t> </a:t>
            </a:r>
            <a:r>
              <a:rPr lang="en-US" sz="2800" dirty="0" err="1"/>
              <a:t>bagi</a:t>
            </a:r>
            <a:r>
              <a:rPr lang="en-US" sz="2800" dirty="0"/>
              <a:t> </a:t>
            </a:r>
            <a:r>
              <a:rPr lang="en-US" sz="2800" dirty="0" err="1"/>
              <a:t>masing-masing</a:t>
            </a:r>
            <a:r>
              <a:rPr lang="en-US" sz="2800" dirty="0"/>
              <a:t> </a:t>
            </a:r>
            <a:r>
              <a:rPr lang="en-US" sz="2800" dirty="0" err="1"/>
              <a:t>perusahaan</a:t>
            </a:r>
            <a:r>
              <a:rPr lang="en-US" sz="2800" dirty="0"/>
              <a:t>. Perusahaan A </a:t>
            </a:r>
            <a:r>
              <a:rPr lang="en-US" sz="2800" dirty="0" err="1"/>
              <a:t>keuntungan</a:t>
            </a:r>
            <a:r>
              <a:rPr lang="en-US" sz="2800" dirty="0"/>
              <a:t> yang </a:t>
            </a:r>
            <a:r>
              <a:rPr lang="en-US" sz="2800" dirty="0" err="1"/>
              <a:t>diharapkan</a:t>
            </a:r>
            <a:r>
              <a:rPr lang="en-US" sz="2800" dirty="0"/>
              <a:t> </a:t>
            </a:r>
            <a:r>
              <a:rPr lang="en-US" sz="2800" dirty="0" err="1"/>
              <a:t>naik</a:t>
            </a:r>
            <a:r>
              <a:rPr lang="en-US" sz="2800" dirty="0"/>
              <a:t> </a:t>
            </a:r>
            <a:r>
              <a:rPr lang="en-US" sz="2800" dirty="0" err="1"/>
              <a:t>menjadi</a:t>
            </a:r>
            <a:r>
              <a:rPr lang="en-US" sz="2800" dirty="0"/>
              <a:t> 3,5 </a:t>
            </a:r>
            <a:r>
              <a:rPr lang="en-US" sz="2800" dirty="0" err="1"/>
              <a:t>dan</a:t>
            </a:r>
            <a:r>
              <a:rPr lang="en-US" sz="2800" dirty="0"/>
              <a:t> </a:t>
            </a:r>
            <a:r>
              <a:rPr lang="en-US" sz="2800" dirty="0" err="1"/>
              <a:t>kerugian</a:t>
            </a:r>
            <a:r>
              <a:rPr lang="en-US" sz="2800" dirty="0"/>
              <a:t> minimal yang </a:t>
            </a:r>
            <a:r>
              <a:rPr lang="en-US" sz="2800" dirty="0" err="1"/>
              <a:t>diterima</a:t>
            </a:r>
            <a:r>
              <a:rPr lang="en-US" sz="2800" dirty="0"/>
              <a:t> </a:t>
            </a:r>
            <a:r>
              <a:rPr lang="en-US" sz="2800" dirty="0" err="1"/>
              <a:t>perusahaan</a:t>
            </a:r>
            <a:r>
              <a:rPr lang="en-US" sz="2800" dirty="0"/>
              <a:t> B </a:t>
            </a:r>
            <a:r>
              <a:rPr lang="en-US" sz="2800" dirty="0" err="1"/>
              <a:t>juga</a:t>
            </a:r>
            <a:r>
              <a:rPr lang="en-US" sz="2800" dirty="0"/>
              <a:t> </a:t>
            </a:r>
            <a:r>
              <a:rPr lang="en-US" sz="2800" dirty="0" err="1"/>
              <a:t>dapat</a:t>
            </a:r>
            <a:r>
              <a:rPr lang="en-US" sz="2800" dirty="0"/>
              <a:t> </a:t>
            </a:r>
            <a:r>
              <a:rPr lang="en-US" sz="2800" dirty="0" err="1"/>
              <a:t>turun</a:t>
            </a:r>
            <a:r>
              <a:rPr lang="en-US" sz="2800" dirty="0"/>
              <a:t> </a:t>
            </a:r>
            <a:r>
              <a:rPr lang="en-US" sz="2800" dirty="0" err="1"/>
              <a:t>hanya</a:t>
            </a:r>
            <a:r>
              <a:rPr lang="en-US" sz="2800" dirty="0"/>
              <a:t> </a:t>
            </a:r>
            <a:r>
              <a:rPr lang="en-US" sz="2800" dirty="0" err="1"/>
              <a:t>sebesar</a:t>
            </a:r>
            <a:r>
              <a:rPr lang="en-US" sz="2800" dirty="0"/>
              <a:t> 3.5. </a:t>
            </a:r>
            <a:endParaRPr 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4757742" cy="5697559"/>
          </a:xfrm>
        </p:spPr>
        <p:txBody>
          <a:bodyPr>
            <a:normAutofit fontScale="92500" lnSpcReduction="20000"/>
          </a:bodyPr>
          <a:lstStyle/>
          <a:p>
            <a:r>
              <a:rPr lang="en-US" dirty="0" err="1" smtClean="0"/>
              <a:t>Pengalaman</a:t>
            </a:r>
            <a:r>
              <a:rPr lang="en-US" dirty="0" smtClean="0"/>
              <a:t> </a:t>
            </a:r>
            <a:r>
              <a:rPr lang="en-US" dirty="0" err="1" smtClean="0"/>
              <a:t>tentang</a:t>
            </a:r>
            <a:r>
              <a:rPr lang="en-US" dirty="0" smtClean="0"/>
              <a:t> </a:t>
            </a:r>
            <a:r>
              <a:rPr lang="en-US" dirty="0" err="1" smtClean="0"/>
              <a:t>tindakan</a:t>
            </a:r>
            <a:r>
              <a:rPr lang="en-US" dirty="0" smtClean="0"/>
              <a:t> </a:t>
            </a:r>
            <a:r>
              <a:rPr lang="en-US" dirty="0" err="1" smtClean="0"/>
              <a:t>seorang</a:t>
            </a:r>
            <a:r>
              <a:rPr lang="en-US" dirty="0" smtClean="0"/>
              <a:t> </a:t>
            </a:r>
            <a:r>
              <a:rPr lang="en-US" dirty="0" err="1" smtClean="0"/>
              <a:t>pesaing</a:t>
            </a:r>
            <a:r>
              <a:rPr lang="en-US" dirty="0" smtClean="0"/>
              <a:t>, </a:t>
            </a:r>
            <a:r>
              <a:rPr lang="en-US" dirty="0" err="1" smtClean="0"/>
              <a:t>akan</a:t>
            </a:r>
            <a:r>
              <a:rPr lang="en-US" dirty="0" smtClean="0"/>
              <a:t> </a:t>
            </a:r>
            <a:r>
              <a:rPr lang="en-US" dirty="0" err="1" smtClean="0"/>
              <a:t>memudahkan</a:t>
            </a:r>
            <a:r>
              <a:rPr lang="en-US" dirty="0" smtClean="0"/>
              <a:t> </a:t>
            </a:r>
            <a:r>
              <a:rPr lang="en-US" dirty="0" err="1" smtClean="0"/>
              <a:t>untuk</a:t>
            </a:r>
            <a:r>
              <a:rPr lang="en-US" dirty="0" smtClean="0"/>
              <a:t> </a:t>
            </a:r>
            <a:r>
              <a:rPr lang="en-US" dirty="0" err="1" smtClean="0"/>
              <a:t>meramalkan</a:t>
            </a:r>
            <a:r>
              <a:rPr lang="en-US" dirty="0" smtClean="0"/>
              <a:t> </a:t>
            </a:r>
            <a:r>
              <a:rPr lang="en-US" dirty="0" err="1" smtClean="0"/>
              <a:t>strategi</a:t>
            </a:r>
            <a:r>
              <a:rPr lang="en-US" dirty="0" smtClean="0"/>
              <a:t> </a:t>
            </a:r>
            <a:r>
              <a:rPr lang="en-US" dirty="0" err="1" smtClean="0"/>
              <a:t>apa</a:t>
            </a:r>
            <a:r>
              <a:rPr lang="en-US" dirty="0" smtClean="0"/>
              <a:t> yang </a:t>
            </a:r>
            <a:r>
              <a:rPr lang="en-US" dirty="0" err="1" smtClean="0"/>
              <a:t>akan</a:t>
            </a:r>
            <a:r>
              <a:rPr lang="en-US" dirty="0" smtClean="0"/>
              <a:t> </a:t>
            </a:r>
            <a:r>
              <a:rPr lang="en-US" dirty="0" err="1" smtClean="0"/>
              <a:t>digunakan</a:t>
            </a:r>
            <a:endParaRPr lang="en-US" dirty="0" smtClean="0"/>
          </a:p>
          <a:p>
            <a:r>
              <a:rPr lang="en-US" dirty="0" err="1" smtClean="0"/>
              <a:t>Jika</a:t>
            </a:r>
            <a:r>
              <a:rPr lang="en-US" dirty="0" smtClean="0"/>
              <a:t> </a:t>
            </a:r>
            <a:r>
              <a:rPr lang="en-US" dirty="0" err="1" smtClean="0"/>
              <a:t>informasi</a:t>
            </a:r>
            <a:r>
              <a:rPr lang="en-US" dirty="0" smtClean="0"/>
              <a:t> </a:t>
            </a:r>
            <a:r>
              <a:rPr lang="en-US" dirty="0" err="1" smtClean="0"/>
              <a:t>semacam</a:t>
            </a:r>
            <a:r>
              <a:rPr lang="en-US" dirty="0" smtClean="0"/>
              <a:t> </a:t>
            </a:r>
            <a:r>
              <a:rPr lang="en-US" dirty="0" err="1" smtClean="0"/>
              <a:t>itu</a:t>
            </a:r>
            <a:r>
              <a:rPr lang="en-US" dirty="0" smtClean="0"/>
              <a:t> </a:t>
            </a:r>
            <a:r>
              <a:rPr lang="en-US" dirty="0" err="1" smtClean="0"/>
              <a:t>tersedia</a:t>
            </a:r>
            <a:r>
              <a:rPr lang="en-US" dirty="0" smtClean="0"/>
              <a:t> </a:t>
            </a:r>
            <a:r>
              <a:rPr lang="en-US" dirty="0" err="1" smtClean="0"/>
              <a:t>dimungkinkan</a:t>
            </a:r>
            <a:r>
              <a:rPr lang="en-US" dirty="0" smtClean="0"/>
              <a:t> </a:t>
            </a:r>
            <a:r>
              <a:rPr lang="en-US" dirty="0" err="1" smtClean="0"/>
              <a:t>untuk</a:t>
            </a:r>
            <a:r>
              <a:rPr lang="en-US" dirty="0" smtClean="0"/>
              <a:t> </a:t>
            </a:r>
            <a:r>
              <a:rPr lang="en-US" dirty="0" err="1" smtClean="0"/>
              <a:t>memilih</a:t>
            </a:r>
            <a:r>
              <a:rPr lang="en-US" dirty="0" smtClean="0"/>
              <a:t> </a:t>
            </a:r>
            <a:r>
              <a:rPr lang="en-US" dirty="0" err="1" smtClean="0"/>
              <a:t>keputusan-keputusan</a:t>
            </a:r>
            <a:r>
              <a:rPr lang="en-US" dirty="0" smtClean="0"/>
              <a:t> yang </a:t>
            </a:r>
            <a:r>
              <a:rPr lang="en-US" dirty="0" err="1" smtClean="0"/>
              <a:t>memaksimumkan</a:t>
            </a:r>
            <a:r>
              <a:rPr lang="en-US" dirty="0" smtClean="0"/>
              <a:t> profit </a:t>
            </a:r>
            <a:r>
              <a:rPr lang="en-US" dirty="0" err="1" smtClean="0"/>
              <a:t>perusahaan</a:t>
            </a:r>
            <a:r>
              <a:rPr lang="en-US" dirty="0" smtClean="0"/>
              <a:t>, </a:t>
            </a:r>
            <a:r>
              <a:rPr lang="en-US" dirty="0" err="1" smtClean="0"/>
              <a:t>setelah</a:t>
            </a:r>
            <a:r>
              <a:rPr lang="en-US" dirty="0" smtClean="0"/>
              <a:t> </a:t>
            </a:r>
            <a:r>
              <a:rPr lang="en-US" dirty="0" err="1" smtClean="0"/>
              <a:t>menghitung</a:t>
            </a:r>
            <a:r>
              <a:rPr lang="en-US" dirty="0" smtClean="0"/>
              <a:t> </a:t>
            </a:r>
            <a:r>
              <a:rPr lang="en-US" dirty="0" err="1" smtClean="0"/>
              <a:t>pengaruh</a:t>
            </a:r>
            <a:r>
              <a:rPr lang="en-US" dirty="0" smtClean="0"/>
              <a:t> yang </a:t>
            </a:r>
            <a:r>
              <a:rPr lang="en-US" dirty="0" err="1" smtClean="0"/>
              <a:t>dilakukan</a:t>
            </a:r>
            <a:r>
              <a:rPr lang="en-US" dirty="0" smtClean="0"/>
              <a:t> </a:t>
            </a:r>
            <a:r>
              <a:rPr lang="en-US" dirty="0" err="1" smtClean="0"/>
              <a:t>oleh</a:t>
            </a:r>
            <a:r>
              <a:rPr lang="en-US" dirty="0" smtClean="0"/>
              <a:t> </a:t>
            </a:r>
            <a:r>
              <a:rPr lang="en-US" dirty="0" err="1" smtClean="0"/>
              <a:t>tindakan</a:t>
            </a:r>
            <a:r>
              <a:rPr lang="en-US" dirty="0" smtClean="0"/>
              <a:t> </a:t>
            </a:r>
            <a:r>
              <a:rPr lang="en-US" dirty="0" err="1" smtClean="0"/>
              <a:t>lawan</a:t>
            </a:r>
            <a:r>
              <a:rPr lang="en-US" dirty="0" smtClean="0"/>
              <a:t>.</a:t>
            </a:r>
            <a:endParaRPr lang="en-US" dirty="0"/>
          </a:p>
        </p:txBody>
      </p:sp>
      <p:pic>
        <p:nvPicPr>
          <p:cNvPr id="3074" name="Picture 2" descr="D:\RISET OPERASI\game-theory.jpg"/>
          <p:cNvPicPr>
            <a:picLocks noChangeAspect="1" noChangeArrowheads="1"/>
          </p:cNvPicPr>
          <p:nvPr/>
        </p:nvPicPr>
        <p:blipFill>
          <a:blip r:embed="rId2"/>
          <a:srcRect/>
          <a:stretch>
            <a:fillRect/>
          </a:stretch>
        </p:blipFill>
        <p:spPr bwMode="auto">
          <a:xfrm rot="512711">
            <a:off x="5357818" y="1714488"/>
            <a:ext cx="3308165" cy="3178181"/>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8766" t="14026" r="9415" b="4934"/>
          <a:stretch>
            <a:fillRect/>
          </a:stretch>
        </p:blipFill>
        <p:spPr bwMode="auto">
          <a:xfrm>
            <a:off x="71406" y="571480"/>
            <a:ext cx="9001188" cy="55721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14356"/>
            <a:ext cx="8229600" cy="5411807"/>
          </a:xfrm>
        </p:spPr>
        <p:txBody>
          <a:bodyPr/>
          <a:lstStyle/>
          <a:p>
            <a:pPr>
              <a:buNone/>
            </a:pPr>
            <a:r>
              <a:rPr lang="en-US" dirty="0" err="1" smtClean="0"/>
              <a:t>Pada</a:t>
            </a:r>
            <a:r>
              <a:rPr lang="en-US" dirty="0" smtClean="0"/>
              <a:t> Mixed strategy A </a:t>
            </a:r>
            <a:r>
              <a:rPr lang="en-US" dirty="0" err="1" smtClean="0"/>
              <a:t>memaksimumkan</a:t>
            </a:r>
            <a:r>
              <a:rPr lang="en-US" dirty="0" smtClean="0"/>
              <a:t> </a:t>
            </a:r>
            <a:r>
              <a:rPr lang="en-US" dirty="0" err="1" smtClean="0"/>
              <a:t>expektasi</a:t>
            </a:r>
            <a:r>
              <a:rPr lang="en-US" dirty="0" smtClean="0"/>
              <a:t> payoff </a:t>
            </a:r>
            <a:r>
              <a:rPr lang="en-US" dirty="0" err="1" smtClean="0"/>
              <a:t>terkecil</a:t>
            </a:r>
            <a:r>
              <a:rPr lang="en-US" dirty="0" smtClean="0"/>
              <a:t> </a:t>
            </a:r>
            <a:r>
              <a:rPr lang="en-US" dirty="0" err="1" smtClean="0"/>
              <a:t>pada</a:t>
            </a:r>
            <a:r>
              <a:rPr lang="en-US" dirty="0" smtClean="0"/>
              <a:t> </a:t>
            </a:r>
            <a:r>
              <a:rPr lang="en-US" dirty="0" err="1" smtClean="0"/>
              <a:t>suatu</a:t>
            </a:r>
            <a:r>
              <a:rPr lang="en-US" dirty="0" smtClean="0"/>
              <a:t> </a:t>
            </a:r>
            <a:r>
              <a:rPr lang="en-US" dirty="0" err="1" smtClean="0"/>
              <a:t>kolom</a:t>
            </a:r>
            <a:endParaRPr lang="en-US" dirty="0" smtClean="0"/>
          </a:p>
          <a:p>
            <a:pPr>
              <a:buNone/>
            </a:pPr>
            <a:r>
              <a:rPr lang="en-US" dirty="0" smtClean="0"/>
              <a:t>B </a:t>
            </a:r>
            <a:r>
              <a:rPr lang="en-US" dirty="0" err="1" smtClean="0"/>
              <a:t>memilih</a:t>
            </a:r>
            <a:r>
              <a:rPr lang="en-US" dirty="0" smtClean="0"/>
              <a:t> yang </a:t>
            </a:r>
            <a:r>
              <a:rPr lang="en-US" dirty="0" err="1" smtClean="0"/>
              <a:t>dapat</a:t>
            </a:r>
            <a:r>
              <a:rPr lang="en-US" dirty="0" smtClean="0"/>
              <a:t> </a:t>
            </a:r>
            <a:r>
              <a:rPr lang="en-US" dirty="0" err="1" smtClean="0"/>
              <a:t>meminimumkan</a:t>
            </a:r>
            <a:r>
              <a:rPr lang="en-US" dirty="0" smtClean="0"/>
              <a:t> </a:t>
            </a:r>
            <a:r>
              <a:rPr lang="en-US" dirty="0" err="1" smtClean="0"/>
              <a:t>expektasi</a:t>
            </a:r>
            <a:r>
              <a:rPr lang="en-US" dirty="0" smtClean="0"/>
              <a:t> payoff </a:t>
            </a:r>
            <a:r>
              <a:rPr lang="en-US" dirty="0" err="1" smtClean="0"/>
              <a:t>terbesar</a:t>
            </a:r>
            <a:r>
              <a:rPr lang="en-US" dirty="0" smtClean="0"/>
              <a:t> </a:t>
            </a:r>
            <a:r>
              <a:rPr lang="en-US" dirty="0" err="1" smtClean="0"/>
              <a:t>pada</a:t>
            </a:r>
            <a:r>
              <a:rPr lang="en-US" dirty="0" smtClean="0"/>
              <a:t> </a:t>
            </a:r>
            <a:r>
              <a:rPr lang="en-US" dirty="0" err="1" smtClean="0"/>
              <a:t>suatu</a:t>
            </a:r>
            <a:r>
              <a:rPr lang="en-US" dirty="0" smtClean="0"/>
              <a:t> </a:t>
            </a:r>
            <a:r>
              <a:rPr lang="en-US" dirty="0" err="1" smtClean="0"/>
              <a:t>baris</a:t>
            </a:r>
            <a:r>
              <a:rPr lang="en-US" dirty="0" smtClean="0"/>
              <a:t>.</a:t>
            </a:r>
          </a:p>
          <a:p>
            <a:pPr>
              <a:buNone/>
            </a:pPr>
            <a:endParaRPr lang="en-US" dirty="0" smtClean="0"/>
          </a:p>
          <a:p>
            <a:pPr>
              <a:buNone/>
            </a:pPr>
            <a:r>
              <a:rPr lang="en-US" dirty="0" smtClean="0"/>
              <a:t>#</a:t>
            </a:r>
            <a:r>
              <a:rPr lang="en-US" dirty="0" err="1" smtClean="0"/>
              <a:t>Solusi</a:t>
            </a:r>
            <a:r>
              <a:rPr lang="en-US" dirty="0" smtClean="0"/>
              <a:t> </a:t>
            </a:r>
            <a:r>
              <a:rPr lang="en-US" dirty="0" err="1" smtClean="0"/>
              <a:t>grafis</a:t>
            </a:r>
            <a:r>
              <a:rPr lang="en-US" dirty="0" smtClean="0"/>
              <a:t> ( </a:t>
            </a:r>
            <a:r>
              <a:rPr lang="en-US" dirty="0" err="1" smtClean="0"/>
              <a:t>persamaan</a:t>
            </a:r>
            <a:r>
              <a:rPr lang="en-US" dirty="0" smtClean="0"/>
              <a:t> ) </a:t>
            </a:r>
            <a:r>
              <a:rPr lang="en-US" dirty="0" err="1" smtClean="0"/>
              <a:t>hanya</a:t>
            </a:r>
            <a:r>
              <a:rPr lang="en-US" dirty="0" smtClean="0"/>
              <a:t> </a:t>
            </a:r>
            <a:r>
              <a:rPr lang="en-US" dirty="0" err="1" smtClean="0"/>
              <a:t>mungkin</a:t>
            </a:r>
            <a:r>
              <a:rPr lang="en-US" dirty="0" smtClean="0"/>
              <a:t> </a:t>
            </a:r>
            <a:r>
              <a:rPr lang="en-US" dirty="0" err="1" smtClean="0"/>
              <a:t>bila</a:t>
            </a:r>
            <a:r>
              <a:rPr lang="en-US" dirty="0" smtClean="0"/>
              <a:t> </a:t>
            </a:r>
            <a:r>
              <a:rPr lang="en-US" dirty="0" err="1" smtClean="0"/>
              <a:t>salah</a:t>
            </a:r>
            <a:r>
              <a:rPr lang="en-US" dirty="0" smtClean="0"/>
              <a:t> </a:t>
            </a:r>
            <a:r>
              <a:rPr lang="en-US" dirty="0" err="1" smtClean="0"/>
              <a:t>satu</a:t>
            </a:r>
            <a:r>
              <a:rPr lang="en-US" dirty="0" smtClean="0"/>
              <a:t> (paling </a:t>
            </a:r>
            <a:r>
              <a:rPr lang="en-US" dirty="0" err="1" smtClean="0"/>
              <a:t>sedikit</a:t>
            </a:r>
            <a:r>
              <a:rPr lang="en-US" dirty="0" smtClean="0"/>
              <a:t> </a:t>
            </a:r>
            <a:r>
              <a:rPr lang="en-US" dirty="0" err="1" smtClean="0"/>
              <a:t>satu</a:t>
            </a:r>
            <a:r>
              <a:rPr lang="en-US" dirty="0" smtClean="0"/>
              <a:t>) </a:t>
            </a:r>
            <a:r>
              <a:rPr lang="en-US" dirty="0" err="1" smtClean="0"/>
              <a:t>dari</a:t>
            </a:r>
            <a:r>
              <a:rPr lang="en-US" dirty="0" smtClean="0"/>
              <a:t> </a:t>
            </a:r>
            <a:r>
              <a:rPr lang="en-US" dirty="0" err="1" smtClean="0"/>
              <a:t>dua</a:t>
            </a:r>
            <a:r>
              <a:rPr lang="en-US" dirty="0" smtClean="0"/>
              <a:t> </a:t>
            </a:r>
            <a:r>
              <a:rPr lang="en-US" dirty="0" err="1" smtClean="0"/>
              <a:t>pemain</a:t>
            </a:r>
            <a:r>
              <a:rPr lang="en-US" dirty="0" smtClean="0"/>
              <a:t> </a:t>
            </a:r>
            <a:r>
              <a:rPr lang="en-US" dirty="0" err="1" smtClean="0"/>
              <a:t>mempunyai</a:t>
            </a:r>
            <a:r>
              <a:rPr lang="en-US" dirty="0" smtClean="0"/>
              <a:t> 2 (</a:t>
            </a:r>
            <a:r>
              <a:rPr lang="en-US" dirty="0" err="1" smtClean="0"/>
              <a:t>buah</a:t>
            </a:r>
            <a:r>
              <a:rPr lang="en-US" dirty="0" smtClean="0"/>
              <a:t> strategy)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Latihan</a:t>
            </a:r>
            <a:r>
              <a:rPr lang="en-US" dirty="0" smtClean="0"/>
              <a:t> </a:t>
            </a:r>
            <a:r>
              <a:rPr lang="en-US" dirty="0" err="1" smtClean="0"/>
              <a:t>Soal</a:t>
            </a:r>
            <a:r>
              <a:rPr lang="en-US" dirty="0" smtClean="0"/>
              <a:t> </a:t>
            </a:r>
            <a:r>
              <a:rPr lang="en-US" dirty="0"/>
              <a:t>I</a:t>
            </a:r>
          </a:p>
        </p:txBody>
      </p:sp>
      <p:sp>
        <p:nvSpPr>
          <p:cNvPr id="3" name="Content Placeholder 2"/>
          <p:cNvSpPr>
            <a:spLocks noGrp="1"/>
          </p:cNvSpPr>
          <p:nvPr>
            <p:ph idx="1"/>
          </p:nvPr>
        </p:nvSpPr>
        <p:spPr/>
        <p:txBody>
          <a:bodyPr>
            <a:normAutofit fontScale="70000" lnSpcReduction="20000"/>
          </a:bodyPr>
          <a:lstStyle/>
          <a:p>
            <a:r>
              <a:rPr lang="en-US" dirty="0" err="1" smtClean="0"/>
              <a:t>Dua</a:t>
            </a:r>
            <a:r>
              <a:rPr lang="en-US" dirty="0" smtClean="0"/>
              <a:t> </a:t>
            </a:r>
            <a:r>
              <a:rPr lang="en-US" dirty="0" err="1" smtClean="0"/>
              <a:t>buah</a:t>
            </a:r>
            <a:r>
              <a:rPr lang="en-US" dirty="0" smtClean="0"/>
              <a:t> </a:t>
            </a:r>
            <a:r>
              <a:rPr lang="en-US" dirty="0" err="1" smtClean="0"/>
              <a:t>perusahaan</a:t>
            </a:r>
            <a:r>
              <a:rPr lang="en-US" dirty="0" smtClean="0"/>
              <a:t> A </a:t>
            </a:r>
            <a:r>
              <a:rPr lang="en-US" dirty="0" err="1" smtClean="0"/>
              <a:t>dan</a:t>
            </a:r>
            <a:r>
              <a:rPr lang="en-US" dirty="0" smtClean="0"/>
              <a:t> B yang </a:t>
            </a:r>
            <a:r>
              <a:rPr lang="en-US" dirty="0" err="1" smtClean="0"/>
              <a:t>menghasilkan</a:t>
            </a:r>
            <a:r>
              <a:rPr lang="en-US" dirty="0" smtClean="0"/>
              <a:t> </a:t>
            </a:r>
            <a:r>
              <a:rPr lang="en-US" dirty="0" err="1" smtClean="0"/>
              <a:t>jenis</a:t>
            </a:r>
            <a:r>
              <a:rPr lang="en-US" dirty="0" smtClean="0"/>
              <a:t> </a:t>
            </a:r>
            <a:r>
              <a:rPr lang="en-US" dirty="0" err="1" smtClean="0"/>
              <a:t>produk</a:t>
            </a:r>
            <a:r>
              <a:rPr lang="en-US" dirty="0" smtClean="0"/>
              <a:t> yang </a:t>
            </a:r>
            <a:r>
              <a:rPr lang="en-US" dirty="0" err="1" smtClean="0"/>
              <a:t>sama</a:t>
            </a:r>
            <a:r>
              <a:rPr lang="en-US" dirty="0" smtClean="0"/>
              <a:t>, </a:t>
            </a:r>
            <a:r>
              <a:rPr lang="en-US" dirty="0" err="1" smtClean="0"/>
              <a:t>merencanakan</a:t>
            </a:r>
            <a:r>
              <a:rPr lang="en-US" dirty="0" smtClean="0"/>
              <a:t> </a:t>
            </a:r>
            <a:r>
              <a:rPr lang="en-US" dirty="0" err="1" smtClean="0"/>
              <a:t>akan</a:t>
            </a:r>
            <a:r>
              <a:rPr lang="en-US" dirty="0" smtClean="0"/>
              <a:t> </a:t>
            </a:r>
            <a:r>
              <a:rPr lang="en-US" dirty="0" err="1" smtClean="0"/>
              <a:t>melakukan</a:t>
            </a:r>
            <a:r>
              <a:rPr lang="en-US" dirty="0" smtClean="0"/>
              <a:t> </a:t>
            </a:r>
            <a:r>
              <a:rPr lang="en-US" dirty="0" err="1" smtClean="0"/>
              <a:t>promosi</a:t>
            </a:r>
            <a:r>
              <a:rPr lang="en-US" dirty="0" smtClean="0"/>
              <a:t> </a:t>
            </a:r>
            <a:r>
              <a:rPr lang="en-US" dirty="0" err="1" smtClean="0"/>
              <a:t>besar-besaran</a:t>
            </a:r>
            <a:r>
              <a:rPr lang="en-US" dirty="0" smtClean="0"/>
              <a:t> </a:t>
            </a:r>
            <a:r>
              <a:rPr lang="en-US" dirty="0" err="1" smtClean="0"/>
              <a:t>untuk</a:t>
            </a:r>
            <a:r>
              <a:rPr lang="en-US" dirty="0" smtClean="0"/>
              <a:t> </a:t>
            </a:r>
            <a:r>
              <a:rPr lang="en-US" dirty="0" err="1" smtClean="0"/>
              <a:t>mengatasi</a:t>
            </a:r>
            <a:r>
              <a:rPr lang="en-US" dirty="0" smtClean="0"/>
              <a:t> </a:t>
            </a:r>
            <a:r>
              <a:rPr lang="en-US" dirty="0" err="1" smtClean="0"/>
              <a:t>persaingan</a:t>
            </a:r>
            <a:r>
              <a:rPr lang="en-US" dirty="0" smtClean="0"/>
              <a:t> yang </a:t>
            </a:r>
            <a:r>
              <a:rPr lang="en-US" dirty="0" err="1" smtClean="0"/>
              <a:t>ketat</a:t>
            </a:r>
            <a:r>
              <a:rPr lang="en-US" dirty="0" smtClean="0"/>
              <a:t> </a:t>
            </a:r>
            <a:r>
              <a:rPr lang="en-US" dirty="0" err="1" smtClean="0"/>
              <a:t>diantara</a:t>
            </a:r>
            <a:r>
              <a:rPr lang="en-US" dirty="0" smtClean="0"/>
              <a:t> </a:t>
            </a:r>
            <a:r>
              <a:rPr lang="en-US" dirty="0" err="1" smtClean="0"/>
              <a:t>keduanya</a:t>
            </a:r>
            <a:r>
              <a:rPr lang="en-US" dirty="0" smtClean="0"/>
              <a:t>. Dari </a:t>
            </a:r>
            <a:r>
              <a:rPr lang="en-US" dirty="0" err="1" smtClean="0"/>
              <a:t>hasil</a:t>
            </a:r>
            <a:r>
              <a:rPr lang="en-US" dirty="0" smtClean="0"/>
              <a:t> </a:t>
            </a:r>
            <a:r>
              <a:rPr lang="en-US" dirty="0" err="1" smtClean="0"/>
              <a:t>penelitian</a:t>
            </a:r>
            <a:r>
              <a:rPr lang="en-US" dirty="0" smtClean="0"/>
              <a:t> </a:t>
            </a:r>
            <a:r>
              <a:rPr lang="en-US" dirty="0" err="1" smtClean="0"/>
              <a:t>pasar</a:t>
            </a:r>
            <a:r>
              <a:rPr lang="en-US" dirty="0" smtClean="0"/>
              <a:t> </a:t>
            </a:r>
            <a:r>
              <a:rPr lang="en-US" dirty="0" err="1" smtClean="0"/>
              <a:t>diperoleh</a:t>
            </a:r>
            <a:r>
              <a:rPr lang="en-US" dirty="0" smtClean="0"/>
              <a:t> data </a:t>
            </a:r>
            <a:r>
              <a:rPr lang="en-US" dirty="0" err="1" smtClean="0"/>
              <a:t>bahwa</a:t>
            </a:r>
            <a:r>
              <a:rPr lang="en-US" dirty="0" smtClean="0"/>
              <a:t> </a:t>
            </a:r>
            <a:r>
              <a:rPr lang="en-US" dirty="0" err="1" smtClean="0"/>
              <a:t>banyaknya</a:t>
            </a:r>
            <a:r>
              <a:rPr lang="en-US" dirty="0" smtClean="0"/>
              <a:t> </a:t>
            </a:r>
            <a:r>
              <a:rPr lang="en-US" dirty="0" err="1" smtClean="0"/>
              <a:t>daerah</a:t>
            </a:r>
            <a:r>
              <a:rPr lang="en-US" dirty="0" smtClean="0"/>
              <a:t> </a:t>
            </a:r>
            <a:r>
              <a:rPr lang="en-US" dirty="0" err="1" smtClean="0"/>
              <a:t>pasar</a:t>
            </a:r>
            <a:r>
              <a:rPr lang="en-US" dirty="0" smtClean="0"/>
              <a:t> yang </a:t>
            </a:r>
            <a:r>
              <a:rPr lang="en-US" dirty="0" err="1" smtClean="0"/>
              <a:t>potensial</a:t>
            </a:r>
            <a:r>
              <a:rPr lang="en-US" dirty="0" smtClean="0"/>
              <a:t> </a:t>
            </a:r>
            <a:r>
              <a:rPr lang="en-US" dirty="0" err="1" smtClean="0"/>
              <a:t>untuk</a:t>
            </a:r>
            <a:r>
              <a:rPr lang="en-US" dirty="0" smtClean="0"/>
              <a:t> </a:t>
            </a:r>
            <a:r>
              <a:rPr lang="en-US" dirty="0" err="1" smtClean="0"/>
              <a:t>perusahaan</a:t>
            </a:r>
            <a:r>
              <a:rPr lang="en-US" dirty="0" smtClean="0"/>
              <a:t> A </a:t>
            </a:r>
            <a:r>
              <a:rPr lang="en-US" dirty="0" err="1" smtClean="0"/>
              <a:t>ada</a:t>
            </a:r>
            <a:r>
              <a:rPr lang="en-US" dirty="0" smtClean="0"/>
              <a:t> 5, </a:t>
            </a:r>
            <a:r>
              <a:rPr lang="en-US" dirty="0" err="1" smtClean="0"/>
              <a:t>sementara</a:t>
            </a:r>
            <a:r>
              <a:rPr lang="en-US" dirty="0" smtClean="0"/>
              <a:t> </a:t>
            </a:r>
            <a:r>
              <a:rPr lang="en-US" dirty="0" err="1" smtClean="0"/>
              <a:t>pasar</a:t>
            </a:r>
            <a:r>
              <a:rPr lang="en-US" dirty="0" smtClean="0"/>
              <a:t> B </a:t>
            </a:r>
            <a:r>
              <a:rPr lang="en-US" dirty="0" err="1" smtClean="0"/>
              <a:t>hanya</a:t>
            </a:r>
            <a:r>
              <a:rPr lang="en-US" dirty="0" smtClean="0"/>
              <a:t> </a:t>
            </a:r>
            <a:r>
              <a:rPr lang="en-US" dirty="0" err="1" smtClean="0"/>
              <a:t>memiliki</a:t>
            </a:r>
            <a:r>
              <a:rPr lang="en-US" dirty="0" smtClean="0"/>
              <a:t> 2. </a:t>
            </a:r>
            <a:r>
              <a:rPr lang="en-US" dirty="0" err="1" smtClean="0"/>
              <a:t>Jika</a:t>
            </a:r>
            <a:r>
              <a:rPr lang="en-US" dirty="0" smtClean="0"/>
              <a:t> </a:t>
            </a:r>
            <a:r>
              <a:rPr lang="en-US" dirty="0" err="1" smtClean="0"/>
              <a:t>pada</a:t>
            </a:r>
            <a:r>
              <a:rPr lang="en-US" dirty="0" smtClean="0"/>
              <a:t> </a:t>
            </a:r>
            <a:r>
              <a:rPr lang="en-US" dirty="0" err="1" smtClean="0"/>
              <a:t>suatu</a:t>
            </a:r>
            <a:r>
              <a:rPr lang="en-US" dirty="0" smtClean="0"/>
              <a:t> </a:t>
            </a:r>
            <a:r>
              <a:rPr lang="en-US" dirty="0" err="1" smtClean="0"/>
              <a:t>saat</a:t>
            </a:r>
            <a:r>
              <a:rPr lang="en-US" dirty="0" smtClean="0"/>
              <a:t> B </a:t>
            </a:r>
            <a:r>
              <a:rPr lang="en-US" dirty="0" err="1" smtClean="0"/>
              <a:t>melakukan</a:t>
            </a:r>
            <a:r>
              <a:rPr lang="en-US" dirty="0" smtClean="0"/>
              <a:t> </a:t>
            </a:r>
            <a:r>
              <a:rPr lang="en-US" dirty="0" err="1" smtClean="0"/>
              <a:t>promosi</a:t>
            </a:r>
            <a:r>
              <a:rPr lang="en-US" dirty="0" smtClean="0"/>
              <a:t> </a:t>
            </a:r>
            <a:r>
              <a:rPr lang="en-US" dirty="0" err="1" smtClean="0"/>
              <a:t>di</a:t>
            </a:r>
            <a:r>
              <a:rPr lang="en-US" dirty="0" smtClean="0"/>
              <a:t> </a:t>
            </a:r>
            <a:r>
              <a:rPr lang="en-US" dirty="0" err="1" smtClean="0"/>
              <a:t>daerah</a:t>
            </a:r>
            <a:r>
              <a:rPr lang="en-US" dirty="0" smtClean="0"/>
              <a:t> </a:t>
            </a:r>
            <a:r>
              <a:rPr lang="en-US" dirty="0" err="1" smtClean="0"/>
              <a:t>pasar</a:t>
            </a:r>
            <a:r>
              <a:rPr lang="en-US" dirty="0" smtClean="0"/>
              <a:t> yang </a:t>
            </a:r>
            <a:r>
              <a:rPr lang="en-US" dirty="0" err="1" smtClean="0"/>
              <a:t>pertama</a:t>
            </a:r>
            <a:r>
              <a:rPr lang="en-US" dirty="0" smtClean="0"/>
              <a:t>, </a:t>
            </a:r>
            <a:r>
              <a:rPr lang="en-US" dirty="0" err="1" smtClean="0"/>
              <a:t>maka</a:t>
            </a:r>
            <a:r>
              <a:rPr lang="en-US" dirty="0" smtClean="0"/>
              <a:t> A </a:t>
            </a:r>
            <a:r>
              <a:rPr lang="en-US" dirty="0" err="1" smtClean="0"/>
              <a:t>akan</a:t>
            </a:r>
            <a:r>
              <a:rPr lang="en-US" dirty="0" smtClean="0"/>
              <a:t> </a:t>
            </a:r>
            <a:r>
              <a:rPr lang="en-US" dirty="0" err="1" smtClean="0"/>
              <a:t>memperoleh</a:t>
            </a:r>
            <a:r>
              <a:rPr lang="en-US" dirty="0" smtClean="0"/>
              <a:t> </a:t>
            </a:r>
            <a:r>
              <a:rPr lang="en-US" dirty="0" err="1" smtClean="0"/>
              <a:t>penambahan</a:t>
            </a:r>
            <a:r>
              <a:rPr lang="en-US" dirty="0" smtClean="0"/>
              <a:t>/</a:t>
            </a:r>
            <a:r>
              <a:rPr lang="en-US" dirty="0" err="1" smtClean="0"/>
              <a:t>pengurangan</a:t>
            </a:r>
            <a:r>
              <a:rPr lang="en-US" dirty="0" smtClean="0"/>
              <a:t> </a:t>
            </a:r>
            <a:r>
              <a:rPr lang="en-US" dirty="0" err="1" smtClean="0"/>
              <a:t>jumlah</a:t>
            </a:r>
            <a:r>
              <a:rPr lang="en-US" dirty="0" smtClean="0"/>
              <a:t> </a:t>
            </a:r>
            <a:r>
              <a:rPr lang="en-US" dirty="0" err="1" smtClean="0"/>
              <a:t>pelanggan</a:t>
            </a:r>
            <a:r>
              <a:rPr lang="en-US" dirty="0" smtClean="0"/>
              <a:t> </a:t>
            </a:r>
            <a:r>
              <a:rPr lang="en-US" dirty="0" err="1" smtClean="0"/>
              <a:t>pada</a:t>
            </a:r>
            <a:r>
              <a:rPr lang="en-US" dirty="0" smtClean="0"/>
              <a:t> </a:t>
            </a:r>
            <a:r>
              <a:rPr lang="en-US" dirty="0" err="1" smtClean="0"/>
              <a:t>daerah</a:t>
            </a:r>
            <a:r>
              <a:rPr lang="en-US" dirty="0" smtClean="0"/>
              <a:t> </a:t>
            </a:r>
            <a:r>
              <a:rPr lang="en-US" dirty="0" err="1" smtClean="0"/>
              <a:t>pasar</a:t>
            </a:r>
            <a:r>
              <a:rPr lang="en-US" dirty="0" smtClean="0"/>
              <a:t> </a:t>
            </a:r>
            <a:r>
              <a:rPr lang="en-US" dirty="0" err="1" smtClean="0"/>
              <a:t>pertama</a:t>
            </a:r>
            <a:r>
              <a:rPr lang="en-US" dirty="0" smtClean="0"/>
              <a:t> </a:t>
            </a:r>
            <a:r>
              <a:rPr lang="en-US" dirty="0" err="1" smtClean="0"/>
              <a:t>berturut-turut</a:t>
            </a:r>
            <a:r>
              <a:rPr lang="en-US" dirty="0" smtClean="0"/>
              <a:t> </a:t>
            </a:r>
            <a:r>
              <a:rPr lang="en-US" dirty="0" err="1" smtClean="0"/>
              <a:t>hingga</a:t>
            </a:r>
            <a:r>
              <a:rPr lang="en-US" dirty="0" smtClean="0"/>
              <a:t> </a:t>
            </a:r>
            <a:r>
              <a:rPr lang="en-US" dirty="0" err="1" smtClean="0"/>
              <a:t>pasar</a:t>
            </a:r>
            <a:r>
              <a:rPr lang="en-US" dirty="0" smtClean="0"/>
              <a:t> </a:t>
            </a:r>
            <a:r>
              <a:rPr lang="en-US" dirty="0" err="1" smtClean="0"/>
              <a:t>ke</a:t>
            </a:r>
            <a:r>
              <a:rPr lang="en-US" dirty="0"/>
              <a:t> </a:t>
            </a:r>
            <a:r>
              <a:rPr lang="en-US" dirty="0" smtClean="0"/>
              <a:t>lima </a:t>
            </a:r>
            <a:r>
              <a:rPr lang="en-US" dirty="0" err="1" smtClean="0"/>
              <a:t>sebanyak</a:t>
            </a:r>
            <a:r>
              <a:rPr lang="en-US" dirty="0" smtClean="0"/>
              <a:t> 2, 6, -8, -5 </a:t>
            </a:r>
            <a:r>
              <a:rPr lang="en-US" dirty="0" err="1" smtClean="0"/>
              <a:t>dan</a:t>
            </a:r>
            <a:r>
              <a:rPr lang="en-US" dirty="0" smtClean="0"/>
              <a:t> 3 </a:t>
            </a:r>
            <a:r>
              <a:rPr lang="en-US" dirty="0" err="1" smtClean="0"/>
              <a:t>sedangkan</a:t>
            </a:r>
            <a:r>
              <a:rPr lang="en-US" dirty="0" smtClean="0"/>
              <a:t> </a:t>
            </a:r>
            <a:r>
              <a:rPr lang="en-US" dirty="0" err="1" smtClean="0"/>
              <a:t>bila</a:t>
            </a:r>
            <a:r>
              <a:rPr lang="en-US" dirty="0" smtClean="0"/>
              <a:t> B </a:t>
            </a:r>
            <a:r>
              <a:rPr lang="en-US" dirty="0" err="1" smtClean="0"/>
              <a:t>melakukan</a:t>
            </a:r>
            <a:r>
              <a:rPr lang="en-US" dirty="0" smtClean="0"/>
              <a:t> </a:t>
            </a:r>
            <a:r>
              <a:rPr lang="en-US" dirty="0" err="1" smtClean="0"/>
              <a:t>promosi</a:t>
            </a:r>
            <a:r>
              <a:rPr lang="en-US" dirty="0" smtClean="0"/>
              <a:t> </a:t>
            </a:r>
            <a:r>
              <a:rPr lang="en-US" dirty="0" err="1" smtClean="0"/>
              <a:t>di</a:t>
            </a:r>
            <a:r>
              <a:rPr lang="en-US" dirty="0" smtClean="0"/>
              <a:t> </a:t>
            </a:r>
            <a:r>
              <a:rPr lang="en-US" dirty="0" err="1" smtClean="0"/>
              <a:t>daerah</a:t>
            </a:r>
            <a:r>
              <a:rPr lang="en-US" dirty="0" smtClean="0"/>
              <a:t> </a:t>
            </a:r>
            <a:r>
              <a:rPr lang="en-US" dirty="0" err="1" smtClean="0"/>
              <a:t>pasar</a:t>
            </a:r>
            <a:r>
              <a:rPr lang="en-US" dirty="0" smtClean="0"/>
              <a:t> yang </a:t>
            </a:r>
            <a:r>
              <a:rPr lang="en-US" dirty="0" err="1" smtClean="0"/>
              <a:t>kedua</a:t>
            </a:r>
            <a:r>
              <a:rPr lang="en-US" dirty="0" smtClean="0"/>
              <a:t>, </a:t>
            </a:r>
            <a:r>
              <a:rPr lang="en-US" dirty="0" err="1" smtClean="0"/>
              <a:t>maka</a:t>
            </a:r>
            <a:r>
              <a:rPr lang="en-US" dirty="0" smtClean="0"/>
              <a:t> </a:t>
            </a:r>
            <a:r>
              <a:rPr lang="en-US" dirty="0" err="1" smtClean="0"/>
              <a:t>penambahan</a:t>
            </a:r>
            <a:r>
              <a:rPr lang="en-US" dirty="0" smtClean="0"/>
              <a:t>/</a:t>
            </a:r>
            <a:r>
              <a:rPr lang="en-US" dirty="0" err="1" smtClean="0"/>
              <a:t>pengurangan</a:t>
            </a:r>
            <a:r>
              <a:rPr lang="en-US" dirty="0" smtClean="0"/>
              <a:t> </a:t>
            </a:r>
            <a:r>
              <a:rPr lang="en-US" dirty="0" err="1" smtClean="0"/>
              <a:t>jumlah</a:t>
            </a:r>
            <a:r>
              <a:rPr lang="en-US" dirty="0" smtClean="0"/>
              <a:t> </a:t>
            </a:r>
            <a:r>
              <a:rPr lang="en-US" dirty="0" err="1" smtClean="0"/>
              <a:t>langganan</a:t>
            </a:r>
            <a:r>
              <a:rPr lang="en-US" dirty="0" smtClean="0"/>
              <a:t> </a:t>
            </a:r>
            <a:r>
              <a:rPr lang="en-US" dirty="0" err="1" smtClean="0"/>
              <a:t>bagi</a:t>
            </a:r>
            <a:r>
              <a:rPr lang="en-US" dirty="0" smtClean="0"/>
              <a:t> A </a:t>
            </a:r>
            <a:r>
              <a:rPr lang="en-US" dirty="0" err="1" smtClean="0"/>
              <a:t>di</a:t>
            </a:r>
            <a:r>
              <a:rPr lang="en-US" dirty="0" smtClean="0"/>
              <a:t> </a:t>
            </a:r>
            <a:r>
              <a:rPr lang="en-US" dirty="0" err="1" smtClean="0"/>
              <a:t>daerah</a:t>
            </a:r>
            <a:r>
              <a:rPr lang="en-US" dirty="0" smtClean="0"/>
              <a:t> </a:t>
            </a:r>
            <a:r>
              <a:rPr lang="en-US" dirty="0" err="1" smtClean="0"/>
              <a:t>pasar</a:t>
            </a:r>
            <a:r>
              <a:rPr lang="en-US" dirty="0" smtClean="0"/>
              <a:t> </a:t>
            </a:r>
            <a:r>
              <a:rPr lang="en-US" dirty="0" err="1" smtClean="0"/>
              <a:t>pertama</a:t>
            </a:r>
            <a:r>
              <a:rPr lang="en-US" dirty="0" smtClean="0"/>
              <a:t> </a:t>
            </a:r>
            <a:r>
              <a:rPr lang="en-US" dirty="0" err="1" smtClean="0"/>
              <a:t>hingga</a:t>
            </a:r>
            <a:r>
              <a:rPr lang="en-US" dirty="0" smtClean="0"/>
              <a:t> yang </a:t>
            </a:r>
            <a:r>
              <a:rPr lang="en-US" dirty="0" err="1" smtClean="0"/>
              <a:t>kelima</a:t>
            </a:r>
            <a:r>
              <a:rPr lang="en-US" dirty="0" smtClean="0"/>
              <a:t> </a:t>
            </a:r>
            <a:r>
              <a:rPr lang="en-US" dirty="0" err="1" smtClean="0"/>
              <a:t>berturut-turut</a:t>
            </a:r>
            <a:r>
              <a:rPr lang="en-US" dirty="0" smtClean="0"/>
              <a:t> </a:t>
            </a:r>
            <a:r>
              <a:rPr lang="en-US" dirty="0" err="1" smtClean="0"/>
              <a:t>adalah</a:t>
            </a:r>
            <a:r>
              <a:rPr lang="en-US" dirty="0" smtClean="0"/>
              <a:t> 3, 7, 10, -4, </a:t>
            </a:r>
            <a:r>
              <a:rPr lang="en-US" dirty="0" err="1" smtClean="0"/>
              <a:t>dan</a:t>
            </a:r>
            <a:r>
              <a:rPr lang="en-US" dirty="0" smtClean="0"/>
              <a:t> 2, </a:t>
            </a:r>
            <a:r>
              <a:rPr lang="en-US" dirty="0" err="1" smtClean="0"/>
              <a:t>bagaimanakah</a:t>
            </a:r>
            <a:r>
              <a:rPr lang="en-US" dirty="0" smtClean="0"/>
              <a:t> </a:t>
            </a:r>
            <a:r>
              <a:rPr lang="en-US" dirty="0" err="1" smtClean="0"/>
              <a:t>sebaiknya</a:t>
            </a:r>
            <a:r>
              <a:rPr lang="en-US" dirty="0" smtClean="0"/>
              <a:t> </a:t>
            </a:r>
            <a:r>
              <a:rPr lang="en-US" dirty="0" err="1" smtClean="0"/>
              <a:t>promosi</a:t>
            </a:r>
            <a:r>
              <a:rPr lang="en-US" dirty="0" smtClean="0"/>
              <a:t> </a:t>
            </a:r>
            <a:r>
              <a:rPr lang="en-US" dirty="0" err="1" smtClean="0"/>
              <a:t>ini</a:t>
            </a:r>
            <a:r>
              <a:rPr lang="en-US" dirty="0" smtClean="0"/>
              <a:t> </a:t>
            </a:r>
            <a:r>
              <a:rPr lang="en-US" dirty="0" err="1" smtClean="0"/>
              <a:t>dilaksanakan</a:t>
            </a:r>
            <a:r>
              <a:rPr lang="en-US" dirty="0" smtClean="0"/>
              <a:t> </a:t>
            </a:r>
            <a:r>
              <a:rPr lang="en-US" dirty="0" err="1" smtClean="0"/>
              <a:t>oleh</a:t>
            </a:r>
            <a:r>
              <a:rPr lang="en-US" dirty="0" smtClean="0"/>
              <a:t> </a:t>
            </a:r>
            <a:r>
              <a:rPr lang="en-US" dirty="0" err="1" smtClean="0"/>
              <a:t>kedua</a:t>
            </a:r>
            <a:r>
              <a:rPr lang="en-US" dirty="0" smtClean="0"/>
              <a:t> </a:t>
            </a:r>
            <a:r>
              <a:rPr lang="en-US" dirty="0" err="1" smtClean="0"/>
              <a:t>perusahaan</a:t>
            </a:r>
            <a:r>
              <a:rPr lang="en-US" dirty="0" smtClean="0"/>
              <a:t> </a:t>
            </a:r>
            <a:r>
              <a:rPr lang="en-US" dirty="0" err="1" smtClean="0"/>
              <a:t>tersebut</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Historical  background</a:t>
            </a:r>
            <a:endParaRPr lang="en-US" dirty="0"/>
          </a:p>
        </p:txBody>
      </p:sp>
      <p:sp>
        <p:nvSpPr>
          <p:cNvPr id="3" name="Content Placeholder 2"/>
          <p:cNvSpPr>
            <a:spLocks noGrp="1"/>
          </p:cNvSpPr>
          <p:nvPr>
            <p:ph idx="1"/>
          </p:nvPr>
        </p:nvSpPr>
        <p:spPr/>
        <p:txBody>
          <a:bodyPr/>
          <a:lstStyle/>
          <a:p>
            <a:r>
              <a:rPr lang="en-US" dirty="0" err="1" smtClean="0"/>
              <a:t>Teori</a:t>
            </a:r>
            <a:r>
              <a:rPr lang="en-US" dirty="0" smtClean="0"/>
              <a:t> </a:t>
            </a:r>
            <a:r>
              <a:rPr lang="en-US" dirty="0" err="1" smtClean="0"/>
              <a:t>Permainan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pendekatan</a:t>
            </a:r>
            <a:r>
              <a:rPr lang="en-US" dirty="0" smtClean="0"/>
              <a:t> </a:t>
            </a:r>
            <a:r>
              <a:rPr lang="en-US" dirty="0" err="1" smtClean="0"/>
              <a:t>matematis</a:t>
            </a:r>
            <a:r>
              <a:rPr lang="en-US" dirty="0" smtClean="0"/>
              <a:t> </a:t>
            </a:r>
            <a:r>
              <a:rPr lang="en-US" dirty="0" err="1" smtClean="0"/>
              <a:t>untuk</a:t>
            </a:r>
            <a:r>
              <a:rPr lang="en-US" dirty="0" smtClean="0"/>
              <a:t> </a:t>
            </a:r>
            <a:r>
              <a:rPr lang="en-US" dirty="0" err="1" smtClean="0"/>
              <a:t>merumuskan</a:t>
            </a:r>
            <a:r>
              <a:rPr lang="en-US" dirty="0" smtClean="0"/>
              <a:t> </a:t>
            </a:r>
            <a:r>
              <a:rPr lang="en-US" dirty="0" err="1" smtClean="0"/>
              <a:t>situasi</a:t>
            </a:r>
            <a:r>
              <a:rPr lang="en-US" dirty="0" smtClean="0"/>
              <a:t> </a:t>
            </a:r>
            <a:r>
              <a:rPr lang="en-US" dirty="0" err="1" smtClean="0"/>
              <a:t>persaingan</a:t>
            </a:r>
            <a:r>
              <a:rPr lang="en-US" dirty="0" smtClean="0"/>
              <a:t> </a:t>
            </a:r>
            <a:r>
              <a:rPr lang="en-US" dirty="0" err="1" smtClean="0"/>
              <a:t>dan</a:t>
            </a:r>
            <a:r>
              <a:rPr lang="en-US" dirty="0" smtClean="0"/>
              <a:t> </a:t>
            </a:r>
            <a:r>
              <a:rPr lang="en-US" dirty="0" err="1" smtClean="0"/>
              <a:t>konflik</a:t>
            </a:r>
            <a:r>
              <a:rPr lang="en-US" dirty="0" smtClean="0"/>
              <a:t> </a:t>
            </a:r>
            <a:r>
              <a:rPr lang="en-US" dirty="0" err="1" smtClean="0"/>
              <a:t>antara</a:t>
            </a:r>
            <a:r>
              <a:rPr lang="en-US" dirty="0" smtClean="0"/>
              <a:t> </a:t>
            </a:r>
            <a:r>
              <a:rPr lang="en-US" dirty="0" err="1" smtClean="0"/>
              <a:t>berbagai</a:t>
            </a:r>
            <a:r>
              <a:rPr lang="en-US" dirty="0" smtClean="0"/>
              <a:t> </a:t>
            </a:r>
            <a:r>
              <a:rPr lang="en-US" dirty="0" err="1" smtClean="0"/>
              <a:t>persaingan</a:t>
            </a:r>
            <a:r>
              <a:rPr lang="en-US" dirty="0" smtClean="0"/>
              <a:t>.</a:t>
            </a:r>
          </a:p>
          <a:p>
            <a:r>
              <a:rPr lang="en-US" dirty="0" err="1" smtClean="0"/>
              <a:t>Teori</a:t>
            </a:r>
            <a:r>
              <a:rPr lang="en-US" dirty="0" smtClean="0"/>
              <a:t> </a:t>
            </a:r>
            <a:r>
              <a:rPr lang="en-US" dirty="0" err="1" smtClean="0"/>
              <a:t>ini</a:t>
            </a:r>
            <a:r>
              <a:rPr lang="en-US" dirty="0" smtClean="0"/>
              <a:t> </a:t>
            </a:r>
            <a:r>
              <a:rPr lang="en-US" dirty="0" err="1" smtClean="0"/>
              <a:t>dikembangkan</a:t>
            </a:r>
            <a:r>
              <a:rPr lang="en-US" dirty="0" smtClean="0"/>
              <a:t> </a:t>
            </a:r>
            <a:r>
              <a:rPr lang="en-US" dirty="0" err="1" smtClean="0"/>
              <a:t>untuk</a:t>
            </a:r>
            <a:r>
              <a:rPr lang="en-US" dirty="0" smtClean="0"/>
              <a:t> </a:t>
            </a:r>
            <a:r>
              <a:rPr lang="en-US" dirty="0" err="1" smtClean="0"/>
              <a:t>menganalisa</a:t>
            </a:r>
            <a:r>
              <a:rPr lang="en-US" dirty="0" smtClean="0"/>
              <a:t> </a:t>
            </a:r>
            <a:r>
              <a:rPr lang="en-US" dirty="0" err="1" smtClean="0"/>
              <a:t>proses</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dari</a:t>
            </a:r>
            <a:r>
              <a:rPr lang="en-US" dirty="0" smtClean="0"/>
              <a:t> </a:t>
            </a:r>
            <a:r>
              <a:rPr lang="en-US" dirty="0" err="1" smtClean="0"/>
              <a:t>situasi</a:t>
            </a:r>
            <a:r>
              <a:rPr lang="en-US" dirty="0" smtClean="0"/>
              <a:t> </a:t>
            </a:r>
            <a:r>
              <a:rPr lang="en-US" dirty="0" err="1" smtClean="0"/>
              <a:t>persaingan</a:t>
            </a:r>
            <a:r>
              <a:rPr lang="en-US" dirty="0" smtClean="0"/>
              <a:t> yang </a:t>
            </a:r>
            <a:r>
              <a:rPr lang="en-US" dirty="0" err="1" smtClean="0"/>
              <a:t>berbeda</a:t>
            </a:r>
            <a:r>
              <a:rPr lang="en-US" dirty="0" smtClean="0"/>
              <a:t> </a:t>
            </a:r>
            <a:r>
              <a:rPr lang="en-US" dirty="0" err="1" smtClean="0"/>
              <a:t>dan</a:t>
            </a:r>
            <a:r>
              <a:rPr lang="en-US" dirty="0" smtClean="0"/>
              <a:t> </a:t>
            </a:r>
            <a:r>
              <a:rPr lang="en-US" dirty="0" err="1" smtClean="0"/>
              <a:t>melibatkan</a:t>
            </a:r>
            <a:r>
              <a:rPr lang="en-US" dirty="0" smtClean="0"/>
              <a:t> </a:t>
            </a:r>
            <a:r>
              <a:rPr lang="en-US" dirty="0" err="1" smtClean="0"/>
              <a:t>dua</a:t>
            </a:r>
            <a:r>
              <a:rPr lang="en-US" dirty="0" smtClean="0"/>
              <a:t> </a:t>
            </a:r>
            <a:r>
              <a:rPr lang="en-US" dirty="0" err="1" smtClean="0"/>
              <a:t>atau</a:t>
            </a:r>
            <a:r>
              <a:rPr lang="en-US" dirty="0" smtClean="0"/>
              <a:t> </a:t>
            </a:r>
            <a:r>
              <a:rPr lang="en-US" dirty="0" err="1" smtClean="0"/>
              <a:t>lebih</a:t>
            </a:r>
            <a:r>
              <a:rPr lang="en-US" dirty="0" smtClean="0"/>
              <a:t> </a:t>
            </a:r>
            <a:r>
              <a:rPr lang="en-US" dirty="0" err="1" smtClean="0"/>
              <a:t>kepentingan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Kepentingan-kepentingan</a:t>
            </a:r>
            <a:r>
              <a:rPr lang="en-US" dirty="0" smtClean="0"/>
              <a:t> yang </a:t>
            </a:r>
            <a:r>
              <a:rPr lang="en-US" dirty="0" err="1" smtClean="0"/>
              <a:t>bersaing</a:t>
            </a:r>
            <a:r>
              <a:rPr lang="en-US" dirty="0" smtClean="0"/>
              <a:t> </a:t>
            </a:r>
            <a:r>
              <a:rPr lang="en-US" dirty="0" err="1" smtClean="0"/>
              <a:t>dalam</a:t>
            </a:r>
            <a:r>
              <a:rPr lang="en-US" dirty="0" smtClean="0"/>
              <a:t> </a:t>
            </a:r>
            <a:r>
              <a:rPr lang="en-US" dirty="0" err="1" smtClean="0"/>
              <a:t>permintaan</a:t>
            </a:r>
            <a:r>
              <a:rPr lang="en-US" dirty="0" smtClean="0"/>
              <a:t> </a:t>
            </a:r>
            <a:r>
              <a:rPr lang="en-US" dirty="0" err="1" smtClean="0"/>
              <a:t>disebut</a:t>
            </a:r>
            <a:r>
              <a:rPr lang="en-US" dirty="0" smtClean="0"/>
              <a:t> </a:t>
            </a:r>
            <a:r>
              <a:rPr lang="en-US" dirty="0" err="1" smtClean="0"/>
              <a:t>pemain</a:t>
            </a:r>
            <a:r>
              <a:rPr lang="en-US" dirty="0" smtClean="0"/>
              <a:t> (</a:t>
            </a:r>
            <a:r>
              <a:rPr lang="en-US" i="1" dirty="0" smtClean="0"/>
              <a:t>players</a:t>
            </a:r>
            <a:r>
              <a:rPr lang="en-US" dirty="0" smtClean="0"/>
              <a:t>). </a:t>
            </a:r>
            <a:r>
              <a:rPr lang="en-US" dirty="0" err="1" smtClean="0"/>
              <a:t>Anggapan</a:t>
            </a:r>
            <a:r>
              <a:rPr lang="en-US" dirty="0" smtClean="0"/>
              <a:t> yang </a:t>
            </a:r>
            <a:r>
              <a:rPr lang="en-US" dirty="0" err="1" smtClean="0"/>
              <a:t>digunakan</a:t>
            </a:r>
            <a:r>
              <a:rPr lang="en-US" dirty="0" smtClean="0"/>
              <a:t> </a:t>
            </a:r>
            <a:r>
              <a:rPr lang="en-US" dirty="0" err="1" smtClean="0"/>
              <a:t>adalah</a:t>
            </a:r>
            <a:r>
              <a:rPr lang="en-US" dirty="0" smtClean="0"/>
              <a:t> </a:t>
            </a:r>
            <a:r>
              <a:rPr lang="en-US" dirty="0" err="1" smtClean="0"/>
              <a:t>bahwa</a:t>
            </a:r>
            <a:r>
              <a:rPr lang="en-US" dirty="0" smtClean="0"/>
              <a:t> </a:t>
            </a:r>
            <a:r>
              <a:rPr lang="en-US" dirty="0" err="1" smtClean="0"/>
              <a:t>setiap</a:t>
            </a:r>
            <a:r>
              <a:rPr lang="en-US" dirty="0" smtClean="0"/>
              <a:t> </a:t>
            </a:r>
            <a:r>
              <a:rPr lang="en-US" dirty="0" err="1" smtClean="0"/>
              <a:t>pemain</a:t>
            </a:r>
            <a:r>
              <a:rPr lang="en-US" dirty="0" smtClean="0"/>
              <a:t> </a:t>
            </a:r>
            <a:r>
              <a:rPr lang="en-US" dirty="0" err="1" smtClean="0"/>
              <a:t>mempunyai</a:t>
            </a:r>
            <a:r>
              <a:rPr lang="en-US" dirty="0" smtClean="0"/>
              <a:t> </a:t>
            </a:r>
            <a:r>
              <a:rPr lang="en-US" dirty="0" err="1" smtClean="0"/>
              <a:t>kemampuan</a:t>
            </a:r>
            <a:r>
              <a:rPr lang="en-US" dirty="0" smtClean="0"/>
              <a:t> </a:t>
            </a:r>
            <a:r>
              <a:rPr lang="en-US" dirty="0" err="1" smtClean="0"/>
              <a:t>untuk</a:t>
            </a:r>
            <a:r>
              <a:rPr lang="en-US" dirty="0" smtClean="0"/>
              <a:t> </a:t>
            </a:r>
            <a:r>
              <a:rPr lang="en-US" dirty="0" err="1" smtClean="0"/>
              <a:t>mengambil</a:t>
            </a:r>
            <a:r>
              <a:rPr lang="en-US" dirty="0" smtClean="0"/>
              <a:t> </a:t>
            </a:r>
            <a:r>
              <a:rPr lang="en-US" dirty="0" err="1" smtClean="0"/>
              <a:t>keputusan</a:t>
            </a:r>
            <a:r>
              <a:rPr lang="en-US" dirty="0" smtClean="0"/>
              <a:t> </a:t>
            </a:r>
            <a:r>
              <a:rPr lang="en-US" dirty="0" err="1" smtClean="0"/>
              <a:t>secara</a:t>
            </a:r>
            <a:r>
              <a:rPr lang="en-US" dirty="0" smtClean="0"/>
              <a:t> </a:t>
            </a:r>
            <a:r>
              <a:rPr lang="en-US" dirty="0" err="1" smtClean="0"/>
              <a:t>bebas</a:t>
            </a:r>
            <a:r>
              <a:rPr lang="en-US" dirty="0" smtClean="0"/>
              <a:t> </a:t>
            </a:r>
            <a:r>
              <a:rPr lang="en-US" dirty="0" err="1" smtClean="0"/>
              <a:t>dan</a:t>
            </a:r>
            <a:r>
              <a:rPr lang="en-US" dirty="0" smtClean="0"/>
              <a:t> </a:t>
            </a:r>
            <a:r>
              <a:rPr lang="en-US" dirty="0" err="1" smtClean="0"/>
              <a:t>rasional</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err="1" smtClean="0"/>
              <a:t>Teori</a:t>
            </a:r>
            <a:r>
              <a:rPr lang="en-US" dirty="0" smtClean="0"/>
              <a:t> </a:t>
            </a:r>
            <a:r>
              <a:rPr lang="en-US" dirty="0" err="1" smtClean="0"/>
              <a:t>permainan</a:t>
            </a:r>
            <a:r>
              <a:rPr lang="en-US" dirty="0" smtClean="0"/>
              <a:t> </a:t>
            </a:r>
            <a:r>
              <a:rPr lang="en-US" dirty="0" err="1" smtClean="0"/>
              <a:t>mula-mula</a:t>
            </a:r>
            <a:r>
              <a:rPr lang="en-US" dirty="0" smtClean="0"/>
              <a:t> </a:t>
            </a:r>
            <a:r>
              <a:rPr lang="en-US" dirty="0" err="1" smtClean="0"/>
              <a:t>dikemukakan</a:t>
            </a:r>
            <a:r>
              <a:rPr lang="en-US" dirty="0" smtClean="0"/>
              <a:t> </a:t>
            </a:r>
            <a:r>
              <a:rPr lang="en-US" dirty="0" err="1" smtClean="0"/>
              <a:t>oleh</a:t>
            </a:r>
            <a:r>
              <a:rPr lang="en-US" dirty="0" smtClean="0"/>
              <a:t> </a:t>
            </a:r>
            <a:r>
              <a:rPr lang="en-US" dirty="0" err="1" smtClean="0"/>
              <a:t>seorang</a:t>
            </a:r>
            <a:r>
              <a:rPr lang="en-US" dirty="0" smtClean="0"/>
              <a:t> </a:t>
            </a:r>
            <a:r>
              <a:rPr lang="en-US" dirty="0" err="1" smtClean="0"/>
              <a:t>ahli</a:t>
            </a:r>
            <a:r>
              <a:rPr lang="en-US" dirty="0" smtClean="0"/>
              <a:t> </a:t>
            </a:r>
            <a:r>
              <a:rPr lang="en-US" dirty="0" err="1" smtClean="0"/>
              <a:t>matematika</a:t>
            </a:r>
            <a:r>
              <a:rPr lang="en-US" dirty="0" smtClean="0"/>
              <a:t> </a:t>
            </a:r>
            <a:r>
              <a:rPr lang="en-US" dirty="0" err="1" smtClean="0"/>
              <a:t>Prancis</a:t>
            </a:r>
            <a:r>
              <a:rPr lang="en-US" dirty="0" smtClean="0"/>
              <a:t> yang </a:t>
            </a:r>
            <a:r>
              <a:rPr lang="en-US" dirty="0" err="1" smtClean="0"/>
              <a:t>bernama</a:t>
            </a:r>
            <a:r>
              <a:rPr lang="en-US" dirty="0" smtClean="0"/>
              <a:t> Emile </a:t>
            </a:r>
            <a:r>
              <a:rPr lang="en-US" dirty="0" err="1" smtClean="0"/>
              <a:t>Borel</a:t>
            </a:r>
            <a:r>
              <a:rPr lang="en-US" dirty="0" smtClean="0"/>
              <a:t> </a:t>
            </a:r>
            <a:r>
              <a:rPr lang="en-US" dirty="0" err="1" smtClean="0"/>
              <a:t>pada</a:t>
            </a:r>
            <a:r>
              <a:rPr lang="en-US" dirty="0" smtClean="0"/>
              <a:t> </a:t>
            </a:r>
            <a:r>
              <a:rPr lang="en-US" dirty="0" err="1" smtClean="0"/>
              <a:t>tahun</a:t>
            </a:r>
            <a:r>
              <a:rPr lang="en-US" dirty="0" smtClean="0"/>
              <a:t> 1921. </a:t>
            </a:r>
            <a:r>
              <a:rPr lang="en-US" dirty="0" err="1" smtClean="0"/>
              <a:t>kemudian</a:t>
            </a:r>
            <a:r>
              <a:rPr lang="en-US" dirty="0" smtClean="0"/>
              <a:t>, John Von </a:t>
            </a:r>
            <a:r>
              <a:rPr lang="en-US" dirty="0" err="1" smtClean="0"/>
              <a:t>Neemann</a:t>
            </a:r>
            <a:r>
              <a:rPr lang="en-US" dirty="0" smtClean="0"/>
              <a:t> </a:t>
            </a:r>
            <a:r>
              <a:rPr lang="en-US" dirty="0" err="1" smtClean="0"/>
              <a:t>dan</a:t>
            </a:r>
            <a:r>
              <a:rPr lang="en-US" dirty="0" smtClean="0"/>
              <a:t> Oskar Morgenstern </a:t>
            </a:r>
            <a:r>
              <a:rPr lang="en-US" dirty="0" err="1" smtClean="0"/>
              <a:t>mengembangkan</a:t>
            </a:r>
            <a:r>
              <a:rPr lang="en-US" dirty="0" smtClean="0"/>
              <a:t> </a:t>
            </a:r>
            <a:r>
              <a:rPr lang="en-US" dirty="0" err="1" smtClean="0"/>
              <a:t>lebih</a:t>
            </a:r>
            <a:r>
              <a:rPr lang="en-US" dirty="0" smtClean="0"/>
              <a:t> </a:t>
            </a:r>
            <a:r>
              <a:rPr lang="en-US" dirty="0" err="1" smtClean="0"/>
              <a:t>lanjut</a:t>
            </a:r>
            <a:r>
              <a:rPr lang="en-US" dirty="0" smtClean="0"/>
              <a:t> </a:t>
            </a:r>
            <a:r>
              <a:rPr lang="en-US" dirty="0" err="1" smtClean="0"/>
              <a:t>sebagai</a:t>
            </a:r>
            <a:r>
              <a:rPr lang="en-US" dirty="0" smtClean="0"/>
              <a:t> </a:t>
            </a:r>
            <a:r>
              <a:rPr lang="en-US" dirty="0" err="1" smtClean="0"/>
              <a:t>alat</a:t>
            </a:r>
            <a:r>
              <a:rPr lang="en-US" dirty="0" smtClean="0"/>
              <a:t> </a:t>
            </a:r>
            <a:r>
              <a:rPr lang="en-US" dirty="0" err="1" smtClean="0"/>
              <a:t>untuk</a:t>
            </a:r>
            <a:r>
              <a:rPr lang="en-US" dirty="0" smtClean="0"/>
              <a:t> </a:t>
            </a:r>
            <a:r>
              <a:rPr lang="en-US" dirty="0" err="1" smtClean="0"/>
              <a:t>merumuskan</a:t>
            </a:r>
            <a:r>
              <a:rPr lang="en-US" dirty="0" smtClean="0"/>
              <a:t> </a:t>
            </a:r>
            <a:r>
              <a:rPr lang="en-US" dirty="0" err="1" smtClean="0"/>
              <a:t>perilaku</a:t>
            </a:r>
            <a:r>
              <a:rPr lang="en-US" dirty="0" smtClean="0"/>
              <a:t> </a:t>
            </a:r>
            <a:r>
              <a:rPr lang="en-US" dirty="0" err="1" smtClean="0"/>
              <a:t>ekonomi</a:t>
            </a:r>
            <a:r>
              <a:rPr lang="en-US" dirty="0" smtClean="0"/>
              <a:t> yang </a:t>
            </a:r>
            <a:r>
              <a:rPr lang="en-US" dirty="0" err="1" smtClean="0"/>
              <a:t>bersaing</a:t>
            </a: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a:t>
            </a:r>
            <a:r>
              <a:rPr lang="en-US" dirty="0" err="1" smtClean="0"/>
              <a:t>teori</a:t>
            </a:r>
            <a:r>
              <a:rPr lang="en-US" dirty="0" smtClean="0"/>
              <a:t> </a:t>
            </a:r>
            <a:r>
              <a:rPr lang="en-US" dirty="0" err="1" smtClean="0"/>
              <a:t>permainan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Mengembangkan</a:t>
            </a:r>
            <a:r>
              <a:rPr lang="en-US" dirty="0" smtClean="0"/>
              <a:t> </a:t>
            </a:r>
            <a:r>
              <a:rPr lang="en-US" dirty="0" err="1" smtClean="0"/>
              <a:t>suatu</a:t>
            </a:r>
            <a:r>
              <a:rPr lang="en-US" dirty="0" smtClean="0"/>
              <a:t> </a:t>
            </a:r>
            <a:r>
              <a:rPr lang="en-US" dirty="0" err="1" smtClean="0"/>
              <a:t>kerangka</a:t>
            </a:r>
            <a:r>
              <a:rPr lang="en-US" dirty="0" smtClean="0"/>
              <a:t> </a:t>
            </a:r>
            <a:r>
              <a:rPr lang="en-US" dirty="0" err="1" smtClean="0"/>
              <a:t>untuk</a:t>
            </a:r>
            <a:r>
              <a:rPr lang="en-US" dirty="0" smtClean="0"/>
              <a:t> </a:t>
            </a:r>
            <a:r>
              <a:rPr lang="en-US" dirty="0" err="1" smtClean="0"/>
              <a:t>analisa</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dalam</a:t>
            </a:r>
            <a:r>
              <a:rPr lang="en-US" dirty="0" smtClean="0"/>
              <a:t> </a:t>
            </a:r>
            <a:r>
              <a:rPr lang="en-US" dirty="0" err="1" smtClean="0"/>
              <a:t>situasi</a:t>
            </a:r>
            <a:r>
              <a:rPr lang="en-US" dirty="0" smtClean="0"/>
              <a:t> </a:t>
            </a:r>
            <a:r>
              <a:rPr lang="en-US" dirty="0" err="1" smtClean="0"/>
              <a:t>persaingan</a:t>
            </a:r>
            <a:r>
              <a:rPr lang="en-US" dirty="0" smtClean="0"/>
              <a:t> (</a:t>
            </a:r>
            <a:r>
              <a:rPr lang="en-US" dirty="0" err="1" smtClean="0"/>
              <a:t>kerja</a:t>
            </a:r>
            <a:r>
              <a:rPr lang="en-US" dirty="0" smtClean="0"/>
              <a:t> </a:t>
            </a:r>
            <a:r>
              <a:rPr lang="en-US" dirty="0" err="1" smtClean="0"/>
              <a:t>sama</a:t>
            </a:r>
            <a:r>
              <a:rPr lang="en-US" dirty="0" smtClean="0"/>
              <a:t>)</a:t>
            </a:r>
          </a:p>
          <a:p>
            <a:r>
              <a:rPr lang="en-US" dirty="0" err="1" smtClean="0"/>
              <a:t>Menguraikan</a:t>
            </a:r>
            <a:r>
              <a:rPr lang="en-US" dirty="0" smtClean="0"/>
              <a:t> </a:t>
            </a:r>
            <a:r>
              <a:rPr lang="en-US" dirty="0" err="1" smtClean="0"/>
              <a:t>metode</a:t>
            </a:r>
            <a:r>
              <a:rPr lang="en-US" dirty="0" smtClean="0"/>
              <a:t> </a:t>
            </a:r>
            <a:r>
              <a:rPr lang="en-US" dirty="0" err="1" smtClean="0"/>
              <a:t>kuantitatif</a:t>
            </a:r>
            <a:r>
              <a:rPr lang="en-US" dirty="0" smtClean="0"/>
              <a:t> yang </a:t>
            </a:r>
            <a:r>
              <a:rPr lang="en-US" dirty="0" err="1" smtClean="0"/>
              <a:t>sistemik</a:t>
            </a:r>
            <a:r>
              <a:rPr lang="en-US" dirty="0" smtClean="0"/>
              <a:t> </a:t>
            </a:r>
            <a:r>
              <a:rPr lang="en-US" dirty="0" err="1" smtClean="0"/>
              <a:t>bagi</a:t>
            </a:r>
            <a:r>
              <a:rPr lang="en-US" dirty="0" smtClean="0"/>
              <a:t> </a:t>
            </a:r>
            <a:r>
              <a:rPr lang="en-US" dirty="0" err="1" smtClean="0"/>
              <a:t>pemain</a:t>
            </a:r>
            <a:r>
              <a:rPr lang="en-US" dirty="0" smtClean="0"/>
              <a:t> yang </a:t>
            </a:r>
            <a:r>
              <a:rPr lang="en-US" dirty="0" err="1" smtClean="0"/>
              <a:t>terlibat</a:t>
            </a:r>
            <a:r>
              <a:rPr lang="en-US" dirty="0" smtClean="0"/>
              <a:t> </a:t>
            </a:r>
            <a:r>
              <a:rPr lang="en-US" dirty="0" err="1" smtClean="0"/>
              <a:t>dalam</a:t>
            </a:r>
            <a:r>
              <a:rPr lang="en-US" dirty="0" smtClean="0"/>
              <a:t> </a:t>
            </a:r>
            <a:r>
              <a:rPr lang="en-US" dirty="0" err="1" smtClean="0"/>
              <a:t>persaingan</a:t>
            </a:r>
            <a:r>
              <a:rPr lang="en-US" dirty="0" smtClean="0"/>
              <a:t> </a:t>
            </a:r>
            <a:r>
              <a:rPr lang="en-US" dirty="0" err="1" smtClean="0"/>
              <a:t>untuk</a:t>
            </a:r>
            <a:r>
              <a:rPr lang="en-US" dirty="0" smtClean="0"/>
              <a:t> </a:t>
            </a:r>
            <a:r>
              <a:rPr lang="en-US" dirty="0" err="1" smtClean="0"/>
              <a:t>memilih</a:t>
            </a:r>
            <a:r>
              <a:rPr lang="en-US" dirty="0" smtClean="0"/>
              <a:t> </a:t>
            </a:r>
            <a:r>
              <a:rPr lang="en-US" dirty="0" err="1" smtClean="0"/>
              <a:t>strategi</a:t>
            </a:r>
            <a:r>
              <a:rPr lang="en-US" dirty="0" smtClean="0"/>
              <a:t> yang </a:t>
            </a:r>
            <a:r>
              <a:rPr lang="en-US" dirty="0" err="1" smtClean="0"/>
              <a:t>tradisional</a:t>
            </a:r>
            <a:r>
              <a:rPr lang="en-US" dirty="0" smtClean="0"/>
              <a:t> </a:t>
            </a:r>
            <a:r>
              <a:rPr lang="en-US" dirty="0" err="1" smtClean="0"/>
              <a:t>dalam</a:t>
            </a:r>
            <a:r>
              <a:rPr lang="en-US" dirty="0" smtClean="0"/>
              <a:t> </a:t>
            </a:r>
            <a:r>
              <a:rPr lang="en-US" dirty="0" err="1" smtClean="0"/>
              <a:t>pencapaian</a:t>
            </a:r>
            <a:r>
              <a:rPr lang="en-US" dirty="0" smtClean="0"/>
              <a:t> </a:t>
            </a:r>
            <a:r>
              <a:rPr lang="en-US" dirty="0" err="1" smtClean="0"/>
              <a:t>tujuan</a:t>
            </a:r>
            <a:endParaRPr lang="en-US" dirty="0" smtClean="0"/>
          </a:p>
          <a:p>
            <a:r>
              <a:rPr lang="en-US" dirty="0" err="1" smtClean="0"/>
              <a:t>Memberi</a:t>
            </a:r>
            <a:r>
              <a:rPr lang="en-US" dirty="0" smtClean="0"/>
              <a:t> </a:t>
            </a:r>
            <a:r>
              <a:rPr lang="en-US" dirty="0" err="1" smtClean="0"/>
              <a:t>gambaran</a:t>
            </a:r>
            <a:r>
              <a:rPr lang="en-US" dirty="0" smtClean="0"/>
              <a:t> </a:t>
            </a:r>
            <a:r>
              <a:rPr lang="en-US" dirty="0" err="1" smtClean="0"/>
              <a:t>dan</a:t>
            </a:r>
            <a:r>
              <a:rPr lang="en-US" dirty="0" smtClean="0"/>
              <a:t> </a:t>
            </a:r>
            <a:r>
              <a:rPr lang="en-US" dirty="0" err="1" smtClean="0"/>
              <a:t>penjelasan</a:t>
            </a:r>
            <a:r>
              <a:rPr lang="en-US" dirty="0" smtClean="0"/>
              <a:t> </a:t>
            </a:r>
            <a:r>
              <a:rPr lang="en-US" dirty="0" err="1" smtClean="0"/>
              <a:t>fenomena</a:t>
            </a:r>
            <a:r>
              <a:rPr lang="en-US" dirty="0" smtClean="0"/>
              <a:t> </a:t>
            </a:r>
            <a:r>
              <a:rPr lang="en-US" dirty="0" err="1" smtClean="0"/>
              <a:t>situasi</a:t>
            </a:r>
            <a:r>
              <a:rPr lang="en-US" dirty="0" smtClean="0"/>
              <a:t> </a:t>
            </a:r>
            <a:r>
              <a:rPr lang="en-US" dirty="0" err="1" smtClean="0"/>
              <a:t>persaingan</a:t>
            </a:r>
            <a:r>
              <a:rPr lang="en-US" dirty="0" smtClean="0"/>
              <a:t>/ </a:t>
            </a:r>
            <a:r>
              <a:rPr lang="en-US" dirty="0" err="1" smtClean="0"/>
              <a:t>konflik</a:t>
            </a:r>
            <a:r>
              <a:rPr lang="en-US" dirty="0" smtClean="0"/>
              <a:t> </a:t>
            </a:r>
            <a:r>
              <a:rPr lang="en-US" dirty="0" err="1" smtClean="0"/>
              <a:t>seperti</a:t>
            </a:r>
            <a:r>
              <a:rPr lang="en-US" dirty="0" smtClean="0"/>
              <a:t> </a:t>
            </a:r>
            <a:r>
              <a:rPr lang="en-US" dirty="0" err="1" smtClean="0"/>
              <a:t>tawar-menawar</a:t>
            </a:r>
            <a:r>
              <a:rPr lang="en-US" dirty="0" smtClean="0"/>
              <a:t> </a:t>
            </a:r>
            <a:r>
              <a:rPr lang="en-US" dirty="0" err="1" smtClean="0"/>
              <a:t>dan</a:t>
            </a:r>
            <a:r>
              <a:rPr lang="en-US" dirty="0" smtClean="0"/>
              <a:t> </a:t>
            </a:r>
            <a:r>
              <a:rPr lang="en-US" dirty="0" err="1" smtClean="0"/>
              <a:t>perumusan</a:t>
            </a:r>
            <a:r>
              <a:rPr lang="en-US" dirty="0" smtClean="0"/>
              <a:t> </a:t>
            </a:r>
            <a:r>
              <a:rPr lang="en-US" dirty="0" err="1" smtClean="0"/>
              <a:t>koalisi</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Aplikasi</a:t>
            </a:r>
            <a:endParaRPr lang="en-US" dirty="0"/>
          </a:p>
        </p:txBody>
      </p:sp>
      <p:sp>
        <p:nvSpPr>
          <p:cNvPr id="3" name="Content Placeholder 2"/>
          <p:cNvSpPr>
            <a:spLocks noGrp="1"/>
          </p:cNvSpPr>
          <p:nvPr>
            <p:ph idx="1"/>
          </p:nvPr>
        </p:nvSpPr>
        <p:spPr>
          <a:xfrm>
            <a:off x="3643306" y="1600200"/>
            <a:ext cx="5043494" cy="4525963"/>
          </a:xfrm>
        </p:spPr>
        <p:txBody>
          <a:bodyPr/>
          <a:lstStyle/>
          <a:p>
            <a:r>
              <a:rPr lang="en-US" dirty="0" err="1" smtClean="0"/>
              <a:t>Bidang</a:t>
            </a:r>
            <a:r>
              <a:rPr lang="en-US" dirty="0" smtClean="0"/>
              <a:t> </a:t>
            </a:r>
            <a:r>
              <a:rPr lang="en-US" dirty="0" err="1" smtClean="0"/>
              <a:t>militer</a:t>
            </a:r>
            <a:r>
              <a:rPr lang="en-US" dirty="0" smtClean="0"/>
              <a:t>: (</a:t>
            </a:r>
            <a:r>
              <a:rPr lang="en-US" dirty="0" err="1" smtClean="0"/>
              <a:t>sering</a:t>
            </a:r>
            <a:r>
              <a:rPr lang="en-US" dirty="0" smtClean="0"/>
              <a:t> </a:t>
            </a:r>
            <a:r>
              <a:rPr lang="en-US" dirty="0" err="1" smtClean="0"/>
              <a:t>sukses</a:t>
            </a:r>
            <a:r>
              <a:rPr lang="en-US" dirty="0" smtClean="0"/>
              <a:t> </a:t>
            </a:r>
            <a:r>
              <a:rPr lang="en-US" dirty="0" err="1" smtClean="0"/>
              <a:t>dan</a:t>
            </a:r>
            <a:r>
              <a:rPr lang="en-US" dirty="0" smtClean="0"/>
              <a:t> paling </a:t>
            </a:r>
            <a:r>
              <a:rPr lang="en-US" dirty="0" err="1" smtClean="0"/>
              <a:t>banyak</a:t>
            </a:r>
            <a:r>
              <a:rPr lang="en-US" dirty="0" smtClean="0"/>
              <a:t> </a:t>
            </a:r>
            <a:r>
              <a:rPr lang="en-US" dirty="0" err="1" smtClean="0"/>
              <a:t>digunakan</a:t>
            </a:r>
            <a:r>
              <a:rPr lang="en-US" dirty="0" smtClean="0"/>
              <a:t>)</a:t>
            </a:r>
          </a:p>
          <a:p>
            <a:r>
              <a:rPr lang="en-US" dirty="0" err="1" smtClean="0"/>
              <a:t>Bidang</a:t>
            </a:r>
            <a:r>
              <a:rPr lang="en-US" dirty="0" smtClean="0"/>
              <a:t> </a:t>
            </a:r>
            <a:r>
              <a:rPr lang="en-US" dirty="0" err="1" smtClean="0"/>
              <a:t>bisnis</a:t>
            </a:r>
            <a:r>
              <a:rPr lang="en-US" dirty="0" smtClean="0"/>
              <a:t> : </a:t>
            </a:r>
            <a:r>
              <a:rPr lang="en-US" dirty="0" err="1" smtClean="0"/>
              <a:t>Kontrak</a:t>
            </a:r>
            <a:r>
              <a:rPr lang="en-US" dirty="0" smtClean="0"/>
              <a:t> </a:t>
            </a:r>
            <a:r>
              <a:rPr lang="en-US" dirty="0" err="1" smtClean="0"/>
              <a:t>dan</a:t>
            </a:r>
            <a:r>
              <a:rPr lang="en-US" dirty="0" smtClean="0"/>
              <a:t> program </a:t>
            </a:r>
            <a:r>
              <a:rPr lang="en-US" dirty="0" err="1" smtClean="0"/>
              <a:t>tawar-menawar</a:t>
            </a:r>
            <a:r>
              <a:rPr lang="en-US" dirty="0" smtClean="0"/>
              <a:t> </a:t>
            </a:r>
            <a:r>
              <a:rPr lang="en-US" dirty="0" err="1" smtClean="0"/>
              <a:t>serta</a:t>
            </a:r>
            <a:r>
              <a:rPr lang="en-US" dirty="0" smtClean="0"/>
              <a:t> </a:t>
            </a:r>
            <a:r>
              <a:rPr lang="en-US" dirty="0" err="1" smtClean="0"/>
              <a:t>keputusan-keputusan</a:t>
            </a:r>
            <a:r>
              <a:rPr lang="en-US" dirty="0" smtClean="0"/>
              <a:t> </a:t>
            </a:r>
            <a:r>
              <a:rPr lang="en-US" dirty="0" err="1" smtClean="0"/>
              <a:t>penetapan</a:t>
            </a:r>
            <a:r>
              <a:rPr lang="en-US" dirty="0" smtClean="0"/>
              <a:t> </a:t>
            </a:r>
            <a:r>
              <a:rPr lang="en-US" dirty="0" err="1" smtClean="0"/>
              <a:t>harga</a:t>
            </a:r>
            <a:endParaRPr lang="en-US" dirty="0"/>
          </a:p>
        </p:txBody>
      </p:sp>
      <p:pic>
        <p:nvPicPr>
          <p:cNvPr id="1026" name="Picture 2" descr="D:\RISET OPERASI\gametheory.gif"/>
          <p:cNvPicPr>
            <a:picLocks noChangeAspect="1" noChangeArrowheads="1"/>
          </p:cNvPicPr>
          <p:nvPr/>
        </p:nvPicPr>
        <p:blipFill>
          <a:blip r:embed="rId2"/>
          <a:srcRect/>
          <a:stretch>
            <a:fillRect/>
          </a:stretch>
        </p:blipFill>
        <p:spPr bwMode="auto">
          <a:xfrm>
            <a:off x="0" y="1500174"/>
            <a:ext cx="3409881" cy="321529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Model-model </a:t>
            </a:r>
            <a:r>
              <a:rPr lang="en-US" dirty="0" err="1" smtClean="0"/>
              <a:t>teori</a:t>
            </a:r>
            <a:r>
              <a:rPr lang="en-US" dirty="0" smtClean="0"/>
              <a:t> </a:t>
            </a:r>
            <a:r>
              <a:rPr lang="en-US" dirty="0" err="1" smtClean="0"/>
              <a:t>permainan</a:t>
            </a:r>
            <a:endParaRPr lang="en-US" dirty="0"/>
          </a:p>
        </p:txBody>
      </p:sp>
      <p:sp>
        <p:nvSpPr>
          <p:cNvPr id="3" name="Content Placeholder 2"/>
          <p:cNvSpPr>
            <a:spLocks noGrp="1"/>
          </p:cNvSpPr>
          <p:nvPr>
            <p:ph idx="1"/>
          </p:nvPr>
        </p:nvSpPr>
        <p:spPr/>
        <p:txBody>
          <a:bodyPr>
            <a:normAutofit lnSpcReduction="10000"/>
          </a:bodyPr>
          <a:lstStyle/>
          <a:p>
            <a:r>
              <a:rPr lang="en-US" dirty="0" smtClean="0"/>
              <a:t>Model-model </a:t>
            </a:r>
            <a:r>
              <a:rPr lang="en-US" dirty="0" err="1" smtClean="0"/>
              <a:t>teori</a:t>
            </a:r>
            <a:r>
              <a:rPr lang="en-US" dirty="0" smtClean="0"/>
              <a:t> </a:t>
            </a:r>
            <a:r>
              <a:rPr lang="en-US" dirty="0" err="1" smtClean="0"/>
              <a:t>permainan</a:t>
            </a:r>
            <a:r>
              <a:rPr lang="en-US" dirty="0" smtClean="0"/>
              <a:t> </a:t>
            </a:r>
            <a:r>
              <a:rPr lang="en-US" dirty="0" err="1" smtClean="0"/>
              <a:t>dapat</a:t>
            </a:r>
            <a:r>
              <a:rPr lang="en-US" dirty="0" smtClean="0"/>
              <a:t> </a:t>
            </a:r>
            <a:r>
              <a:rPr lang="en-US" dirty="0" err="1" smtClean="0"/>
              <a:t>diklasifikasikan</a:t>
            </a:r>
            <a:r>
              <a:rPr lang="en-US" dirty="0" smtClean="0"/>
              <a:t> </a:t>
            </a:r>
            <a:r>
              <a:rPr lang="en-US" dirty="0" err="1" smtClean="0"/>
              <a:t>dengan</a:t>
            </a:r>
            <a:r>
              <a:rPr lang="en-US" dirty="0" smtClean="0"/>
              <a:t> </a:t>
            </a:r>
            <a:r>
              <a:rPr lang="en-US" dirty="0" err="1" smtClean="0"/>
              <a:t>sejumlah</a:t>
            </a:r>
            <a:r>
              <a:rPr lang="en-US" dirty="0" smtClean="0"/>
              <a:t> </a:t>
            </a:r>
            <a:r>
              <a:rPr lang="en-US" dirty="0" err="1" smtClean="0"/>
              <a:t>cara</a:t>
            </a:r>
            <a:r>
              <a:rPr lang="en-US" dirty="0" smtClean="0"/>
              <a:t> </a:t>
            </a:r>
            <a:r>
              <a:rPr lang="en-US" dirty="0" err="1" smtClean="0"/>
              <a:t>seperti</a:t>
            </a:r>
            <a:r>
              <a:rPr lang="en-US" dirty="0" smtClean="0"/>
              <a:t> :</a:t>
            </a:r>
          </a:p>
          <a:p>
            <a:pPr>
              <a:buFontTx/>
              <a:buChar char="-"/>
            </a:pPr>
            <a:r>
              <a:rPr lang="en-US" dirty="0" err="1" smtClean="0"/>
              <a:t>Jumlah</a:t>
            </a:r>
            <a:r>
              <a:rPr lang="en-US" dirty="0" smtClean="0"/>
              <a:t> </a:t>
            </a:r>
            <a:r>
              <a:rPr lang="en-US" dirty="0" err="1" smtClean="0"/>
              <a:t>pemain</a:t>
            </a:r>
            <a:endParaRPr lang="en-US" dirty="0" smtClean="0"/>
          </a:p>
          <a:p>
            <a:pPr>
              <a:buFontTx/>
              <a:buChar char="-"/>
            </a:pPr>
            <a:r>
              <a:rPr lang="en-US" dirty="0" err="1" smtClean="0"/>
              <a:t>Jumlah</a:t>
            </a:r>
            <a:r>
              <a:rPr lang="en-US" dirty="0" smtClean="0"/>
              <a:t> </a:t>
            </a:r>
            <a:r>
              <a:rPr lang="en-US" dirty="0" err="1" smtClean="0"/>
              <a:t>keuntungan</a:t>
            </a:r>
            <a:r>
              <a:rPr lang="en-US" dirty="0" smtClean="0"/>
              <a:t> </a:t>
            </a:r>
            <a:r>
              <a:rPr lang="en-US" dirty="0" err="1" smtClean="0"/>
              <a:t>dan</a:t>
            </a:r>
            <a:r>
              <a:rPr lang="en-US" dirty="0" smtClean="0"/>
              <a:t> </a:t>
            </a:r>
            <a:r>
              <a:rPr lang="en-US" dirty="0" err="1" smtClean="0"/>
              <a:t>kerugian</a:t>
            </a:r>
            <a:endParaRPr lang="en-US" dirty="0" smtClean="0"/>
          </a:p>
          <a:p>
            <a:pPr>
              <a:buFontTx/>
              <a:buChar char="-"/>
            </a:pPr>
            <a:r>
              <a:rPr lang="en-US" dirty="0" err="1" smtClean="0"/>
              <a:t>Jumlah</a:t>
            </a:r>
            <a:r>
              <a:rPr lang="en-US" dirty="0" smtClean="0"/>
              <a:t> </a:t>
            </a:r>
            <a:r>
              <a:rPr lang="en-US" dirty="0" err="1" smtClean="0"/>
              <a:t>strategi</a:t>
            </a:r>
            <a:r>
              <a:rPr lang="en-US" dirty="0" smtClean="0"/>
              <a:t> yang </a:t>
            </a:r>
            <a:r>
              <a:rPr lang="en-US" dirty="0" err="1" smtClean="0"/>
              <a:t>digunakan</a:t>
            </a:r>
            <a:r>
              <a:rPr lang="en-US" dirty="0" smtClean="0"/>
              <a:t> </a:t>
            </a:r>
            <a:r>
              <a:rPr lang="en-US" dirty="0" err="1" smtClean="0"/>
              <a:t>dalam</a:t>
            </a:r>
            <a:r>
              <a:rPr lang="en-US" dirty="0" smtClean="0"/>
              <a:t> </a:t>
            </a:r>
            <a:r>
              <a:rPr lang="en-US" dirty="0" err="1" smtClean="0"/>
              <a:t>permainan</a:t>
            </a:r>
            <a:endParaRPr lang="en-US" dirty="0" smtClean="0"/>
          </a:p>
          <a:p>
            <a:pPr>
              <a:buNone/>
            </a:pPr>
            <a:r>
              <a:rPr lang="en-US" dirty="0" smtClean="0"/>
              <a:t># </a:t>
            </a:r>
            <a:r>
              <a:rPr lang="en-US" dirty="0" err="1" smtClean="0"/>
              <a:t>Jika</a:t>
            </a:r>
            <a:r>
              <a:rPr lang="en-US" dirty="0" smtClean="0"/>
              <a:t> </a:t>
            </a:r>
            <a:r>
              <a:rPr lang="en-US" dirty="0" err="1" smtClean="0"/>
              <a:t>permainan</a:t>
            </a:r>
            <a:r>
              <a:rPr lang="en-US" dirty="0" smtClean="0"/>
              <a:t> </a:t>
            </a:r>
            <a:r>
              <a:rPr lang="en-US" dirty="0" err="1" smtClean="0"/>
              <a:t>ada</a:t>
            </a:r>
            <a:r>
              <a:rPr lang="en-US" dirty="0" smtClean="0"/>
              <a:t> </a:t>
            </a:r>
            <a:r>
              <a:rPr lang="en-US" dirty="0" err="1" smtClean="0"/>
              <a:t>dua</a:t>
            </a:r>
            <a:r>
              <a:rPr lang="en-US" dirty="0" smtClean="0"/>
              <a:t> </a:t>
            </a:r>
            <a:r>
              <a:rPr lang="en-US" dirty="0" err="1" smtClean="0"/>
              <a:t>pemain</a:t>
            </a:r>
            <a:r>
              <a:rPr lang="en-US" dirty="0" smtClean="0"/>
              <a:t>, </a:t>
            </a:r>
            <a:r>
              <a:rPr lang="en-US" dirty="0" err="1" smtClean="0"/>
              <a:t>permainan</a:t>
            </a:r>
            <a:r>
              <a:rPr lang="en-US" dirty="0" smtClean="0"/>
              <a:t> </a:t>
            </a:r>
            <a:r>
              <a:rPr lang="en-US" dirty="0" err="1" smtClean="0"/>
              <a:t>disebut</a:t>
            </a:r>
            <a:r>
              <a:rPr lang="en-US" dirty="0" smtClean="0"/>
              <a:t> </a:t>
            </a:r>
            <a:r>
              <a:rPr lang="en-US" dirty="0" err="1" smtClean="0"/>
              <a:t>dua</a:t>
            </a:r>
            <a:r>
              <a:rPr lang="en-US" dirty="0" smtClean="0"/>
              <a:t> </a:t>
            </a:r>
            <a:r>
              <a:rPr lang="en-US" dirty="0" err="1" smtClean="0"/>
              <a:t>pemain</a:t>
            </a:r>
            <a:r>
              <a:rPr lang="en-US" dirty="0" smtClean="0"/>
              <a:t>. </a:t>
            </a:r>
            <a:r>
              <a:rPr lang="en-US" dirty="0" err="1" smtClean="0"/>
              <a:t>Jika</a:t>
            </a:r>
            <a:r>
              <a:rPr lang="en-US" dirty="0" smtClean="0"/>
              <a:t> </a:t>
            </a:r>
            <a:r>
              <a:rPr lang="en-US" dirty="0" err="1" smtClean="0"/>
              <a:t>permainan</a:t>
            </a:r>
            <a:r>
              <a:rPr lang="en-US" dirty="0" smtClean="0"/>
              <a:t> </a:t>
            </a:r>
            <a:r>
              <a:rPr lang="en-US" dirty="0" err="1" smtClean="0"/>
              <a:t>ada</a:t>
            </a:r>
            <a:r>
              <a:rPr lang="en-US" dirty="0" smtClean="0"/>
              <a:t> N, </a:t>
            </a:r>
            <a:r>
              <a:rPr lang="en-US" dirty="0" err="1" smtClean="0"/>
              <a:t>permainan</a:t>
            </a:r>
            <a:r>
              <a:rPr lang="en-US" dirty="0" smtClean="0"/>
              <a:t> </a:t>
            </a:r>
            <a:r>
              <a:rPr lang="en-US" dirty="0" err="1" smtClean="0"/>
              <a:t>disebut</a:t>
            </a:r>
            <a:r>
              <a:rPr lang="en-US" dirty="0" smtClean="0"/>
              <a:t> N </a:t>
            </a:r>
            <a:r>
              <a:rPr lang="en-US" dirty="0" err="1" smtClean="0"/>
              <a:t>pemain</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2748</TotalTime>
  <Words>2090</Words>
  <Application>Microsoft Office PowerPoint</Application>
  <PresentationFormat>On-screen Show (4:3)</PresentationFormat>
  <Paragraphs>134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Tita Talitha, M.T</vt:lpstr>
      <vt:lpstr>Slide 2</vt:lpstr>
      <vt:lpstr>Slide 3</vt:lpstr>
      <vt:lpstr>Historical  background</vt:lpstr>
      <vt:lpstr>Slide 5</vt:lpstr>
      <vt:lpstr>Slide 6</vt:lpstr>
      <vt:lpstr>Manfaat teori permainan</vt:lpstr>
      <vt:lpstr>Aplikasi</vt:lpstr>
      <vt:lpstr>Model-model teori permainan</vt:lpstr>
      <vt:lpstr>Contoh</vt:lpstr>
      <vt:lpstr>Klasifikasi model – model teori permainan</vt:lpstr>
      <vt:lpstr>Ketentuan-ketentuan dasar dalam teori permainan :</vt:lpstr>
      <vt:lpstr>Ketentuan-ketentuan dasar dalam teori permainan :</vt:lpstr>
      <vt:lpstr>Ketentuan-ketentuan dasar dalam teori permainan :</vt:lpstr>
      <vt:lpstr>Two-Person Zero Sum Game</vt:lpstr>
      <vt:lpstr>Solusi permasalahan Teori Permainan :</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Latihan Soal I</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Lestari</dc:creator>
  <cp:lastModifiedBy>talitha</cp:lastModifiedBy>
  <cp:revision>124</cp:revision>
  <dcterms:created xsi:type="dcterms:W3CDTF">2013-05-15T21:21:10Z</dcterms:created>
  <dcterms:modified xsi:type="dcterms:W3CDTF">2016-05-10T06:01:16Z</dcterms:modified>
</cp:coreProperties>
</file>