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58" r:id="rId3"/>
    <p:sldId id="259" r:id="rId4"/>
    <p:sldId id="261" r:id="rId5"/>
    <p:sldId id="262" r:id="rId6"/>
    <p:sldId id="297" r:id="rId7"/>
    <p:sldId id="298" r:id="rId8"/>
    <p:sldId id="265" r:id="rId9"/>
    <p:sldId id="302" r:id="rId10"/>
    <p:sldId id="303" r:id="rId11"/>
    <p:sldId id="304" r:id="rId12"/>
    <p:sldId id="305" r:id="rId13"/>
    <p:sldId id="308" r:id="rId14"/>
    <p:sldId id="309" r:id="rId15"/>
    <p:sldId id="310" r:id="rId16"/>
    <p:sldId id="306" r:id="rId17"/>
    <p:sldId id="307" r:id="rId18"/>
    <p:sldId id="311" r:id="rId19"/>
  </p:sldIdLst>
  <p:sldSz cx="9144000" cy="6858000" type="screen4x3"/>
  <p:notesSz cx="6858000" cy="9947275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FC771-2EB5-4F3E-AAAA-E68AF99BF428}" type="datetimeFigureOut">
              <a:rPr lang="id-ID" smtClean="0"/>
              <a:pPr/>
              <a:t>13/05/2018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A5888-2721-4DB4-B0BE-208E31062FE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47D6-82CD-41FE-BFF8-EC3CE90B86F4}" type="datetimeFigureOut">
              <a:rPr lang="id-ID" smtClean="0"/>
              <a:pPr/>
              <a:t>13/05/2018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2E5-DB87-433F-9899-9D363392C6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47D6-82CD-41FE-BFF8-EC3CE90B86F4}" type="datetimeFigureOut">
              <a:rPr lang="id-ID" smtClean="0"/>
              <a:pPr/>
              <a:t>13/05/2018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2E5-DB87-433F-9899-9D363392C6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47D6-82CD-41FE-BFF8-EC3CE90B86F4}" type="datetimeFigureOut">
              <a:rPr lang="id-ID" smtClean="0"/>
              <a:pPr/>
              <a:t>13/05/2018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2E5-DB87-433F-9899-9D363392C6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47D6-82CD-41FE-BFF8-EC3CE90B86F4}" type="datetimeFigureOut">
              <a:rPr lang="id-ID" smtClean="0"/>
              <a:pPr/>
              <a:t>13/05/2018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2E5-DB87-433F-9899-9D363392C6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47D6-82CD-41FE-BFF8-EC3CE90B86F4}" type="datetimeFigureOut">
              <a:rPr lang="id-ID" smtClean="0"/>
              <a:pPr/>
              <a:t>13/05/2018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2E5-DB87-433F-9899-9D363392C6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47D6-82CD-41FE-BFF8-EC3CE90B86F4}" type="datetimeFigureOut">
              <a:rPr lang="id-ID" smtClean="0"/>
              <a:pPr/>
              <a:t>13/05/2018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2E5-DB87-433F-9899-9D363392C6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47D6-82CD-41FE-BFF8-EC3CE90B86F4}" type="datetimeFigureOut">
              <a:rPr lang="id-ID" smtClean="0"/>
              <a:pPr/>
              <a:t>13/05/2018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2E5-DB87-433F-9899-9D363392C6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47D6-82CD-41FE-BFF8-EC3CE90B86F4}" type="datetimeFigureOut">
              <a:rPr lang="id-ID" smtClean="0"/>
              <a:pPr/>
              <a:t>13/05/2018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2E5-DB87-433F-9899-9D363392C6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47D6-82CD-41FE-BFF8-EC3CE90B86F4}" type="datetimeFigureOut">
              <a:rPr lang="id-ID" smtClean="0"/>
              <a:pPr/>
              <a:t>13/05/2018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2E5-DB87-433F-9899-9D363392C6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47D6-82CD-41FE-BFF8-EC3CE90B86F4}" type="datetimeFigureOut">
              <a:rPr lang="id-ID" smtClean="0"/>
              <a:pPr/>
              <a:t>13/05/2018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2E5-DB87-433F-9899-9D363392C6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47D6-82CD-41FE-BFF8-EC3CE90B86F4}" type="datetimeFigureOut">
              <a:rPr lang="id-ID" smtClean="0"/>
              <a:pPr/>
              <a:t>13/05/2018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2E5-DB87-433F-9899-9D363392C6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247D6-82CD-41FE-BFF8-EC3CE90B86F4}" type="datetimeFigureOut">
              <a:rPr lang="id-ID" smtClean="0"/>
              <a:pPr/>
              <a:t>13/05/2018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3F2E5-DB87-433F-9899-9D363392C66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Penentuan </a:t>
            </a:r>
            <a:br>
              <a:rPr lang="id-ID" dirty="0" smtClean="0"/>
            </a:br>
            <a:r>
              <a:rPr lang="id-ID" dirty="0" smtClean="0"/>
              <a:t>Indeks Kualitas Lingkungan Hidup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Berikut adalah data IPA, IPU, ITH </a:t>
            </a:r>
            <a:br>
              <a:rPr lang="id-ID" dirty="0" smtClean="0"/>
            </a:br>
            <a:r>
              <a:rPr lang="id-ID" dirty="0" smtClean="0"/>
              <a:t>Tahun 2012 </a:t>
            </a:r>
            <a:endParaRPr lang="id-ID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71612"/>
            <a:ext cx="914400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905654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1972" t="33750" r="26758" b="11250"/>
          <a:stretch>
            <a:fillRect/>
          </a:stretch>
        </p:blipFill>
        <p:spPr bwMode="auto">
          <a:xfrm>
            <a:off x="-1" y="0"/>
            <a:ext cx="9092071" cy="6500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1330" t="32515" r="28729" b="10663"/>
          <a:stretch>
            <a:fillRect/>
          </a:stretch>
        </p:blipFill>
        <p:spPr bwMode="auto">
          <a:xfrm>
            <a:off x="0" y="0"/>
            <a:ext cx="910830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21240" t="33750" r="28222" b="40000"/>
          <a:stretch>
            <a:fillRect/>
          </a:stretch>
        </p:blipFill>
        <p:spPr bwMode="auto">
          <a:xfrm>
            <a:off x="-1" y="0"/>
            <a:ext cx="9154191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Tabel 1. Status IKLH Indonesia</a:t>
            </a:r>
            <a:endParaRPr lang="id-ID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1" y="1581982"/>
            <a:ext cx="7874483" cy="4490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Hitunglah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Indeks Kualitas Lingkungan Hidup pada masing-masing propinsi</a:t>
            </a:r>
          </a:p>
          <a:p>
            <a:pPr marL="514350" indent="-514350">
              <a:buAutoNum type="arabicPeriod"/>
            </a:pPr>
            <a:r>
              <a:rPr lang="id-ID" dirty="0" smtClean="0"/>
              <a:t>Indeks Kulitas Lingkungan Hidup Nasional</a:t>
            </a:r>
          </a:p>
          <a:p>
            <a:pPr marL="514350" indent="-514350">
              <a:buAutoNum type="arabicPeriod"/>
            </a:pPr>
            <a:r>
              <a:rPr lang="id-ID" dirty="0" smtClean="0"/>
              <a:t>Buatlah Analisa, pada propinsi manakah kualitas air, udara dan tutupan hutan yang : (a) terbaik? (b) terburuk</a:t>
            </a:r>
          </a:p>
          <a:p>
            <a:pPr marL="514350" indent="-514350">
              <a:buAutoNum type="arabicPeriod"/>
            </a:pPr>
            <a:r>
              <a:rPr lang="id-ID" dirty="0" smtClean="0"/>
              <a:t>Buatlah status IKLH berdasarkan tabel 1.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KUNCI JAWABAN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Lihat File Exel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KONSEP IKLH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id-ID" dirty="0" smtClean="0"/>
              <a:t>Tiga indikator kualitas lingkungan</a:t>
            </a:r>
            <a:r>
              <a:rPr lang="id-ID" dirty="0" smtClean="0">
                <a:solidFill>
                  <a:srgbClr val="FF0000"/>
                </a:solidFill>
              </a:rPr>
              <a:t> yaitu kualitas air sungai, kualitas udara, dan tutupan hutan.</a:t>
            </a:r>
            <a:r>
              <a:rPr lang="id-ID" dirty="0" smtClean="0"/>
              <a:t> </a:t>
            </a:r>
          </a:p>
          <a:p>
            <a:r>
              <a:rPr lang="id-ID" dirty="0" smtClean="0"/>
              <a:t>IKLH dihitung pada tingkat provinsi sehingga akan didapat indeks tingkat nasional. </a:t>
            </a:r>
          </a:p>
          <a:p>
            <a:r>
              <a:rPr lang="id-ID" dirty="0" smtClean="0"/>
              <a:t>Setiap parameter pada setiap indikator digabungkan menjadi satu nilai indeks.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Ketentuan yang Mengatur Penggabungan: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id-ID" dirty="0" smtClean="0"/>
              <a:t>Keputusan Menteri Negara Lingkungan Hidup Nomor </a:t>
            </a:r>
            <a:r>
              <a:rPr lang="id-ID" dirty="0" smtClean="0">
                <a:solidFill>
                  <a:srgbClr val="FF0000"/>
                </a:solidFill>
              </a:rPr>
              <a:t>115 Tahun 2003 tentang Pedoman Penentuan Status Mutu Air.</a:t>
            </a:r>
            <a:r>
              <a:rPr lang="id-ID" dirty="0" smtClean="0"/>
              <a:t> Pedoman ini juga mengatur tatacara penghitungan indeks pencemaran air (IPA) atau indeks kualitas air (IKA)  </a:t>
            </a:r>
          </a:p>
          <a:p>
            <a:r>
              <a:rPr lang="id-ID" dirty="0" smtClean="0"/>
              <a:t>Keputusan Menteri Negara Lingkungan Hidup Nomor </a:t>
            </a:r>
            <a:r>
              <a:rPr lang="id-ID" dirty="0" smtClean="0">
                <a:solidFill>
                  <a:srgbClr val="FF0000"/>
                </a:solidFill>
              </a:rPr>
              <a:t>Kep- 45/MENLH/10/1997 tentang Indeks Pencemar Udara.</a:t>
            </a:r>
            <a:r>
              <a:rPr lang="id-ID" dirty="0" smtClean="0"/>
              <a:t>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id-ID" dirty="0" smtClean="0"/>
              <a:t>Ada keseimbangan antara indikator yang mewakili</a:t>
            </a:r>
            <a:r>
              <a:rPr lang="id-ID" dirty="0" smtClean="0">
                <a:solidFill>
                  <a:srgbClr val="FF0000"/>
                </a:solidFill>
              </a:rPr>
              <a:t> </a:t>
            </a:r>
            <a:r>
              <a:rPr lang="id-ID" dirty="0" smtClean="0">
                <a:solidFill>
                  <a:srgbClr val="00B050"/>
                </a:solidFill>
              </a:rPr>
              <a:t>green issues (isu hijau)</a:t>
            </a:r>
            <a:r>
              <a:rPr lang="id-ID" dirty="0" smtClean="0">
                <a:solidFill>
                  <a:srgbClr val="FF0000"/>
                </a:solidFill>
              </a:rPr>
              <a:t> dan </a:t>
            </a:r>
            <a:r>
              <a:rPr lang="id-ID" dirty="0" smtClean="0">
                <a:solidFill>
                  <a:schemeClr val="accent2"/>
                </a:solidFill>
              </a:rPr>
              <a:t>brown issues (isu coklat)</a:t>
            </a:r>
            <a:r>
              <a:rPr lang="id-ID" dirty="0" smtClean="0"/>
              <a:t> </a:t>
            </a:r>
          </a:p>
          <a:p>
            <a:r>
              <a:rPr lang="id-ID" dirty="0" smtClean="0">
                <a:solidFill>
                  <a:srgbClr val="00B050"/>
                </a:solidFill>
              </a:rPr>
              <a:t>Isu hijau </a:t>
            </a:r>
            <a:r>
              <a:rPr lang="id-ID" dirty="0" smtClean="0"/>
              <a:t>adalah pendekatan pengelolaan lingkungan hidup meliputin </a:t>
            </a:r>
            <a:r>
              <a:rPr lang="id-ID" dirty="0" smtClean="0">
                <a:solidFill>
                  <a:srgbClr val="00B050"/>
                </a:solidFill>
              </a:rPr>
              <a:t>konservasi atau pengendalian kerusakan lingkungan hidup </a:t>
            </a:r>
            <a:r>
              <a:rPr lang="id-ID" dirty="0" smtClean="0">
                <a:solidFill>
                  <a:srgbClr val="00B050"/>
                </a:solidFill>
                <a:sym typeface="Wingdings" pitchFamily="2" charset="2"/>
              </a:rPr>
              <a:t> indikator </a:t>
            </a:r>
            <a:r>
              <a:rPr lang="id-ID" dirty="0" smtClean="0">
                <a:solidFill>
                  <a:srgbClr val="00B050"/>
                </a:solidFill>
              </a:rPr>
              <a:t>tutupan hutan (bobotnya lebih besar dibanding indikator lainnya) </a:t>
            </a:r>
          </a:p>
          <a:p>
            <a:r>
              <a:rPr lang="id-ID" dirty="0" smtClean="0">
                <a:solidFill>
                  <a:srgbClr val="C00000"/>
                </a:solidFill>
              </a:rPr>
              <a:t>Isu coklat</a:t>
            </a:r>
            <a:r>
              <a:rPr lang="id-ID" dirty="0" smtClean="0"/>
              <a:t> menangani</a:t>
            </a:r>
            <a:r>
              <a:rPr lang="id-ID" dirty="0" smtClean="0">
                <a:solidFill>
                  <a:srgbClr val="C00000"/>
                </a:solidFill>
              </a:rPr>
              <a:t> isu pencemaran lingkungan hidup pada sektor industri dan perkotaan </a:t>
            </a:r>
            <a:r>
              <a:rPr lang="id-ID" dirty="0" smtClean="0">
                <a:solidFill>
                  <a:srgbClr val="C00000"/>
                </a:solidFill>
                <a:sym typeface="Wingdings" pitchFamily="2" charset="2"/>
              </a:rPr>
              <a:t> </a:t>
            </a:r>
            <a:r>
              <a:rPr lang="id-ID" dirty="0" smtClean="0"/>
              <a:t> </a:t>
            </a:r>
            <a:r>
              <a:rPr lang="id-ID" dirty="0" smtClean="0">
                <a:solidFill>
                  <a:srgbClr val="C00000"/>
                </a:solidFill>
              </a:rPr>
              <a:t>indikator udara dan air  (bobot sama)</a:t>
            </a:r>
            <a:endParaRPr lang="id-ID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STRUKTUR IKLH</a:t>
            </a:r>
            <a:endParaRPr lang="id-ID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5990" y="1714488"/>
            <a:ext cx="8581245" cy="4786346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85882"/>
          <a:ext cx="8466611" cy="5029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56377"/>
                <a:gridCol w="2030286"/>
                <a:gridCol w="2113955"/>
                <a:gridCol w="1285884"/>
                <a:gridCol w="22801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INDIKATOR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PARAMETER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BOBOT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KETERANGAN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Kualitas Udara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SO</a:t>
                      </a:r>
                      <a:r>
                        <a:rPr lang="id-ID" sz="24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30%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lang="id-ID" sz="24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rowSpan="7"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Kualitas Air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Sungai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TSS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30%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Dihitung </a:t>
                      </a:r>
                    </a:p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Indeks Pencemaran Air (IPA)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DO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BOD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COD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Total Fosfat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Fecal coli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Total Coliform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Tutupan Hutan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Luas Hutan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40%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id-ID" dirty="0" smtClean="0"/>
              <a:t>Indikator dan Parameter IKLH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3143248"/>
            <a:ext cx="8229600" cy="2757494"/>
          </a:xfrm>
        </p:spPr>
        <p:txBody>
          <a:bodyPr/>
          <a:lstStyle/>
          <a:p>
            <a:pPr>
              <a:buNone/>
            </a:pPr>
            <a:r>
              <a:rPr lang="id-ID" sz="2400" dirty="0" smtClean="0"/>
              <a:t>Keterangan:</a:t>
            </a:r>
          </a:p>
          <a:p>
            <a:r>
              <a:rPr lang="id-ID" sz="2400" dirty="0" smtClean="0"/>
              <a:t>IKLH_Propinsi  = Indeks kualitas lingkungan tingkat propinsi</a:t>
            </a:r>
          </a:p>
          <a:p>
            <a:r>
              <a:rPr lang="id-ID" sz="2400" dirty="0" smtClean="0"/>
              <a:t>IPA                     = Indeks Pencemar Air</a:t>
            </a:r>
          </a:p>
          <a:p>
            <a:r>
              <a:rPr lang="id-ID" sz="2400" dirty="0" smtClean="0"/>
              <a:t>IPU                     = Indeks Pencemar Udara</a:t>
            </a:r>
          </a:p>
          <a:p>
            <a:r>
              <a:rPr lang="id-ID" sz="2400" dirty="0" smtClean="0"/>
              <a:t>ITH                     = Indeks Tutupan Hutan</a:t>
            </a:r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9375" t="9524" r="5468" b="68254"/>
          <a:stretch>
            <a:fillRect/>
          </a:stretch>
        </p:blipFill>
        <p:spPr bwMode="auto">
          <a:xfrm>
            <a:off x="571472" y="1643050"/>
            <a:ext cx="7786742" cy="1000132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IKLH UNTUK setiap PROPINSI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INDEKS NASIONAL</a:t>
            </a:r>
            <a:endParaRPr lang="id-ID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857364"/>
            <a:ext cx="9144000" cy="2928958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TUGAS IKLH INDONESIA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</TotalTime>
  <Words>305</Words>
  <Application>Microsoft Office PowerPoint</Application>
  <PresentationFormat>On-screen Show (4:3)</PresentationFormat>
  <Paragraphs>57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Penentuan  Indeks Kualitas Lingkungan Hidup</vt:lpstr>
      <vt:lpstr>KONSEP IKLH</vt:lpstr>
      <vt:lpstr>Ketentuan yang Mengatur Penggabungan:</vt:lpstr>
      <vt:lpstr>Slide 4</vt:lpstr>
      <vt:lpstr>STRUKTUR IKLH</vt:lpstr>
      <vt:lpstr>Indikator dan Parameter IKLH</vt:lpstr>
      <vt:lpstr>IKLH UNTUK setiap PROPINSI</vt:lpstr>
      <vt:lpstr>INDEKS NASIONAL</vt:lpstr>
      <vt:lpstr>TUGAS IKLH INDONESIA</vt:lpstr>
      <vt:lpstr>Berikut adalah data IPA, IPU, ITH  Tahun 2012 </vt:lpstr>
      <vt:lpstr>Slide 11</vt:lpstr>
      <vt:lpstr>Slide 12</vt:lpstr>
      <vt:lpstr>Slide 13</vt:lpstr>
      <vt:lpstr>Slide 14</vt:lpstr>
      <vt:lpstr>Slide 15</vt:lpstr>
      <vt:lpstr>Tabel 1. Status IKLH Indonesia</vt:lpstr>
      <vt:lpstr>Hitunglah</vt:lpstr>
      <vt:lpstr>KUNCI JAWABAN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Penentuan  Indeks Kualitas Lingkungan</dc:title>
  <dc:creator>FKMDN</dc:creator>
  <cp:lastModifiedBy>FKMDN</cp:lastModifiedBy>
  <cp:revision>21</cp:revision>
  <dcterms:created xsi:type="dcterms:W3CDTF">2016-05-27T10:23:27Z</dcterms:created>
  <dcterms:modified xsi:type="dcterms:W3CDTF">2018-05-13T12:16:56Z</dcterms:modified>
</cp:coreProperties>
</file>