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84" r:id="rId2"/>
    <p:sldId id="285" r:id="rId3"/>
    <p:sldId id="265" r:id="rId4"/>
    <p:sldId id="266" r:id="rId5"/>
    <p:sldId id="258" r:id="rId6"/>
    <p:sldId id="267" r:id="rId7"/>
    <p:sldId id="269" r:id="rId8"/>
    <p:sldId id="259" r:id="rId9"/>
    <p:sldId id="271" r:id="rId10"/>
    <p:sldId id="272" r:id="rId11"/>
    <p:sldId id="273" r:id="rId12"/>
    <p:sldId id="274" r:id="rId13"/>
    <p:sldId id="275" r:id="rId14"/>
    <p:sldId id="276" r:id="rId15"/>
    <p:sldId id="278" r:id="rId16"/>
    <p:sldId id="279" r:id="rId17"/>
    <p:sldId id="280" r:id="rId18"/>
    <p:sldId id="277" r:id="rId19"/>
    <p:sldId id="281" r:id="rId20"/>
    <p:sldId id="282" r:id="rId21"/>
    <p:sldId id="283" r:id="rId2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12" Type="http://schemas.openxmlformats.org/officeDocument/2006/relationships/image" Target="../media/image64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C899643-C317-4A6B-9024-D920E9DE60AE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46C05DD-66C8-4FA2-8729-50295860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10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326B5-B9AD-44D1-9CFE-FE87DF92DF7C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EDDE-D131-41BE-9695-4FE5474EB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83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E417B6C-D47F-42E2-96FB-9DF3F4138D7D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16737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B6C5-1893-443F-B37B-0904A78DD05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0B66-0FF4-43A3-BFEF-34D2912DD6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27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B6C5-1893-443F-B37B-0904A78DD05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0B66-0FF4-43A3-BFEF-34D2912DD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B6C5-1893-443F-B37B-0904A78DD05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0B66-0FF4-43A3-BFEF-34D2912DD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38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8C0DDF8-42DF-4806-8759-66211211144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766596"/>
      </p:ext>
    </p:extLst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B6C5-1893-443F-B37B-0904A78DD05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0B66-0FF4-43A3-BFEF-34D2912DD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9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B6C5-1893-443F-B37B-0904A78DD05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0B66-0FF4-43A3-BFEF-34D2912DD6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65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B6C5-1893-443F-B37B-0904A78DD05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0B66-0FF4-43A3-BFEF-34D2912DD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5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B6C5-1893-443F-B37B-0904A78DD05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0B66-0FF4-43A3-BFEF-34D2912DD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B6C5-1893-443F-B37B-0904A78DD05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0B66-0FF4-43A3-BFEF-34D2912DD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5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B6C5-1893-443F-B37B-0904A78DD05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0B66-0FF4-43A3-BFEF-34D2912DD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8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DD2B6C5-1893-443F-B37B-0904A78DD05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3F0B66-0FF4-43A3-BFEF-34D2912DD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1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B6C5-1893-443F-B37B-0904A78DD05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0B66-0FF4-43A3-BFEF-34D2912DD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5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D2B6C5-1893-443F-B37B-0904A78DD05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33F0B66-0FF4-43A3-BFEF-34D2912DD6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07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59.bin"/><Relationship Id="rId26" Type="http://schemas.openxmlformats.org/officeDocument/2006/relationships/oleObject" Target="../embeddings/oleObject63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61.wmf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56.bin"/><Relationship Id="rId17" Type="http://schemas.openxmlformats.org/officeDocument/2006/relationships/image" Target="../media/image59.wmf"/><Relationship Id="rId25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0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56.wmf"/><Relationship Id="rId24" Type="http://schemas.openxmlformats.org/officeDocument/2006/relationships/oleObject" Target="../embeddings/oleObject62.bin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23" Type="http://schemas.openxmlformats.org/officeDocument/2006/relationships/image" Target="../media/image62.wmf"/><Relationship Id="rId10" Type="http://schemas.openxmlformats.org/officeDocument/2006/relationships/oleObject" Target="../embeddings/oleObject55.bin"/><Relationship Id="rId19" Type="http://schemas.openxmlformats.org/officeDocument/2006/relationships/image" Target="../media/image60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57.bin"/><Relationship Id="rId22" Type="http://schemas.openxmlformats.org/officeDocument/2006/relationships/oleObject" Target="../embeddings/oleObject61.bin"/><Relationship Id="rId27" Type="http://schemas.openxmlformats.org/officeDocument/2006/relationships/image" Target="../media/image6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6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7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76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7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72.bin"/><Relationship Id="rId10" Type="http://schemas.openxmlformats.org/officeDocument/2006/relationships/image" Target="../media/image75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7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5029200"/>
            <a:ext cx="7543801" cy="839894"/>
          </a:xfrm>
        </p:spPr>
        <p:txBody>
          <a:bodyPr/>
          <a:lstStyle/>
          <a:p>
            <a:r>
              <a:rPr lang="en-US" dirty="0" smtClean="0"/>
              <a:t>TIM PENGAMPU MATEMATIKA EKONOMI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483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347120"/>
              </p:ext>
            </p:extLst>
          </p:nvPr>
        </p:nvGraphicFramePr>
        <p:xfrm>
          <a:off x="673100" y="2438400"/>
          <a:ext cx="233521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3" imgW="1155600" imgH="279360" progId="Equation.3">
                  <p:embed/>
                </p:oleObj>
              </mc:Choice>
              <mc:Fallback>
                <p:oleObj name="Equation" r:id="rId3" imgW="11556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2438400"/>
                        <a:ext cx="2335213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2438400" y="3505200"/>
          <a:ext cx="190500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5" imgW="190417" imgH="139639" progId="Equation.3">
                  <p:embed/>
                </p:oleObj>
              </mc:Choice>
              <mc:Fallback>
                <p:oleObj name="Equation" r:id="rId5" imgW="190417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05200"/>
                        <a:ext cx="190500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4362450" y="3352800"/>
          <a:ext cx="5143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7" imgW="165243" imgH="127110" progId="Equation.3">
                  <p:embed/>
                </p:oleObj>
              </mc:Choice>
              <mc:Fallback>
                <p:oleObj name="Equation" r:id="rId7" imgW="165243" imgH="12711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3352800"/>
                        <a:ext cx="51435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3"/>
          <p:cNvGraphicFramePr>
            <a:graphicFrameLocks noChangeAspect="1"/>
          </p:cNvGraphicFramePr>
          <p:nvPr/>
        </p:nvGraphicFramePr>
        <p:xfrm>
          <a:off x="4859338" y="3048000"/>
          <a:ext cx="11604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9" imgW="431238" imgH="317087" progId="Equation.3">
                  <p:embed/>
                </p:oleObj>
              </mc:Choice>
              <mc:Fallback>
                <p:oleObj name="Equation" r:id="rId9" imgW="431238" imgH="31708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048000"/>
                        <a:ext cx="1160462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2"/>
          <p:cNvGraphicFramePr>
            <a:graphicFrameLocks noChangeAspect="1"/>
          </p:cNvGraphicFramePr>
          <p:nvPr/>
        </p:nvGraphicFramePr>
        <p:xfrm>
          <a:off x="457200" y="4038600"/>
          <a:ext cx="65405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11" imgW="2285008" imgH="317362" progId="Equation.3">
                  <p:embed/>
                </p:oleObj>
              </mc:Choice>
              <mc:Fallback>
                <p:oleObj name="Equation" r:id="rId11" imgW="2285008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38600"/>
                        <a:ext cx="65405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893236"/>
              </p:ext>
            </p:extLst>
          </p:nvPr>
        </p:nvGraphicFramePr>
        <p:xfrm>
          <a:off x="295275" y="5030337"/>
          <a:ext cx="221932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13" imgW="927000" imgH="457200" progId="Equation.3">
                  <p:embed/>
                </p:oleObj>
              </mc:Choice>
              <mc:Fallback>
                <p:oleObj name="Equation" r:id="rId13" imgW="927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5030337"/>
                        <a:ext cx="2219325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457200" y="128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297" name="Rectangle 13"/>
          <p:cNvSpPr>
            <a:spLocks noChangeArrowheads="1"/>
          </p:cNvSpPr>
          <p:nvPr/>
        </p:nvSpPr>
        <p:spPr bwMode="auto">
          <a:xfrm>
            <a:off x="381000" y="152400"/>
            <a:ext cx="8305800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/>
              <a:t>METODE SUBTITUSI</a:t>
            </a:r>
          </a:p>
          <a:p>
            <a:pPr eaLnBrk="1" hangingPunct="1"/>
            <a:r>
              <a:rPr lang="en-US" sz="2400"/>
              <a:t>Dalam  menyelesaikan  masalah  integrasi  pertama - tama  kita  mengusahakan mengubahnya  menjadi  bentuk  rumus  dasar  dengan  menggunakan   variabel lain ( subtitusi  )</a:t>
            </a:r>
          </a:p>
          <a:p>
            <a:pPr eaLnBrk="1" hangingPunct="1"/>
            <a:r>
              <a:rPr lang="en-US" sz="2400"/>
              <a:t>Contoh :</a:t>
            </a:r>
          </a:p>
        </p:txBody>
      </p:sp>
      <p:sp>
        <p:nvSpPr>
          <p:cNvPr id="12298" name="Rectangle 13"/>
          <p:cNvSpPr>
            <a:spLocks noChangeArrowheads="1"/>
          </p:cNvSpPr>
          <p:nvPr/>
        </p:nvSpPr>
        <p:spPr bwMode="auto">
          <a:xfrm>
            <a:off x="533400" y="2971800"/>
            <a:ext cx="1981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Jawab :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 = x</a:t>
            </a:r>
            <a:r>
              <a:rPr lang="en-US" sz="2400" baseline="300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+ 4 </a:t>
            </a:r>
          </a:p>
        </p:txBody>
      </p:sp>
      <p:sp>
        <p:nvSpPr>
          <p:cNvPr id="12299" name="Rectangle 15"/>
          <p:cNvSpPr>
            <a:spLocks noChangeArrowheads="1"/>
          </p:cNvSpPr>
          <p:nvPr/>
        </p:nvSpPr>
        <p:spPr bwMode="auto">
          <a:xfrm>
            <a:off x="2819400" y="3287713"/>
            <a:ext cx="2209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= 2x dx </a:t>
            </a:r>
          </a:p>
        </p:txBody>
      </p:sp>
      <p:sp>
        <p:nvSpPr>
          <p:cNvPr id="12300" name="Rectangle 16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8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7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447800" y="3132138"/>
          <a:ext cx="365760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" imgW="1473200" imgH="279400" progId="Equation.3">
                  <p:embed/>
                </p:oleObj>
              </mc:Choice>
              <mc:Fallback>
                <p:oleObj name="Equation" r:id="rId3" imgW="14732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132138"/>
                        <a:ext cx="3657600" cy="67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447800" y="3810000"/>
          <a:ext cx="2971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5" imgW="1181100" imgH="279400" progId="Equation.3">
                  <p:embed/>
                </p:oleObj>
              </mc:Choice>
              <mc:Fallback>
                <p:oleObj name="Equation" r:id="rId5" imgW="11811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0"/>
                        <a:ext cx="2971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447800" y="5562600"/>
          <a:ext cx="9144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7" imgW="393700" imgH="279400" progId="Equation.3">
                  <p:embed/>
                </p:oleObj>
              </mc:Choice>
              <mc:Fallback>
                <p:oleObj name="Equation" r:id="rId7" imgW="3937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562600"/>
                        <a:ext cx="9144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5638800" y="5486400"/>
          <a:ext cx="9906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9" imgW="393700" imgH="279400" progId="Equation.3">
                  <p:embed/>
                </p:oleObj>
              </mc:Choice>
              <mc:Fallback>
                <p:oleObj name="Equation" r:id="rId9" imgW="3937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486400"/>
                        <a:ext cx="990600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685800" y="338138"/>
            <a:ext cx="8077200" cy="322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INTEGRAL PARSIAL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Misalkan u dan v fungsi yang differensiabel   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terhadap x, maka :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d(u.v) = v.du + u.dv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          u.dv  = d(u.v) </a:t>
            </a:r>
            <a:r>
              <a:rPr lang="en-US" sz="2400"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v.du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endParaRPr lang="en-US" sz="9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451100" y="5638800"/>
            <a:ext cx="32639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harus lebih mudah dari</a:t>
            </a: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321" name="Rectangle 27"/>
          <p:cNvSpPr>
            <a:spLocks noChangeArrowheads="1"/>
          </p:cNvSpPr>
          <p:nvPr/>
        </p:nvSpPr>
        <p:spPr bwMode="auto">
          <a:xfrm>
            <a:off x="914400" y="4565650"/>
            <a:ext cx="85344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 perlu diperhatikan pada metode ini adalah :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(1). Bagian yang terpilih sebagai dv harus mudah diintegral.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(2).                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7"/>
          <p:cNvGraphicFramePr>
            <a:graphicFrameLocks noChangeAspect="1"/>
          </p:cNvGraphicFramePr>
          <p:nvPr/>
        </p:nvGraphicFramePr>
        <p:xfrm>
          <a:off x="1524000" y="1066800"/>
          <a:ext cx="13731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3" imgW="545760" imgH="279360" progId="Equation.3">
                  <p:embed/>
                </p:oleObj>
              </mc:Choice>
              <mc:Fallback>
                <p:oleObj name="Equation" r:id="rId3" imgW="5457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066800"/>
                        <a:ext cx="1373188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26"/>
          <p:cNvGraphicFramePr>
            <a:graphicFrameLocks noChangeAspect="1"/>
          </p:cNvGraphicFramePr>
          <p:nvPr/>
        </p:nvGraphicFramePr>
        <p:xfrm>
          <a:off x="3336925" y="990600"/>
          <a:ext cx="10826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5" imgW="393480" imgH="279360" progId="Equation.3">
                  <p:embed/>
                </p:oleObj>
              </mc:Choice>
              <mc:Fallback>
                <p:oleObj name="Equation" r:id="rId5" imgW="3934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990600"/>
                        <a:ext cx="108267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25"/>
          <p:cNvGraphicFramePr>
            <a:graphicFrameLocks noChangeAspect="1"/>
          </p:cNvGraphicFramePr>
          <p:nvPr/>
        </p:nvGraphicFramePr>
        <p:xfrm>
          <a:off x="1524000" y="2438400"/>
          <a:ext cx="1295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7" imgW="393700" imgH="152400" progId="Equation.3">
                  <p:embed/>
                </p:oleObj>
              </mc:Choice>
              <mc:Fallback>
                <p:oleObj name="Equation" r:id="rId7" imgW="393700" imgH="15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38400"/>
                        <a:ext cx="12954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24"/>
          <p:cNvGraphicFramePr>
            <a:graphicFrameLocks noChangeAspect="1"/>
          </p:cNvGraphicFramePr>
          <p:nvPr/>
        </p:nvGraphicFramePr>
        <p:xfrm>
          <a:off x="3746500" y="2133600"/>
          <a:ext cx="18161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9" imgW="494870" imgH="317225" progId="Equation.3">
                  <p:embed/>
                </p:oleObj>
              </mc:Choice>
              <mc:Fallback>
                <p:oleObj name="Equation" r:id="rId9" imgW="494870" imgH="317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2133600"/>
                        <a:ext cx="181610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23"/>
          <p:cNvGraphicFramePr>
            <a:graphicFrameLocks noChangeAspect="1"/>
          </p:cNvGraphicFramePr>
          <p:nvPr/>
        </p:nvGraphicFramePr>
        <p:xfrm>
          <a:off x="2743200" y="4495800"/>
          <a:ext cx="17526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11" imgW="545626" imgH="279158" progId="Equation.3">
                  <p:embed/>
                </p:oleObj>
              </mc:Choice>
              <mc:Fallback>
                <p:oleObj name="Equation" r:id="rId11" imgW="545626" imgH="27915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495800"/>
                        <a:ext cx="17526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22"/>
          <p:cNvGraphicFramePr>
            <a:graphicFrameLocks noChangeAspect="1"/>
          </p:cNvGraphicFramePr>
          <p:nvPr/>
        </p:nvGraphicFramePr>
        <p:xfrm>
          <a:off x="6019800" y="4495800"/>
          <a:ext cx="8286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13" imgW="279360" imgH="279360" progId="Equation.3">
                  <p:embed/>
                </p:oleObj>
              </mc:Choice>
              <mc:Fallback>
                <p:oleObj name="Equation" r:id="rId13" imgW="2793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495800"/>
                        <a:ext cx="828675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28"/>
          <p:cNvSpPr>
            <a:spLocks noChangeArrowheads="1"/>
          </p:cNvSpPr>
          <p:nvPr/>
        </p:nvSpPr>
        <p:spPr bwMode="auto">
          <a:xfrm>
            <a:off x="858838" y="0"/>
            <a:ext cx="1122362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sz="18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en-US" sz="9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345" name="Rectangle 29"/>
          <p:cNvSpPr>
            <a:spLocks noChangeArrowheads="1"/>
          </p:cNvSpPr>
          <p:nvPr/>
        </p:nvSpPr>
        <p:spPr bwMode="auto">
          <a:xfrm>
            <a:off x="3048000" y="1219200"/>
            <a:ext cx="4572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346" name="Rectangle 30"/>
          <p:cNvSpPr>
            <a:spLocks noChangeArrowheads="1"/>
          </p:cNvSpPr>
          <p:nvPr/>
        </p:nvSpPr>
        <p:spPr bwMode="auto">
          <a:xfrm>
            <a:off x="0" y="1828800"/>
            <a:ext cx="25908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Jawab :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 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347" name="Rectangle 31"/>
          <p:cNvSpPr>
            <a:spLocks noChangeArrowheads="1"/>
          </p:cNvSpPr>
          <p:nvPr/>
        </p:nvSpPr>
        <p:spPr bwMode="auto">
          <a:xfrm>
            <a:off x="0" y="2228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348" name="Rectangle 32"/>
          <p:cNvSpPr>
            <a:spLocks noChangeArrowheads="1"/>
          </p:cNvSpPr>
          <p:nvPr/>
        </p:nvSpPr>
        <p:spPr bwMode="auto">
          <a:xfrm>
            <a:off x="1066800" y="2806700"/>
            <a:ext cx="39290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lang="en-US" sz="9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 </a:t>
            </a:r>
            <a:r>
              <a:rPr lang="en-US" sz="32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dv = dx            v = x</a:t>
            </a:r>
            <a:endParaRPr lang="en-US" sz="32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sz="2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Jadi :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349" name="Rectangle 33"/>
          <p:cNvSpPr>
            <a:spLocks noChangeArrowheads="1"/>
          </p:cNvSpPr>
          <p:nvPr/>
        </p:nvSpPr>
        <p:spPr bwMode="auto">
          <a:xfrm>
            <a:off x="4572000" y="4648200"/>
            <a:ext cx="14478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 xln x - </a:t>
            </a:r>
            <a:endParaRPr lang="en-US" sz="28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350" name="Rectangle 35"/>
          <p:cNvSpPr>
            <a:spLocks noChangeArrowheads="1"/>
          </p:cNvSpPr>
          <p:nvPr/>
        </p:nvSpPr>
        <p:spPr bwMode="auto">
          <a:xfrm>
            <a:off x="4572000" y="5257800"/>
            <a:ext cx="38862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x ln x </a:t>
            </a:r>
            <a:r>
              <a:rPr lang="en-US" sz="3200"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sz="32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 + c</a:t>
            </a:r>
            <a:endParaRPr lang="en-US" sz="32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77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533400" y="1362075"/>
          <a:ext cx="6324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3" imgW="2489200" imgH="241300" progId="Equation.3">
                  <p:embed/>
                </p:oleObj>
              </mc:Choice>
              <mc:Fallback>
                <p:oleObj name="Equation" r:id="rId3" imgW="2489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62075"/>
                        <a:ext cx="6324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2"/>
          <p:cNvGraphicFramePr>
            <a:graphicFrameLocks noChangeAspect="1"/>
          </p:cNvGraphicFramePr>
          <p:nvPr/>
        </p:nvGraphicFramePr>
        <p:xfrm>
          <a:off x="1455738" y="2741613"/>
          <a:ext cx="1592262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5" imgW="838080" imgH="419040" progId="Equation.3">
                  <p:embed/>
                </p:oleObj>
              </mc:Choice>
              <mc:Fallback>
                <p:oleObj name="Equation" r:id="rId5" imgW="838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2741613"/>
                        <a:ext cx="1592262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1"/>
          <p:cNvGraphicFramePr>
            <a:graphicFrameLocks noChangeAspect="1"/>
          </p:cNvGraphicFramePr>
          <p:nvPr/>
        </p:nvGraphicFramePr>
        <p:xfrm>
          <a:off x="1676400" y="5181600"/>
          <a:ext cx="3338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7" imgW="1524000" imgH="419100" progId="Equation.3">
                  <p:embed/>
                </p:oleObj>
              </mc:Choice>
              <mc:Fallback>
                <p:oleObj name="Equation" r:id="rId7" imgW="1524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81600"/>
                        <a:ext cx="333851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457200" y="304800"/>
            <a:ext cx="8839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639561" b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INTEGRAL  FUNGSI  RASIONAL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Sebuah polinom dalam x adalah sebuah fungsi berbentuk  :          	</a:t>
            </a:r>
            <a:endParaRPr lang="en-US" sz="240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457200" y="1981200"/>
            <a:ext cx="69342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Fungsi H(x) disebut fungsi rasional jika </a:t>
            </a: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 </a:t>
            </a:r>
            <a:endParaRPr lang="en-US" sz="9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457200" y="3581400"/>
            <a:ext cx="8305800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dimana P(x) dan Q(x) adalah polinom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Jika derajat P(x) lebih rendah dari derajat Q(x), maka H(x) disebut </a:t>
            </a:r>
            <a:r>
              <a:rPr lang="en-US" sz="2400"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Rasional Sejati</a:t>
            </a:r>
            <a:r>
              <a:rPr lang="en-US" sz="2400"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 :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0" y="2457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90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304800" y="0"/>
            <a:ext cx="81534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sz="18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Sedangkan jika derajat P(x) lebih tinggi dari derajat Q(x), maka H(x) disebut </a:t>
            </a:r>
            <a:r>
              <a:rPr lang="en-US" sz="2400"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Rasional Tidak Sejati</a:t>
            </a:r>
            <a:r>
              <a:rPr lang="en-US" sz="2400"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 :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6386" name="Object 1"/>
          <p:cNvGraphicFramePr>
            <a:graphicFrameLocks noChangeAspect="1"/>
          </p:cNvGraphicFramePr>
          <p:nvPr/>
        </p:nvGraphicFramePr>
        <p:xfrm>
          <a:off x="957263" y="2247900"/>
          <a:ext cx="55594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3" imgW="2666880" imgH="419040" progId="Equation.3">
                  <p:embed/>
                </p:oleObj>
              </mc:Choice>
              <mc:Fallback>
                <p:oleObj name="Equation" r:id="rId3" imgW="2666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2247900"/>
                        <a:ext cx="5559425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381000" y="2895600"/>
            <a:ext cx="8199438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sz="24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Untuk menyelesaikan integral dalam bentuk fungsi rasional,</a:t>
            </a: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6387" name="Object 4"/>
          <p:cNvGraphicFramePr>
            <a:graphicFrameLocks noChangeAspect="1"/>
          </p:cNvGraphicFramePr>
          <p:nvPr/>
        </p:nvGraphicFramePr>
        <p:xfrm>
          <a:off x="381000" y="4022725"/>
          <a:ext cx="8382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5" imgW="368280" imgH="419040" progId="Equation.3">
                  <p:embed/>
                </p:oleObj>
              </mc:Choice>
              <mc:Fallback>
                <p:oleObj name="Equation" r:id="rId5" imgW="368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022725"/>
                        <a:ext cx="8382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381000" y="4191000"/>
            <a:ext cx="800100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: 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ditulis sebagai jumlah dari bagian yang lebih 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sederhana dengan menguraikan Q(x) dalam hasil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kali faktor-faktor linier atau kuadratis, yaitu </a:t>
            </a: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 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923925" y="762000"/>
          <a:ext cx="49450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Equation" r:id="rId3" imgW="2108200" imgH="228600" progId="Equation.3">
                  <p:embed/>
                </p:oleObj>
              </mc:Choice>
              <mc:Fallback>
                <p:oleObj name="Equation" r:id="rId3" imgW="210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762000"/>
                        <a:ext cx="494506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1600200" y="1581150"/>
          <a:ext cx="460533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Equation" r:id="rId5" imgW="2628900" imgH="444500" progId="Equation.3">
                  <p:embed/>
                </p:oleObj>
              </mc:Choice>
              <mc:Fallback>
                <p:oleObj name="Equation" r:id="rId5" imgW="26289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81150"/>
                        <a:ext cx="4605338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066800" y="2981325"/>
          <a:ext cx="224313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7" imgW="977900" imgH="228600" progId="Equation.3">
                  <p:embed/>
                </p:oleObj>
              </mc:Choice>
              <mc:Fallback>
                <p:oleObj name="Equation" r:id="rId7" imgW="977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81325"/>
                        <a:ext cx="2243138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3"/>
          <p:cNvGraphicFramePr>
            <a:graphicFrameLocks noChangeAspect="1"/>
          </p:cNvGraphicFramePr>
          <p:nvPr/>
        </p:nvGraphicFramePr>
        <p:xfrm>
          <a:off x="2286000" y="3697288"/>
          <a:ext cx="41910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9" imgW="2603500" imgH="444500" progId="Equation.3">
                  <p:embed/>
                </p:oleObj>
              </mc:Choice>
              <mc:Fallback>
                <p:oleObj name="Equation" r:id="rId9" imgW="26035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697288"/>
                        <a:ext cx="419100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2"/>
          <p:cNvGraphicFramePr>
            <a:graphicFrameLocks noChangeAspect="1"/>
          </p:cNvGraphicFramePr>
          <p:nvPr/>
        </p:nvGraphicFramePr>
        <p:xfrm>
          <a:off x="990600" y="5111750"/>
          <a:ext cx="43434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11" imgW="2197100" imgH="228600" progId="Equation.3">
                  <p:embed/>
                </p:oleObj>
              </mc:Choice>
              <mc:Fallback>
                <p:oleObj name="Equation" r:id="rId11" imgW="2197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11750"/>
                        <a:ext cx="434340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1"/>
          <p:cNvGraphicFramePr>
            <a:graphicFrameLocks noChangeAspect="1"/>
          </p:cNvGraphicFramePr>
          <p:nvPr/>
        </p:nvGraphicFramePr>
        <p:xfrm>
          <a:off x="2249488" y="5867400"/>
          <a:ext cx="430371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13" imgW="2425700" imgH="431800" progId="Equation.3">
                  <p:embed/>
                </p:oleObj>
              </mc:Choice>
              <mc:Fallback>
                <p:oleObj name="Equation" r:id="rId13" imgW="2425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488" y="5867400"/>
                        <a:ext cx="4303712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304800" y="214313"/>
            <a:ext cx="617220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Faktor Q(x) semua linier dan tak berulang,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549275" y="1281113"/>
            <a:ext cx="1050925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maka :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401638" y="2424113"/>
            <a:ext cx="5013325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Faktor Q(x) semua linier berulang,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625475" y="3490913"/>
            <a:ext cx="1127125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maka :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381000" y="4557713"/>
            <a:ext cx="739140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Q(x) adalah kuadratis,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625475" y="5562600"/>
            <a:ext cx="105092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maka :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0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457200" y="685800"/>
          <a:ext cx="265588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quation" r:id="rId3" imgW="1282680" imgH="393480" progId="Equation.3">
                  <p:embed/>
                </p:oleObj>
              </mc:Choice>
              <mc:Fallback>
                <p:oleObj name="Equation" r:id="rId3" imgW="1282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85800"/>
                        <a:ext cx="2655888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609600" y="2057400"/>
          <a:ext cx="60039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5" imgW="3009600" imgH="419040" progId="Equation.3">
                  <p:embed/>
                </p:oleObj>
              </mc:Choice>
              <mc:Fallback>
                <p:oleObj name="Equation" r:id="rId5" imgW="3009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60039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524000" y="4876800"/>
          <a:ext cx="1981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7" imgW="1015920" imgH="393480" progId="Equation.3">
                  <p:embed/>
                </p:oleObj>
              </mc:Choice>
              <mc:Fallback>
                <p:oleObj name="Equation" r:id="rId7" imgW="1015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876800"/>
                        <a:ext cx="1981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3"/>
          <p:cNvGraphicFramePr>
            <a:graphicFrameLocks noChangeAspect="1"/>
          </p:cNvGraphicFramePr>
          <p:nvPr/>
        </p:nvGraphicFramePr>
        <p:xfrm>
          <a:off x="3581400" y="4800600"/>
          <a:ext cx="1117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9" imgW="571748" imgH="393871" progId="Equation.3">
                  <p:embed/>
                </p:oleObj>
              </mc:Choice>
              <mc:Fallback>
                <p:oleObj name="Equation" r:id="rId9" imgW="571748" imgH="39387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800600"/>
                        <a:ext cx="1117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2"/>
          <p:cNvGraphicFramePr>
            <a:graphicFrameLocks noChangeAspect="1"/>
          </p:cNvGraphicFramePr>
          <p:nvPr/>
        </p:nvGraphicFramePr>
        <p:xfrm>
          <a:off x="5181600" y="4800600"/>
          <a:ext cx="12509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Equation" r:id="rId11" imgW="545760" imgH="393480" progId="Equation.3">
                  <p:embed/>
                </p:oleObj>
              </mc:Choice>
              <mc:Fallback>
                <p:oleObj name="Equation" r:id="rId11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800600"/>
                        <a:ext cx="12509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1"/>
          <p:cNvGraphicFramePr>
            <a:graphicFrameLocks noChangeAspect="1"/>
          </p:cNvGraphicFramePr>
          <p:nvPr/>
        </p:nvGraphicFramePr>
        <p:xfrm>
          <a:off x="3241675" y="5791200"/>
          <a:ext cx="41354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Equation" r:id="rId13" imgW="1790640" imgH="393480" progId="Equation.3">
                  <p:embed/>
                </p:oleObj>
              </mc:Choice>
              <mc:Fallback>
                <p:oleObj name="Equation" r:id="rId13" imgW="1790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675" y="5791200"/>
                        <a:ext cx="41354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449263" y="158750"/>
            <a:ext cx="107473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 </a:t>
            </a: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9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685800" y="1524000"/>
            <a:ext cx="54864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jawab :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415925" y="2971800"/>
            <a:ext cx="6548438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 = 2   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2 – 1 = A(2+1) 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			              1 = 3A   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= 1/3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	 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	x = -1   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-1 – 1 = B(-1-2) 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			        -2= -3B  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 = 2/3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	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 Jadi, </a:t>
            </a: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4800600" y="5029200"/>
            <a:ext cx="179388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0" y="39719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          = 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76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6"/>
          <p:cNvGraphicFramePr>
            <a:graphicFrameLocks noChangeAspect="1"/>
          </p:cNvGraphicFramePr>
          <p:nvPr/>
        </p:nvGraphicFramePr>
        <p:xfrm>
          <a:off x="449263" y="304800"/>
          <a:ext cx="35544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3" imgW="1346040" imgH="393480" progId="Equation.3">
                  <p:embed/>
                </p:oleObj>
              </mc:Choice>
              <mc:Fallback>
                <p:oleObj name="Equation" r:id="rId3" imgW="1346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04800"/>
                        <a:ext cx="35544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5"/>
          <p:cNvGraphicFramePr>
            <a:graphicFrameLocks noChangeAspect="1"/>
          </p:cNvGraphicFramePr>
          <p:nvPr/>
        </p:nvGraphicFramePr>
        <p:xfrm>
          <a:off x="838200" y="1295400"/>
          <a:ext cx="61134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5" imgW="2514600" imgH="431800" progId="Equation.3">
                  <p:embed/>
                </p:oleObj>
              </mc:Choice>
              <mc:Fallback>
                <p:oleObj name="Equation" r:id="rId5" imgW="2514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95400"/>
                        <a:ext cx="611346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828675" y="4267200"/>
          <a:ext cx="25241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7" imgW="1104900" imgH="393700" progId="Equation.3">
                  <p:embed/>
                </p:oleObj>
              </mc:Choice>
              <mc:Fallback>
                <p:oleObj name="Equation" r:id="rId7" imgW="11049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4267200"/>
                        <a:ext cx="252412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3"/>
          <p:cNvGraphicFramePr>
            <a:graphicFrameLocks noChangeAspect="1"/>
          </p:cNvGraphicFramePr>
          <p:nvPr/>
        </p:nvGraphicFramePr>
        <p:xfrm>
          <a:off x="3352800" y="4191000"/>
          <a:ext cx="11144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quation" r:id="rId9" imgW="431800" imgH="393700" progId="Equation.3">
                  <p:embed/>
                </p:oleObj>
              </mc:Choice>
              <mc:Fallback>
                <p:oleObj name="Equation" r:id="rId9" imgW="431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91000"/>
                        <a:ext cx="1114425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2"/>
          <p:cNvGraphicFramePr>
            <a:graphicFrameLocks noChangeAspect="1"/>
          </p:cNvGraphicFramePr>
          <p:nvPr/>
        </p:nvGraphicFramePr>
        <p:xfrm>
          <a:off x="5181600" y="4267200"/>
          <a:ext cx="15462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11" imgW="685800" imgH="431800" progId="Equation.3">
                  <p:embed/>
                </p:oleObj>
              </mc:Choice>
              <mc:Fallback>
                <p:oleObj name="Equation" r:id="rId11" imgW="685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267200"/>
                        <a:ext cx="1546225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1"/>
          <p:cNvGraphicFramePr>
            <a:graphicFrameLocks noChangeAspect="1"/>
          </p:cNvGraphicFramePr>
          <p:nvPr/>
        </p:nvGraphicFramePr>
        <p:xfrm>
          <a:off x="2986088" y="5486400"/>
          <a:ext cx="3795712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13" imgW="1409400" imgH="419040" progId="Equation.3">
                  <p:embed/>
                </p:oleObj>
              </mc:Choice>
              <mc:Fallback>
                <p:oleObj name="Equation" r:id="rId13" imgW="1409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5486400"/>
                        <a:ext cx="3795712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609600" y="2438400"/>
            <a:ext cx="73152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         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 = 1   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1 + 1 = B 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B = 2			                      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	mis, x = 0    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0 +1 = A(0 – 1) + B 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			             1 = - A + 2  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= 1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	 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	Jadi,</a:t>
            </a: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 </a:t>
            </a:r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468" name="Rectangle 11"/>
          <p:cNvSpPr>
            <a:spLocks noChangeArrowheads="1"/>
          </p:cNvSpPr>
          <p:nvPr/>
        </p:nvSpPr>
        <p:spPr bwMode="auto">
          <a:xfrm>
            <a:off x="4724400" y="4495800"/>
            <a:ext cx="179388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58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12"/>
          <p:cNvGraphicFramePr>
            <a:graphicFrameLocks noChangeAspect="1"/>
          </p:cNvGraphicFramePr>
          <p:nvPr/>
        </p:nvGraphicFramePr>
        <p:xfrm>
          <a:off x="414338" y="1457325"/>
          <a:ext cx="170021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Equation" r:id="rId4" imgW="761760" imgH="266400" progId="Equation.3">
                  <p:embed/>
                </p:oleObj>
              </mc:Choice>
              <mc:Fallback>
                <p:oleObj name="Equation" r:id="rId4" imgW="7617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8" y="1457325"/>
                        <a:ext cx="1700212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11"/>
          <p:cNvGraphicFramePr>
            <a:graphicFrameLocks noChangeAspect="1"/>
          </p:cNvGraphicFramePr>
          <p:nvPr/>
        </p:nvGraphicFramePr>
        <p:xfrm>
          <a:off x="2165350" y="1438275"/>
          <a:ext cx="24066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name="Equation" r:id="rId6" imgW="1054080" imgH="266400" progId="Equation.3">
                  <p:embed/>
                </p:oleObj>
              </mc:Choice>
              <mc:Fallback>
                <p:oleObj name="Equation" r:id="rId6" imgW="1054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1438275"/>
                        <a:ext cx="2406650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10"/>
          <p:cNvGraphicFramePr>
            <a:graphicFrameLocks noChangeAspect="1"/>
          </p:cNvGraphicFramePr>
          <p:nvPr/>
        </p:nvGraphicFramePr>
        <p:xfrm>
          <a:off x="4648200" y="1447800"/>
          <a:ext cx="15573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Equation" r:id="rId8" imgW="762331" imgH="254110" progId="Equation.3">
                  <p:embed/>
                </p:oleObj>
              </mc:Choice>
              <mc:Fallback>
                <p:oleObj name="Equation" r:id="rId8" imgW="762331" imgH="25411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447800"/>
                        <a:ext cx="15573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9"/>
          <p:cNvGraphicFramePr>
            <a:graphicFrameLocks noChangeAspect="1"/>
          </p:cNvGraphicFramePr>
          <p:nvPr/>
        </p:nvGraphicFramePr>
        <p:xfrm>
          <a:off x="457200" y="4191000"/>
          <a:ext cx="15954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Equation" r:id="rId10" imgW="762331" imgH="254110" progId="Equation.3">
                  <p:embed/>
                </p:oleObj>
              </mc:Choice>
              <mc:Fallback>
                <p:oleObj name="Equation" r:id="rId10" imgW="762331" imgH="25411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91000"/>
                        <a:ext cx="1595438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8"/>
          <p:cNvGraphicFramePr>
            <a:graphicFrameLocks noChangeAspect="1"/>
          </p:cNvGraphicFramePr>
          <p:nvPr/>
        </p:nvGraphicFramePr>
        <p:xfrm>
          <a:off x="3200400" y="4114800"/>
          <a:ext cx="13525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12" imgW="685800" imgH="393700" progId="Equation.3">
                  <p:embed/>
                </p:oleObj>
              </mc:Choice>
              <mc:Fallback>
                <p:oleObj name="Equation" r:id="rId12" imgW="685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114800"/>
                        <a:ext cx="135255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5646738" y="4105275"/>
          <a:ext cx="28416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Equation" r:id="rId14" imgW="1282680" imgH="253800" progId="Equation.3">
                  <p:embed/>
                </p:oleObj>
              </mc:Choice>
              <mc:Fallback>
                <p:oleObj name="Equation" r:id="rId14" imgW="1282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8" y="4105275"/>
                        <a:ext cx="284162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6"/>
          <p:cNvGraphicFramePr>
            <a:graphicFrameLocks noChangeAspect="1"/>
          </p:cNvGraphicFramePr>
          <p:nvPr/>
        </p:nvGraphicFramePr>
        <p:xfrm>
          <a:off x="457200" y="4953000"/>
          <a:ext cx="19145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Equation" r:id="rId16" imgW="762331" imgH="254110" progId="Equation.3">
                  <p:embed/>
                </p:oleObj>
              </mc:Choice>
              <mc:Fallback>
                <p:oleObj name="Equation" r:id="rId16" imgW="762331" imgH="25411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53000"/>
                        <a:ext cx="191452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5"/>
          <p:cNvGraphicFramePr>
            <a:graphicFrameLocks noChangeAspect="1"/>
          </p:cNvGraphicFramePr>
          <p:nvPr/>
        </p:nvGraphicFramePr>
        <p:xfrm>
          <a:off x="3200400" y="4800600"/>
          <a:ext cx="12319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name="Equation" r:id="rId18" imgW="647700" imgH="393700" progId="Equation.3">
                  <p:embed/>
                </p:oleObj>
              </mc:Choice>
              <mc:Fallback>
                <p:oleObj name="Equation" r:id="rId18" imgW="6477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800600"/>
                        <a:ext cx="12319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4"/>
          <p:cNvGraphicFramePr>
            <a:graphicFrameLocks noChangeAspect="1"/>
          </p:cNvGraphicFramePr>
          <p:nvPr/>
        </p:nvGraphicFramePr>
        <p:xfrm>
          <a:off x="5629275" y="4827588"/>
          <a:ext cx="27527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Equation" r:id="rId20" imgW="1269720" imgH="253800" progId="Equation.3">
                  <p:embed/>
                </p:oleObj>
              </mc:Choice>
              <mc:Fallback>
                <p:oleObj name="Equation" r:id="rId20" imgW="12697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9275" y="4827588"/>
                        <a:ext cx="275272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3"/>
          <p:cNvGraphicFramePr>
            <a:graphicFrameLocks noChangeAspect="1"/>
          </p:cNvGraphicFramePr>
          <p:nvPr/>
        </p:nvGraphicFramePr>
        <p:xfrm>
          <a:off x="468313" y="5715000"/>
          <a:ext cx="181768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Equation" r:id="rId22" imgW="723600" imgH="253800" progId="Equation.3">
                  <p:embed/>
                </p:oleObj>
              </mc:Choice>
              <mc:Fallback>
                <p:oleObj name="Equation" r:id="rId22" imgW="723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715000"/>
                        <a:ext cx="181768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2" name="Object 2"/>
          <p:cNvGraphicFramePr>
            <a:graphicFrameLocks noChangeAspect="1"/>
          </p:cNvGraphicFramePr>
          <p:nvPr/>
        </p:nvGraphicFramePr>
        <p:xfrm>
          <a:off x="3200400" y="5562600"/>
          <a:ext cx="13906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Equation" r:id="rId24" imgW="698500" imgH="393700" progId="Equation.3">
                  <p:embed/>
                </p:oleObj>
              </mc:Choice>
              <mc:Fallback>
                <p:oleObj name="Equation" r:id="rId24" imgW="698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562600"/>
                        <a:ext cx="139065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"/>
          <p:cNvGraphicFramePr>
            <a:graphicFrameLocks noChangeAspect="1"/>
          </p:cNvGraphicFramePr>
          <p:nvPr/>
        </p:nvGraphicFramePr>
        <p:xfrm>
          <a:off x="5643563" y="5562600"/>
          <a:ext cx="26177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Equation" r:id="rId26" imgW="1218960" imgH="266400" progId="Equation.3">
                  <p:embed/>
                </p:oleObj>
              </mc:Choice>
              <mc:Fallback>
                <p:oleObj name="Equation" r:id="rId26" imgW="1218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5562600"/>
                        <a:ext cx="2617787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304800" y="168275"/>
            <a:ext cx="853440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SUBTITUSI  TRIGONOMETRI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Jika Integran mengandung salah satu dari bentuk  : </a:t>
            </a:r>
            <a:endParaRPr lang="en-US" sz="2400"/>
          </a:p>
        </p:txBody>
      </p:sp>
      <p:sp>
        <p:nvSpPr>
          <p:cNvPr id="20495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457200" y="2286000"/>
            <a:ext cx="8305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tabLst>
                <a:tab pos="171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 tidak memiliki faktor irrasional lainnya, maka dapat ditransformasikan ke dalam fungsi trigonometri dengan menggunakan variabel baru :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Bentuk		Subtitusi		Memperoleh</a:t>
            </a:r>
            <a:endParaRPr 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1981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3895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502" name="Rectangle 23"/>
          <p:cNvSpPr>
            <a:spLocks noChangeArrowheads="1"/>
          </p:cNvSpPr>
          <p:nvPr/>
        </p:nvSpPr>
        <p:spPr bwMode="auto">
          <a:xfrm>
            <a:off x="0" y="5057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503" name="Rectangle 24"/>
          <p:cNvSpPr>
            <a:spLocks noChangeArrowheads="1"/>
          </p:cNvSpPr>
          <p:nvPr/>
        </p:nvSpPr>
        <p:spPr bwMode="auto">
          <a:xfrm>
            <a:off x="0" y="5534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13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le 4"/>
          <p:cNvSpPr>
            <a:spLocks noGrp="1" noChangeArrowheads="1"/>
          </p:cNvSpPr>
          <p:nvPr>
            <p:ph type="title"/>
          </p:nvPr>
        </p:nvSpPr>
        <p:spPr>
          <a:xfrm>
            <a:off x="442913" y="-152400"/>
            <a:ext cx="8243887" cy="1314450"/>
          </a:xfrm>
          <a:noFill/>
        </p:spPr>
        <p:txBody>
          <a:bodyPr/>
          <a:lstStyle/>
          <a:p>
            <a:r>
              <a:rPr lang="en-US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Integral </a:t>
            </a:r>
            <a:r>
              <a:rPr lang="en-US" sz="4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endParaRPr lang="en-US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8001000" cy="5715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Integral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integral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bebasnya</a:t>
            </a:r>
            <a:r>
              <a:rPr lang="en-US" sz="2400" dirty="0" smtClean="0"/>
              <a:t> (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batas-batas</a:t>
            </a:r>
            <a:r>
              <a:rPr lang="en-US" sz="2400" dirty="0" smtClean="0"/>
              <a:t>)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terdefinisi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tertutup</a:t>
            </a:r>
            <a:r>
              <a:rPr lang="en-US" sz="2400" dirty="0" smtClean="0"/>
              <a:t> [</a:t>
            </a:r>
            <a:r>
              <a:rPr lang="en-US" sz="2400" dirty="0" err="1" smtClean="0"/>
              <a:t>a,b</a:t>
            </a:r>
            <a:r>
              <a:rPr lang="en-US" sz="2400" dirty="0" smtClean="0"/>
              <a:t>] , </a:t>
            </a:r>
            <a:r>
              <a:rPr lang="en-US" sz="2400" dirty="0" err="1" smtClean="0"/>
              <a:t>maka</a:t>
            </a:r>
            <a:r>
              <a:rPr lang="en-US" sz="2400" dirty="0" smtClean="0"/>
              <a:t> integral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a </a:t>
            </a:r>
            <a:r>
              <a:rPr lang="en-US" sz="2400" dirty="0" err="1" smtClean="0"/>
              <a:t>ke</a:t>
            </a:r>
            <a:r>
              <a:rPr lang="en-US" sz="2400" dirty="0" smtClean="0"/>
              <a:t> b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: </a:t>
            </a:r>
          </a:p>
          <a:p>
            <a:r>
              <a:rPr lang="en-US" sz="2400" dirty="0" err="1" smtClean="0"/>
              <a:t>Dimana</a:t>
            </a:r>
            <a:r>
              <a:rPr lang="en-US" sz="2400" dirty="0" smtClean="0"/>
              <a:t> :</a:t>
            </a:r>
          </a:p>
          <a:p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      </a:t>
            </a:r>
          </a:p>
          <a:p>
            <a:r>
              <a:rPr lang="en-US" sz="2400" dirty="0" smtClean="0"/>
              <a:t>   f(x)	: </a:t>
            </a:r>
            <a:r>
              <a:rPr lang="en-US" sz="2400" dirty="0" err="1" smtClean="0"/>
              <a:t>integran</a:t>
            </a:r>
            <a:endParaRPr lang="en-US" sz="2400" dirty="0" smtClean="0"/>
          </a:p>
          <a:p>
            <a:pPr lvl="2">
              <a:buFontTx/>
              <a:buNone/>
            </a:pPr>
            <a:r>
              <a:rPr lang="en-US" dirty="0" smtClean="0"/>
              <a:t>a		: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endParaRPr lang="en-US" dirty="0" smtClean="0"/>
          </a:p>
          <a:p>
            <a:pPr lvl="2">
              <a:buFontTx/>
              <a:buNone/>
            </a:pPr>
            <a:r>
              <a:rPr lang="en-US" dirty="0" smtClean="0"/>
              <a:t>b		: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867843"/>
              </p:ext>
            </p:extLst>
          </p:nvPr>
        </p:nvGraphicFramePr>
        <p:xfrm>
          <a:off x="2209800" y="3352800"/>
          <a:ext cx="14478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3" imgW="583920" imgH="482400" progId="Equation.3">
                  <p:embed/>
                </p:oleObj>
              </mc:Choice>
              <mc:Fallback>
                <p:oleObj name="Equation" r:id="rId3" imgW="5839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52800"/>
                        <a:ext cx="1447800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883843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INTEGRAL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90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315913"/>
            <a:ext cx="8229600" cy="1143001"/>
          </a:xfrm>
        </p:spPr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KAIDAH-KAIDAH INTEGRASI TERTENTU</a:t>
            </a:r>
          </a:p>
        </p:txBody>
      </p:sp>
      <p:sp>
        <p:nvSpPr>
          <p:cNvPr id="24585" name="Rectangle 4"/>
          <p:cNvSpPr>
            <a:spLocks noChangeArrowheads="1"/>
          </p:cNvSpPr>
          <p:nvPr/>
        </p:nvSpPr>
        <p:spPr bwMode="auto">
          <a:xfrm>
            <a:off x="323850" y="908050"/>
            <a:ext cx="3168650" cy="1008063"/>
          </a:xfrm>
          <a:prstGeom prst="rect">
            <a:avLst/>
          </a:prstGeom>
          <a:solidFill>
            <a:srgbClr val="FFFF99">
              <a:alpha val="6196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52425" y="908050"/>
          <a:ext cx="31115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Equation" r:id="rId3" imgW="2057400" imgH="507960" progId="Equation.3">
                  <p:embed/>
                </p:oleObj>
              </mc:Choice>
              <mc:Fallback>
                <p:oleObj name="Equation" r:id="rId3" imgW="2057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908050"/>
                        <a:ext cx="3111500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810000" y="817563"/>
          <a:ext cx="4648200" cy="184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Equation" r:id="rId5" imgW="2222280" imgH="914400" progId="Equation.3">
                  <p:embed/>
                </p:oleObj>
              </mc:Choice>
              <mc:Fallback>
                <p:oleObj name="Equation" r:id="rId5" imgW="222228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817563"/>
                        <a:ext cx="4648200" cy="184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Rectangle 9"/>
          <p:cNvSpPr>
            <a:spLocks noChangeArrowheads="1"/>
          </p:cNvSpPr>
          <p:nvPr/>
        </p:nvSpPr>
        <p:spPr bwMode="auto">
          <a:xfrm>
            <a:off x="250825" y="2997200"/>
            <a:ext cx="3168650" cy="1008063"/>
          </a:xfrm>
          <a:prstGeom prst="rect">
            <a:avLst/>
          </a:prstGeom>
          <a:solidFill>
            <a:srgbClr val="FFFF99">
              <a:alpha val="6196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588" name="Rectangle 13"/>
          <p:cNvSpPr>
            <a:spLocks noChangeArrowheads="1"/>
          </p:cNvSpPr>
          <p:nvPr/>
        </p:nvSpPr>
        <p:spPr bwMode="auto">
          <a:xfrm>
            <a:off x="250825" y="4941888"/>
            <a:ext cx="3168650" cy="1008062"/>
          </a:xfrm>
          <a:prstGeom prst="rect">
            <a:avLst/>
          </a:prstGeom>
          <a:solidFill>
            <a:srgbClr val="FFFF99">
              <a:alpha val="6196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589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684213" y="3068638"/>
          <a:ext cx="21590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Equation" r:id="rId7" imgW="812447" imgH="482391" progId="Equation.3">
                  <p:embed/>
                </p:oleObj>
              </mc:Choice>
              <mc:Fallback>
                <p:oleObj name="Equation" r:id="rId7" imgW="812447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068638"/>
                        <a:ext cx="2159000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0" name="Rectangle 1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3838575" y="2840038"/>
          <a:ext cx="4772025" cy="188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Equation" r:id="rId9" imgW="2234880" imgH="914400" progId="Equation.3">
                  <p:embed/>
                </p:oleObj>
              </mc:Choice>
              <mc:Fallback>
                <p:oleObj name="Equation" r:id="rId9" imgW="223488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2840038"/>
                        <a:ext cx="4772025" cy="188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395288" y="5013325"/>
          <a:ext cx="27368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quation" r:id="rId11" imgW="1358310" imgH="482391" progId="Equation.3">
                  <p:embed/>
                </p:oleObj>
              </mc:Choice>
              <mc:Fallback>
                <p:oleObj name="Equation" r:id="rId11" imgW="1358310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013325"/>
                        <a:ext cx="2736850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2" name="Rectangle 21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3798888" y="4953000"/>
          <a:ext cx="4492625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quation" r:id="rId13" imgW="2628720" imgH="914400" progId="Equation.3">
                  <p:embed/>
                </p:oleObj>
              </mc:Choice>
              <mc:Fallback>
                <p:oleObj name="Equation" r:id="rId13" imgW="26287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8" y="4953000"/>
                        <a:ext cx="4492625" cy="170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963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Rectangle 4"/>
          <p:cNvSpPr>
            <a:spLocks noChangeArrowheads="1"/>
          </p:cNvSpPr>
          <p:nvPr/>
        </p:nvSpPr>
        <p:spPr bwMode="auto">
          <a:xfrm>
            <a:off x="179388" y="1268413"/>
            <a:ext cx="3168650" cy="1008062"/>
          </a:xfrm>
          <a:prstGeom prst="rect">
            <a:avLst/>
          </a:prstGeom>
          <a:solidFill>
            <a:srgbClr val="FFFF99">
              <a:alpha val="6196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>
              <a:solidFill>
                <a:srgbClr val="00B0F0"/>
              </a:solidFill>
            </a:endParaRPr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914400" y="-387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KAIDAH-KAIDAH INTEGRASI TERTENTU</a:t>
            </a:r>
          </a:p>
        </p:txBody>
      </p:sp>
      <p:sp>
        <p:nvSpPr>
          <p:cNvPr id="25610" name="Rectangle 6"/>
          <p:cNvSpPr>
            <a:spLocks noChangeArrowheads="1"/>
          </p:cNvSpPr>
          <p:nvPr/>
        </p:nvSpPr>
        <p:spPr bwMode="auto">
          <a:xfrm>
            <a:off x="0" y="3284538"/>
            <a:ext cx="3384550" cy="1008062"/>
          </a:xfrm>
          <a:prstGeom prst="rect">
            <a:avLst/>
          </a:prstGeom>
          <a:solidFill>
            <a:srgbClr val="FFFF99">
              <a:alpha val="6196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5611" name="Rectangle 7"/>
          <p:cNvSpPr>
            <a:spLocks noChangeArrowheads="1"/>
          </p:cNvSpPr>
          <p:nvPr/>
        </p:nvSpPr>
        <p:spPr bwMode="auto">
          <a:xfrm>
            <a:off x="250825" y="5157788"/>
            <a:ext cx="3168650" cy="1008062"/>
          </a:xfrm>
          <a:prstGeom prst="rect">
            <a:avLst/>
          </a:prstGeom>
          <a:solidFill>
            <a:srgbClr val="FFFF99">
              <a:alpha val="6196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5612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50825" y="1341438"/>
          <a:ext cx="2808288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Equation" r:id="rId3" imgW="1397000" imgH="482600" progId="Equation.3">
                  <p:embed/>
                </p:oleObj>
              </mc:Choice>
              <mc:Fallback>
                <p:oleObj name="Equation" r:id="rId3" imgW="13970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341438"/>
                        <a:ext cx="2808288" cy="86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3" name="Rectangle 11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886200" y="1219200"/>
          <a:ext cx="382111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5" imgW="1739880" imgH="711000" progId="Equation.3">
                  <p:embed/>
                </p:oleObj>
              </mc:Choice>
              <mc:Fallback>
                <p:oleObj name="Equation" r:id="rId5" imgW="17398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219200"/>
                        <a:ext cx="3821113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4" name="Rectangle 13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39700" y="3357563"/>
          <a:ext cx="32893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7" imgW="2425680" imgH="482400" progId="Equation.3">
                  <p:embed/>
                </p:oleObj>
              </mc:Choice>
              <mc:Fallback>
                <p:oleObj name="Equation" r:id="rId7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357563"/>
                        <a:ext cx="32893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886200" y="3276600"/>
          <a:ext cx="4841875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9" imgW="2476440" imgH="685800" progId="Equation.3">
                  <p:embed/>
                </p:oleObj>
              </mc:Choice>
              <mc:Fallback>
                <p:oleObj name="Equation" r:id="rId9" imgW="24764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276600"/>
                        <a:ext cx="4841875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50825" y="5229225"/>
          <a:ext cx="3095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Equation" r:id="rId11" imgW="1955800" imgH="482600" progId="Equation.3">
                  <p:embed/>
                </p:oleObj>
              </mc:Choice>
              <mc:Fallback>
                <p:oleObj name="Equation" r:id="rId11" imgW="19558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229225"/>
                        <a:ext cx="30956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6" name="Rectangle 1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995738" y="5105400"/>
          <a:ext cx="453866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Equation" r:id="rId13" imgW="1993900" imgH="482600" progId="Equation.3">
                  <p:embed/>
                </p:oleObj>
              </mc:Choice>
              <mc:Fallback>
                <p:oleObj name="Equation" r:id="rId13" imgW="1993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105400"/>
                        <a:ext cx="4538662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6828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Integral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(Indefinite Integral)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  <a:tabLst>
                <a:tab pos="1143000" algn="l"/>
              </a:tabLst>
            </a:pPr>
            <a:r>
              <a:rPr lang="en-US" dirty="0"/>
              <a:t>f(x) 	= </a:t>
            </a:r>
            <a:r>
              <a:rPr lang="en-US" dirty="0" err="1"/>
              <a:t>integran</a:t>
            </a:r>
            <a:endParaRPr lang="en-US" dirty="0"/>
          </a:p>
          <a:p>
            <a:pPr>
              <a:buNone/>
              <a:tabLst>
                <a:tab pos="1143000" algn="l"/>
              </a:tabLst>
            </a:pPr>
            <a:r>
              <a:rPr lang="en-US" dirty="0"/>
              <a:t>F(x)dx	=</a:t>
            </a:r>
            <a:r>
              <a:rPr lang="en-US" dirty="0" err="1"/>
              <a:t>diferensial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f(x)</a:t>
            </a:r>
          </a:p>
          <a:p>
            <a:pPr>
              <a:buNone/>
              <a:tabLst>
                <a:tab pos="1143000" algn="l"/>
              </a:tabLst>
            </a:pPr>
            <a:r>
              <a:rPr lang="en-US" dirty="0"/>
              <a:t>F(x)+k 	=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asli</a:t>
            </a:r>
            <a:endParaRPr lang="en-US" dirty="0"/>
          </a:p>
          <a:p>
            <a:pPr>
              <a:buNone/>
              <a:tabLst>
                <a:tab pos="1143000" algn="l"/>
              </a:tabLst>
            </a:pPr>
            <a:r>
              <a:rPr lang="en-US" dirty="0"/>
              <a:t>K	= </a:t>
            </a:r>
            <a:r>
              <a:rPr lang="en-US" dirty="0" err="1"/>
              <a:t>konstanta</a:t>
            </a:r>
            <a:r>
              <a:rPr lang="en-US" dirty="0"/>
              <a:t> yang </a:t>
            </a:r>
            <a:r>
              <a:rPr lang="en-US" dirty="0" err="1"/>
              <a:t>nilainya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158204"/>
              </p:ext>
            </p:extLst>
          </p:nvPr>
        </p:nvGraphicFramePr>
        <p:xfrm>
          <a:off x="1371600" y="2209800"/>
          <a:ext cx="4229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1295280" imgH="279360" progId="Equation.3">
                  <p:embed/>
                </p:oleObj>
              </mc:Choice>
              <mc:Fallback>
                <p:oleObj name="Equation" r:id="rId3" imgW="12952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09800"/>
                        <a:ext cx="42291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2706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: F(x) =</a:t>
            </a:r>
          </a:p>
          <a:p>
            <a:pPr marL="0" indent="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Fx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419077"/>
              </p:ext>
            </p:extLst>
          </p:nvPr>
        </p:nvGraphicFramePr>
        <p:xfrm>
          <a:off x="3382171" y="1001381"/>
          <a:ext cx="15509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" imgW="469800" imgH="203040" progId="Equation.3">
                  <p:embed/>
                </p:oleObj>
              </mc:Choice>
              <mc:Fallback>
                <p:oleObj name="Equation" r:id="rId3" imgW="469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82171" y="1001381"/>
                        <a:ext cx="1550988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680294"/>
              </p:ext>
            </p:extLst>
          </p:nvPr>
        </p:nvGraphicFramePr>
        <p:xfrm>
          <a:off x="685800" y="2057400"/>
          <a:ext cx="2386084" cy="2046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5" imgW="1104840" imgH="1269720" progId="Equation.3">
                  <p:embed/>
                </p:oleObj>
              </mc:Choice>
              <mc:Fallback>
                <p:oleObj name="Equation" r:id="rId5" imgW="1104840" imgH="1269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0" y="2057400"/>
                        <a:ext cx="2386084" cy="2046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234639"/>
              </p:ext>
            </p:extLst>
          </p:nvPr>
        </p:nvGraphicFramePr>
        <p:xfrm>
          <a:off x="1371600" y="4953000"/>
          <a:ext cx="256540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7" imgW="1041120" imgH="533160" progId="Equation.3">
                  <p:embed/>
                </p:oleObj>
              </mc:Choice>
              <mc:Fallback>
                <p:oleObj name="Equation" r:id="rId7" imgW="104112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71600" y="4953000"/>
                        <a:ext cx="2565400" cy="1023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974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Kaidah</a:t>
            </a:r>
            <a:r>
              <a:rPr lang="en-US" dirty="0" smtClean="0"/>
              <a:t> Integral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Formula </a:t>
            </a:r>
            <a:r>
              <a:rPr lang="en-US" sz="2400" dirty="0" err="1" smtClean="0"/>
              <a:t>pangkat</a:t>
            </a:r>
            <a:endParaRPr lang="en-US" sz="2400" dirty="0" smtClean="0"/>
          </a:p>
          <a:p>
            <a:pPr marL="514350" indent="-51435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	</a:t>
            </a:r>
          </a:p>
          <a:p>
            <a:pPr marL="514350" indent="-514350"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 marL="514350" indent="-514350">
              <a:buNone/>
            </a:pP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020405"/>
              </p:ext>
            </p:extLst>
          </p:nvPr>
        </p:nvGraphicFramePr>
        <p:xfrm>
          <a:off x="1012825" y="1638300"/>
          <a:ext cx="39497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1117440" imgH="609480" progId="Equation.3">
                  <p:embed/>
                </p:oleObj>
              </mc:Choice>
              <mc:Fallback>
                <p:oleObj name="Equation" r:id="rId3" imgW="111744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1638300"/>
                        <a:ext cx="39497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100755"/>
              </p:ext>
            </p:extLst>
          </p:nvPr>
        </p:nvGraphicFramePr>
        <p:xfrm>
          <a:off x="493713" y="3200400"/>
          <a:ext cx="6707187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" imgW="2311200" imgH="1244520" progId="Equation.3">
                  <p:embed/>
                </p:oleObj>
              </mc:Choice>
              <mc:Fallback>
                <p:oleObj name="Equation" r:id="rId5" imgW="2311200" imgH="1244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3200400"/>
                        <a:ext cx="6707187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				k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033284"/>
              </p:ext>
            </p:extLst>
          </p:nvPr>
        </p:nvGraphicFramePr>
        <p:xfrm>
          <a:off x="761206" y="1371600"/>
          <a:ext cx="32321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3" imgW="914400" imgH="583920" progId="Equation.3">
                  <p:embed/>
                </p:oleObj>
              </mc:Choice>
              <mc:Fallback>
                <p:oleObj name="Equation" r:id="rId3" imgW="91440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206" y="1371600"/>
                        <a:ext cx="3232150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74085"/>
              </p:ext>
            </p:extLst>
          </p:nvPr>
        </p:nvGraphicFramePr>
        <p:xfrm>
          <a:off x="761206" y="3124200"/>
          <a:ext cx="2649537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5" imgW="749160" imgH="1002960" progId="Equation.3">
                  <p:embed/>
                </p:oleObj>
              </mc:Choice>
              <mc:Fallback>
                <p:oleObj name="Equation" r:id="rId5" imgW="74916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206" y="3124200"/>
                        <a:ext cx="2649537" cy="175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3236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602"/>
            <a:ext cx="8229600" cy="50625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3. Formula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pangkat</a:t>
            </a:r>
            <a:endParaRPr lang="en-US" sz="2400" dirty="0" smtClean="0"/>
          </a:p>
          <a:p>
            <a:pPr marL="514350" indent="-51435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	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055289"/>
              </p:ext>
            </p:extLst>
          </p:nvPr>
        </p:nvGraphicFramePr>
        <p:xfrm>
          <a:off x="990600" y="1752600"/>
          <a:ext cx="2378075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672840" imgH="952200" progId="Equation.3">
                  <p:embed/>
                </p:oleObj>
              </mc:Choice>
              <mc:Fallback>
                <p:oleObj name="Equation" r:id="rId3" imgW="6728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2378075" cy="166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4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4</a:t>
            </a:r>
            <a:r>
              <a:rPr lang="en-US" sz="2800" dirty="0" smtClean="0"/>
              <a:t>. Formula </a:t>
            </a:r>
            <a:r>
              <a:rPr lang="en-US" sz="2800" dirty="0" err="1" smtClean="0"/>
              <a:t>Penjumlahan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err="1" smtClean="0"/>
              <a:t>Contoh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Tentukan</a:t>
            </a:r>
            <a:r>
              <a:rPr lang="en-US" sz="2800" dirty="0" smtClean="0"/>
              <a:t> :	</a:t>
            </a:r>
            <a:r>
              <a:rPr lang="en-US" sz="2800" dirty="0" smtClean="0">
                <a:sym typeface="Symbol"/>
              </a:rPr>
              <a:t>(3X</a:t>
            </a:r>
            <a:r>
              <a:rPr lang="en-US" sz="2800" baseline="30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-10X)</a:t>
            </a:r>
            <a:r>
              <a:rPr lang="en-US" sz="2800" dirty="0" err="1" smtClean="0">
                <a:sym typeface="Symbol"/>
              </a:rPr>
              <a:t>dx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990600"/>
          <a:ext cx="7543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" imgW="2400120" imgH="507960" progId="Equation.3">
                  <p:embed/>
                </p:oleObj>
              </mc:Choice>
              <mc:Fallback>
                <p:oleObj name="Equation" r:id="rId3" imgW="240012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90600"/>
                        <a:ext cx="75438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2514600"/>
          <a:ext cx="68580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5" imgW="2044440" imgH="1549080" progId="Equation.3">
                  <p:embed/>
                </p:oleObj>
              </mc:Choice>
              <mc:Fallback>
                <p:oleObj name="Equation" r:id="rId5" imgW="2044440" imgH="1549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14600"/>
                        <a:ext cx="6858000" cy="289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Formula </a:t>
            </a:r>
            <a:r>
              <a:rPr lang="en-US" b="1" dirty="0" err="1" smtClean="0"/>
              <a:t>Trigonometri</a:t>
            </a:r>
            <a:endParaRPr lang="en-US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pt-BR" sz="2800" b="1" dirty="0" smtClean="0"/>
              <a:t>Aturan integral trigonometri</a:t>
            </a:r>
          </a:p>
          <a:p>
            <a:pPr>
              <a:lnSpc>
                <a:spcPct val="90000"/>
              </a:lnSpc>
            </a:pPr>
            <a:endParaRPr lang="pt-BR" sz="2800" b="1" dirty="0" smtClean="0"/>
          </a:p>
          <a:p>
            <a:pPr>
              <a:lnSpc>
                <a:spcPct val="90000"/>
              </a:lnSpc>
            </a:pPr>
            <a:endParaRPr lang="pt-BR" sz="2800" b="1" dirty="0" smtClean="0"/>
          </a:p>
          <a:p>
            <a:pPr>
              <a:lnSpc>
                <a:spcPct val="90000"/>
              </a:lnSpc>
            </a:pPr>
            <a:endParaRPr lang="pt-BR" sz="2800" b="1" dirty="0" smtClean="0"/>
          </a:p>
          <a:p>
            <a:pPr>
              <a:lnSpc>
                <a:spcPct val="90000"/>
              </a:lnSpc>
            </a:pPr>
            <a:endParaRPr lang="pt-BR" sz="2800" b="1" dirty="0" smtClean="0"/>
          </a:p>
          <a:p>
            <a:pPr>
              <a:lnSpc>
                <a:spcPct val="90000"/>
              </a:lnSpc>
            </a:pPr>
            <a:endParaRPr lang="pt-BR" sz="2800" b="1" dirty="0" smtClean="0"/>
          </a:p>
          <a:p>
            <a:pPr>
              <a:lnSpc>
                <a:spcPct val="90000"/>
              </a:lnSpc>
            </a:pPr>
            <a:endParaRPr lang="pt-BR" sz="2800" dirty="0" smtClean="0"/>
          </a:p>
          <a:p>
            <a:pPr>
              <a:lnSpc>
                <a:spcPct val="90000"/>
              </a:lnSpc>
            </a:pPr>
            <a:endParaRPr lang="pt-BR" sz="2800" dirty="0" smtClean="0"/>
          </a:p>
          <a:p>
            <a:pPr>
              <a:lnSpc>
                <a:spcPct val="90000"/>
              </a:lnSpc>
            </a:pPr>
            <a:r>
              <a:rPr lang="pt-BR" sz="2800" dirty="0" smtClean="0"/>
              <a:t>dimana c adalah konstanta.</a:t>
            </a:r>
            <a:r>
              <a:rPr lang="en-US" sz="2800" dirty="0" smtClean="0"/>
              <a:t>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295400" y="2038350"/>
          <a:ext cx="41148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1333500" imgH="1003300" progId="Equation.3">
                  <p:embed/>
                </p:oleObj>
              </mc:Choice>
              <mc:Fallback>
                <p:oleObj name="Equation" r:id="rId3" imgW="1333500" imgH="1003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038350"/>
                        <a:ext cx="4114800" cy="308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88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340</TotalTime>
  <Words>413</Words>
  <Application>Microsoft Office PowerPoint</Application>
  <PresentationFormat>On-screen Show (4:3)</PresentationFormat>
  <Paragraphs>163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Times New Roman</vt:lpstr>
      <vt:lpstr>Retrospect</vt:lpstr>
      <vt:lpstr>Equation</vt:lpstr>
      <vt:lpstr>Microsoft Equation 3.0</vt:lpstr>
      <vt:lpstr>INTEGRAL</vt:lpstr>
      <vt:lpstr>INTEGRAL</vt:lpstr>
      <vt:lpstr>Integral Tak Tentu (Indefinite Integral)</vt:lpstr>
      <vt:lpstr>PowerPoint Presentation</vt:lpstr>
      <vt:lpstr>Kaidah Integral</vt:lpstr>
      <vt:lpstr>PowerPoint Presentation</vt:lpstr>
      <vt:lpstr>PowerPoint Presentation</vt:lpstr>
      <vt:lpstr>4. Formula Penjumlahan</vt:lpstr>
      <vt:lpstr>Formula Trigonometri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Integral Tertentu</vt:lpstr>
      <vt:lpstr>KAIDAH-KAIDAH INTEGRASI TERTENTU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INTEGRAL</dc:title>
  <dc:creator>user</dc:creator>
  <cp:lastModifiedBy>hp</cp:lastModifiedBy>
  <cp:revision>26</cp:revision>
  <dcterms:created xsi:type="dcterms:W3CDTF">2011-11-17T03:02:15Z</dcterms:created>
  <dcterms:modified xsi:type="dcterms:W3CDTF">2020-12-13T16:05:55Z</dcterms:modified>
</cp:coreProperties>
</file>