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78CE68-DB15-4E9F-8A80-C158022B0BF8}">
  <a:tblStyle styleId="{5F78CE68-DB15-4E9F-8A80-C158022B0B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097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091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3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224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147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84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505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391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864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291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81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31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202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5204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033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780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72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8793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380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9635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209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482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47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81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7005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7724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542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0674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932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64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818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56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368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709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805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81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315913" y="466725"/>
            <a:ext cx="6781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987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987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987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987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987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987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987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987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128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4038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body" idx="2"/>
          </p:nvPr>
        </p:nvSpPr>
        <p:spPr>
          <a:xfrm>
            <a:off x="4648200" y="1719263"/>
            <a:ext cx="4038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306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835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 rot="5400000">
            <a:off x="4653757" y="2097881"/>
            <a:ext cx="600868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body" idx="1"/>
          </p:nvPr>
        </p:nvSpPr>
        <p:spPr>
          <a:xfrm rot="5400000">
            <a:off x="462757" y="116682"/>
            <a:ext cx="600868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835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1"/>
          </p:nvPr>
        </p:nvSpPr>
        <p:spPr>
          <a:xfrm rot="5400000">
            <a:off x="2366169" y="-189707"/>
            <a:ext cx="44116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835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7315200" y="1066800"/>
            <a:ext cx="0" cy="449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1" name="Google Shape;11;p1"/>
          <p:cNvGrpSpPr/>
          <p:nvPr/>
        </p:nvGrpSpPr>
        <p:grpSpPr>
          <a:xfrm>
            <a:off x="7493000" y="2992437"/>
            <a:ext cx="1338262" cy="2189162"/>
            <a:chOff x="7467600" y="2992437"/>
            <a:chExt cx="1338262" cy="2189162"/>
          </a:xfrm>
        </p:grpSpPr>
        <p:sp>
          <p:nvSpPr>
            <p:cNvPr id="12" name="Google Shape;12;p1"/>
            <p:cNvSpPr/>
            <p:nvPr/>
          </p:nvSpPr>
          <p:spPr>
            <a:xfrm>
              <a:off x="7467600" y="2992437"/>
              <a:ext cx="201612" cy="20161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7751762" y="2992437"/>
              <a:ext cx="201612" cy="20161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035925" y="2992437"/>
              <a:ext cx="201612" cy="20161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7467600" y="3276600"/>
              <a:ext cx="201612" cy="20161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7751762" y="3276600"/>
              <a:ext cx="201612" cy="20161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035925" y="3276600"/>
              <a:ext cx="201612" cy="20161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320087" y="3276600"/>
              <a:ext cx="201612" cy="201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7467600" y="3560762"/>
              <a:ext cx="201612" cy="20161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7751762" y="3560762"/>
              <a:ext cx="201612" cy="20161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035925" y="3560762"/>
              <a:ext cx="201612" cy="201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320087" y="3560762"/>
              <a:ext cx="201612" cy="201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04250" y="3560762"/>
              <a:ext cx="201612" cy="2016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7467600" y="3843337"/>
              <a:ext cx="201612" cy="203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751762" y="3843337"/>
              <a:ext cx="201612" cy="20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035925" y="3843337"/>
              <a:ext cx="201612" cy="20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320087" y="3843337"/>
              <a:ext cx="201612" cy="20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67600" y="4127500"/>
              <a:ext cx="201612" cy="20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751762" y="4127500"/>
              <a:ext cx="201612" cy="20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035925" y="4127500"/>
              <a:ext cx="201612" cy="20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320087" y="4127500"/>
              <a:ext cx="201612" cy="20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604250" y="4127500"/>
              <a:ext cx="201612" cy="2032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67600" y="4411662"/>
              <a:ext cx="201612" cy="201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751762" y="4411662"/>
              <a:ext cx="201612" cy="2016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035925" y="4411662"/>
              <a:ext cx="201612" cy="2016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320087" y="4411662"/>
              <a:ext cx="201612" cy="2016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7467600" y="4695825"/>
              <a:ext cx="201612" cy="2016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7751762" y="4695825"/>
              <a:ext cx="201612" cy="2016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035925" y="4695825"/>
              <a:ext cx="201612" cy="2016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320087" y="4695825"/>
              <a:ext cx="201612" cy="2016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7751762" y="4979987"/>
              <a:ext cx="201612" cy="2016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320087" y="4979987"/>
              <a:ext cx="201612" cy="2016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" name="Google Shape;43;p1"/>
          <p:cNvCxnSpPr/>
          <p:nvPr/>
        </p:nvCxnSpPr>
        <p:spPr>
          <a:xfrm>
            <a:off x="304800" y="28194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4" name="Google Shape;44;p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835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3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835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62" name="Google Shape;62;p3"/>
          <p:cNvGrpSpPr/>
          <p:nvPr/>
        </p:nvGrpSpPr>
        <p:grpSpPr>
          <a:xfrm>
            <a:off x="8153400" y="152400"/>
            <a:ext cx="792162" cy="1295400"/>
            <a:chOff x="8153400" y="1524000"/>
            <a:chExt cx="838200" cy="1371600"/>
          </a:xfrm>
        </p:grpSpPr>
        <p:sp>
          <p:nvSpPr>
            <p:cNvPr id="63" name="Google Shape;63;p3"/>
            <p:cNvSpPr/>
            <p:nvPr/>
          </p:nvSpPr>
          <p:spPr>
            <a:xfrm>
              <a:off x="81534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331200" y="1524000"/>
              <a:ext cx="125412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509000" y="1524000"/>
              <a:ext cx="12065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153400" y="1701800"/>
              <a:ext cx="127000" cy="12223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331200" y="1701800"/>
              <a:ext cx="125412" cy="12223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509000" y="1701800"/>
              <a:ext cx="120650" cy="12223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686800" y="1701800"/>
              <a:ext cx="115887" cy="122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153400" y="1879600"/>
              <a:ext cx="127000" cy="11588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331200" y="1879600"/>
              <a:ext cx="125412" cy="11588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509000" y="1879600"/>
              <a:ext cx="120650" cy="1158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686800" y="1879600"/>
              <a:ext cx="115887" cy="1158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864600" y="1879600"/>
              <a:ext cx="127000" cy="1158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153400" y="20574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331200" y="2057400"/>
              <a:ext cx="125412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8509000" y="2057400"/>
              <a:ext cx="12065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8686800" y="2057400"/>
              <a:ext cx="115887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1534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331200" y="2235200"/>
              <a:ext cx="125412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9000" y="2235200"/>
              <a:ext cx="12065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686800" y="2235200"/>
              <a:ext cx="115887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864600" y="22352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153400" y="2413000"/>
              <a:ext cx="127000" cy="1254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331200" y="2413000"/>
              <a:ext cx="125412" cy="1254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509000" y="2413000"/>
              <a:ext cx="120650" cy="1254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686800" y="2413000"/>
              <a:ext cx="115887" cy="1254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153400" y="2590800"/>
              <a:ext cx="127000" cy="1190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8331200" y="2590800"/>
              <a:ext cx="125412" cy="1190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8509000" y="2590800"/>
              <a:ext cx="120650" cy="11906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686800" y="2590800"/>
              <a:ext cx="115887" cy="11906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331200" y="2768600"/>
              <a:ext cx="125412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8686800" y="2768600"/>
              <a:ext cx="115887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htmL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ctrTitle"/>
          </p:nvPr>
        </p:nvSpPr>
        <p:spPr>
          <a:xfrm>
            <a:off x="381000" y="1066800"/>
            <a:ext cx="7158037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 Design HTML</a:t>
            </a:r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subTitle" idx="1"/>
          </p:nvPr>
        </p:nvSpPr>
        <p:spPr>
          <a:xfrm>
            <a:off x="457200" y="2743200"/>
            <a:ext cx="81534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446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Form</a:t>
            </a:r>
            <a:b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Drop-down List</a:t>
            </a:r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77200" cy="44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8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Mengetahui Web Ini dari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&lt;select name="info"&gt;				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&lt;option selected="select"&gt;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-= Pilih =-</a:t>
            </a:r>
            <a:r>
              <a:rPr lang="en-US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&lt;/option&gt;		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&lt;option value="web udinus"&gt;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 Udinus</a:t>
            </a:r>
            <a:r>
              <a:rPr lang="en-US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&lt;/option&gt;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&lt;option value="surat kabar"&gt;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Surat Kaba</a:t>
            </a:r>
            <a:r>
              <a:rPr lang="en-US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r&lt;/option&gt;		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&lt;option value="teman kerabat"&gt;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Teman/Kerabat</a:t>
            </a:r>
            <a:r>
              <a:rPr lang="en-US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&lt;/option&gt;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&lt;option value="browsing internet"&gt;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Browsing Internet</a:t>
            </a:r>
            <a:r>
              <a:rPr lang="en-US" sz="20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&lt;/option&gt;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&lt;/select&gt;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Atribut </a:t>
            </a:r>
            <a:r>
              <a:rPr lang="en-US" sz="24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selected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digunakan untuk menandai pilihan awal yang terpilih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/>
          </a:p>
        </p:txBody>
      </p:sp>
      <p:pic>
        <p:nvPicPr>
          <p:cNvPr id="222" name="Google Shape;222;p23"/>
          <p:cNvPicPr preferRelativeResize="0"/>
          <p:nvPr/>
        </p:nvPicPr>
        <p:blipFill rotWithShape="1">
          <a:blip r:embed="rId3">
            <a:alphaModFix/>
          </a:blip>
          <a:srcRect l="42385" t="59375" r="48242" b="21873"/>
          <a:stretch/>
        </p:blipFill>
        <p:spPr>
          <a:xfrm>
            <a:off x="5410200" y="571500"/>
            <a:ext cx="18288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Form</a:t>
            </a:r>
            <a:b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Text Area</a:t>
            </a:r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77200" cy="44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Elemen Text Area mendefinisikan </a:t>
            </a:r>
            <a:r>
              <a:rPr lang="en-US" sz="28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field 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multi baris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Area memiliki atribut </a:t>
            </a: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Rows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Cols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Atribut </a:t>
            </a: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Rows 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menentukan jumlah garis (line) yang terlihat pada text area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Atribut </a:t>
            </a: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Cols 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menentukan lebar (width) yang terlihat pada text area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r>
              <a:rPr lang="en-US" sz="2800" b="1" i="0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Contoh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Pesan</a:t>
            </a: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&lt;textarea name="pesan" cols="40" rows="3"&gt;&lt;/textarea&gt;</a:t>
            </a:r>
            <a:endParaRPr sz="28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/>
          </a:p>
        </p:txBody>
      </p:sp>
      <p:pic>
        <p:nvPicPr>
          <p:cNvPr id="229" name="Google Shape;229;p24"/>
          <p:cNvPicPr preferRelativeResize="0"/>
          <p:nvPr/>
        </p:nvPicPr>
        <p:blipFill rotWithShape="1">
          <a:blip r:embed="rId3">
            <a:alphaModFix/>
          </a:blip>
          <a:srcRect t="73529" b="7352"/>
          <a:stretch/>
        </p:blipFill>
        <p:spPr>
          <a:xfrm>
            <a:off x="4049712" y="304800"/>
            <a:ext cx="3417887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Form</a:t>
            </a:r>
            <a:b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Input Jenis Submit</a:t>
            </a:r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77200" cy="44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Input jenis Submit 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mendefinisikan tombol untuk mengirimkan data formulir ke form-handler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Form-handler biasanya adalah halaman server (ex: halaman file PHP) dengan skrip untuk memproses data input.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Form-handler ditentukan dalam atribut aksi form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&lt;form action=“simpan.php” &gt;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…….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&lt;input type="submit" value="Kirim"&gt;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&lt;/form&gt;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Kata ‘Kirim’ pada tombol merupakan nilai atribut </a:t>
            </a: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/>
          </a:p>
        </p:txBody>
      </p:sp>
      <p:pic>
        <p:nvPicPr>
          <p:cNvPr id="236" name="Google Shape;236;p25"/>
          <p:cNvPicPr preferRelativeResize="0"/>
          <p:nvPr/>
        </p:nvPicPr>
        <p:blipFill rotWithShape="1">
          <a:blip r:embed="rId3">
            <a:alphaModFix/>
          </a:blip>
          <a:srcRect l="2621" t="94377" r="84263" b="1298"/>
          <a:stretch/>
        </p:blipFill>
        <p:spPr>
          <a:xfrm>
            <a:off x="6553200" y="4953000"/>
            <a:ext cx="762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Form</a:t>
            </a:r>
            <a:b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Input Jenis Lainnya</a:t>
            </a:r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77200" cy="44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Membatalkan isian yang sudah ditulis pada form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&lt;input type="reset" value="Batal"&gt;</a:t>
            </a:r>
            <a:endParaRPr/>
          </a:p>
          <a:p>
            <a:pPr marL="342900" marR="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Menulis kata sandi supaya tidak terlihat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&lt;input type=“password" value=“Kata Sandi"&gt;</a:t>
            </a:r>
            <a:endParaRPr/>
          </a:p>
          <a:p>
            <a:pPr marL="342900" marR="0" lvl="0" indent="-2184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endParaRPr sz="28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Melakukan Upload berkas (file)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Upload Berkas</a:t>
            </a: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&lt;input type=“file"&gt;</a:t>
            </a:r>
            <a:endParaRPr/>
          </a:p>
          <a:p>
            <a:pPr marL="342900" marR="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/>
          </a:p>
        </p:txBody>
      </p:sp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 l="17048" t="94377" r="69836" b="1298"/>
          <a:stretch/>
        </p:blipFill>
        <p:spPr>
          <a:xfrm>
            <a:off x="5791200" y="2133600"/>
            <a:ext cx="8001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6"/>
          <p:cNvPicPr preferRelativeResize="0"/>
          <p:nvPr/>
        </p:nvPicPr>
        <p:blipFill rotWithShape="1">
          <a:blip r:embed="rId4">
            <a:alphaModFix/>
          </a:blip>
          <a:srcRect l="8418" t="85833" r="80335" b="10415"/>
          <a:stretch/>
        </p:blipFill>
        <p:spPr>
          <a:xfrm>
            <a:off x="914400" y="3817937"/>
            <a:ext cx="24384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" y="5794375"/>
            <a:ext cx="4494212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Membuat tabel dengan menggunakan tag Table </a:t>
            </a: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&lt;table&gt;..&lt;/table&gt;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Table Row</a:t>
            </a: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dengan tag </a:t>
            </a: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&lt;tr&gt;…&lt;/tr&gt;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Yaitu baris pada suatu tabel.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Table Data</a:t>
            </a: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dengan tag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&lt;td&gt;…&lt;/td&gt;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Yaitu tempat untuk memasukkan informasi dalam suatu tabel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Table Header</a:t>
            </a: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dengan tag </a:t>
            </a: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&lt;th&gt;..&lt;/th&gt;</a:t>
            </a:r>
            <a:endParaRPr/>
          </a:p>
          <a:p>
            <a:pPr marL="692150" marR="0" lvl="1" indent="-347662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Digunakan untuk pembuatan judul tabel</a:t>
            </a:r>
            <a:endParaRPr/>
          </a:p>
          <a:p>
            <a:pPr marL="342900" marR="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3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Atribut-atribut Table</a:t>
            </a:r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Border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Untuk membuat batas tepi tabel.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Width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Untuk mengatur lebar tabel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Align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Untuk mengatur perataan horizontal data dalam tabel (</a:t>
            </a:r>
            <a:r>
              <a:rPr lang="en-US" sz="2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left, center, right</a:t>
            </a: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Valign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Untuk mengatur perataan vertikal data dalam tabel (</a:t>
            </a:r>
            <a:r>
              <a:rPr lang="en-US" sz="2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top, middle, bottom</a:t>
            </a: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3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3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Contoh Pembuatan Table</a:t>
            </a:r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Code			Hasil</a:t>
            </a:r>
            <a:endParaRPr/>
          </a:p>
        </p:txBody>
      </p:sp>
      <p:pic>
        <p:nvPicPr>
          <p:cNvPr id="269" name="Google Shape;269;p30"/>
          <p:cNvPicPr preferRelativeResize="0"/>
          <p:nvPr/>
        </p:nvPicPr>
        <p:blipFill rotWithShape="1">
          <a:blip r:embed="rId3">
            <a:alphaModFix/>
          </a:blip>
          <a:srcRect l="805" t="42707" r="85139" b="16666"/>
          <a:stretch/>
        </p:blipFill>
        <p:spPr>
          <a:xfrm>
            <a:off x="806450" y="2286000"/>
            <a:ext cx="2622550" cy="426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0"/>
          <p:cNvPicPr preferRelativeResize="0"/>
          <p:nvPr/>
        </p:nvPicPr>
        <p:blipFill rotWithShape="1">
          <a:blip r:embed="rId3">
            <a:alphaModFix/>
          </a:blip>
          <a:srcRect l="50585" t="38542" r="34773" b="51959"/>
          <a:stretch/>
        </p:blipFill>
        <p:spPr>
          <a:xfrm>
            <a:off x="4191000" y="2317750"/>
            <a:ext cx="3048000" cy="11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0"/>
          <p:cNvSpPr txBox="1"/>
          <p:nvPr/>
        </p:nvSpPr>
        <p:spPr>
          <a:xfrm>
            <a:off x="4191000" y="3505200"/>
            <a:ext cx="44196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Kuis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Berikan tepi/batas pada setiap cell tabel anda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Atur lebar tabel sesuai lebar layar monitor Anda, dan tinggi tabel setengah layar monitor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Buat perataan horizontal rata tengah dan perataan vertical rata atas (top)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Atribut-atribut Table (Lanjut)</a:t>
            </a:r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Cellspacing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Untuk menentukan jumlah spasi antar sel.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Cellpadding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Untuk menentukan jumlah spasi yang terdapat diantara border sel dengan isi dalam sel.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Rowspan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Untuk menggabungkan sel-sel dalam baris.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Colspan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Untuk menggabungkan sel-sel dalam kolom.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3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3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Contoh Penggunaan</a:t>
            </a: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Cellspacing &amp; Cellpadding</a:t>
            </a:r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73914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&lt;TABLE BORDER=1 CELLSPACING=10 CELLPADDING=10&gt;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&lt;TR&gt;</a:t>
            </a:r>
            <a:b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&lt;TD&gt;kolom 1 dari baris 1&lt;/TD&gt;</a:t>
            </a:r>
            <a:b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&lt;TD&gt;kolom 2 dari baris 1&lt;/TD&gt;</a:t>
            </a:r>
            <a:b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&lt;/TR&gt;</a:t>
            </a:r>
            <a:b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&lt;TR&gt;</a:t>
            </a:r>
            <a:b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&lt;TD&gt;kolom 1 dari baris 2&lt;/TD&gt;</a:t>
            </a:r>
            <a:b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&lt;TD&gt;kolom 2 dari baris 2&lt;/TD&gt;</a:t>
            </a:r>
            <a:b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&lt;/TR&gt;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&lt;/TABLE&gt; </a:t>
            </a:r>
            <a:endParaRPr/>
          </a:p>
        </p:txBody>
      </p:sp>
      <p:pic>
        <p:nvPicPr>
          <p:cNvPr id="284" name="Google Shape;284;p32"/>
          <p:cNvPicPr preferRelativeResize="0"/>
          <p:nvPr/>
        </p:nvPicPr>
        <p:blipFill rotWithShape="1">
          <a:blip r:embed="rId3">
            <a:alphaModFix/>
          </a:blip>
          <a:srcRect l="27539" t="59063" r="45507" b="24999"/>
          <a:stretch/>
        </p:blipFill>
        <p:spPr>
          <a:xfrm>
            <a:off x="5943600" y="3276600"/>
            <a:ext cx="309245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Tujuan</a:t>
            </a:r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Mahasiswa dapat memahami dan membuat halaman web menggunakan html links untuk membuka halaman lain, menampilkan tabel, dan mendesain suatu formulir (form)</a:t>
            </a:r>
            <a:endParaRPr/>
          </a:p>
          <a:p>
            <a:pPr marL="692150" marR="0" lvl="1" indent="-23209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2150" marR="0" lvl="1" indent="-23209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7330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Latihan 4</a:t>
            </a: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Pembuatan tabel</a:t>
            </a:r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Buka kembali file tugas anda (nama file: </a:t>
            </a: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artikel.html</a:t>
            </a: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), tambahkan elemen table yang berisi </a:t>
            </a: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(tiga)</a:t>
            </a: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nama teman dekat satu kelas matrikulasi dengan format tabel seperti di bawah ini: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Daftar Teman Dekat Kelas Matrikulasi</a:t>
            </a:r>
            <a:endParaRPr/>
          </a:p>
          <a:p>
            <a: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1" name="Google Shape;291;p33"/>
          <p:cNvGraphicFramePr/>
          <p:nvPr/>
        </p:nvGraphicFramePr>
        <p:xfrm>
          <a:off x="533400" y="4724400"/>
          <a:ext cx="8261300" cy="1574800"/>
        </p:xfrm>
        <a:graphic>
          <a:graphicData uri="http://schemas.openxmlformats.org/drawingml/2006/table">
            <a:tbl>
              <a:tblPr>
                <a:noFill/>
                <a:tableStyleId>{5F78CE68-DB15-4E9F-8A80-C158022B0BF8}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/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Nama Lengkap</a:t>
                      </a:r>
                      <a:endParaRPr/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Jenis Kelamin</a:t>
                      </a:r>
                      <a:endParaRPr/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Alamat</a:t>
                      </a:r>
                      <a:endParaRPr/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Asal Sekolah</a:t>
                      </a:r>
                      <a:endParaRPr/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HTML LINKS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Links</a:t>
            </a:r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534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Links atau Hyperlinks memungkinkan user untuk dapat </a:t>
            </a:r>
            <a:r>
              <a:rPr lang="en-US" sz="32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berpindah ke halaman web lain 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atau </a:t>
            </a:r>
            <a:r>
              <a:rPr lang="en-US" sz="32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bagian dari halaman tertentu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maupun </a:t>
            </a:r>
            <a:r>
              <a:rPr lang="en-US" sz="3200" b="0" i="0" u="none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halaman web lain pada bagian tertentu</a:t>
            </a:r>
            <a:endParaRPr/>
          </a:p>
          <a:p>
            <a:pPr marL="342900" marR="0" lvl="0" indent="-20066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Jenis-jenis HTML Link:</a:t>
            </a:r>
            <a:endParaRPr/>
          </a:p>
          <a:p>
            <a:pPr marL="692150" marR="0" lvl="1" indent="-347661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Link External</a:t>
            </a:r>
            <a:endParaRPr/>
          </a:p>
          <a:p>
            <a:pPr marL="692150" marR="0" lvl="1" indent="-347661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Link Internal</a:t>
            </a:r>
            <a:endParaRPr/>
          </a:p>
          <a:p>
            <a:pPr marL="692150" marR="0" lvl="1" indent="-347661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Link Gabungan (External dan Internal)</a:t>
            </a:r>
            <a:endParaRPr/>
          </a:p>
          <a:p>
            <a:pPr marL="342900" marR="0" lvl="0" indent="-20066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066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066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066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066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Links</a:t>
            </a:r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body" idx="1"/>
          </p:nvPr>
        </p:nvSpPr>
        <p:spPr>
          <a:xfrm>
            <a:off x="457200" y="1608137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Link External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&lt;a href=“index.html"&gt;Beranda&lt;/a&gt; |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&lt;a href=“about.html"&gt;Tentang Kami&lt;/a&gt; |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&lt;a href=“produk.html"&gt;Produk&lt;/a&gt; |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&lt;a href=“kontak.html"&gt;Kontak&lt;/a&gt;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3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Link External dari Foto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&lt;a href="http://www.dinus.ac.id" target="_blank"&gt;&lt;img src="udinus.jpg" &gt;&lt;/a&gt;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Links</a:t>
            </a:r>
            <a:endParaRPr/>
          </a:p>
        </p:txBody>
      </p:sp>
      <p:sp>
        <p:nvSpPr>
          <p:cNvPr id="314" name="Google Shape;314;p37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►"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Link untuk masuk ke alamat web :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&lt;a href="http://www.dinus.ac.id "&gt;</a:t>
            </a:r>
            <a:endParaRPr/>
          </a:p>
          <a:p>
            <a:pPr marL="692150" marR="0" lvl="1" indent="-23209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►"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Link untuk masuk ke alamat ftp :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&lt;a href="ftp.dinus.ac.id"&gt;</a:t>
            </a:r>
            <a:endParaRPr/>
          </a:p>
          <a:p>
            <a:pPr marL="692150" marR="0" lvl="1" indent="-232091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None/>
            </a:pPr>
            <a:endParaRPr sz="26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►"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Link untuk masuk ke alamat email :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&lt;a href="mail to:defri@dsn.dinus.ac.id"&gt;</a:t>
            </a:r>
            <a:endParaRPr/>
          </a:p>
          <a:p>
            <a:pPr marL="342900" marR="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endParaRPr sz="30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95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30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Links</a:t>
            </a:r>
            <a:endParaRPr/>
          </a:p>
        </p:txBody>
      </p:sp>
      <p:sp>
        <p:nvSpPr>
          <p:cNvPr id="320" name="Google Shape;320;p38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Link Internal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Dapat digunakan untuk mengarahkan bagian atas suatu halaman web (ketika pengguna telah berada pada bagian bawah halaman)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1" i="0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Contoh</a:t>
            </a:r>
            <a:endParaRPr sz="3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&lt;a name="atas"&gt;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&lt;a href="#atas"&gt;Ke Atas&lt;/a&gt;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Links</a:t>
            </a:r>
            <a:endParaRPr/>
          </a:p>
        </p:txBody>
      </p:sp>
      <p:sp>
        <p:nvSpPr>
          <p:cNvPr id="326" name="Google Shape;326;p39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Link Gabungan (Internal &amp; External)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Membuka halaman baru dan mengarahkan ke bagian tertentu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Pada Halaman Awal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&lt;a href=“matrikulasi.html#foto"&gt;Lihat Foto Matrikulasi&lt;/a&gt;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endParaRPr sz="28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Pada matrikulasi.html bagian foto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&lt;a name=“foto"&gt; &lt;img src=“foto.jpg”&gt;</a:t>
            </a:r>
            <a:endParaRPr/>
          </a:p>
          <a:p>
            <a: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endParaRPr sz="28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Latihan 5</a:t>
            </a: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HTML Links</a:t>
            </a:r>
            <a:endParaRPr/>
          </a:p>
        </p:txBody>
      </p:sp>
      <p:sp>
        <p:nvSpPr>
          <p:cNvPr id="332" name="Google Shape;332;p40"/>
          <p:cNvSpPr txBox="1">
            <a:spLocks noGrp="1"/>
          </p:cNvSpPr>
          <p:nvPr>
            <p:ph type="body" idx="1"/>
          </p:nvPr>
        </p:nvSpPr>
        <p:spPr>
          <a:xfrm>
            <a:off x="449262" y="3200400"/>
            <a:ext cx="8237537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Buatlah menu link html seperti pada gambar di atas yang terdiri dari: </a:t>
            </a: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446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Beranda: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sebagai halaman awal (buat file baru)</a:t>
            </a:r>
            <a:endParaRPr/>
          </a:p>
          <a:p>
            <a:pPr marL="0" marR="0" lvl="0" indent="-12446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Profil: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isi deskripsi diri &amp; foto anda(buat file baru)</a:t>
            </a: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446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Artikel: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isi dengan pengalaman matrikulasi (tugas pertemuan 8)</a:t>
            </a:r>
            <a:endParaRPr/>
          </a:p>
          <a:p>
            <a:pPr marL="0" marR="0" lvl="0" indent="-12446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Buku Tamu: 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isi dengan buku tamu yang sudah dibuat </a:t>
            </a:r>
            <a:endParaRPr/>
          </a:p>
        </p:txBody>
      </p:sp>
      <p:pic>
        <p:nvPicPr>
          <p:cNvPr id="333" name="Google Shape;333;p40"/>
          <p:cNvPicPr preferRelativeResize="0"/>
          <p:nvPr/>
        </p:nvPicPr>
        <p:blipFill rotWithShape="1">
          <a:blip r:embed="rId3">
            <a:alphaModFix/>
          </a:blip>
          <a:srcRect l="35638" t="36486" r="30549" b="53088"/>
          <a:stretch/>
        </p:blipFill>
        <p:spPr>
          <a:xfrm>
            <a:off x="449262" y="1219200"/>
            <a:ext cx="563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Membuat Menu Links</a:t>
            </a:r>
            <a:endParaRPr/>
          </a:p>
        </p:txBody>
      </p:sp>
      <p:sp>
        <p:nvSpPr>
          <p:cNvPr id="339" name="Google Shape;339;p41"/>
          <p:cNvSpPr txBox="1">
            <a:spLocks noGrp="1"/>
          </p:cNvSpPr>
          <p:nvPr>
            <p:ph type="body" idx="1"/>
          </p:nvPr>
        </p:nvSpPr>
        <p:spPr>
          <a:xfrm>
            <a:off x="381000" y="3124200"/>
            <a:ext cx="85344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&lt;center&gt;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&lt;h1&gt;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 Blog KU</a:t>
            </a: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&lt;/h1&gt;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&lt;hr&gt;			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&lt;a href="index.html"&gt;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Beranda</a:t>
            </a: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&lt;/a&gt; |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&lt;a href="profil.html"&gt;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Profil</a:t>
            </a: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&lt;/a&gt; |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&lt;a href="artikel.html"&gt;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Artikel</a:t>
            </a: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&lt;/a&gt; |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&lt;a href="buku_tamu.html"&gt;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Buku Tamu</a:t>
            </a: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&lt;/a&gt;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&lt;hr&gt;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&lt;/center&gt;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Selanjutnya gunakan menu link di atas pada setiap halaman </a:t>
            </a:r>
            <a:endParaRPr/>
          </a:p>
        </p:txBody>
      </p:sp>
      <p:pic>
        <p:nvPicPr>
          <p:cNvPr id="340" name="Google Shape;340;p41"/>
          <p:cNvPicPr preferRelativeResize="0"/>
          <p:nvPr/>
        </p:nvPicPr>
        <p:blipFill rotWithShape="1">
          <a:blip r:embed="rId3">
            <a:alphaModFix/>
          </a:blip>
          <a:srcRect l="35638" t="36486" r="30549" b="53088"/>
          <a:stretch/>
        </p:blipFill>
        <p:spPr>
          <a:xfrm>
            <a:off x="449262" y="1219200"/>
            <a:ext cx="563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Halaman Beranda</a:t>
            </a:r>
            <a:endParaRPr/>
          </a:p>
        </p:txBody>
      </p:sp>
      <p:pic>
        <p:nvPicPr>
          <p:cNvPr id="346" name="Google Shape;346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0037" y="1598612"/>
            <a:ext cx="62484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2"/>
          <p:cNvSpPr txBox="1"/>
          <p:nvPr/>
        </p:nvSpPr>
        <p:spPr>
          <a:xfrm>
            <a:off x="6548437" y="1760537"/>
            <a:ext cx="23622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Tambahkan image gambar sebagai header di atas judul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Setelah menu dapat diisi dengan tentang Dinus Student Blog, sertakan 1 foto dan 1 paragraph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Tambahkan footer pada bagian paling bawah dan link ke atas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685800" y="2743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72801"/>
          <a:stretch/>
        </p:blipFill>
        <p:spPr>
          <a:xfrm>
            <a:off x="381000" y="1371600"/>
            <a:ext cx="6240462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/>
          <p:cNvSpPr txBox="1"/>
          <p:nvPr/>
        </p:nvSpPr>
        <p:spPr>
          <a:xfrm>
            <a:off x="249237" y="3276600"/>
            <a:ext cx="845185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Pilih gambar dengan resolusi yang besar. Gambar header dapat diambil dari gambar local computer, potong menjadi persegi panjang. Gunakan atribut width dengan nilai 100%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&lt;!-- Start Header --&gt;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&lt;a name="atas"&gt;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&lt;img src="images/awan.jpg" width="100%"&gt;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&lt;!-- End Header --&gt;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Halaman Artikel</a:t>
            </a:r>
            <a:endParaRPr/>
          </a:p>
        </p:txBody>
      </p:sp>
      <p:pic>
        <p:nvPicPr>
          <p:cNvPr id="359" name="Google Shape;359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524000"/>
            <a:ext cx="4864100" cy="51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4"/>
          <p:cNvSpPr txBox="1"/>
          <p:nvPr/>
        </p:nvSpPr>
        <p:spPr>
          <a:xfrm>
            <a:off x="5562600" y="1905000"/>
            <a:ext cx="31369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Gunakan file </a:t>
            </a: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artikel.html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yang telah dibuat pada menu Artikel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Halaman Buku Tamu</a:t>
            </a:r>
            <a:endParaRPr/>
          </a:p>
        </p:txBody>
      </p:sp>
      <p:pic>
        <p:nvPicPr>
          <p:cNvPr id="366" name="Google Shape;366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116137"/>
            <a:ext cx="5867400" cy="454183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5"/>
          <p:cNvSpPr txBox="1"/>
          <p:nvPr/>
        </p:nvSpPr>
        <p:spPr>
          <a:xfrm>
            <a:off x="6324600" y="2046287"/>
            <a:ext cx="2819400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Gunakan file </a:t>
            </a: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buku_tamu.html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yang telah dibuat pada menu Buku tamu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/>
        </p:nvSpPr>
        <p:spPr>
          <a:xfrm>
            <a:off x="457200" y="1676400"/>
            <a:ext cx="8229600" cy="3657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5C8A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Referensi</a:t>
            </a:r>
            <a:endParaRPr/>
          </a:p>
        </p:txBody>
      </p:sp>
      <p:sp>
        <p:nvSpPr>
          <p:cNvPr id="374" name="Google Shape;374;p4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Roger S. Pressman, Software Engineering: A Practitioner’s Approach Sevent Edition, McGraw-Hill, 2009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https://www.w3schools.com/htmL/</a:t>
            </a:r>
            <a:r>
              <a:rPr lang="en-US" sz="3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 b="0" i="0" u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rPr>
              <a:t>diakses tanggal 19 Juli 2018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7"/>
          <p:cNvSpPr txBox="1">
            <a:spLocks noGrp="1"/>
          </p:cNvSpPr>
          <p:nvPr>
            <p:ph type="title"/>
          </p:nvPr>
        </p:nvSpPr>
        <p:spPr>
          <a:xfrm>
            <a:off x="722312" y="247967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TERIMA KASIH</a:t>
            </a:r>
            <a:endParaRPr/>
          </a:p>
        </p:txBody>
      </p:sp>
      <p:sp>
        <p:nvSpPr>
          <p:cNvPr id="380" name="Google Shape;380;p47"/>
          <p:cNvSpPr txBox="1">
            <a:spLocks noGrp="1"/>
          </p:cNvSpPr>
          <p:nvPr>
            <p:ph type="body" idx="1"/>
          </p:nvPr>
        </p:nvSpPr>
        <p:spPr>
          <a:xfrm>
            <a:off x="725487" y="3841750"/>
            <a:ext cx="77724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 Selanjutnya: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Membuat tampilan (layout) halaman web dan mempercantiknya menggunakan CSS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8"/>
          <p:cNvSpPr txBox="1">
            <a:spLocks noGrp="1"/>
          </p:cNvSpPr>
          <p:nvPr>
            <p:ph type="title"/>
          </p:nvPr>
        </p:nvSpPr>
        <p:spPr>
          <a:xfrm>
            <a:off x="685800" y="2438400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TERIMA KASIH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265112" y="152400"/>
            <a:ext cx="7543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Form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4191000" y="1828800"/>
            <a:ext cx="4648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7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3820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Elemen HTML &lt;form&gt;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mendefinisikan formulir yang digunakan untuk mengumpulkan inputan pengguna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Formulir HTML berisi elemen-elemen formulir. Elemen formulir adalah berbagai jenis elemen masukan, seperti </a:t>
            </a:r>
            <a:r>
              <a:rPr lang="en-US" sz="3200" b="0" i="1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input text, checkbox, radio button, button submit</a:t>
            </a: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dan lainnya.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&lt;form&gt;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1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Form element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&lt;form&gt;</a:t>
            </a:r>
            <a:endParaRPr/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endParaRPr sz="32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>
            <a:spLocks noGrp="1"/>
          </p:cNvSpPr>
          <p:nvPr>
            <p:ph type="title"/>
          </p:nvPr>
        </p:nvSpPr>
        <p:spPr>
          <a:xfrm>
            <a:off x="265112" y="152400"/>
            <a:ext cx="75438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Form</a:t>
            </a:r>
            <a:endParaRPr/>
          </a:p>
        </p:txBody>
      </p:sp>
      <p:pic>
        <p:nvPicPr>
          <p:cNvPr id="187" name="Google Shape;187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9125" y="1371600"/>
            <a:ext cx="3417887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8"/>
          <p:cNvSpPr txBox="1"/>
          <p:nvPr/>
        </p:nvSpPr>
        <p:spPr>
          <a:xfrm>
            <a:off x="4191000" y="1828800"/>
            <a:ext cx="4648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Contoh pembuatan </a:t>
            </a: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Form Buku Tamu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dengan isian seperti pada gambar di samping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Nama file: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buku_tamu.html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Form</a:t>
            </a:r>
            <a:b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Input Jenis Text</a:t>
            </a:r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Atribut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TYPE = “TEXT”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digunakan untuk membuat kotak input text (edit)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Atribut NAME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digunakan sebagai variabel untuk menyebut data yang diinput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Atribut VALUE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digunakan untuk memberi nilai default pada inputan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Atribut SIZE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digunakan untuk mengatur lebar inputan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Atribut MAXLENGTH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digunakan untuk mengatur panjang karakter maksimal yang dapat diketikkan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Contoh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Nama Lengkap</a:t>
            </a: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: &lt;input type="text" name="nama_lengkap" size="55"&gt;</a:t>
            </a:r>
            <a:endParaRPr/>
          </a:p>
          <a:p>
            <a:pPr marL="342900" marR="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4572000" y="914400"/>
            <a:ext cx="3124200" cy="304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5C8A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Form</a:t>
            </a:r>
            <a:b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Radio Button</a:t>
            </a:r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type=“radio” akan memunculkan inputan berjenis radio button</a:t>
            </a:r>
            <a:endParaRPr/>
          </a:p>
          <a:p>
            <a:pPr marL="342900" marR="0" lvl="0" indent="-2184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r>
              <a:rPr lang="en-US" sz="2800" b="1" i="0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Contoh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Jenis Kelamin 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Laki-laki </a:t>
            </a: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&lt;input type="radio" name="jenis_kelamin" value="L"&gt; 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Perempuan</a:t>
            </a: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&lt;input type="radio" name="jenis_kelamin" value="P"&gt;</a:t>
            </a:r>
            <a:endParaRPr/>
          </a:p>
          <a:p>
            <a:pPr marL="342900" marR="0" lvl="0" indent="-2184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endParaRPr sz="28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endParaRPr sz="28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/>
          </a:blip>
          <a:srcRect l="41801" t="37500" r="42971" b="59375"/>
          <a:stretch/>
        </p:blipFill>
        <p:spPr>
          <a:xfrm>
            <a:off x="3937000" y="914400"/>
            <a:ext cx="3302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Form</a:t>
            </a:r>
            <a:b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Checkbox</a:t>
            </a:r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Input type=“checkbox” akan memunculkan inputan berjenis checkbox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r>
              <a:rPr lang="en-US" sz="2800" b="1" i="0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Contoh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Aktif Pada Sosial Media: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&lt;input type="checkbox" name="facebook" value="Ya"&gt;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&lt;input type="checkbox" name="twitter" value="Ya"&gt;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Twitter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&lt;input type="checkbox" name="instagram" value="Ya"&gt;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Instagram</a:t>
            </a:r>
            <a:endParaRPr/>
          </a:p>
          <a:p>
            <a:pPr marL="692150" marR="0" lvl="1" indent="-3476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&lt;input type="checkbox" name="path" value="Ya"&gt;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Path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1"/>
          <p:cNvPicPr preferRelativeResize="0"/>
          <p:nvPr/>
        </p:nvPicPr>
        <p:blipFill rotWithShape="1">
          <a:blip r:embed="rId3">
            <a:alphaModFix/>
          </a:blip>
          <a:srcRect l="41801" t="53125" r="33600" b="41666"/>
          <a:stretch/>
        </p:blipFill>
        <p:spPr>
          <a:xfrm>
            <a:off x="3276600" y="862012"/>
            <a:ext cx="4368800" cy="51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HTML Form</a:t>
            </a:r>
            <a:br>
              <a:rPr lang="en-US" sz="3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radio &amp; checkbox</a:t>
            </a:r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Pada input type=“radio” dan “checkbox” terdapat atribut tambahan </a:t>
            </a: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CHECKED yang menandakan menandakan bahwa pilihan tersebut dipilih</a:t>
            </a:r>
            <a:endParaRPr/>
          </a:p>
          <a:p>
            <a:pPr marL="342900" marR="0" lvl="0" indent="-23622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None/>
            </a:pPr>
            <a:r>
              <a:rPr lang="en-US" sz="2800" b="1" i="0" u="non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Contoh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&lt;INPUT TYPE=RADIO NAME=“PROGDI" VALUE=“TI" CHECKED&gt;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Teknik Informatika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&lt;INPUT TYPE=CHECKBOX NAME=“TI" VALUE="YA“ CHECKED &gt; 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Teknik Informatika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1248</Words>
  <Application>Microsoft Office PowerPoint</Application>
  <PresentationFormat>On-screen Show (4:3)</PresentationFormat>
  <Paragraphs>224</Paragraphs>
  <Slides>35</Slides>
  <Notes>35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Noto Sans Symbols</vt:lpstr>
      <vt:lpstr>1_Network</vt:lpstr>
      <vt:lpstr>Network</vt:lpstr>
      <vt:lpstr>Web Design HTML</vt:lpstr>
      <vt:lpstr>Tujuan</vt:lpstr>
      <vt:lpstr>FORM</vt:lpstr>
      <vt:lpstr>HTML Form</vt:lpstr>
      <vt:lpstr>HTML Form</vt:lpstr>
      <vt:lpstr>HTML Form Input Jenis Text</vt:lpstr>
      <vt:lpstr>HTML Form Radio Button</vt:lpstr>
      <vt:lpstr>HTML Form Checkbox</vt:lpstr>
      <vt:lpstr>HTML Form radio &amp; checkbox</vt:lpstr>
      <vt:lpstr>HTML Form Drop-down List</vt:lpstr>
      <vt:lpstr>HTML Form Text Area</vt:lpstr>
      <vt:lpstr>HTML Form Input Jenis Submit</vt:lpstr>
      <vt:lpstr>HTML Form Input Jenis Lainnya</vt:lpstr>
      <vt:lpstr>TABLE</vt:lpstr>
      <vt:lpstr>Table</vt:lpstr>
      <vt:lpstr>Atribut-atribut Table</vt:lpstr>
      <vt:lpstr>Contoh Pembuatan Table</vt:lpstr>
      <vt:lpstr>Atribut-atribut Table (Lanjut)</vt:lpstr>
      <vt:lpstr>Contoh Penggunaan Cellspacing &amp; Cellpadding</vt:lpstr>
      <vt:lpstr>Latihan 4  Pembuatan tabel</vt:lpstr>
      <vt:lpstr>HTML LINKS</vt:lpstr>
      <vt:lpstr>HTML Links</vt:lpstr>
      <vt:lpstr>HTML Links</vt:lpstr>
      <vt:lpstr>HTML Links</vt:lpstr>
      <vt:lpstr>HTML Links</vt:lpstr>
      <vt:lpstr>HTML Links</vt:lpstr>
      <vt:lpstr>Latihan 5 HTML Links</vt:lpstr>
      <vt:lpstr>Membuat Menu Links</vt:lpstr>
      <vt:lpstr>Halaman Beranda</vt:lpstr>
      <vt:lpstr>PowerPoint Presentation</vt:lpstr>
      <vt:lpstr>Halaman Artikel</vt:lpstr>
      <vt:lpstr>Halaman Buku Tamu</vt:lpstr>
      <vt:lpstr>Referensi</vt:lpstr>
      <vt:lpstr>TERIMA KASIH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Design HTML</dc:title>
  <cp:lastModifiedBy>Asus</cp:lastModifiedBy>
  <cp:revision>2</cp:revision>
  <dcterms:modified xsi:type="dcterms:W3CDTF">2019-11-18T21:44:26Z</dcterms:modified>
</cp:coreProperties>
</file>