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7" r:id="rId3"/>
    <p:sldId id="303" r:id="rId4"/>
    <p:sldId id="298" r:id="rId5"/>
    <p:sldId id="302" r:id="rId6"/>
    <p:sldId id="309" r:id="rId7"/>
    <p:sldId id="305" r:id="rId8"/>
    <p:sldId id="306" r:id="rId9"/>
    <p:sldId id="311" r:id="rId10"/>
    <p:sldId id="312" r:id="rId11"/>
    <p:sldId id="307" r:id="rId12"/>
    <p:sldId id="308" r:id="rId13"/>
    <p:sldId id="313" r:id="rId14"/>
    <p:sldId id="314" r:id="rId15"/>
    <p:sldId id="315" r:id="rId16"/>
    <p:sldId id="316" r:id="rId17"/>
    <p:sldId id="317" r:id="rId18"/>
    <p:sldId id="295" r:id="rId19"/>
  </p:sldIdLst>
  <p:sldSz cx="9144000" cy="6858000" type="screen4x3"/>
  <p:notesSz cx="705008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6" autoAdjust="0"/>
  </p:normalViewPr>
  <p:slideViewPr>
    <p:cSldViewPr>
      <p:cViewPr varScale="1">
        <p:scale>
          <a:sx n="54" d="100"/>
          <a:sy n="54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418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r">
              <a:defRPr sz="1200"/>
            </a:lvl1pPr>
          </a:lstStyle>
          <a:p>
            <a:fld id="{65A47B5C-8232-4EA7-A5A4-C6991C501CBE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9" tIns="46740" rIns="93479" bIns="467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09" y="4421823"/>
            <a:ext cx="5640070" cy="4189095"/>
          </a:xfrm>
          <a:prstGeom prst="rect">
            <a:avLst/>
          </a:prstGeom>
        </p:spPr>
        <p:txBody>
          <a:bodyPr vert="horz" lIns="93479" tIns="46740" rIns="93479" bIns="467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418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r">
              <a:defRPr sz="1200"/>
            </a:lvl1pPr>
          </a:lstStyle>
          <a:p>
            <a:fld id="{ADAC8204-8707-48D3-8C5B-CCA5C4BCA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39E02-3CF8-4F2B-9875-E82B529F6C80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C46D6-D53D-461C-83C0-AF243A1A4FB1}" type="slidenum">
              <a:rPr lang="en-US"/>
              <a:pPr/>
              <a:t>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7E966-783B-48C0-B3D7-0C8A49707FBE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F9389-FC09-439E-9EC9-492402394AE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1142976" cy="1142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877420-0217-4F00-ACEC-2DB6C0284A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2691-9B2C-46C9-8E12-6BAAB2E335D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8643998" cy="5214974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endParaRPr lang="en-US" sz="4000" dirty="0" smtClean="0"/>
          </a:p>
          <a:p>
            <a:pPr marL="1443038">
              <a:buNone/>
            </a:pPr>
            <a:r>
              <a:rPr lang="en-US" sz="4000" dirty="0" err="1" smtClean="0"/>
              <a:t>SESI</a:t>
            </a:r>
            <a:r>
              <a:rPr lang="en-US" sz="4000" dirty="0" smtClean="0"/>
              <a:t> 03: </a:t>
            </a:r>
          </a:p>
          <a:p>
            <a:pPr marL="1069975" indent="30163">
              <a:buNone/>
            </a:pPr>
            <a:r>
              <a:rPr lang="en-US" sz="4000" dirty="0" err="1" smtClean="0"/>
              <a:t>LINGKUNAN</a:t>
            </a:r>
            <a:r>
              <a:rPr lang="en-US" sz="4000" dirty="0" smtClean="0"/>
              <a:t> DAN </a:t>
            </a:r>
            <a:r>
              <a:rPr lang="en-US" sz="4000" dirty="0" err="1" smtClean="0"/>
              <a:t>BUDAYA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endParaRPr lang="en-US" sz="7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D71B-065E-42AC-87C2-D3206176925E}" type="slidenum">
              <a:rPr lang="en-US"/>
              <a:pPr/>
              <a:t>10</a:t>
            </a:fld>
            <a:endParaRPr lang="en-US"/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1500166" y="0"/>
            <a:ext cx="6651642" cy="1276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300" b="0"/>
              <a:t>ANALISIS LINGKUNGAN BISNIS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8275" y="2133600"/>
            <a:ext cx="8728075" cy="4227513"/>
            <a:chOff x="106" y="1344"/>
            <a:chExt cx="5498" cy="2663"/>
          </a:xfrm>
        </p:grpSpPr>
        <p:sp>
          <p:nvSpPr>
            <p:cNvPr id="168963" name="Rectangle 3"/>
            <p:cNvSpPr>
              <a:spLocks noChangeArrowheads="1"/>
            </p:cNvSpPr>
            <p:nvPr/>
          </p:nvSpPr>
          <p:spPr bwMode="auto">
            <a:xfrm>
              <a:off x="2640" y="1512"/>
              <a:ext cx="1190" cy="20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3333CC"/>
                </a:solidFill>
              </a:endParaRP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Implikasi</a:t>
              </a:r>
            </a:p>
            <a:p>
              <a:pPr algn="ctr"/>
              <a:endParaRPr lang="en-US" sz="2000">
                <a:solidFill>
                  <a:srgbClr val="FF0000"/>
                </a:solidFill>
              </a:endParaRPr>
            </a:p>
            <a:p>
              <a:pPr algn="ctr"/>
              <a:endParaRPr lang="en-US" sz="2000">
                <a:solidFill>
                  <a:srgbClr val="3333CC"/>
                </a:solidFill>
              </a:endParaRPr>
            </a:p>
            <a:p>
              <a:pPr algn="ctr"/>
              <a:r>
                <a:rPr lang="en-US" sz="2000"/>
                <a:t>Peluang</a:t>
              </a:r>
            </a:p>
            <a:p>
              <a:pPr algn="ctr"/>
              <a:r>
                <a:rPr lang="en-US" sz="2000"/>
                <a:t>dan </a:t>
              </a:r>
            </a:p>
            <a:p>
              <a:pPr algn="ctr"/>
              <a:r>
                <a:rPr lang="en-US" sz="2000"/>
                <a:t>Ancaman</a:t>
              </a:r>
            </a:p>
          </p:txBody>
        </p:sp>
        <p:sp>
          <p:nvSpPr>
            <p:cNvPr id="168964" name="AutoShape 4"/>
            <p:cNvSpPr>
              <a:spLocks noChangeArrowheads="1"/>
            </p:cNvSpPr>
            <p:nvPr/>
          </p:nvSpPr>
          <p:spPr bwMode="auto">
            <a:xfrm>
              <a:off x="3840" y="2328"/>
              <a:ext cx="480" cy="33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4368" y="1680"/>
              <a:ext cx="1236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Antisipasi Strategis</a:t>
              </a:r>
            </a:p>
            <a:p>
              <a:pPr algn="ctr"/>
              <a:endParaRPr lang="en-US" sz="2000">
                <a:solidFill>
                  <a:srgbClr val="FF0000"/>
                </a:solidFill>
              </a:endParaRPr>
            </a:p>
            <a:p>
              <a:pPr algn="ctr"/>
              <a:r>
                <a:rPr lang="en-US" sz="2000"/>
                <a:t>Prospek Perusahaan</a:t>
              </a:r>
            </a:p>
          </p:txBody>
        </p:sp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106" y="1344"/>
              <a:ext cx="1886" cy="2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Deskripsi &amp; Prediksi</a:t>
              </a:r>
            </a:p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endParaRPr lang="en-US" sz="2000">
                <a:solidFill>
                  <a:srgbClr val="FF0000"/>
                </a:solidFill>
              </a:endParaRPr>
            </a:p>
            <a:p>
              <a:r>
                <a:rPr lang="en-US" sz="2000">
                  <a:cs typeface="Times New Roman" pitchFamily="18" charset="0"/>
                </a:rPr>
                <a:t>Lingkungan Ekonomi</a:t>
              </a:r>
            </a:p>
            <a:p>
              <a:r>
                <a:rPr lang="en-US" sz="2000">
                  <a:cs typeface="Times New Roman" pitchFamily="18" charset="0"/>
                </a:rPr>
                <a:t>Lingkungan Politik</a:t>
              </a:r>
            </a:p>
            <a:p>
              <a:r>
                <a:rPr lang="en-US" sz="2000">
                  <a:cs typeface="Times New Roman" pitchFamily="18" charset="0"/>
                </a:rPr>
                <a:t>Lingkungan Hukum</a:t>
              </a:r>
            </a:p>
            <a:p>
              <a:r>
                <a:rPr lang="en-US" sz="2000">
                  <a:cs typeface="Times New Roman" pitchFamily="18" charset="0"/>
                </a:rPr>
                <a:t>Lingkungan Sosial-Budaya</a:t>
              </a:r>
            </a:p>
            <a:p>
              <a:r>
                <a:rPr lang="en-US" sz="2000">
                  <a:cs typeface="Times New Roman" pitchFamily="18" charset="0"/>
                </a:rPr>
                <a:t>Lingkungan Teknologi</a:t>
              </a:r>
            </a:p>
            <a:p>
              <a:r>
                <a:rPr lang="en-US" sz="2000">
                  <a:cs typeface="Times New Roman" pitchFamily="18" charset="0"/>
                </a:rPr>
                <a:t>Lingkungan Global</a:t>
              </a:r>
              <a:r>
                <a:rPr lang="en-GB" sz="2000"/>
                <a:t> </a:t>
              </a:r>
              <a:endParaRPr lang="en-US" sz="2000"/>
            </a:p>
          </p:txBody>
        </p:sp>
        <p:sp>
          <p:nvSpPr>
            <p:cNvPr id="168967" name="AutoShape 7"/>
            <p:cNvSpPr>
              <a:spLocks noChangeArrowheads="1"/>
            </p:cNvSpPr>
            <p:nvPr/>
          </p:nvSpPr>
          <p:spPr bwMode="auto">
            <a:xfrm>
              <a:off x="2016" y="2352"/>
              <a:ext cx="552" cy="33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68" name="Line 8"/>
            <p:cNvSpPr>
              <a:spLocks noChangeShapeType="1"/>
            </p:cNvSpPr>
            <p:nvPr/>
          </p:nvSpPr>
          <p:spPr bwMode="auto">
            <a:xfrm>
              <a:off x="2640" y="2076"/>
              <a:ext cx="11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4368" y="2208"/>
              <a:ext cx="117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970" name="Line 10"/>
            <p:cNvSpPr>
              <a:spLocks noChangeShapeType="1"/>
            </p:cNvSpPr>
            <p:nvPr/>
          </p:nvSpPr>
          <p:spPr bwMode="auto">
            <a:xfrm>
              <a:off x="118" y="1968"/>
              <a:ext cx="182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Lingkungan Internasional </a:t>
            </a:r>
            <a:br>
              <a:rPr lang="en-US" sz="4000" b="1" smtClean="0">
                <a:solidFill>
                  <a:schemeClr val="tx1"/>
                </a:solidFill>
              </a:rPr>
            </a:br>
            <a:r>
              <a:rPr lang="en-US" sz="4000" b="1" smtClean="0">
                <a:solidFill>
                  <a:schemeClr val="tx1"/>
                </a:solidFill>
              </a:rPr>
              <a:t>dan Kegiatan Bisnis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Peluang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000" smtClean="0"/>
              <a:t>Penetrasi Pasar , Akses terhadap Bahan Baku, Akses terhadap lembaga keuangan, dll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mtClean="0"/>
              <a:t>Tantangan/Ancaman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000" smtClean="0"/>
              <a:t>Pesaing Internasional, Regulasi yang berbeda, Mata Uang yang berbeda, Kondisi sosial dan politik yang berbeda,dll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762000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996633"/>
                </a:solidFill>
              </a:rPr>
              <a:t>Berbagai bentuk Bisnis Internasional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b="1" smtClean="0"/>
              <a:t>Pasar Produk (</a:t>
            </a:r>
            <a:r>
              <a:rPr lang="en-US" sz="2800" b="1" i="1" smtClean="0"/>
              <a:t>product market</a:t>
            </a:r>
            <a:r>
              <a:rPr lang="en-US" sz="2800" b="1" smtClean="0"/>
              <a:t>) melalui Ekspor dan Impor barang atau jasa</a:t>
            </a:r>
          </a:p>
          <a:p>
            <a:pPr eaLnBrk="1" hangingPunct="1"/>
            <a:r>
              <a:rPr lang="en-US" sz="2800" b="1" smtClean="0"/>
              <a:t>Lisensi (</a:t>
            </a:r>
            <a:r>
              <a:rPr lang="en-US" sz="2800" b="1" i="1" smtClean="0"/>
              <a:t>licensing</a:t>
            </a:r>
            <a:r>
              <a:rPr lang="en-US" sz="2800" b="1" smtClean="0"/>
              <a:t>)</a:t>
            </a:r>
          </a:p>
          <a:p>
            <a:pPr eaLnBrk="1" hangingPunct="1"/>
            <a:r>
              <a:rPr lang="en-US" sz="2800" b="1" smtClean="0"/>
              <a:t>Partner Strategis (</a:t>
            </a:r>
            <a:r>
              <a:rPr lang="en-US" sz="2800" b="1" i="1" smtClean="0"/>
              <a:t>strategic partner</a:t>
            </a:r>
            <a:r>
              <a:rPr lang="en-US" sz="2800" b="1" smtClean="0"/>
              <a:t>)</a:t>
            </a:r>
          </a:p>
          <a:p>
            <a:pPr eaLnBrk="1" hangingPunct="1"/>
            <a:r>
              <a:rPr lang="en-US" sz="2800" b="1" smtClean="0"/>
              <a:t>Investasi Langsung (</a:t>
            </a:r>
            <a:r>
              <a:rPr lang="en-US" sz="2800" b="1" i="1" smtClean="0"/>
              <a:t>direct investment</a:t>
            </a:r>
            <a:r>
              <a:rPr lang="en-US" sz="2800" b="1" smtClean="0"/>
              <a:t>) melalui diantaranya berupa pendirian anak cabang perusahaan di berbagai negara (</a:t>
            </a:r>
            <a:r>
              <a:rPr lang="en-US" sz="2800" b="1" i="1" smtClean="0"/>
              <a:t>subsidiaries</a:t>
            </a:r>
            <a:r>
              <a:rPr lang="en-US" sz="2800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0"/>
          <p:cNvSpPr>
            <a:spLocks noChangeArrowheads="1"/>
          </p:cNvSpPr>
          <p:nvPr/>
        </p:nvSpPr>
        <p:spPr bwMode="auto">
          <a:xfrm>
            <a:off x="152400" y="2143116"/>
            <a:ext cx="8991600" cy="3481390"/>
          </a:xfrm>
          <a:prstGeom prst="rect">
            <a:avLst/>
          </a:prstGeom>
          <a:solidFill>
            <a:schemeClr val="accent1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928670"/>
          </a:xfrm>
        </p:spPr>
        <p:txBody>
          <a:bodyPr/>
          <a:lstStyle/>
          <a:p>
            <a:pPr marL="2154238" indent="-2154238" algn="l"/>
            <a:r>
              <a:rPr lang="en-US" sz="2800" dirty="0" err="1" smtClean="0"/>
              <a:t>Gambar</a:t>
            </a:r>
            <a:r>
              <a:rPr lang="en-US" sz="2800" dirty="0" smtClean="0"/>
              <a:t> : 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 </a:t>
            </a:r>
            <a:r>
              <a:rPr lang="en-US" sz="2800" dirty="0" err="1" smtClean="0"/>
              <a:t>Kultur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Terbangun</a:t>
            </a:r>
            <a:endParaRPr lang="en-US" sz="2800" b="1" dirty="0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267200" y="2667000"/>
            <a:ext cx="1733560" cy="914400"/>
          </a:xfrm>
          <a:solidFill>
            <a:srgbClr val="9900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Manajemen Puncak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D075A49-3F5F-4277-BE2C-328D21F2EED8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8EF9C5-428D-499A-8369-F4DCA61044A9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3505200"/>
            <a:ext cx="2133600" cy="9144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1"/>
                </a:solidFill>
                <a:latin typeface="+mn-lt"/>
              </a:rPr>
              <a:t>Filsafat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Pendiri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Organisasi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4600" y="3505200"/>
            <a:ext cx="1447800" cy="914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1"/>
                </a:solidFill>
                <a:latin typeface="+mn-lt"/>
              </a:rPr>
              <a:t>Kriteria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1"/>
                </a:solidFill>
                <a:latin typeface="+mn-lt"/>
              </a:rPr>
              <a:t>seleksi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77000" y="3429000"/>
            <a:ext cx="2438400" cy="150019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1"/>
                </a:solidFill>
                <a:latin typeface="+mn-lt"/>
              </a:rPr>
              <a:t>Budaya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organisasi</a:t>
            </a:r>
            <a:endParaRPr lang="en-US" kern="0" dirty="0">
              <a:solidFill>
                <a:schemeClr val="bg1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2000" kern="0" dirty="0" err="1">
                <a:solidFill>
                  <a:schemeClr val="bg1"/>
                </a:solidFill>
                <a:latin typeface="+mn-lt"/>
              </a:rPr>
              <a:t>cerita</a:t>
            </a:r>
            <a:r>
              <a:rPr lang="en-US" sz="2000" kern="0" dirty="0">
                <a:solidFill>
                  <a:schemeClr val="bg1"/>
                </a:solidFill>
                <a:latin typeface="+mn-lt"/>
              </a:rPr>
              <a:t>, ritual, </a:t>
            </a:r>
            <a:r>
              <a:rPr lang="en-US" sz="2000" kern="0" dirty="0" err="1">
                <a:solidFill>
                  <a:schemeClr val="bg1"/>
                </a:solidFill>
                <a:latin typeface="+mn-lt"/>
              </a:rPr>
              <a:t>simbol</a:t>
            </a:r>
            <a:r>
              <a:rPr lang="en-US" sz="2000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kern="0" dirty="0" err="1">
                <a:solidFill>
                  <a:schemeClr val="bg1"/>
                </a:solidFill>
                <a:latin typeface="+mn-lt"/>
              </a:rPr>
              <a:t>material,bahasa</a:t>
            </a:r>
            <a:r>
              <a:rPr lang="en-US" sz="2000" kern="0" dirty="0">
                <a:solidFill>
                  <a:schemeClr val="bg1"/>
                </a:solidFill>
                <a:latin typeface="+mn-lt"/>
              </a:rPr>
              <a:t>)</a:t>
            </a:r>
          </a:p>
        </p:txBody>
      </p:sp>
      <p:sp>
        <p:nvSpPr>
          <p:cNvPr id="17418" name="Line 17"/>
          <p:cNvSpPr>
            <a:spLocks noChangeShapeType="1"/>
          </p:cNvSpPr>
          <p:nvPr/>
        </p:nvSpPr>
        <p:spPr bwMode="auto">
          <a:xfrm>
            <a:off x="533400" y="17526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28600" y="5791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98525" indent="-898525" algn="l" eaLnBrk="0" hangingPunct="0">
              <a:defRPr/>
            </a:pP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Sumber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Robbin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Judge, 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2008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267200" y="4343400"/>
            <a:ext cx="1676400" cy="9144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1"/>
                </a:solidFill>
                <a:latin typeface="+mn-lt"/>
              </a:rPr>
              <a:t>Sosialisasi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421" name="Straight Arrow Connector 29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286000" y="3962400"/>
            <a:ext cx="228600" cy="1588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22" name="Straight Arrow Connector 31"/>
          <p:cNvCxnSpPr>
            <a:cxnSpLocks noChangeShapeType="1"/>
            <a:stCxn id="8" idx="3"/>
            <a:endCxn id="17412" idx="1"/>
          </p:cNvCxnSpPr>
          <p:nvPr/>
        </p:nvCxnSpPr>
        <p:spPr bwMode="auto">
          <a:xfrm flipV="1">
            <a:off x="3962400" y="3124200"/>
            <a:ext cx="304800" cy="8382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23" name="Straight Arrow Connector 33"/>
          <p:cNvCxnSpPr>
            <a:cxnSpLocks noChangeShapeType="1"/>
            <a:stCxn id="8" idx="3"/>
            <a:endCxn id="27" idx="1"/>
          </p:cNvCxnSpPr>
          <p:nvPr/>
        </p:nvCxnSpPr>
        <p:spPr bwMode="auto">
          <a:xfrm>
            <a:off x="3962400" y="3962400"/>
            <a:ext cx="304800" cy="83820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24" name="Straight Arrow Connector 35"/>
          <p:cNvCxnSpPr>
            <a:cxnSpLocks noChangeShapeType="1"/>
            <a:stCxn id="17412" idx="3"/>
            <a:endCxn id="9" idx="1"/>
          </p:cNvCxnSpPr>
          <p:nvPr/>
        </p:nvCxnSpPr>
        <p:spPr bwMode="auto">
          <a:xfrm>
            <a:off x="6000760" y="3124200"/>
            <a:ext cx="476240" cy="1054899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25" name="Straight Arrow Connector 37"/>
          <p:cNvCxnSpPr>
            <a:cxnSpLocks noChangeShapeType="1"/>
            <a:stCxn id="27" idx="3"/>
            <a:endCxn id="9" idx="1"/>
          </p:cNvCxnSpPr>
          <p:nvPr/>
        </p:nvCxnSpPr>
        <p:spPr bwMode="auto">
          <a:xfrm flipV="1">
            <a:off x="5943600" y="4179099"/>
            <a:ext cx="533400" cy="621501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26" name="Straight Arrow Connector 39"/>
          <p:cNvCxnSpPr>
            <a:cxnSpLocks noChangeShapeType="1"/>
            <a:stCxn id="17412" idx="2"/>
            <a:endCxn id="27" idx="0"/>
          </p:cNvCxnSpPr>
          <p:nvPr/>
        </p:nvCxnSpPr>
        <p:spPr bwMode="auto">
          <a:xfrm rot="5400000">
            <a:off x="4738690" y="3948110"/>
            <a:ext cx="762000" cy="28580"/>
          </a:xfrm>
          <a:prstGeom prst="straightConnector1">
            <a:avLst/>
          </a:prstGeom>
          <a:noFill/>
          <a:ln w="41275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pPr algn="l"/>
            <a:r>
              <a:rPr lang="en-US" dirty="0" err="1" smtClean="0"/>
              <a:t>Keterangan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8243918" cy="4114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pendirinya</a:t>
            </a:r>
            <a:r>
              <a:rPr lang="en-US" sz="2400" dirty="0" smtClean="0"/>
              <a:t>.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gilirannya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digu-nakan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perekrutan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 </a:t>
            </a:r>
            <a:r>
              <a:rPr lang="en-US" sz="2400" dirty="0" err="1" smtClean="0"/>
              <a:t>memantapkan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norma-norma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(</a:t>
            </a:r>
            <a:r>
              <a:rPr lang="en-US" sz="2400" dirty="0" err="1" smtClean="0"/>
              <a:t>baru</a:t>
            </a:r>
            <a:r>
              <a:rPr lang="en-US" sz="2400" dirty="0" smtClean="0"/>
              <a:t>)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beradap-tasi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kuklturnya</a:t>
            </a:r>
            <a:r>
              <a:rPr lang="en-US" sz="2400" dirty="0" smtClean="0"/>
              <a:t>.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sosialisasi</a:t>
            </a:r>
            <a:r>
              <a:rPr lang="en-US" sz="2400" dirty="0" smtClean="0"/>
              <a:t> .</a:t>
            </a:r>
          </a:p>
          <a:p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ditransmisikan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penceritaan</a:t>
            </a:r>
            <a:r>
              <a:rPr lang="en-US" sz="2400" dirty="0" smtClean="0"/>
              <a:t> </a:t>
            </a:r>
            <a:r>
              <a:rPr lang="en-US" sz="2400" dirty="0" err="1" smtClean="0"/>
              <a:t>kisah</a:t>
            </a:r>
            <a:r>
              <a:rPr lang="en-US" sz="2400" dirty="0" smtClean="0"/>
              <a:t>, ritual,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material,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.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5A7390-8BFC-4AB4-94A8-FC0BD5B86DDB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75A50-59F9-49AC-AF15-70B20316A20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8"/>
          <p:cNvSpPr>
            <a:spLocks noChangeArrowheads="1"/>
          </p:cNvSpPr>
          <p:nvPr/>
        </p:nvSpPr>
        <p:spPr bwMode="auto">
          <a:xfrm>
            <a:off x="0" y="1285860"/>
            <a:ext cx="9144000" cy="4810140"/>
          </a:xfrm>
          <a:prstGeom prst="rect">
            <a:avLst/>
          </a:prstGeom>
          <a:solidFill>
            <a:schemeClr val="accent1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pPr marL="1166813" indent="-1166813" algn="l"/>
            <a:r>
              <a:rPr lang="en-US" sz="2400" smtClean="0"/>
              <a:t>Gambar 12.2: Dampak Budaya Organisasi Terhadap Kinerja Dan Kepuasan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36902" y="1486554"/>
            <a:ext cx="2743200" cy="4524315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 err="1">
                <a:solidFill>
                  <a:schemeClr val="bg1"/>
                </a:solidFill>
              </a:rPr>
              <a:t>Faktor</a:t>
            </a:r>
            <a:r>
              <a:rPr lang="en-US" sz="2400" dirty="0">
                <a:solidFill>
                  <a:schemeClr val="bg1"/>
                </a:solidFill>
              </a:rPr>
              <a:t> –</a:t>
            </a:r>
            <a:r>
              <a:rPr lang="en-US" sz="2400" dirty="0" err="1">
                <a:solidFill>
                  <a:schemeClr val="bg1"/>
                </a:solidFill>
              </a:rPr>
              <a:t>Faktor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Obyektif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Inovasi</a:t>
            </a:r>
            <a:r>
              <a:rPr lang="en-US" sz="2400" dirty="0">
                <a:solidFill>
                  <a:schemeClr val="bg1"/>
                </a:solidFill>
              </a:rPr>
              <a:t>  &amp; </a:t>
            </a:r>
            <a:r>
              <a:rPr lang="en-US" sz="2400" dirty="0" err="1">
                <a:solidFill>
                  <a:schemeClr val="bg1"/>
                </a:solidFill>
              </a:rPr>
              <a:t>peng-ambilan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resiko</a:t>
            </a:r>
            <a:endParaRPr lang="en-US" sz="2400" dirty="0">
              <a:solidFill>
                <a:schemeClr val="bg1"/>
              </a:solidFill>
            </a:endParaRP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Perhatian</a:t>
            </a:r>
            <a:r>
              <a:rPr lang="en-US" sz="2400" dirty="0">
                <a:solidFill>
                  <a:schemeClr val="bg1"/>
                </a:solidFill>
              </a:rPr>
              <a:t>  pd detail</a:t>
            </a: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Orientasi</a:t>
            </a:r>
            <a:r>
              <a:rPr lang="en-US" sz="2400" dirty="0">
                <a:solidFill>
                  <a:schemeClr val="bg1"/>
                </a:solidFill>
              </a:rPr>
              <a:t> pd </a:t>
            </a:r>
            <a:r>
              <a:rPr lang="en-US" sz="2400" dirty="0" err="1">
                <a:solidFill>
                  <a:schemeClr val="bg1"/>
                </a:solidFill>
              </a:rPr>
              <a:t>hasil</a:t>
            </a:r>
            <a:endParaRPr lang="en-US" sz="2400" dirty="0">
              <a:solidFill>
                <a:schemeClr val="bg1"/>
              </a:solidFill>
            </a:endParaRP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Orientasi</a:t>
            </a:r>
            <a:r>
              <a:rPr lang="en-US" sz="2400" dirty="0">
                <a:solidFill>
                  <a:schemeClr val="bg1"/>
                </a:solidFill>
              </a:rPr>
              <a:t> pd </a:t>
            </a:r>
            <a:r>
              <a:rPr lang="en-US" sz="2400" dirty="0" err="1">
                <a:solidFill>
                  <a:schemeClr val="bg1"/>
                </a:solidFill>
              </a:rPr>
              <a:t>orang</a:t>
            </a:r>
            <a:endParaRPr lang="en-US" sz="2400" dirty="0">
              <a:solidFill>
                <a:schemeClr val="bg1"/>
              </a:solidFill>
            </a:endParaRP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Orientasi</a:t>
            </a:r>
            <a:r>
              <a:rPr lang="en-US" sz="2400" dirty="0">
                <a:solidFill>
                  <a:schemeClr val="bg1"/>
                </a:solidFill>
              </a:rPr>
              <a:t>  pd </a:t>
            </a:r>
            <a:r>
              <a:rPr lang="en-US" sz="2400" dirty="0" err="1">
                <a:solidFill>
                  <a:schemeClr val="bg1"/>
                </a:solidFill>
              </a:rPr>
              <a:t>tim</a:t>
            </a:r>
            <a:endParaRPr lang="en-US" sz="2400" dirty="0">
              <a:solidFill>
                <a:schemeClr val="bg1"/>
              </a:solidFill>
            </a:endParaRP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Keagresifan</a:t>
            </a:r>
            <a:endParaRPr lang="en-US" sz="2400" dirty="0">
              <a:solidFill>
                <a:schemeClr val="bg1"/>
              </a:solidFill>
            </a:endParaRPr>
          </a:p>
          <a:p>
            <a:pPr marL="173038" indent="-173038" algn="l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Kemantapan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267200" y="3657600"/>
            <a:ext cx="1371600" cy="8382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Budaya</a:t>
            </a:r>
          </a:p>
          <a:p>
            <a:r>
              <a:rPr lang="en-US">
                <a:solidFill>
                  <a:schemeClr val="bg1"/>
                </a:solidFill>
              </a:rPr>
              <a:t>Organisasi</a:t>
            </a: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2895600" y="3621088"/>
            <a:ext cx="137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 err="1"/>
              <a:t>Dipersepsi-kan</a:t>
            </a:r>
            <a:r>
              <a:rPr lang="en-US" sz="1800" b="1" dirty="0"/>
              <a:t>  </a:t>
            </a:r>
            <a:r>
              <a:rPr lang="en-US" sz="1800" b="1" dirty="0" err="1"/>
              <a:t>sbg</a:t>
            </a:r>
            <a:endParaRPr lang="en-US" sz="1800" b="1" dirty="0"/>
          </a:p>
        </p:txBody>
      </p:sp>
      <p:cxnSp>
        <p:nvCxnSpPr>
          <p:cNvPr id="19463" name="Straight Arrow Connector 17"/>
          <p:cNvCxnSpPr>
            <a:cxnSpLocks noChangeShapeType="1"/>
          </p:cNvCxnSpPr>
          <p:nvPr/>
        </p:nvCxnSpPr>
        <p:spPr bwMode="auto">
          <a:xfrm>
            <a:off x="2928926" y="4214818"/>
            <a:ext cx="1357322" cy="1588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6096000" y="2743200"/>
            <a:ext cx="1066800" cy="2667000"/>
          </a:xfrm>
          <a:prstGeom prst="rect">
            <a:avLst/>
          </a:prstGeom>
          <a:solidFill>
            <a:srgbClr val="C00000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65" name="Rectangle 19"/>
          <p:cNvSpPr>
            <a:spLocks noChangeArrowheads="1"/>
          </p:cNvSpPr>
          <p:nvPr/>
        </p:nvSpPr>
        <p:spPr bwMode="auto">
          <a:xfrm>
            <a:off x="6096000" y="2743200"/>
            <a:ext cx="10668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>
                <a:solidFill>
                  <a:schemeClr val="bg1"/>
                </a:solidFill>
              </a:rPr>
              <a:t>Tinggi </a:t>
            </a:r>
          </a:p>
        </p:txBody>
      </p:sp>
      <p:sp>
        <p:nvSpPr>
          <p:cNvPr id="19466" name="Rectangle 20"/>
          <p:cNvSpPr>
            <a:spLocks noChangeArrowheads="1"/>
          </p:cNvSpPr>
          <p:nvPr/>
        </p:nvSpPr>
        <p:spPr bwMode="auto">
          <a:xfrm>
            <a:off x="6096000" y="4953000"/>
            <a:ext cx="1066800" cy="457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dirty="0" err="1">
                <a:solidFill>
                  <a:schemeClr val="bg1"/>
                </a:solidFill>
              </a:rPr>
              <a:t>Rendah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9467" name="Straight Arrow Connector 24"/>
          <p:cNvCxnSpPr>
            <a:cxnSpLocks noChangeShapeType="1"/>
          </p:cNvCxnSpPr>
          <p:nvPr/>
        </p:nvCxnSpPr>
        <p:spPr bwMode="auto">
          <a:xfrm rot="5400000">
            <a:off x="5714207" y="4191794"/>
            <a:ext cx="1828800" cy="1587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miter lim="800000"/>
            <a:headEnd type="triangle" w="med" len="med"/>
            <a:tailEnd type="arrow" w="med" len="med"/>
          </a:ln>
        </p:spPr>
      </p:cxnSp>
      <p:cxnSp>
        <p:nvCxnSpPr>
          <p:cNvPr id="19468" name="Straight Arrow Connector 28"/>
          <p:cNvCxnSpPr>
            <a:cxnSpLocks noChangeShapeType="1"/>
            <a:stCxn id="19461" idx="3"/>
            <a:endCxn id="19464" idx="1"/>
          </p:cNvCxnSpPr>
          <p:nvPr/>
        </p:nvCxnSpPr>
        <p:spPr bwMode="auto">
          <a:xfrm>
            <a:off x="5638800" y="4076700"/>
            <a:ext cx="457200" cy="1588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1" name="Rounded Rectangle 30"/>
          <p:cNvSpPr/>
          <p:nvPr/>
        </p:nvSpPr>
        <p:spPr bwMode="auto">
          <a:xfrm>
            <a:off x="7620000" y="3276600"/>
            <a:ext cx="1371600" cy="685800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Kinerja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7620000" y="4419600"/>
            <a:ext cx="1371600" cy="685800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Kepuasan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9471" name="Straight Arrow Connector 35"/>
          <p:cNvCxnSpPr>
            <a:cxnSpLocks noChangeShapeType="1"/>
            <a:stCxn id="19464" idx="3"/>
            <a:endCxn id="31" idx="1"/>
          </p:cNvCxnSpPr>
          <p:nvPr/>
        </p:nvCxnSpPr>
        <p:spPr bwMode="auto">
          <a:xfrm flipV="1">
            <a:off x="7162800" y="3619500"/>
            <a:ext cx="457200" cy="457200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9472" name="Straight Arrow Connector 37"/>
          <p:cNvCxnSpPr>
            <a:cxnSpLocks noChangeShapeType="1"/>
            <a:stCxn id="19464" idx="3"/>
            <a:endCxn id="32" idx="1"/>
          </p:cNvCxnSpPr>
          <p:nvPr/>
        </p:nvCxnSpPr>
        <p:spPr bwMode="auto">
          <a:xfrm>
            <a:off x="7162800" y="4076700"/>
            <a:ext cx="457200" cy="685800"/>
          </a:xfrm>
          <a:prstGeom prst="straightConnector1">
            <a:avLst/>
          </a:prstGeom>
          <a:noFill/>
          <a:ln w="50800" cap="sq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0" name="Title 1"/>
          <p:cNvSpPr txBox="1">
            <a:spLocks/>
          </p:cNvSpPr>
          <p:nvPr/>
        </p:nvSpPr>
        <p:spPr bwMode="auto">
          <a:xfrm>
            <a:off x="228600" y="62484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98525" indent="-898525" algn="l" eaLnBrk="0" hangingPunct="0">
              <a:defRPr/>
            </a:pP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Sumber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Robbin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Judge,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Perlaku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Organisasi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2,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Salemba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Empat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Jakarta 2008. h. 286</a:t>
            </a:r>
          </a:p>
        </p:txBody>
      </p:sp>
      <p:sp>
        <p:nvSpPr>
          <p:cNvPr id="19474" name="Rectangle 10"/>
          <p:cNvSpPr>
            <a:spLocks noChangeArrowheads="1"/>
          </p:cNvSpPr>
          <p:nvPr/>
        </p:nvSpPr>
        <p:spPr bwMode="auto">
          <a:xfrm>
            <a:off x="5867400" y="1981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Kekuatan kultur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73870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Karyawan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persepsi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subyektif</a:t>
            </a:r>
            <a:r>
              <a:rPr lang="en-US" sz="2400" dirty="0" smtClean="0">
                <a:solidFill>
                  <a:schemeClr val="bg1"/>
                </a:solidFill>
              </a:rPr>
              <a:t>  yang </a:t>
            </a:r>
            <a:r>
              <a:rPr lang="en-US" sz="2400" dirty="0" err="1" smtClean="0">
                <a:solidFill>
                  <a:schemeClr val="bg1"/>
                </a:solidFill>
              </a:rPr>
              <a:t>utuh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tentang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berdasarkan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faktor-faktor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obyektif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</a:rPr>
              <a:t>; </a:t>
            </a:r>
            <a:r>
              <a:rPr lang="en-US" sz="2400" dirty="0" err="1" smtClean="0">
                <a:solidFill>
                  <a:schemeClr val="bg1"/>
                </a:solidFill>
              </a:rPr>
              <a:t>tingkat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toleransi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terhadap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resiko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penekanan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tim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dukungan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orang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Persepsi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dasarnya</a:t>
            </a:r>
            <a:r>
              <a:rPr lang="en-US" sz="2400" dirty="0" smtClean="0">
                <a:solidFill>
                  <a:schemeClr val="bg1"/>
                </a:solidFill>
              </a:rPr>
              <a:t>  yang </a:t>
            </a:r>
            <a:r>
              <a:rPr lang="en-US" sz="2400" dirty="0" err="1" smtClean="0">
                <a:solidFill>
                  <a:schemeClr val="bg1"/>
                </a:solidFill>
              </a:rPr>
              <a:t>membentuk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organi-sasi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Persepsi-persepsi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ataupun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selanjutnya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mempengaruhi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kinerja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kpuasan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karyawan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dampak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kultur</a:t>
            </a:r>
            <a:r>
              <a:rPr lang="en-US" sz="2400" dirty="0" smtClean="0">
                <a:solidFill>
                  <a:schemeClr val="bg1"/>
                </a:solidFill>
              </a:rPr>
              <a:t>.  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41EBC8-7E4C-44D4-BF01-DF614CD28D0A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F2A61-E6A0-4978-B8E9-FCDBFBC7D64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072362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8258204" cy="321471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r>
              <a:rPr lang="en-US" sz="6000" dirty="0" err="1" smtClean="0"/>
              <a:t>SAMPAI</a:t>
            </a:r>
            <a:r>
              <a:rPr lang="en-US" sz="6000" dirty="0" smtClean="0"/>
              <a:t> </a:t>
            </a:r>
            <a:r>
              <a:rPr lang="en-US" sz="6000" dirty="0" err="1" smtClean="0"/>
              <a:t>BERJUMPA</a:t>
            </a:r>
            <a:r>
              <a:rPr lang="en-US" sz="6000" dirty="0" smtClean="0"/>
              <a:t> </a:t>
            </a:r>
            <a:r>
              <a:rPr lang="en-US" sz="6000" dirty="0" err="1" smtClean="0"/>
              <a:t>MINGGU</a:t>
            </a:r>
            <a:r>
              <a:rPr lang="en-US" sz="6000" dirty="0" smtClean="0"/>
              <a:t> </a:t>
            </a:r>
            <a:r>
              <a:rPr lang="en-US" sz="6000" dirty="0" err="1" smtClean="0"/>
              <a:t>DEPAN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 smtClean="0"/>
              <a:t>SEKIAN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4"/>
            <a:ext cx="8072462" cy="1142984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en-US" dirty="0" err="1" smtClean="0"/>
              <a:t>LINKUNGAN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9144000" cy="5715016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14375">
              <a:buNone/>
            </a:pPr>
            <a:endParaRPr lang="en-US" sz="4000" dirty="0" smtClean="0"/>
          </a:p>
          <a:p>
            <a:pPr marL="1443038">
              <a:buNone/>
            </a:pPr>
            <a:endParaRPr lang="en-US" sz="4000" dirty="0" smtClean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04800" y="1428736"/>
            <a:ext cx="8534400" cy="4800600"/>
            <a:chOff x="192" y="912"/>
            <a:chExt cx="5376" cy="3024"/>
          </a:xfrm>
          <a:solidFill>
            <a:schemeClr val="bg2">
              <a:lumMod val="75000"/>
            </a:schemeClr>
          </a:solidFill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256" y="912"/>
              <a:ext cx="936" cy="43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Lingkungan Organisasi</a:t>
              </a:r>
              <a:endParaRPr lang="en-US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008" y="1536"/>
              <a:ext cx="1128" cy="38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Lingkungan Internal</a:t>
              </a:r>
              <a:endParaRPr lang="en-US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480" y="1536"/>
              <a:ext cx="936" cy="38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Lingkungan Eksternal</a:t>
              </a:r>
              <a:endParaRPr lang="en-US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16" y="2112"/>
              <a:ext cx="1728" cy="48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 dirty="0" err="1"/>
                <a:t>Lingkungan</a:t>
              </a:r>
              <a:r>
                <a:rPr lang="en-US" dirty="0"/>
                <a:t> yang </a:t>
              </a:r>
              <a:r>
                <a:rPr lang="en-US" dirty="0" err="1"/>
                <a:t>terkait</a:t>
              </a:r>
              <a:r>
                <a:rPr lang="en-US" dirty="0"/>
                <a:t> </a:t>
              </a:r>
              <a:r>
                <a:rPr lang="en-US" dirty="0" err="1"/>
                <a:t>langsung</a:t>
              </a:r>
              <a:r>
                <a:rPr lang="en-US" dirty="0"/>
                <a:t> (</a:t>
              </a:r>
              <a:r>
                <a:rPr lang="en-US" dirty="0" err="1"/>
                <a:t>Mikro</a:t>
              </a:r>
              <a:r>
                <a:rPr lang="en-US" dirty="0"/>
                <a:t>)</a:t>
              </a:r>
              <a:endParaRPr lang="en-US" b="1" dirty="0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72" y="2112"/>
              <a:ext cx="1824" cy="48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Lingkungan yang tidak terkait langsung (Makro)</a:t>
              </a:r>
              <a:endParaRPr lang="en-US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168" y="2880"/>
              <a:ext cx="672" cy="288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Lokal</a:t>
              </a:r>
              <a:endParaRPr lang="en-US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056" y="2880"/>
              <a:ext cx="1032" cy="288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Internasional</a:t>
              </a:r>
              <a:endParaRPr lang="en-US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76" y="2880"/>
              <a:ext cx="720" cy="288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Lokal</a:t>
              </a:r>
              <a:endParaRPr lang="en-US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776" y="2862"/>
              <a:ext cx="1008" cy="306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Internasional</a:t>
              </a:r>
              <a:endParaRPr lang="en-US" b="1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488" y="1440"/>
              <a:ext cx="2496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736" y="1344"/>
              <a:ext cx="0" cy="9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488" y="1440"/>
              <a:ext cx="0" cy="9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984" y="1440"/>
              <a:ext cx="0" cy="9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1488" y="1920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984" y="1920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912" y="2736"/>
              <a:ext cx="1392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912" y="2736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2304" y="2736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488" y="2592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456" y="2736"/>
              <a:ext cx="1104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3984" y="2592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3456" y="2736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560" y="2736"/>
              <a:ext cx="0" cy="1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92" y="3360"/>
              <a:ext cx="2640" cy="576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Pemilik Organisasi, Tim Manajemen, Para Anggota atau Para Pekerja, Lingkungan Fisik Organisasi</a:t>
              </a:r>
              <a:endParaRPr lang="en-US" b="1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912" y="3168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2928" y="3360"/>
              <a:ext cx="2640" cy="576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/>
              <a:r>
                <a:rPr lang="en-US"/>
                <a:t>Pemasok, Pelanggan, Pesaing, Partner Strategis, Regulator, Pemerintah, Masyarakat Umum</a:t>
              </a:r>
              <a:endParaRPr lang="en-US" b="1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3456" y="3168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560" y="3168"/>
              <a:ext cx="0" cy="19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952" y="0"/>
            <a:ext cx="7543824" cy="1000108"/>
          </a:xfrm>
        </p:spPr>
        <p:txBody>
          <a:bodyPr/>
          <a:lstStyle/>
          <a:p>
            <a:r>
              <a:rPr lang="en-US" sz="4000" b="1" dirty="0" err="1" smtClean="0"/>
              <a:t>Gb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Lingkungan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Organisasi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Lingkungan</a:t>
            </a:r>
            <a:r>
              <a:rPr lang="en-US" b="1" dirty="0" smtClean="0"/>
              <a:t> Internal </a:t>
            </a:r>
            <a:r>
              <a:rPr lang="en-US" b="1" dirty="0" err="1" smtClean="0"/>
              <a:t>Organisasi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9144000" cy="5715016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4800" dirty="0" err="1" smtClean="0"/>
              <a:t>Pemilik</a:t>
            </a:r>
            <a:endParaRPr lang="en-US" sz="4800" dirty="0" smtClean="0"/>
          </a:p>
          <a:p>
            <a:pPr>
              <a:lnSpc>
                <a:spcPct val="80000"/>
              </a:lnSpc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yang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historis</a:t>
            </a:r>
            <a:r>
              <a:rPr lang="en-US" sz="4000" dirty="0" smtClean="0"/>
              <a:t> </a:t>
            </a:r>
            <a:r>
              <a:rPr lang="en-US" sz="4000" dirty="0" err="1" smtClean="0"/>
              <a:t>maupun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dinyatakan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pemilik</a:t>
            </a:r>
            <a:r>
              <a:rPr lang="en-US" sz="4000" dirty="0" smtClean="0"/>
              <a:t> </a:t>
            </a:r>
            <a:r>
              <a:rPr lang="en-US" sz="4000" dirty="0" err="1" smtClean="0"/>
              <a:t>akibat</a:t>
            </a:r>
            <a:r>
              <a:rPr lang="en-US" sz="4000" dirty="0" smtClean="0"/>
              <a:t> </a:t>
            </a:r>
            <a:r>
              <a:rPr lang="en-US" sz="4000" dirty="0" err="1" smtClean="0"/>
              <a:t>adanya</a:t>
            </a:r>
            <a:r>
              <a:rPr lang="en-US" sz="4000" dirty="0" smtClean="0"/>
              <a:t> </a:t>
            </a:r>
            <a:r>
              <a:rPr lang="en-US" sz="4000" dirty="0" err="1" smtClean="0"/>
              <a:t>penyertaan</a:t>
            </a:r>
            <a:r>
              <a:rPr lang="en-US" sz="4000" dirty="0" smtClean="0"/>
              <a:t> modal, </a:t>
            </a:r>
            <a:r>
              <a:rPr lang="en-US" sz="4000" dirty="0" err="1" smtClean="0"/>
              <a:t>ide</a:t>
            </a:r>
            <a:r>
              <a:rPr lang="en-US" sz="4000" dirty="0" smtClean="0"/>
              <a:t> </a:t>
            </a:r>
            <a:r>
              <a:rPr lang="en-US" sz="4000" dirty="0" err="1" smtClean="0"/>
              <a:t>ataupun</a:t>
            </a:r>
            <a:r>
              <a:rPr lang="en-US" sz="4000" dirty="0" smtClean="0"/>
              <a:t>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ketentuan</a:t>
            </a:r>
            <a:r>
              <a:rPr lang="en-US" sz="4000" dirty="0" smtClean="0"/>
              <a:t> </a:t>
            </a:r>
            <a:r>
              <a:rPr lang="en-US" sz="4000" dirty="0" err="1" smtClean="0"/>
              <a:t>lainnya</a:t>
            </a:r>
            <a:r>
              <a:rPr lang="en-US" sz="4000" dirty="0" smtClean="0"/>
              <a:t> </a:t>
            </a:r>
            <a:r>
              <a:rPr lang="en-US" sz="4000" dirty="0" err="1" smtClean="0"/>
              <a:t>dinyatakan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pemilik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4000" dirty="0" smtClean="0"/>
          </a:p>
          <a:p>
            <a:pPr>
              <a:lnSpc>
                <a:spcPct val="80000"/>
              </a:lnSpc>
            </a:pPr>
            <a:r>
              <a:rPr lang="en-US" sz="4800" dirty="0" smtClean="0"/>
              <a:t>Tim </a:t>
            </a:r>
            <a:r>
              <a:rPr lang="en-US" sz="4800" dirty="0" err="1" smtClean="0"/>
              <a:t>Manajemen</a:t>
            </a:r>
            <a:endParaRPr lang="en-US" sz="4800" dirty="0" smtClean="0"/>
          </a:p>
          <a:p>
            <a:pPr>
              <a:lnSpc>
                <a:spcPct val="80000"/>
              </a:lnSpc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orang-orang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pemilik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perusahaan</a:t>
            </a:r>
            <a:r>
              <a:rPr lang="en-US" sz="4000" dirty="0" smtClean="0"/>
              <a:t> </a:t>
            </a:r>
            <a:r>
              <a:rPr lang="en-US" sz="4000" dirty="0" err="1" smtClean="0"/>
              <a:t>dinyatakan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ditunjuk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pengelola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periode</a:t>
            </a:r>
            <a:r>
              <a:rPr lang="en-US" sz="4000" dirty="0" smtClean="0"/>
              <a:t> </a:t>
            </a:r>
            <a:r>
              <a:rPr lang="en-US" sz="4000" dirty="0" err="1" smtClean="0"/>
              <a:t>tertentu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313454" y="92988"/>
            <a:ext cx="7686700" cy="1000108"/>
          </a:xfrm>
        </p:spPr>
        <p:txBody>
          <a:bodyPr/>
          <a:lstStyle/>
          <a:p>
            <a:r>
              <a:rPr lang="en-US" sz="4000" b="1" dirty="0" err="1" smtClean="0"/>
              <a:t>Lingkungan</a:t>
            </a:r>
            <a:r>
              <a:rPr lang="en-US" sz="4000" b="1" dirty="0" smtClean="0"/>
              <a:t> Internal </a:t>
            </a:r>
            <a:r>
              <a:rPr lang="en-US" sz="4000" b="1" dirty="0" err="1" smtClean="0"/>
              <a:t>Organisasi</a:t>
            </a:r>
            <a:r>
              <a:rPr lang="en-US" sz="4000" b="1" dirty="0" smtClean="0"/>
              <a:t> (2)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486" y="1260916"/>
            <a:ext cx="8929718" cy="5214974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Para </a:t>
            </a:r>
            <a:r>
              <a:rPr lang="en-US" sz="3600" dirty="0" err="1" smtClean="0"/>
              <a:t>Anggota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Pekerja</a:t>
            </a:r>
            <a:endParaRPr lang="en-US" sz="36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tugas-tugas</a:t>
            </a:r>
            <a:r>
              <a:rPr lang="en-US" sz="2800" dirty="0" smtClean="0"/>
              <a:t> </a:t>
            </a:r>
            <a:r>
              <a:rPr lang="en-US" sz="2800" dirty="0" err="1" smtClean="0"/>
              <a:t>keseharian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Fisik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endParaRPr lang="en-US" sz="36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berjalannya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0"/>
            <a:ext cx="7786710" cy="92867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996633"/>
                </a:solidFill>
              </a:rPr>
              <a:t>Lingkungan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Eksternal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endParaRPr lang="en-US" dirty="0" smtClean="0">
              <a:solidFill>
                <a:srgbClr val="996633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077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err="1" smtClean="0"/>
              <a:t>Pelanggan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/>
              <a:t>Pesaing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jalankan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tantangan</a:t>
            </a:r>
            <a:r>
              <a:rPr lang="en-US" sz="2400" dirty="0" smtClean="0"/>
              <a:t> (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ancaman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/>
              <a:t>Pemasok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32" y="71414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996633"/>
                </a:solidFill>
              </a:rPr>
              <a:t>Lingkungan</a:t>
            </a:r>
            <a:r>
              <a:rPr lang="en-US" sz="4000" dirty="0" smtClean="0">
                <a:solidFill>
                  <a:srgbClr val="996633"/>
                </a:solidFill>
              </a:rPr>
              <a:t> </a:t>
            </a:r>
            <a:r>
              <a:rPr lang="en-US" sz="4000" dirty="0" err="1" smtClean="0">
                <a:solidFill>
                  <a:srgbClr val="996633"/>
                </a:solidFill>
              </a:rPr>
              <a:t>Eksternal</a:t>
            </a:r>
            <a:r>
              <a:rPr lang="en-US" sz="4000" dirty="0" smtClean="0">
                <a:solidFill>
                  <a:srgbClr val="996633"/>
                </a:solidFill>
              </a:rPr>
              <a:t> </a:t>
            </a:r>
            <a:r>
              <a:rPr lang="en-US" sz="4000" dirty="0" err="1" smtClean="0">
                <a:solidFill>
                  <a:srgbClr val="996633"/>
                </a:solidFill>
              </a:rPr>
              <a:t>Organisasi</a:t>
            </a:r>
            <a:r>
              <a:rPr lang="en-US" sz="4000" dirty="0" smtClean="0">
                <a:solidFill>
                  <a:srgbClr val="996633"/>
                </a:solidFill>
              </a:rPr>
              <a:t> (</a:t>
            </a:r>
            <a:r>
              <a:rPr lang="en-US" sz="4000" dirty="0" err="1" smtClean="0">
                <a:solidFill>
                  <a:srgbClr val="996633"/>
                </a:solidFill>
              </a:rPr>
              <a:t>lanjutan</a:t>
            </a:r>
            <a:r>
              <a:rPr lang="en-US" sz="4000" dirty="0" smtClean="0">
                <a:solidFill>
                  <a:srgbClr val="996633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73616" y="1385886"/>
            <a:ext cx="8715404" cy="518638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Regulator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fair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aman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Partner </a:t>
            </a:r>
            <a:r>
              <a:rPr lang="en-US" sz="2400" b="1" dirty="0" err="1" smtClean="0"/>
              <a:t>Strategis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mitra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belah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/>
              <a:t>Pemerintah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diangkat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bertugas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D180-FBE1-4E9C-B6D9-32908D38924C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09600" y="990600"/>
            <a:ext cx="7924800" cy="5715000"/>
            <a:chOff x="384" y="624"/>
            <a:chExt cx="4992" cy="3600"/>
          </a:xfrm>
        </p:grpSpPr>
        <p:sp>
          <p:nvSpPr>
            <p:cNvPr id="165890" name="Line 2"/>
            <p:cNvSpPr>
              <a:spLocks noChangeShapeType="1"/>
            </p:cNvSpPr>
            <p:nvPr/>
          </p:nvSpPr>
          <p:spPr bwMode="auto">
            <a:xfrm rot="-4661024" flipH="1" flipV="1">
              <a:off x="1824" y="2928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2" name="Oval 4"/>
            <p:cNvSpPr>
              <a:spLocks noChangeArrowheads="1"/>
            </p:cNvSpPr>
            <p:nvPr/>
          </p:nvSpPr>
          <p:spPr bwMode="auto">
            <a:xfrm>
              <a:off x="432" y="3036"/>
              <a:ext cx="1344" cy="682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3" name="Rectangle 5"/>
            <p:cNvSpPr>
              <a:spLocks noChangeArrowheads="1"/>
            </p:cNvSpPr>
            <p:nvPr/>
          </p:nvSpPr>
          <p:spPr bwMode="auto">
            <a:xfrm>
              <a:off x="680" y="3084"/>
              <a:ext cx="849" cy="51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/>
                <a:t>Politik/</a:t>
              </a:r>
            </a:p>
            <a:p>
              <a:pPr algn="ctr"/>
              <a:r>
                <a:rPr lang="en-US"/>
                <a:t>Hukum</a:t>
              </a:r>
            </a:p>
          </p:txBody>
        </p:sp>
        <p:sp>
          <p:nvSpPr>
            <p:cNvPr id="165895" name="Oval 7"/>
            <p:cNvSpPr>
              <a:spLocks noChangeArrowheads="1"/>
            </p:cNvSpPr>
            <p:nvPr/>
          </p:nvSpPr>
          <p:spPr bwMode="auto">
            <a:xfrm>
              <a:off x="2182" y="624"/>
              <a:ext cx="1368" cy="456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2400" y="690"/>
              <a:ext cx="933" cy="28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/>
                <a:t>Ekonomi</a:t>
              </a:r>
            </a:p>
          </p:txBody>
        </p:sp>
        <p:sp>
          <p:nvSpPr>
            <p:cNvPr id="165897" name="Line 9"/>
            <p:cNvSpPr>
              <a:spLocks noChangeShapeType="1"/>
            </p:cNvSpPr>
            <p:nvPr/>
          </p:nvSpPr>
          <p:spPr bwMode="auto">
            <a:xfrm rot="2679659" flipH="1" flipV="1">
              <a:off x="2736" y="1200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9" name="Oval 11"/>
            <p:cNvSpPr>
              <a:spLocks noChangeArrowheads="1"/>
            </p:cNvSpPr>
            <p:nvPr/>
          </p:nvSpPr>
          <p:spPr bwMode="auto">
            <a:xfrm>
              <a:off x="2261" y="3768"/>
              <a:ext cx="1368" cy="456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0" name="Rectangle 12"/>
            <p:cNvSpPr>
              <a:spLocks noChangeArrowheads="1"/>
            </p:cNvSpPr>
            <p:nvPr/>
          </p:nvSpPr>
          <p:spPr bwMode="auto">
            <a:xfrm>
              <a:off x="2304" y="3840"/>
              <a:ext cx="1285" cy="28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/>
                <a:t>Teknologi</a:t>
              </a:r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 rot="2679659" flipH="1" flipV="1">
              <a:off x="2736" y="3408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3" name="Oval 15"/>
            <p:cNvSpPr>
              <a:spLocks noChangeArrowheads="1"/>
            </p:cNvSpPr>
            <p:nvPr/>
          </p:nvSpPr>
          <p:spPr bwMode="auto">
            <a:xfrm>
              <a:off x="3960" y="3168"/>
              <a:ext cx="1368" cy="456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4" name="Rectangle 16"/>
            <p:cNvSpPr>
              <a:spLocks noChangeArrowheads="1"/>
            </p:cNvSpPr>
            <p:nvPr/>
          </p:nvSpPr>
          <p:spPr bwMode="auto">
            <a:xfrm>
              <a:off x="4279" y="3226"/>
              <a:ext cx="733" cy="28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/>
                <a:t>Global</a:t>
              </a:r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 rot="4661024" flipV="1">
              <a:off x="3744" y="2928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Oval 19"/>
            <p:cNvSpPr>
              <a:spLocks noChangeArrowheads="1"/>
            </p:cNvSpPr>
            <p:nvPr/>
          </p:nvSpPr>
          <p:spPr bwMode="auto">
            <a:xfrm>
              <a:off x="384" y="1248"/>
              <a:ext cx="1512" cy="576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479" y="1392"/>
              <a:ext cx="1297" cy="28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/>
                <a:t>Demografis</a:t>
              </a:r>
            </a:p>
          </p:txBody>
        </p:sp>
        <p:sp>
          <p:nvSpPr>
            <p:cNvPr id="165909" name="Line 21"/>
            <p:cNvSpPr>
              <a:spLocks noChangeShapeType="1"/>
            </p:cNvSpPr>
            <p:nvPr/>
          </p:nvSpPr>
          <p:spPr bwMode="auto">
            <a:xfrm rot="4661024" flipH="1">
              <a:off x="1824" y="1728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1" name="Oval 23"/>
            <p:cNvSpPr>
              <a:spLocks noChangeArrowheads="1"/>
            </p:cNvSpPr>
            <p:nvPr/>
          </p:nvSpPr>
          <p:spPr bwMode="auto">
            <a:xfrm>
              <a:off x="4008" y="1320"/>
              <a:ext cx="1368" cy="456"/>
            </a:xfrm>
            <a:prstGeom prst="ellipse">
              <a:avLst/>
            </a:prstGeom>
            <a:solidFill>
              <a:schemeClr val="accent1"/>
            </a:solidFill>
            <a:ln w="12699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2" name="Rectangle 24"/>
            <p:cNvSpPr>
              <a:spLocks noChangeArrowheads="1"/>
            </p:cNvSpPr>
            <p:nvPr/>
          </p:nvSpPr>
          <p:spPr bwMode="auto">
            <a:xfrm>
              <a:off x="4079" y="1392"/>
              <a:ext cx="1227" cy="28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/>
                <a:t>Sosiokultural</a:t>
              </a:r>
            </a:p>
          </p:txBody>
        </p:sp>
        <p:sp>
          <p:nvSpPr>
            <p:cNvPr id="165913" name="Line 25"/>
            <p:cNvSpPr>
              <a:spLocks noChangeShapeType="1"/>
            </p:cNvSpPr>
            <p:nvPr/>
          </p:nvSpPr>
          <p:spPr bwMode="auto">
            <a:xfrm rot="-4661024">
              <a:off x="3696" y="1728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5" name="AutoShape 27"/>
            <p:cNvSpPr>
              <a:spLocks noChangeArrowheads="1"/>
            </p:cNvSpPr>
            <p:nvPr/>
          </p:nvSpPr>
          <p:spPr bwMode="auto">
            <a:xfrm>
              <a:off x="1968" y="1536"/>
              <a:ext cx="1872" cy="1728"/>
            </a:xfrm>
            <a:prstGeom prst="hexagon">
              <a:avLst>
                <a:gd name="adj" fmla="val 27083"/>
                <a:gd name="vf" fmla="val 115470"/>
              </a:avLst>
            </a:prstGeom>
            <a:solidFill>
              <a:schemeClr val="accent1"/>
            </a:solidFill>
            <a:ln w="12699">
              <a:solidFill>
                <a:schemeClr val="fol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6" name="Rectangle 28"/>
            <p:cNvSpPr>
              <a:spLocks noChangeArrowheads="1"/>
            </p:cNvSpPr>
            <p:nvPr/>
          </p:nvSpPr>
          <p:spPr bwMode="auto">
            <a:xfrm>
              <a:off x="2104" y="2508"/>
              <a:ext cx="1592" cy="51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Lingkungan Kompetitif</a:t>
              </a:r>
            </a:p>
          </p:txBody>
        </p:sp>
        <p:sp>
          <p:nvSpPr>
            <p:cNvPr id="165917" name="Rectangle 29"/>
            <p:cNvSpPr>
              <a:spLocks noChangeArrowheads="1"/>
            </p:cNvSpPr>
            <p:nvPr/>
          </p:nvSpPr>
          <p:spPr bwMode="auto">
            <a:xfrm>
              <a:off x="2152" y="1836"/>
              <a:ext cx="1592" cy="51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/>
                <a:t>Lingkungan industri (5)</a:t>
              </a:r>
            </a:p>
          </p:txBody>
        </p:sp>
        <p:sp>
          <p:nvSpPr>
            <p:cNvPr id="165918" name="Line 30"/>
            <p:cNvSpPr>
              <a:spLocks noChangeShapeType="1"/>
            </p:cNvSpPr>
            <p:nvPr/>
          </p:nvSpPr>
          <p:spPr bwMode="auto">
            <a:xfrm>
              <a:off x="1976" y="2400"/>
              <a:ext cx="1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919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sz="3800">
                <a:solidFill>
                  <a:schemeClr val="tx2"/>
                </a:solidFill>
              </a:rPr>
              <a:t>Segmen Lingkungan Umum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434</Words>
  <Application>Microsoft Office PowerPoint</Application>
  <PresentationFormat>On-screen Show (4:3)</PresentationFormat>
  <Paragraphs>136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LINKUNGAN ORGANISASI</vt:lpstr>
      <vt:lpstr>Gb. Lingkungan Organisasi</vt:lpstr>
      <vt:lpstr>Lingkungan Internal Organisasi</vt:lpstr>
      <vt:lpstr>Lingkungan Internal Organisasi (2)</vt:lpstr>
      <vt:lpstr>Slide 6</vt:lpstr>
      <vt:lpstr>Lingkungan Eksternal Organisasi</vt:lpstr>
      <vt:lpstr>Lingkungan Eksternal Organisasi (lanjutan)</vt:lpstr>
      <vt:lpstr>Slide 9</vt:lpstr>
      <vt:lpstr>Slide 10</vt:lpstr>
      <vt:lpstr>Lingkungan Internasional  dan Kegiatan Bisnis</vt:lpstr>
      <vt:lpstr>Berbagai bentuk Bisnis Internasional</vt:lpstr>
      <vt:lpstr>Gambar :  Bagaimana  Kultur Organisasi Terbangun</vt:lpstr>
      <vt:lpstr>Keterangan</vt:lpstr>
      <vt:lpstr>Gambar 12.2: Dampak Budaya Organisasi Terhadap Kinerja Dan Kepuasan</vt:lpstr>
      <vt:lpstr>Keterangan gambar</vt:lpstr>
      <vt:lpstr>Slide 17</vt:lpstr>
      <vt:lpstr>SEKIAN</vt:lpstr>
    </vt:vector>
  </TitlesOfParts>
  <Company>AGP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AGP</dc:creator>
  <cp:lastModifiedBy>AGP</cp:lastModifiedBy>
  <cp:revision>88</cp:revision>
  <dcterms:created xsi:type="dcterms:W3CDTF">2015-09-17T02:07:58Z</dcterms:created>
  <dcterms:modified xsi:type="dcterms:W3CDTF">2016-09-28T00:42:27Z</dcterms:modified>
</cp:coreProperties>
</file>