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74" r:id="rId3"/>
    <p:sldId id="375" r:id="rId4"/>
    <p:sldId id="376" r:id="rId5"/>
    <p:sldId id="377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89" r:id="rId18"/>
    <p:sldId id="390" r:id="rId19"/>
    <p:sldId id="391" r:id="rId20"/>
    <p:sldId id="392" r:id="rId21"/>
    <p:sldId id="393" r:id="rId22"/>
    <p:sldId id="394" r:id="rId23"/>
    <p:sldId id="395" r:id="rId24"/>
    <p:sldId id="396" r:id="rId25"/>
    <p:sldId id="373" r:id="rId26"/>
  </p:sldIdLst>
  <p:sldSz cx="9144000" cy="6858000" type="screen4x3"/>
  <p:notesSz cx="705008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6" autoAdjust="0"/>
  </p:normalViewPr>
  <p:slideViewPr>
    <p:cSldViewPr>
      <p:cViewPr varScale="1">
        <p:scale>
          <a:sx n="61" d="100"/>
          <a:sy n="61" d="100"/>
        </p:scale>
        <p:origin x="-130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038" cy="465455"/>
          </a:xfrm>
          <a:prstGeom prst="rect">
            <a:avLst/>
          </a:prstGeom>
        </p:spPr>
        <p:txBody>
          <a:bodyPr vert="horz" lIns="93479" tIns="46740" rIns="93479" bIns="467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3418" y="0"/>
            <a:ext cx="3055038" cy="465455"/>
          </a:xfrm>
          <a:prstGeom prst="rect">
            <a:avLst/>
          </a:prstGeom>
        </p:spPr>
        <p:txBody>
          <a:bodyPr vert="horz" lIns="93479" tIns="46740" rIns="93479" bIns="46740" rtlCol="0"/>
          <a:lstStyle>
            <a:lvl1pPr algn="r">
              <a:defRPr sz="1200"/>
            </a:lvl1pPr>
          </a:lstStyle>
          <a:p>
            <a:fld id="{65A47B5C-8232-4EA7-A5A4-C6991C501CBE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9" tIns="46740" rIns="93479" bIns="467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009" y="4421823"/>
            <a:ext cx="5640070" cy="4189095"/>
          </a:xfrm>
          <a:prstGeom prst="rect">
            <a:avLst/>
          </a:prstGeom>
        </p:spPr>
        <p:txBody>
          <a:bodyPr vert="horz" lIns="93479" tIns="46740" rIns="93479" bIns="467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5038" cy="465455"/>
          </a:xfrm>
          <a:prstGeom prst="rect">
            <a:avLst/>
          </a:prstGeom>
        </p:spPr>
        <p:txBody>
          <a:bodyPr vert="horz" lIns="93479" tIns="46740" rIns="93479" bIns="467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3418" y="8842029"/>
            <a:ext cx="3055038" cy="465455"/>
          </a:xfrm>
          <a:prstGeom prst="rect">
            <a:avLst/>
          </a:prstGeom>
        </p:spPr>
        <p:txBody>
          <a:bodyPr vert="horz" lIns="93479" tIns="46740" rIns="93479" bIns="46740" rtlCol="0" anchor="b"/>
          <a:lstStyle>
            <a:lvl1pPr algn="r">
              <a:defRPr sz="1200"/>
            </a:lvl1pPr>
          </a:lstStyle>
          <a:p>
            <a:fld id="{ADAC8204-8707-48D3-8C5B-CCA5C4BCA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14298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atk mrh duduk.JPG"/>
          <p:cNvPicPr>
            <a:picLocks noGrp="1" noChangeAspect="1"/>
          </p:cNvPicPr>
          <p:nvPr isPhoto="1" userDrawn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0"/>
            <a:ext cx="1142976" cy="11429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14298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833CC-760E-4433-9650-BA2B3C79FD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F31A745-B4AE-453C-AC54-C9F74EE096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14298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1429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14298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14298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2691-9B2C-46C9-8E12-6BAAB2E335D3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4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A2691-9B2C-46C9-8E12-6BAAB2E335D3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C5E16-1FF2-4F20-92F3-769CEAB5F1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atk mrh duduk.JPG"/>
          <p:cNvPicPr>
            <a:picLocks noGrp="1" noChangeAspect="1"/>
          </p:cNvPicPr>
          <p:nvPr isPhoto="1"/>
        </p:nvPicPr>
        <p:blipFill>
          <a:blip r:embed="rId15" cstate="print">
            <a:lum/>
          </a:blip>
          <a:stretch>
            <a:fillRect/>
          </a:stretch>
        </p:blipFill>
        <p:spPr>
          <a:xfrm>
            <a:off x="0" y="0"/>
            <a:ext cx="1142976" cy="107154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2" r:id="rId11"/>
    <p:sldLayoutId id="214748366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20" y="1357298"/>
            <a:ext cx="8643998" cy="5214974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443038">
              <a:buNone/>
            </a:pPr>
            <a:endParaRPr lang="en-US" sz="4000" dirty="0" smtClean="0"/>
          </a:p>
          <a:p>
            <a:pPr marL="1443038">
              <a:buNone/>
            </a:pPr>
            <a:r>
              <a:rPr lang="en-US" sz="4000" dirty="0" err="1" smtClean="0"/>
              <a:t>SESI</a:t>
            </a:r>
            <a:r>
              <a:rPr lang="en-US" sz="4000" dirty="0" smtClean="0"/>
              <a:t> </a:t>
            </a:r>
            <a:r>
              <a:rPr lang="en-US" sz="4000" dirty="0" smtClean="0"/>
              <a:t>10 </a:t>
            </a:r>
            <a:endParaRPr lang="en-US" sz="4000" dirty="0" smtClean="0"/>
          </a:p>
          <a:p>
            <a:pPr marL="1443038">
              <a:buNone/>
            </a:pPr>
            <a:r>
              <a:rPr lang="en-US" sz="4000" dirty="0" err="1" smtClean="0"/>
              <a:t>MANAJEMEN</a:t>
            </a:r>
            <a:r>
              <a:rPr lang="en-US" sz="4000" dirty="0" smtClean="0"/>
              <a:t> </a:t>
            </a:r>
            <a:r>
              <a:rPr lang="en-US" sz="4000" dirty="0" err="1" smtClean="0"/>
              <a:t>KONFLIK</a:t>
            </a:r>
            <a:endParaRPr lang="en-US" sz="40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Model Kelompok Kerja yang Efektif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886200" y="4610100"/>
            <a:ext cx="16002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latin typeface="Arial" charset="0"/>
              </a:rPr>
              <a:t>KOMITMEN</a:t>
            </a:r>
            <a:endParaRPr lang="en-US" sz="1400" b="1">
              <a:latin typeface="Arial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914900" y="3009900"/>
            <a:ext cx="3162300" cy="5715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latin typeface="Arial" charset="0"/>
              </a:rPr>
              <a:t>PERTANGGUNGJAWABAN</a:t>
            </a:r>
            <a:endParaRPr lang="en-US" sz="1400" b="1">
              <a:latin typeface="Arial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581400" y="2057400"/>
            <a:ext cx="16002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600">
                <a:latin typeface="Arial" charset="0"/>
              </a:rPr>
              <a:t>Kinerja</a:t>
            </a:r>
            <a:endParaRPr lang="en-US" sz="1600" b="1">
              <a:latin typeface="Arial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219200" y="4610100"/>
            <a:ext cx="24384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600">
                <a:latin typeface="Arial" charset="0"/>
              </a:rPr>
              <a:t>Pekerjaan Kelompok</a:t>
            </a:r>
            <a:endParaRPr lang="en-US" sz="1600" b="1">
              <a:latin typeface="Arial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486400" y="4610100"/>
            <a:ext cx="2819400" cy="4191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600">
                <a:latin typeface="Arial" charset="0"/>
              </a:rPr>
              <a:t>Pertumbuhan Individu</a:t>
            </a:r>
            <a:endParaRPr lang="en-US" sz="1600" b="1">
              <a:latin typeface="Arial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667000" y="3048000"/>
            <a:ext cx="16002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latin typeface="Arial" charset="0"/>
              </a:rPr>
              <a:t>KEAHLIAN</a:t>
            </a:r>
            <a:r>
              <a:rPr lang="en-US" sz="1400">
                <a:solidFill>
                  <a:srgbClr val="996633"/>
                </a:solidFill>
                <a:latin typeface="Arial" charset="0"/>
              </a:rPr>
              <a:t> </a:t>
            </a:r>
            <a:endParaRPr lang="en-US" sz="1400" b="1">
              <a:solidFill>
                <a:srgbClr val="996633"/>
              </a:solidFill>
              <a:latin typeface="Arial" charset="0"/>
            </a:endParaRP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2743200" y="2438400"/>
            <a:ext cx="3200400" cy="2171700"/>
          </a:xfrm>
          <a:prstGeom prst="triangle">
            <a:avLst>
              <a:gd name="adj" fmla="val 50000"/>
            </a:avLst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sz="3200" b="1">
              <a:solidFill>
                <a:srgbClr val="996633"/>
              </a:solidFill>
              <a:latin typeface="Arial" charset="0"/>
            </a:endParaRP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4343400" y="2438400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2743200" y="3810000"/>
            <a:ext cx="160020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4343400" y="3810000"/>
            <a:ext cx="160020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chemeClr val="tx1"/>
                </a:solidFill>
              </a:rPr>
              <a:t>Konflik dalam Kelompok Kerja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Konflik antar bawahan di bagian yang sama dalam sebuah organisasi</a:t>
            </a:r>
          </a:p>
          <a:p>
            <a:pPr>
              <a:lnSpc>
                <a:spcPct val="90000"/>
              </a:lnSpc>
            </a:pPr>
            <a:r>
              <a:rPr lang="en-US" sz="2400" b="1"/>
              <a:t>Konflik antara bawahan dan pimpinan di bagian yang sama dalam sebuah organisasi</a:t>
            </a:r>
          </a:p>
          <a:p>
            <a:pPr>
              <a:lnSpc>
                <a:spcPct val="90000"/>
              </a:lnSpc>
            </a:pPr>
            <a:r>
              <a:rPr lang="en-US" sz="2400" b="1"/>
              <a:t>Konflik antar bawahan di bagian yang berbeda dalam sebuah organisasi</a:t>
            </a:r>
          </a:p>
          <a:p>
            <a:pPr>
              <a:lnSpc>
                <a:spcPct val="90000"/>
              </a:lnSpc>
            </a:pPr>
            <a:r>
              <a:rPr lang="en-US" sz="2400" b="1"/>
              <a:t>Konflik antara pimpinan dan bawahan di bagian yang berbeda dalam sebuah organisasi</a:t>
            </a:r>
          </a:p>
          <a:p>
            <a:pPr>
              <a:lnSpc>
                <a:spcPct val="90000"/>
              </a:lnSpc>
            </a:pPr>
            <a:r>
              <a:rPr lang="en-US" sz="2400" b="1"/>
              <a:t>Konflik antar pimpinan bagian yang berbeda dalam sebuah organisasi.</a:t>
            </a:r>
          </a:p>
          <a:p>
            <a:pPr>
              <a:lnSpc>
                <a:spcPct val="90000"/>
              </a:lnSpc>
            </a:pPr>
            <a:r>
              <a:rPr lang="en-US" sz="2400" b="1"/>
              <a:t>Dan lain sebagainya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Sumber Konflik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faktor komunikasi</a:t>
            </a:r>
            <a:r>
              <a:rPr lang="en-US" sz="2800" b="1" i="1"/>
              <a:t> (communication factors)</a:t>
            </a:r>
            <a:endParaRPr lang="en-US" sz="2800" b="1"/>
          </a:p>
          <a:p>
            <a:pPr>
              <a:lnSpc>
                <a:spcPct val="90000"/>
              </a:lnSpc>
            </a:pPr>
            <a:r>
              <a:rPr lang="en-US" sz="2800" b="1"/>
              <a:t>faktor struktur tugas maupun struktur organisasi </a:t>
            </a:r>
            <a:r>
              <a:rPr lang="en-US" sz="2800" b="1" i="1"/>
              <a:t>(job structure or organization structure)</a:t>
            </a:r>
            <a:endParaRPr lang="en-US" sz="2800" b="1"/>
          </a:p>
          <a:p>
            <a:pPr>
              <a:lnSpc>
                <a:spcPct val="90000"/>
              </a:lnSpc>
            </a:pPr>
            <a:r>
              <a:rPr lang="en-US" sz="2800" b="1"/>
              <a:t>faktor yang bersifat personal. </a:t>
            </a:r>
            <a:r>
              <a:rPr lang="en-US" sz="2800" b="1" i="1"/>
              <a:t>(personal factors)</a:t>
            </a:r>
            <a:endParaRPr lang="en-US" sz="2800" b="1"/>
          </a:p>
          <a:p>
            <a:pPr>
              <a:lnSpc>
                <a:spcPct val="90000"/>
              </a:lnSpc>
            </a:pPr>
            <a:r>
              <a:rPr lang="en-US" sz="2800" b="1"/>
              <a:t>faktor lingkungan (</a:t>
            </a:r>
            <a:r>
              <a:rPr lang="en-US" sz="2800" b="1" i="1"/>
              <a:t>environmental factors</a:t>
            </a:r>
            <a:r>
              <a:rPr lang="en-US" sz="2800" b="1"/>
              <a:t>)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chemeClr val="tx1"/>
                </a:solidFill>
              </a:rPr>
              <a:t>Pendekatan dalam Manajemen Konflik</a:t>
            </a:r>
          </a:p>
        </p:txBody>
      </p:sp>
      <p:graphicFrame>
        <p:nvGraphicFramePr>
          <p:cNvPr id="17411" name="Group 3"/>
          <p:cNvGraphicFramePr>
            <a:graphicFrameLocks noGrp="1"/>
          </p:cNvGraphicFramePr>
          <p:nvPr>
            <p:ph idx="1"/>
          </p:nvPr>
        </p:nvGraphicFramePr>
        <p:xfrm>
          <a:off x="685800" y="1447800"/>
          <a:ext cx="7924800" cy="4807268"/>
        </p:xfrm>
        <a:graphic>
          <a:graphicData uri="http://schemas.openxmlformats.org/drawingml/2006/table">
            <a:tbl>
              <a:tblPr/>
              <a:tblGrid>
                <a:gridCol w="2133600"/>
                <a:gridCol w="5791200"/>
              </a:tblGrid>
              <a:tr h="6175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Pendekatan dalam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Manajemen Konflik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Program Yang dijalankan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Stimulasi Konflik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Peningkatan persaingan antar individu dan kelompok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Pelibatan pihak eksternal ke dalam bagian dimana konflik terjadi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Perubahan aturan main atau prosedur yang 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20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Pengendalian Konflik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Perluasan penggunaan sumber daya organisasi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Peningkatan Kordinasi dalam organisasi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Penentuan tujuan bersama yang dapat mempertemukan berbagai pihak yang terlibat dalam konflik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Mempertemukan perilaku dan kebiasaan kerja dari para pegawai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845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Penyelesaian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Dan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Penghilangan Konflik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Penghindaran Konflik dengan jalan penghindaran sumber-sumber konflik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Intervensi terhadap pihak-pihak yang terlibat konflik untuk melakukan kompromi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Mengakomodasi keinginan pihak-pihak yang terlibat konflik dalam suatu forum penyelesaian konflik.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Komunikasi dalam Organisasi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Pengertian Komunikasi</a:t>
            </a:r>
          </a:p>
          <a:p>
            <a:pPr lvl="1"/>
            <a:r>
              <a:rPr lang="en-US" b="1"/>
              <a:t>proses dimana seseorang berusaha untuk memberikan pengertian atau pesan kepada orang lain melalui pesan simbolis. the process by which people attempt to share meaning via the transmission of symbolic messages</a:t>
            </a:r>
            <a:r>
              <a:rPr lang="en-US"/>
              <a:t>  </a:t>
            </a:r>
          </a:p>
          <a:p>
            <a:pPr lvl="1">
              <a:buFont typeface="Wingdings" pitchFamily="2" charset="2"/>
              <a:buNone/>
            </a:pPr>
            <a:r>
              <a:rPr lang="en-US" b="1" i="1"/>
              <a:t>   (Stoner, Freeman &amp; Gilbert, 1995)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Proses Komunikasi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600200" y="1981200"/>
            <a:ext cx="5715000" cy="2947998"/>
          </a:xfrm>
          <a:prstGeom prst="rect">
            <a:avLst/>
          </a:prstGeom>
          <a:solidFill>
            <a:srgbClr val="FFFFFF">
              <a:alpha val="0"/>
            </a:srgbClr>
          </a:solidFill>
          <a:ln w="38100" cmpd="dbl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372100" y="2324100"/>
            <a:ext cx="228600" cy="1485900"/>
          </a:xfrm>
          <a:prstGeom prst="rect">
            <a:avLst/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229100" y="2324100"/>
            <a:ext cx="228600" cy="1485900"/>
          </a:xfrm>
          <a:prstGeom prst="rect">
            <a:avLst/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200400" y="2324100"/>
            <a:ext cx="228600" cy="1485900"/>
          </a:xfrm>
          <a:prstGeom prst="rect">
            <a:avLst/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1828800" y="2981325"/>
            <a:ext cx="800100" cy="342900"/>
          </a:xfrm>
          <a:prstGeom prst="roundRect">
            <a:avLst>
              <a:gd name="adj" fmla="val 16667"/>
            </a:avLst>
          </a:prstGeom>
          <a:solidFill>
            <a:srgbClr val="80808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000">
                <a:latin typeface="Arial" charset="0"/>
              </a:rPr>
              <a:t>Pengirim</a:t>
            </a:r>
          </a:p>
          <a:p>
            <a:pPr algn="ctr"/>
            <a:endParaRPr lang="en-US" sz="3200" b="1">
              <a:latin typeface="Arial" charset="0"/>
            </a:endParaRP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6172200" y="2981325"/>
            <a:ext cx="914400" cy="342900"/>
          </a:xfrm>
          <a:prstGeom prst="roundRect">
            <a:avLst>
              <a:gd name="adj" fmla="val 16667"/>
            </a:avLst>
          </a:prstGeom>
          <a:solidFill>
            <a:srgbClr val="80808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000">
                <a:latin typeface="Arial" charset="0"/>
              </a:rPr>
              <a:t>Penerima</a:t>
            </a:r>
          </a:p>
          <a:p>
            <a:pPr algn="ctr"/>
            <a:endParaRPr lang="en-US" sz="3200" b="1">
              <a:latin typeface="Arial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4000500" y="2981325"/>
            <a:ext cx="800100" cy="342900"/>
          </a:xfrm>
          <a:prstGeom prst="rect">
            <a:avLst/>
          </a:prstGeom>
          <a:solidFill>
            <a:srgbClr val="80808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000">
                <a:latin typeface="Arial" charset="0"/>
              </a:rPr>
              <a:t>Mediator</a:t>
            </a:r>
            <a:endParaRPr lang="en-US" sz="3200" b="1">
              <a:latin typeface="Arial" charset="0"/>
            </a:endParaRP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2743200" y="2752725"/>
            <a:ext cx="1028700" cy="914400"/>
          </a:xfrm>
          <a:prstGeom prst="ellipse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000">
              <a:latin typeface="Arial" charset="0"/>
            </a:endParaRPr>
          </a:p>
          <a:p>
            <a:r>
              <a:rPr lang="en-US" sz="1000">
                <a:latin typeface="Arial" charset="0"/>
              </a:rPr>
              <a:t>Enkoding</a:t>
            </a:r>
            <a:endParaRPr lang="en-US" sz="3200" b="1">
              <a:latin typeface="Arial" charset="0"/>
            </a:endParaRPr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5029200" y="2752725"/>
            <a:ext cx="990600" cy="914400"/>
          </a:xfrm>
          <a:prstGeom prst="ellipse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000">
              <a:latin typeface="Arial" charset="0"/>
            </a:endParaRPr>
          </a:p>
          <a:p>
            <a:r>
              <a:rPr lang="en-US" sz="1000">
                <a:latin typeface="Arial" charset="0"/>
              </a:rPr>
              <a:t>Dekoding</a:t>
            </a:r>
            <a:endParaRPr lang="en-US" sz="3200" b="1">
              <a:latin typeface="Arial" charset="0"/>
            </a:endParaRP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628900" y="3209925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3771900" y="3209925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4800600" y="3209925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5943600" y="3209925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6629400" y="3324225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2171700" y="4238625"/>
            <a:ext cx="4457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V="1">
            <a:off x="2171700" y="3324225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3771900" y="3895725"/>
            <a:ext cx="11430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000">
                <a:latin typeface="Arial" charset="0"/>
              </a:rPr>
              <a:t>Gangguan</a:t>
            </a:r>
            <a:endParaRPr lang="en-US" sz="3200" b="1">
              <a:latin typeface="Arial" charset="0"/>
            </a:endParaRP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1943100" y="4352925"/>
            <a:ext cx="11430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000">
                <a:latin typeface="Arial" charset="0"/>
              </a:rPr>
              <a:t>Penerimaan</a:t>
            </a:r>
            <a:endParaRPr lang="en-US" sz="3200" b="1">
              <a:latin typeface="Arial" charset="0"/>
            </a:endParaRP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6172200" y="4352925"/>
            <a:ext cx="11430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000">
                <a:latin typeface="Arial" charset="0"/>
              </a:rPr>
              <a:t>Pengiriman</a:t>
            </a:r>
            <a:endParaRPr lang="en-US" sz="3200" b="1">
              <a:latin typeface="Arial" charset="0"/>
            </a:endParaRP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4572000" y="2409825"/>
            <a:ext cx="11430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000">
                <a:latin typeface="Arial" charset="0"/>
              </a:rPr>
              <a:t>Pesan/Informasi</a:t>
            </a:r>
            <a:endParaRPr lang="en-US" sz="3200" b="1">
              <a:latin typeface="Arial" charset="0"/>
            </a:endParaRP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3314700" y="2409825"/>
            <a:ext cx="11430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000">
                <a:latin typeface="Arial" charset="0"/>
              </a:rPr>
              <a:t>Pesan/Informasi</a:t>
            </a:r>
            <a:endParaRPr lang="en-US" sz="3200" b="1">
              <a:latin typeface="Arial" charset="0"/>
            </a:endParaRP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1828800" y="2524125"/>
            <a:ext cx="11430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000">
                <a:latin typeface="Arial" charset="0"/>
              </a:rPr>
              <a:t>Pengiriman</a:t>
            </a:r>
            <a:endParaRPr lang="en-US" sz="3200" b="1">
              <a:latin typeface="Arial" charset="0"/>
            </a:endParaRP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6172200" y="2524125"/>
            <a:ext cx="11430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000">
                <a:latin typeface="Arial" charset="0"/>
              </a:rPr>
              <a:t>Penerimaan</a:t>
            </a:r>
            <a:endParaRPr lang="en-US" sz="3200" b="1">
              <a:latin typeface="Arial" charset="0"/>
            </a:endParaRPr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 flipV="1">
            <a:off x="3886200" y="2667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 flipV="1">
            <a:off x="4914900" y="2667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2743200" y="3924300"/>
            <a:ext cx="11430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000">
                <a:latin typeface="Arial" charset="0"/>
              </a:rPr>
              <a:t>Gangguan</a:t>
            </a:r>
            <a:endParaRPr lang="en-US" sz="3200" b="1">
              <a:latin typeface="Arial" charset="0"/>
            </a:endParaRP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4914900" y="3924300"/>
            <a:ext cx="11430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000">
                <a:latin typeface="Arial" charset="0"/>
              </a:rPr>
              <a:t>Gangguan</a:t>
            </a:r>
            <a:endParaRPr lang="en-US" sz="32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chemeClr val="tx1"/>
                </a:solidFill>
              </a:rPr>
              <a:t>Kaitan antara Jarak Fisik </a:t>
            </a:r>
            <a:br>
              <a:rPr lang="en-US" sz="4000" b="1">
                <a:solidFill>
                  <a:schemeClr val="tx1"/>
                </a:solidFill>
              </a:rPr>
            </a:br>
            <a:r>
              <a:rPr lang="en-US" sz="4000" b="1">
                <a:solidFill>
                  <a:schemeClr val="tx1"/>
                </a:solidFill>
              </a:rPr>
              <a:t>dengan Frekuensi Komunikasi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81200" y="2286000"/>
            <a:ext cx="5791200" cy="3048000"/>
            <a:chOff x="1807" y="3960"/>
            <a:chExt cx="7920" cy="4320"/>
          </a:xfrm>
        </p:grpSpPr>
        <p:sp>
          <p:nvSpPr>
            <p:cNvPr id="20484" name="Freeform 4"/>
            <p:cNvSpPr>
              <a:spLocks/>
            </p:cNvSpPr>
            <p:nvPr/>
          </p:nvSpPr>
          <p:spPr bwMode="auto">
            <a:xfrm>
              <a:off x="4399" y="4718"/>
              <a:ext cx="4320" cy="240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720" y="60"/>
                </a:cxn>
                <a:cxn ang="0">
                  <a:pos x="900" y="420"/>
                </a:cxn>
                <a:cxn ang="0">
                  <a:pos x="1440" y="2040"/>
                </a:cxn>
                <a:cxn ang="0">
                  <a:pos x="4320" y="2400"/>
                </a:cxn>
              </a:cxnLst>
              <a:rect l="0" t="0" r="r" b="b"/>
              <a:pathLst>
                <a:path w="4320" h="2400">
                  <a:moveTo>
                    <a:pt x="0" y="60"/>
                  </a:moveTo>
                  <a:cubicBezTo>
                    <a:pt x="285" y="30"/>
                    <a:pt x="570" y="0"/>
                    <a:pt x="720" y="60"/>
                  </a:cubicBezTo>
                  <a:cubicBezTo>
                    <a:pt x="870" y="120"/>
                    <a:pt x="780" y="90"/>
                    <a:pt x="900" y="420"/>
                  </a:cubicBezTo>
                  <a:cubicBezTo>
                    <a:pt x="1020" y="750"/>
                    <a:pt x="870" y="1710"/>
                    <a:pt x="1440" y="2040"/>
                  </a:cubicBezTo>
                  <a:cubicBezTo>
                    <a:pt x="2010" y="2370"/>
                    <a:pt x="3165" y="2385"/>
                    <a:pt x="4320" y="2400"/>
                  </a:cubicBez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5" name="Text Box 5"/>
            <p:cNvSpPr txBox="1">
              <a:spLocks noChangeArrowheads="1"/>
            </p:cNvSpPr>
            <p:nvPr/>
          </p:nvSpPr>
          <p:spPr bwMode="auto">
            <a:xfrm>
              <a:off x="3967" y="3960"/>
              <a:ext cx="720" cy="36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000">
                <a:latin typeface="Arial" charset="0"/>
              </a:endParaRPr>
            </a:p>
            <a:p>
              <a:r>
                <a:rPr lang="en-US" sz="1000">
                  <a:latin typeface="Arial" charset="0"/>
                </a:rPr>
                <a:t>35%</a:t>
              </a:r>
            </a:p>
            <a:p>
              <a:endParaRPr lang="en-US" sz="1000">
                <a:latin typeface="Arial" charset="0"/>
              </a:endParaRPr>
            </a:p>
            <a:p>
              <a:r>
                <a:rPr lang="en-US" sz="1000">
                  <a:latin typeface="Arial" charset="0"/>
                </a:rPr>
                <a:t>30%</a:t>
              </a:r>
            </a:p>
            <a:p>
              <a:endParaRPr lang="en-US" sz="1000">
                <a:latin typeface="Arial" charset="0"/>
              </a:endParaRPr>
            </a:p>
            <a:p>
              <a:r>
                <a:rPr lang="en-US" sz="1000">
                  <a:latin typeface="Arial" charset="0"/>
                </a:rPr>
                <a:t>25%</a:t>
              </a:r>
            </a:p>
            <a:p>
              <a:endParaRPr lang="en-US" sz="1000">
                <a:latin typeface="Arial" charset="0"/>
              </a:endParaRPr>
            </a:p>
            <a:p>
              <a:r>
                <a:rPr lang="en-US" sz="1000">
                  <a:latin typeface="Arial" charset="0"/>
                </a:rPr>
                <a:t>20%</a:t>
              </a:r>
            </a:p>
            <a:p>
              <a:endParaRPr lang="en-US" sz="1000">
                <a:latin typeface="Arial" charset="0"/>
              </a:endParaRPr>
            </a:p>
            <a:p>
              <a:r>
                <a:rPr lang="en-US" sz="1000">
                  <a:latin typeface="Arial" charset="0"/>
                </a:rPr>
                <a:t>15%</a:t>
              </a:r>
            </a:p>
            <a:p>
              <a:endParaRPr lang="en-US" sz="400">
                <a:latin typeface="Arial" charset="0"/>
              </a:endParaRPr>
            </a:p>
            <a:p>
              <a:r>
                <a:rPr lang="en-US" sz="1000">
                  <a:latin typeface="Arial" charset="0"/>
                </a:rPr>
                <a:t>10 %</a:t>
              </a:r>
            </a:p>
            <a:p>
              <a:endParaRPr lang="en-US" sz="1000">
                <a:latin typeface="Arial" charset="0"/>
              </a:endParaRPr>
            </a:p>
            <a:p>
              <a:r>
                <a:rPr lang="en-US" sz="1000">
                  <a:latin typeface="Arial" charset="0"/>
                </a:rPr>
                <a:t>5%</a:t>
              </a:r>
            </a:p>
            <a:p>
              <a:endParaRPr lang="en-US" sz="400">
                <a:latin typeface="Arial" charset="0"/>
              </a:endParaRPr>
            </a:p>
            <a:p>
              <a:r>
                <a:rPr lang="en-US" sz="1000">
                  <a:latin typeface="Arial" charset="0"/>
                </a:rPr>
                <a:t>0%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>
              <a:off x="4147" y="7380"/>
              <a:ext cx="558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200">
                  <a:latin typeface="Arial" charset="0"/>
                </a:rPr>
                <a:t>0 m     10m    20m     30m      40m      50m       60m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4147" y="7740"/>
              <a:ext cx="558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1100">
                  <a:latin typeface="Arial" charset="0"/>
                </a:rPr>
                <a:t>Jarak antara pihak-pihak yang berkomunikasi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1807" y="5040"/>
              <a:ext cx="2700" cy="14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1100">
                  <a:latin typeface="Arial" charset="0"/>
                </a:rPr>
                <a:t>Frekuensi </a:t>
              </a:r>
            </a:p>
            <a:p>
              <a:pPr algn="ctr"/>
              <a:r>
                <a:rPr lang="en-US" sz="1100">
                  <a:latin typeface="Arial" charset="0"/>
                </a:rPr>
                <a:t>Komunikasi </a:t>
              </a:r>
            </a:p>
            <a:p>
              <a:pPr algn="ctr"/>
              <a:r>
                <a:rPr lang="en-US" sz="1100">
                  <a:latin typeface="Arial" charset="0"/>
                </a:rPr>
                <a:t>dalam satu minggu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0489" name="Line 9"/>
            <p:cNvSpPr>
              <a:spLocks noChangeShapeType="1"/>
            </p:cNvSpPr>
            <p:nvPr/>
          </p:nvSpPr>
          <p:spPr bwMode="auto">
            <a:xfrm>
              <a:off x="2167" y="3960"/>
              <a:ext cx="7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>
              <a:off x="2167" y="3960"/>
              <a:ext cx="0" cy="4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Line 11"/>
            <p:cNvSpPr>
              <a:spLocks noChangeShapeType="1"/>
            </p:cNvSpPr>
            <p:nvPr/>
          </p:nvSpPr>
          <p:spPr bwMode="auto">
            <a:xfrm>
              <a:off x="2167" y="8280"/>
              <a:ext cx="7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>
              <a:off x="9367" y="3960"/>
              <a:ext cx="0" cy="4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324100" y="5486400"/>
            <a:ext cx="2971800" cy="2286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000">
                <a:latin typeface="Arial" charset="0"/>
              </a:rPr>
              <a:t>Sumber: diadaptasi dari Heller and Hindle (1998)</a:t>
            </a:r>
            <a:endParaRPr lang="en-US" sz="3200" b="1">
              <a:latin typeface="Arial" charset="0"/>
            </a:endParaRP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4038600" y="2362200"/>
            <a:ext cx="0" cy="2286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4038600" y="4648200"/>
            <a:ext cx="327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Bentuk-bentuk Komunikasi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Komunikasi Interpersonal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Komunikasi Lisan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Komunikasi Tertulis</a:t>
            </a:r>
          </a:p>
          <a:p>
            <a:pPr lvl="1">
              <a:lnSpc>
                <a:spcPct val="80000"/>
              </a:lnSpc>
            </a:pPr>
            <a:endParaRPr lang="en-US" sz="2400" b="1"/>
          </a:p>
          <a:p>
            <a:pPr>
              <a:lnSpc>
                <a:spcPct val="80000"/>
              </a:lnSpc>
            </a:pPr>
            <a:r>
              <a:rPr lang="en-US" sz="2800"/>
              <a:t>Komunikasi dalam Bentuk Jejaring Komunikasi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Pola Roda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Pola huruf Y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Pola komunikasi bersambung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Pola komunikasi melingkar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Pola komunikasi menyeluruh</a:t>
            </a:r>
          </a:p>
          <a:p>
            <a:pPr>
              <a:lnSpc>
                <a:spcPct val="80000"/>
              </a:lnSpc>
            </a:pPr>
            <a:endParaRPr lang="en-US" sz="2800"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1447800" y="1905000"/>
            <a:ext cx="6586538" cy="3822700"/>
            <a:chOff x="2513" y="1567"/>
            <a:chExt cx="10330" cy="5909"/>
          </a:xfrm>
        </p:grpSpPr>
        <p:sp>
          <p:nvSpPr>
            <p:cNvPr id="22532" name="AutoShape 4"/>
            <p:cNvSpPr>
              <a:spLocks noChangeAspect="1" noChangeArrowheads="1"/>
            </p:cNvSpPr>
            <p:nvPr/>
          </p:nvSpPr>
          <p:spPr bwMode="auto">
            <a:xfrm>
              <a:off x="2513" y="1567"/>
              <a:ext cx="10330" cy="5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3" name="Line 5"/>
            <p:cNvSpPr>
              <a:spLocks noChangeShapeType="1"/>
            </p:cNvSpPr>
            <p:nvPr/>
          </p:nvSpPr>
          <p:spPr bwMode="auto">
            <a:xfrm>
              <a:off x="2744" y="1945"/>
              <a:ext cx="1048" cy="964"/>
            </a:xfrm>
            <a:prstGeom prst="line">
              <a:avLst/>
            </a:prstGeom>
            <a:noFill/>
            <a:ln w="22225">
              <a:solidFill>
                <a:srgbClr val="0F298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3757" y="2893"/>
              <a:ext cx="1039" cy="964"/>
            </a:xfrm>
            <a:prstGeom prst="line">
              <a:avLst/>
            </a:prstGeom>
            <a:noFill/>
            <a:ln w="22225">
              <a:solidFill>
                <a:srgbClr val="0F298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 flipV="1">
              <a:off x="2744" y="2893"/>
              <a:ext cx="1048" cy="954"/>
            </a:xfrm>
            <a:prstGeom prst="line">
              <a:avLst/>
            </a:prstGeom>
            <a:noFill/>
            <a:ln w="22225">
              <a:solidFill>
                <a:srgbClr val="0F298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 flipV="1">
              <a:off x="3757" y="1945"/>
              <a:ext cx="1039" cy="964"/>
            </a:xfrm>
            <a:prstGeom prst="line">
              <a:avLst/>
            </a:prstGeom>
            <a:noFill/>
            <a:ln w="22225">
              <a:solidFill>
                <a:srgbClr val="0F298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7" name="Oval 9"/>
            <p:cNvSpPr>
              <a:spLocks noChangeArrowheads="1"/>
            </p:cNvSpPr>
            <p:nvPr/>
          </p:nvSpPr>
          <p:spPr bwMode="auto">
            <a:xfrm>
              <a:off x="2513" y="1727"/>
              <a:ext cx="489" cy="450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2668" y="1792"/>
              <a:ext cx="219" cy="376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300" b="1">
                  <a:latin typeface="Arial" charset="0"/>
                </a:rPr>
                <a:t>2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2539" name="Oval 11"/>
            <p:cNvSpPr>
              <a:spLocks noChangeArrowheads="1"/>
            </p:cNvSpPr>
            <p:nvPr/>
          </p:nvSpPr>
          <p:spPr bwMode="auto">
            <a:xfrm>
              <a:off x="3518" y="2666"/>
              <a:ext cx="486" cy="453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3673" y="2731"/>
              <a:ext cx="218" cy="376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300" b="1">
                  <a:latin typeface="Arial" charset="0"/>
                </a:rPr>
                <a:t>1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2541" name="Oval 13"/>
            <p:cNvSpPr>
              <a:spLocks noChangeArrowheads="1"/>
            </p:cNvSpPr>
            <p:nvPr/>
          </p:nvSpPr>
          <p:spPr bwMode="auto">
            <a:xfrm>
              <a:off x="4529" y="3614"/>
              <a:ext cx="487" cy="449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4686" y="3679"/>
              <a:ext cx="219" cy="37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300" b="1">
                  <a:latin typeface="Arial" charset="0"/>
                </a:rPr>
                <a:t>5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2543" name="Oval 15"/>
            <p:cNvSpPr>
              <a:spLocks noChangeArrowheads="1"/>
            </p:cNvSpPr>
            <p:nvPr/>
          </p:nvSpPr>
          <p:spPr bwMode="auto">
            <a:xfrm>
              <a:off x="4529" y="1727"/>
              <a:ext cx="487" cy="450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4686" y="1792"/>
              <a:ext cx="219" cy="376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300" b="1">
                  <a:latin typeface="Arial" charset="0"/>
                </a:rPr>
                <a:t>3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2545" name="Oval 17"/>
            <p:cNvSpPr>
              <a:spLocks noChangeArrowheads="1"/>
            </p:cNvSpPr>
            <p:nvPr/>
          </p:nvSpPr>
          <p:spPr bwMode="auto">
            <a:xfrm>
              <a:off x="2513" y="3614"/>
              <a:ext cx="489" cy="449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2668" y="3679"/>
              <a:ext cx="219" cy="37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300" b="1">
                  <a:latin typeface="Arial" charset="0"/>
                </a:rPr>
                <a:t>4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>
              <a:off x="3173" y="4226"/>
              <a:ext cx="1100" cy="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100" b="1">
                  <a:latin typeface="Arial" charset="0"/>
                </a:rPr>
                <a:t>Roda</a:t>
              </a:r>
              <a:endParaRPr lang="en-US" sz="3200" b="1">
                <a:latin typeface="Arial" charset="0"/>
              </a:endParaRPr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6687" y="2139"/>
              <a:ext cx="1834" cy="2868"/>
              <a:chOff x="1466" y="1735"/>
              <a:chExt cx="508" cy="844"/>
            </a:xfrm>
          </p:grpSpPr>
          <p:sp>
            <p:nvSpPr>
              <p:cNvPr id="22549" name="Line 21"/>
              <p:cNvSpPr>
                <a:spLocks noChangeShapeType="1"/>
              </p:cNvSpPr>
              <p:nvPr/>
            </p:nvSpPr>
            <p:spPr bwMode="auto">
              <a:xfrm flipH="1" flipV="1">
                <a:off x="1530" y="1796"/>
                <a:ext cx="190" cy="189"/>
              </a:xfrm>
              <a:prstGeom prst="line">
                <a:avLst/>
              </a:prstGeom>
              <a:noFill/>
              <a:ln w="22225">
                <a:solidFill>
                  <a:srgbClr val="0F298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0" name="Line 22"/>
              <p:cNvSpPr>
                <a:spLocks noChangeShapeType="1"/>
              </p:cNvSpPr>
              <p:nvPr/>
            </p:nvSpPr>
            <p:spPr bwMode="auto">
              <a:xfrm flipV="1">
                <a:off x="1720" y="1796"/>
                <a:ext cx="190" cy="189"/>
              </a:xfrm>
              <a:prstGeom prst="line">
                <a:avLst/>
              </a:prstGeom>
              <a:noFill/>
              <a:ln w="22225">
                <a:solidFill>
                  <a:srgbClr val="0F298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1" name="Line 23"/>
              <p:cNvSpPr>
                <a:spLocks noChangeShapeType="1"/>
              </p:cNvSpPr>
              <p:nvPr/>
            </p:nvSpPr>
            <p:spPr bwMode="auto">
              <a:xfrm>
                <a:off x="1720" y="1985"/>
                <a:ext cx="1" cy="372"/>
              </a:xfrm>
              <a:prstGeom prst="line">
                <a:avLst/>
              </a:prstGeom>
              <a:noFill/>
              <a:ln w="22225">
                <a:solidFill>
                  <a:srgbClr val="0F298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2" name="Oval 24"/>
              <p:cNvSpPr>
                <a:spLocks noChangeArrowheads="1"/>
              </p:cNvSpPr>
              <p:nvPr/>
            </p:nvSpPr>
            <p:spPr bwMode="auto">
              <a:xfrm>
                <a:off x="1653" y="2290"/>
                <a:ext cx="133" cy="130"/>
              </a:xfrm>
              <a:prstGeom prst="ellipse">
                <a:avLst/>
              </a:pr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3" name="Rectangle 25"/>
              <p:cNvSpPr>
                <a:spLocks noChangeArrowheads="1"/>
              </p:cNvSpPr>
              <p:nvPr/>
            </p:nvSpPr>
            <p:spPr bwMode="auto">
              <a:xfrm>
                <a:off x="1698" y="2309"/>
                <a:ext cx="48" cy="10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300" b="1">
                    <a:latin typeface="Arial" charset="0"/>
                  </a:rPr>
                  <a:t>3</a:t>
                </a:r>
                <a:endParaRPr lang="en-US" sz="3200" b="1">
                  <a:latin typeface="Arial" charset="0"/>
                </a:endParaRPr>
              </a:p>
            </p:txBody>
          </p:sp>
          <p:sp>
            <p:nvSpPr>
              <p:cNvPr id="22554" name="Oval 26"/>
              <p:cNvSpPr>
                <a:spLocks noChangeArrowheads="1"/>
              </p:cNvSpPr>
              <p:nvPr/>
            </p:nvSpPr>
            <p:spPr bwMode="auto">
              <a:xfrm>
                <a:off x="1466" y="1735"/>
                <a:ext cx="130" cy="130"/>
              </a:xfrm>
              <a:prstGeom prst="ellipse">
                <a:avLst/>
              </a:pr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5" name="Rectangle 27"/>
              <p:cNvSpPr>
                <a:spLocks noChangeArrowheads="1"/>
              </p:cNvSpPr>
              <p:nvPr/>
            </p:nvSpPr>
            <p:spPr bwMode="auto">
              <a:xfrm>
                <a:off x="1509" y="1754"/>
                <a:ext cx="48" cy="10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300" b="1">
                    <a:latin typeface="Arial" charset="0"/>
                  </a:rPr>
                  <a:t>4</a:t>
                </a:r>
                <a:endParaRPr lang="en-US" sz="3200" b="1">
                  <a:latin typeface="Arial" charset="0"/>
                </a:endParaRPr>
              </a:p>
            </p:txBody>
          </p:sp>
          <p:sp>
            <p:nvSpPr>
              <p:cNvPr id="22556" name="Oval 28"/>
              <p:cNvSpPr>
                <a:spLocks noChangeArrowheads="1"/>
              </p:cNvSpPr>
              <p:nvPr/>
            </p:nvSpPr>
            <p:spPr bwMode="auto">
              <a:xfrm>
                <a:off x="1843" y="1735"/>
                <a:ext cx="131" cy="130"/>
              </a:xfrm>
              <a:prstGeom prst="ellipse">
                <a:avLst/>
              </a:pr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7" name="Rectangle 29"/>
              <p:cNvSpPr>
                <a:spLocks noChangeArrowheads="1"/>
              </p:cNvSpPr>
              <p:nvPr/>
            </p:nvSpPr>
            <p:spPr bwMode="auto">
              <a:xfrm>
                <a:off x="1886" y="1754"/>
                <a:ext cx="48" cy="10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300" b="1">
                    <a:latin typeface="Arial" charset="0"/>
                  </a:rPr>
                  <a:t>5</a:t>
                </a:r>
                <a:endParaRPr lang="en-US" sz="3200" b="1">
                  <a:latin typeface="Arial" charset="0"/>
                </a:endParaRPr>
              </a:p>
            </p:txBody>
          </p:sp>
          <p:sp>
            <p:nvSpPr>
              <p:cNvPr id="22558" name="Oval 30"/>
              <p:cNvSpPr>
                <a:spLocks noChangeArrowheads="1"/>
              </p:cNvSpPr>
              <p:nvPr/>
            </p:nvSpPr>
            <p:spPr bwMode="auto">
              <a:xfrm>
                <a:off x="1653" y="1919"/>
                <a:ext cx="133" cy="130"/>
              </a:xfrm>
              <a:prstGeom prst="ellipse">
                <a:avLst/>
              </a:pr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9" name="Rectangle 31"/>
              <p:cNvSpPr>
                <a:spLocks noChangeArrowheads="1"/>
              </p:cNvSpPr>
              <p:nvPr/>
            </p:nvSpPr>
            <p:spPr bwMode="auto">
              <a:xfrm>
                <a:off x="1698" y="1938"/>
                <a:ext cx="48" cy="10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300" b="1">
                    <a:latin typeface="Arial" charset="0"/>
                  </a:rPr>
                  <a:t>1</a:t>
                </a:r>
                <a:endParaRPr lang="en-US" sz="3200" b="1">
                  <a:latin typeface="Arial" charset="0"/>
                </a:endParaRPr>
              </a:p>
            </p:txBody>
          </p:sp>
          <p:sp>
            <p:nvSpPr>
              <p:cNvPr id="22560" name="Oval 32"/>
              <p:cNvSpPr>
                <a:spLocks noChangeArrowheads="1"/>
              </p:cNvSpPr>
              <p:nvPr/>
            </p:nvSpPr>
            <p:spPr bwMode="auto">
              <a:xfrm>
                <a:off x="1653" y="2104"/>
                <a:ext cx="133" cy="132"/>
              </a:xfrm>
              <a:prstGeom prst="ellipse">
                <a:avLst/>
              </a:pr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1" name="Rectangle 33"/>
              <p:cNvSpPr>
                <a:spLocks noChangeArrowheads="1"/>
              </p:cNvSpPr>
              <p:nvPr/>
            </p:nvSpPr>
            <p:spPr bwMode="auto">
              <a:xfrm>
                <a:off x="1698" y="2125"/>
                <a:ext cx="48" cy="10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300" b="1">
                    <a:latin typeface="Arial" charset="0"/>
                  </a:rPr>
                  <a:t>2</a:t>
                </a:r>
                <a:endParaRPr lang="en-US" sz="3200" b="1">
                  <a:latin typeface="Arial" charset="0"/>
                </a:endParaRPr>
              </a:p>
            </p:txBody>
          </p:sp>
          <p:sp>
            <p:nvSpPr>
              <p:cNvPr id="22562" name="Rectangle 34"/>
              <p:cNvSpPr>
                <a:spLocks noChangeArrowheads="1"/>
              </p:cNvSpPr>
              <p:nvPr/>
            </p:nvSpPr>
            <p:spPr bwMode="auto">
              <a:xfrm>
                <a:off x="1694" y="2470"/>
                <a:ext cx="58" cy="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300" b="1">
                    <a:latin typeface="Arial" charset="0"/>
                  </a:rPr>
                  <a:t>Y</a:t>
                </a:r>
                <a:endParaRPr lang="en-US" sz="3200" b="1">
                  <a:latin typeface="Arial" charset="0"/>
                </a:endParaRPr>
              </a:p>
            </p:txBody>
          </p:sp>
        </p:grpSp>
        <p:sp>
          <p:nvSpPr>
            <p:cNvPr id="22563" name="Line 35"/>
            <p:cNvSpPr>
              <a:spLocks noChangeShapeType="1"/>
            </p:cNvSpPr>
            <p:nvPr/>
          </p:nvSpPr>
          <p:spPr bwMode="auto">
            <a:xfrm>
              <a:off x="3193" y="5967"/>
              <a:ext cx="3072" cy="3"/>
            </a:xfrm>
            <a:prstGeom prst="line">
              <a:avLst/>
            </a:prstGeom>
            <a:noFill/>
            <a:ln w="22225">
              <a:solidFill>
                <a:srgbClr val="0F298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4" name="Oval 36"/>
            <p:cNvSpPr>
              <a:spLocks noChangeArrowheads="1"/>
            </p:cNvSpPr>
            <p:nvPr/>
          </p:nvSpPr>
          <p:spPr bwMode="auto">
            <a:xfrm>
              <a:off x="4498" y="5739"/>
              <a:ext cx="469" cy="442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5" name="Rectangle 37"/>
            <p:cNvSpPr>
              <a:spLocks noChangeArrowheads="1"/>
            </p:cNvSpPr>
            <p:nvPr/>
          </p:nvSpPr>
          <p:spPr bwMode="auto">
            <a:xfrm>
              <a:off x="4649" y="5804"/>
              <a:ext cx="174" cy="37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300" b="1">
                  <a:latin typeface="Arial" charset="0"/>
                </a:rPr>
                <a:t>3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2566" name="Oval 38"/>
            <p:cNvSpPr>
              <a:spLocks noChangeArrowheads="1"/>
            </p:cNvSpPr>
            <p:nvPr/>
          </p:nvSpPr>
          <p:spPr bwMode="auto">
            <a:xfrm>
              <a:off x="5380" y="5739"/>
              <a:ext cx="473" cy="442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7" name="Rectangle 39"/>
            <p:cNvSpPr>
              <a:spLocks noChangeArrowheads="1"/>
            </p:cNvSpPr>
            <p:nvPr/>
          </p:nvSpPr>
          <p:spPr bwMode="auto">
            <a:xfrm>
              <a:off x="5524" y="5804"/>
              <a:ext cx="174" cy="37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300" b="1">
                  <a:latin typeface="Arial" charset="0"/>
                </a:rPr>
                <a:t>2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2568" name="Oval 40"/>
            <p:cNvSpPr>
              <a:spLocks noChangeArrowheads="1"/>
            </p:cNvSpPr>
            <p:nvPr/>
          </p:nvSpPr>
          <p:spPr bwMode="auto">
            <a:xfrm>
              <a:off x="5380" y="5739"/>
              <a:ext cx="473" cy="442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9" name="Rectangle 41"/>
            <p:cNvSpPr>
              <a:spLocks noChangeArrowheads="1"/>
            </p:cNvSpPr>
            <p:nvPr/>
          </p:nvSpPr>
          <p:spPr bwMode="auto">
            <a:xfrm>
              <a:off x="5524" y="5804"/>
              <a:ext cx="174" cy="37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300" b="1">
                  <a:latin typeface="Arial" charset="0"/>
                </a:rPr>
                <a:t>4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2570" name="Oval 42"/>
            <p:cNvSpPr>
              <a:spLocks noChangeArrowheads="1"/>
            </p:cNvSpPr>
            <p:nvPr/>
          </p:nvSpPr>
          <p:spPr bwMode="auto">
            <a:xfrm>
              <a:off x="6265" y="5739"/>
              <a:ext cx="478" cy="442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1" name="Rectangle 43"/>
            <p:cNvSpPr>
              <a:spLocks noChangeArrowheads="1"/>
            </p:cNvSpPr>
            <p:nvPr/>
          </p:nvSpPr>
          <p:spPr bwMode="auto">
            <a:xfrm>
              <a:off x="6418" y="5804"/>
              <a:ext cx="173" cy="37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300" b="1">
                  <a:latin typeface="Arial" charset="0"/>
                </a:rPr>
                <a:t>5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2572" name="Oval 44"/>
            <p:cNvSpPr>
              <a:spLocks noChangeArrowheads="1"/>
            </p:cNvSpPr>
            <p:nvPr/>
          </p:nvSpPr>
          <p:spPr bwMode="auto">
            <a:xfrm>
              <a:off x="2722" y="5739"/>
              <a:ext cx="471" cy="442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3" name="Rectangle 45"/>
            <p:cNvSpPr>
              <a:spLocks noChangeArrowheads="1"/>
            </p:cNvSpPr>
            <p:nvPr/>
          </p:nvSpPr>
          <p:spPr bwMode="auto">
            <a:xfrm>
              <a:off x="2874" y="5804"/>
              <a:ext cx="173" cy="37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300" b="1">
                  <a:latin typeface="Arial" charset="0"/>
                </a:rPr>
                <a:t>2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2574" name="Oval 46"/>
            <p:cNvSpPr>
              <a:spLocks noChangeArrowheads="1"/>
            </p:cNvSpPr>
            <p:nvPr/>
          </p:nvSpPr>
          <p:spPr bwMode="auto">
            <a:xfrm>
              <a:off x="2722" y="5739"/>
              <a:ext cx="471" cy="442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5" name="Rectangle 47"/>
            <p:cNvSpPr>
              <a:spLocks noChangeArrowheads="1"/>
            </p:cNvSpPr>
            <p:nvPr/>
          </p:nvSpPr>
          <p:spPr bwMode="auto">
            <a:xfrm>
              <a:off x="2874" y="5804"/>
              <a:ext cx="173" cy="37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300" b="1">
                  <a:latin typeface="Arial" charset="0"/>
                </a:rPr>
                <a:t>1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2576" name="Oval 48"/>
            <p:cNvSpPr>
              <a:spLocks noChangeArrowheads="1"/>
            </p:cNvSpPr>
            <p:nvPr/>
          </p:nvSpPr>
          <p:spPr bwMode="auto">
            <a:xfrm>
              <a:off x="3604" y="5739"/>
              <a:ext cx="481" cy="442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7" name="Rectangle 49"/>
            <p:cNvSpPr>
              <a:spLocks noChangeArrowheads="1"/>
            </p:cNvSpPr>
            <p:nvPr/>
          </p:nvSpPr>
          <p:spPr bwMode="auto">
            <a:xfrm>
              <a:off x="3767" y="5804"/>
              <a:ext cx="174" cy="37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300" b="1">
                  <a:latin typeface="Arial" charset="0"/>
                </a:rPr>
                <a:t>2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2578" name="Rectangle 50"/>
            <p:cNvSpPr>
              <a:spLocks noChangeArrowheads="1"/>
            </p:cNvSpPr>
            <p:nvPr/>
          </p:nvSpPr>
          <p:spPr bwMode="auto">
            <a:xfrm>
              <a:off x="4053" y="6338"/>
              <a:ext cx="1917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100" b="1">
                  <a:latin typeface="Arial" charset="0"/>
                </a:rPr>
                <a:t>Bersambung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2579" name="Line 51"/>
            <p:cNvSpPr>
              <a:spLocks noChangeShapeType="1"/>
            </p:cNvSpPr>
            <p:nvPr/>
          </p:nvSpPr>
          <p:spPr bwMode="auto">
            <a:xfrm flipH="1">
              <a:off x="9315" y="4604"/>
              <a:ext cx="657" cy="1897"/>
            </a:xfrm>
            <a:prstGeom prst="line">
              <a:avLst/>
            </a:prstGeom>
            <a:noFill/>
            <a:ln w="22225">
              <a:solidFill>
                <a:srgbClr val="0F298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0" name="Line 52"/>
            <p:cNvSpPr>
              <a:spLocks noChangeShapeType="1"/>
            </p:cNvSpPr>
            <p:nvPr/>
          </p:nvSpPr>
          <p:spPr bwMode="auto">
            <a:xfrm>
              <a:off x="8910" y="5325"/>
              <a:ext cx="2124" cy="3"/>
            </a:xfrm>
            <a:prstGeom prst="line">
              <a:avLst/>
            </a:prstGeom>
            <a:noFill/>
            <a:ln w="22225">
              <a:solidFill>
                <a:srgbClr val="0F298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1" name="Line 53"/>
            <p:cNvSpPr>
              <a:spLocks noChangeShapeType="1"/>
            </p:cNvSpPr>
            <p:nvPr/>
          </p:nvSpPr>
          <p:spPr bwMode="auto">
            <a:xfrm>
              <a:off x="8910" y="5325"/>
              <a:ext cx="1716" cy="1176"/>
            </a:xfrm>
            <a:prstGeom prst="line">
              <a:avLst/>
            </a:prstGeom>
            <a:noFill/>
            <a:ln w="22225">
              <a:solidFill>
                <a:srgbClr val="0F298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2" name="Line 54"/>
            <p:cNvSpPr>
              <a:spLocks noChangeShapeType="1"/>
            </p:cNvSpPr>
            <p:nvPr/>
          </p:nvSpPr>
          <p:spPr bwMode="auto">
            <a:xfrm flipH="1">
              <a:off x="9315" y="5325"/>
              <a:ext cx="1719" cy="1176"/>
            </a:xfrm>
            <a:prstGeom prst="line">
              <a:avLst/>
            </a:prstGeom>
            <a:noFill/>
            <a:ln w="22225">
              <a:solidFill>
                <a:srgbClr val="0F298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3" name="Line 55"/>
            <p:cNvSpPr>
              <a:spLocks noChangeShapeType="1"/>
            </p:cNvSpPr>
            <p:nvPr/>
          </p:nvSpPr>
          <p:spPr bwMode="auto">
            <a:xfrm>
              <a:off x="9972" y="4604"/>
              <a:ext cx="654" cy="1897"/>
            </a:xfrm>
            <a:prstGeom prst="line">
              <a:avLst/>
            </a:prstGeom>
            <a:noFill/>
            <a:ln w="22225">
              <a:solidFill>
                <a:srgbClr val="0F298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4" name="Freeform 56"/>
            <p:cNvSpPr>
              <a:spLocks/>
            </p:cNvSpPr>
            <p:nvPr/>
          </p:nvSpPr>
          <p:spPr bwMode="auto">
            <a:xfrm>
              <a:off x="8910" y="4593"/>
              <a:ext cx="2124" cy="1908"/>
            </a:xfrm>
            <a:custGeom>
              <a:avLst/>
              <a:gdLst/>
              <a:ahLst/>
              <a:cxnLst>
                <a:cxn ang="0">
                  <a:pos x="475" y="561"/>
                </a:cxn>
                <a:cxn ang="0">
                  <a:pos x="112" y="561"/>
                </a:cxn>
                <a:cxn ang="0">
                  <a:pos x="0" y="215"/>
                </a:cxn>
                <a:cxn ang="0">
                  <a:pos x="294" y="0"/>
                </a:cxn>
                <a:cxn ang="0">
                  <a:pos x="588" y="215"/>
                </a:cxn>
                <a:cxn ang="0">
                  <a:pos x="475" y="561"/>
                </a:cxn>
              </a:cxnLst>
              <a:rect l="0" t="0" r="r" b="b"/>
              <a:pathLst>
                <a:path w="588" h="561">
                  <a:moveTo>
                    <a:pt x="475" y="561"/>
                  </a:moveTo>
                  <a:lnTo>
                    <a:pt x="112" y="561"/>
                  </a:lnTo>
                  <a:lnTo>
                    <a:pt x="0" y="215"/>
                  </a:lnTo>
                  <a:lnTo>
                    <a:pt x="294" y="0"/>
                  </a:lnTo>
                  <a:lnTo>
                    <a:pt x="588" y="215"/>
                  </a:lnTo>
                  <a:lnTo>
                    <a:pt x="475" y="561"/>
                  </a:lnTo>
                  <a:close/>
                </a:path>
              </a:pathLst>
            </a:custGeom>
            <a:noFill/>
            <a:ln w="22225">
              <a:solidFill>
                <a:srgbClr val="0F298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5" name="Oval 57"/>
            <p:cNvSpPr>
              <a:spLocks noChangeArrowheads="1"/>
            </p:cNvSpPr>
            <p:nvPr/>
          </p:nvSpPr>
          <p:spPr bwMode="auto">
            <a:xfrm>
              <a:off x="9734" y="4386"/>
              <a:ext cx="469" cy="442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6" name="Rectangle 58"/>
            <p:cNvSpPr>
              <a:spLocks noChangeArrowheads="1"/>
            </p:cNvSpPr>
            <p:nvPr/>
          </p:nvSpPr>
          <p:spPr bwMode="auto">
            <a:xfrm>
              <a:off x="9878" y="4451"/>
              <a:ext cx="174" cy="37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300" b="1">
                  <a:latin typeface="Arial" charset="0"/>
                </a:rPr>
                <a:t>2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2587" name="Oval 59"/>
            <p:cNvSpPr>
              <a:spLocks noChangeArrowheads="1"/>
            </p:cNvSpPr>
            <p:nvPr/>
          </p:nvSpPr>
          <p:spPr bwMode="auto">
            <a:xfrm>
              <a:off x="8672" y="5100"/>
              <a:ext cx="469" cy="443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8" name="Rectangle 60"/>
            <p:cNvSpPr>
              <a:spLocks noChangeArrowheads="1"/>
            </p:cNvSpPr>
            <p:nvPr/>
          </p:nvSpPr>
          <p:spPr bwMode="auto">
            <a:xfrm>
              <a:off x="8816" y="5164"/>
              <a:ext cx="174" cy="37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300" b="1">
                  <a:latin typeface="Arial" charset="0"/>
                </a:rPr>
                <a:t>1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2589" name="Oval 61"/>
            <p:cNvSpPr>
              <a:spLocks noChangeArrowheads="1"/>
            </p:cNvSpPr>
            <p:nvPr/>
          </p:nvSpPr>
          <p:spPr bwMode="auto">
            <a:xfrm>
              <a:off x="10796" y="5100"/>
              <a:ext cx="480" cy="443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0" name="Rectangle 62"/>
            <p:cNvSpPr>
              <a:spLocks noChangeArrowheads="1"/>
            </p:cNvSpPr>
            <p:nvPr/>
          </p:nvSpPr>
          <p:spPr bwMode="auto">
            <a:xfrm>
              <a:off x="10940" y="5164"/>
              <a:ext cx="173" cy="37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300" b="1">
                  <a:latin typeface="Arial" charset="0"/>
                </a:rPr>
                <a:t>3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2591" name="Oval 63"/>
            <p:cNvSpPr>
              <a:spLocks noChangeArrowheads="1"/>
            </p:cNvSpPr>
            <p:nvPr/>
          </p:nvSpPr>
          <p:spPr bwMode="auto">
            <a:xfrm>
              <a:off x="10395" y="6273"/>
              <a:ext cx="469" cy="442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2" name="Rectangle 64"/>
            <p:cNvSpPr>
              <a:spLocks noChangeArrowheads="1"/>
            </p:cNvSpPr>
            <p:nvPr/>
          </p:nvSpPr>
          <p:spPr bwMode="auto">
            <a:xfrm>
              <a:off x="10539" y="6338"/>
              <a:ext cx="174" cy="37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300" b="1">
                  <a:latin typeface="Arial" charset="0"/>
                </a:rPr>
                <a:t>4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2593" name="Oval 65"/>
            <p:cNvSpPr>
              <a:spLocks noChangeArrowheads="1"/>
            </p:cNvSpPr>
            <p:nvPr/>
          </p:nvSpPr>
          <p:spPr bwMode="auto">
            <a:xfrm>
              <a:off x="9073" y="6273"/>
              <a:ext cx="480" cy="442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4" name="Rectangle 66"/>
            <p:cNvSpPr>
              <a:spLocks noChangeArrowheads="1"/>
            </p:cNvSpPr>
            <p:nvPr/>
          </p:nvSpPr>
          <p:spPr bwMode="auto">
            <a:xfrm>
              <a:off x="9228" y="6338"/>
              <a:ext cx="174" cy="37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300" b="1">
                  <a:latin typeface="Arial" charset="0"/>
                </a:rPr>
                <a:t>5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2595" name="Rectangle 67"/>
            <p:cNvSpPr>
              <a:spLocks noChangeArrowheads="1"/>
            </p:cNvSpPr>
            <p:nvPr/>
          </p:nvSpPr>
          <p:spPr bwMode="auto">
            <a:xfrm>
              <a:off x="9210" y="6885"/>
              <a:ext cx="1669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100" b="1">
                  <a:latin typeface="Arial" charset="0"/>
                </a:rPr>
                <a:t>Menyeluruh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2596" name="Freeform 68"/>
            <p:cNvSpPr>
              <a:spLocks/>
            </p:cNvSpPr>
            <p:nvPr/>
          </p:nvSpPr>
          <p:spPr bwMode="auto">
            <a:xfrm>
              <a:off x="10478" y="1774"/>
              <a:ext cx="2127" cy="1907"/>
            </a:xfrm>
            <a:custGeom>
              <a:avLst/>
              <a:gdLst/>
              <a:ahLst/>
              <a:cxnLst>
                <a:cxn ang="0">
                  <a:pos x="477" y="561"/>
                </a:cxn>
                <a:cxn ang="0">
                  <a:pos x="114" y="561"/>
                </a:cxn>
                <a:cxn ang="0">
                  <a:pos x="0" y="215"/>
                </a:cxn>
                <a:cxn ang="0">
                  <a:pos x="295" y="0"/>
                </a:cxn>
                <a:cxn ang="0">
                  <a:pos x="589" y="215"/>
                </a:cxn>
                <a:cxn ang="0">
                  <a:pos x="477" y="561"/>
                </a:cxn>
              </a:cxnLst>
              <a:rect l="0" t="0" r="r" b="b"/>
              <a:pathLst>
                <a:path w="589" h="561">
                  <a:moveTo>
                    <a:pt x="477" y="561"/>
                  </a:moveTo>
                  <a:lnTo>
                    <a:pt x="114" y="561"/>
                  </a:lnTo>
                  <a:lnTo>
                    <a:pt x="0" y="215"/>
                  </a:lnTo>
                  <a:lnTo>
                    <a:pt x="295" y="0"/>
                  </a:lnTo>
                  <a:lnTo>
                    <a:pt x="589" y="215"/>
                  </a:lnTo>
                  <a:lnTo>
                    <a:pt x="477" y="561"/>
                  </a:lnTo>
                  <a:close/>
                </a:path>
              </a:pathLst>
            </a:custGeom>
            <a:noFill/>
            <a:ln w="22225">
              <a:solidFill>
                <a:srgbClr val="0F298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7" name="Oval 69"/>
            <p:cNvSpPr>
              <a:spLocks noChangeArrowheads="1"/>
            </p:cNvSpPr>
            <p:nvPr/>
          </p:nvSpPr>
          <p:spPr bwMode="auto">
            <a:xfrm>
              <a:off x="11312" y="1567"/>
              <a:ext cx="469" cy="442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8" name="Rectangle 70"/>
            <p:cNvSpPr>
              <a:spLocks noChangeArrowheads="1"/>
            </p:cNvSpPr>
            <p:nvPr/>
          </p:nvSpPr>
          <p:spPr bwMode="auto">
            <a:xfrm>
              <a:off x="11457" y="1632"/>
              <a:ext cx="172" cy="37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300" b="1">
                  <a:latin typeface="Arial" charset="0"/>
                </a:rPr>
                <a:t>2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2599" name="Oval 71"/>
            <p:cNvSpPr>
              <a:spLocks noChangeArrowheads="1"/>
            </p:cNvSpPr>
            <p:nvPr/>
          </p:nvSpPr>
          <p:spPr bwMode="auto">
            <a:xfrm>
              <a:off x="10247" y="2281"/>
              <a:ext cx="473" cy="442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00" name="Rectangle 72"/>
            <p:cNvSpPr>
              <a:spLocks noChangeArrowheads="1"/>
            </p:cNvSpPr>
            <p:nvPr/>
          </p:nvSpPr>
          <p:spPr bwMode="auto">
            <a:xfrm>
              <a:off x="10395" y="2345"/>
              <a:ext cx="173" cy="37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300" b="1">
                  <a:latin typeface="Arial" charset="0"/>
                </a:rPr>
                <a:t>1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2601" name="Oval 73"/>
            <p:cNvSpPr>
              <a:spLocks noChangeArrowheads="1"/>
            </p:cNvSpPr>
            <p:nvPr/>
          </p:nvSpPr>
          <p:spPr bwMode="auto">
            <a:xfrm>
              <a:off x="12374" y="2281"/>
              <a:ext cx="469" cy="442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02" name="Rectangle 74"/>
            <p:cNvSpPr>
              <a:spLocks noChangeArrowheads="1"/>
            </p:cNvSpPr>
            <p:nvPr/>
          </p:nvSpPr>
          <p:spPr bwMode="auto">
            <a:xfrm>
              <a:off x="12518" y="2345"/>
              <a:ext cx="173" cy="37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300" b="1">
                  <a:latin typeface="Arial" charset="0"/>
                </a:rPr>
                <a:t>3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2603" name="Oval 75"/>
            <p:cNvSpPr>
              <a:spLocks noChangeArrowheads="1"/>
            </p:cNvSpPr>
            <p:nvPr/>
          </p:nvSpPr>
          <p:spPr bwMode="auto">
            <a:xfrm>
              <a:off x="11962" y="3453"/>
              <a:ext cx="480" cy="442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04" name="Rectangle 76"/>
            <p:cNvSpPr>
              <a:spLocks noChangeArrowheads="1"/>
            </p:cNvSpPr>
            <p:nvPr/>
          </p:nvSpPr>
          <p:spPr bwMode="auto">
            <a:xfrm>
              <a:off x="12117" y="3518"/>
              <a:ext cx="174" cy="37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300" b="1">
                  <a:latin typeface="Arial" charset="0"/>
                </a:rPr>
                <a:t>4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2605" name="Oval 77"/>
            <p:cNvSpPr>
              <a:spLocks noChangeArrowheads="1"/>
            </p:cNvSpPr>
            <p:nvPr/>
          </p:nvSpPr>
          <p:spPr bwMode="auto">
            <a:xfrm>
              <a:off x="10652" y="3453"/>
              <a:ext cx="469" cy="442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06" name="Rectangle 78"/>
            <p:cNvSpPr>
              <a:spLocks noChangeArrowheads="1"/>
            </p:cNvSpPr>
            <p:nvPr/>
          </p:nvSpPr>
          <p:spPr bwMode="auto">
            <a:xfrm>
              <a:off x="10796" y="3518"/>
              <a:ext cx="173" cy="37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300" b="1">
                  <a:latin typeface="Arial" charset="0"/>
                </a:rPr>
                <a:t>5</a:t>
              </a:r>
              <a:endParaRPr lang="en-US" sz="3200" b="1">
                <a:latin typeface="Arial" charset="0"/>
              </a:endParaRPr>
            </a:p>
          </p:txBody>
        </p:sp>
        <p:sp>
          <p:nvSpPr>
            <p:cNvPr id="22607" name="Rectangle 79"/>
            <p:cNvSpPr>
              <a:spLocks noChangeArrowheads="1"/>
            </p:cNvSpPr>
            <p:nvPr/>
          </p:nvSpPr>
          <p:spPr bwMode="auto">
            <a:xfrm>
              <a:off x="10872" y="3952"/>
              <a:ext cx="1365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100" b="1">
                  <a:latin typeface="Arial" charset="0"/>
                </a:rPr>
                <a:t>melingkar</a:t>
              </a:r>
              <a:endParaRPr lang="en-US" sz="3200" b="1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chemeClr val="tx1"/>
                </a:solidFill>
              </a:rPr>
              <a:t>Pola Komunikasi </a:t>
            </a:r>
            <a:br>
              <a:rPr lang="en-US" sz="4000" b="1">
                <a:solidFill>
                  <a:schemeClr val="tx1"/>
                </a:solidFill>
              </a:rPr>
            </a:br>
            <a:r>
              <a:rPr lang="en-US" sz="4000" b="1">
                <a:solidFill>
                  <a:schemeClr val="tx1"/>
                </a:solidFill>
              </a:rPr>
              <a:t>dalam Stuktur Organisasi</a:t>
            </a:r>
          </a:p>
        </p:txBody>
      </p:sp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1262063" y="1911350"/>
            <a:ext cx="7272337" cy="3575050"/>
            <a:chOff x="1987" y="1487"/>
            <a:chExt cx="9173" cy="3780"/>
          </a:xfrm>
        </p:grpSpPr>
        <p:sp>
          <p:nvSpPr>
            <p:cNvPr id="23556" name="AutoShape 4"/>
            <p:cNvSpPr>
              <a:spLocks noChangeAspect="1" noChangeArrowheads="1"/>
            </p:cNvSpPr>
            <p:nvPr/>
          </p:nvSpPr>
          <p:spPr bwMode="auto">
            <a:xfrm>
              <a:off x="1987" y="1487"/>
              <a:ext cx="9173" cy="3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57" name="Freeform 5"/>
            <p:cNvSpPr>
              <a:spLocks/>
            </p:cNvSpPr>
            <p:nvPr/>
          </p:nvSpPr>
          <p:spPr bwMode="auto">
            <a:xfrm>
              <a:off x="2912" y="3581"/>
              <a:ext cx="1448" cy="240"/>
            </a:xfrm>
            <a:custGeom>
              <a:avLst/>
              <a:gdLst/>
              <a:ahLst/>
              <a:cxnLst>
                <a:cxn ang="0">
                  <a:pos x="0" y="113"/>
                </a:cxn>
                <a:cxn ang="0">
                  <a:pos x="0" y="0"/>
                </a:cxn>
                <a:cxn ang="0">
                  <a:pos x="789" y="0"/>
                </a:cxn>
                <a:cxn ang="0">
                  <a:pos x="789" y="113"/>
                </a:cxn>
              </a:cxnLst>
              <a:rect l="0" t="0" r="r" b="b"/>
              <a:pathLst>
                <a:path w="789" h="113">
                  <a:moveTo>
                    <a:pt x="0" y="113"/>
                  </a:moveTo>
                  <a:lnTo>
                    <a:pt x="0" y="0"/>
                  </a:lnTo>
                  <a:lnTo>
                    <a:pt x="789" y="0"/>
                  </a:lnTo>
                  <a:lnTo>
                    <a:pt x="789" y="11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58" name="Freeform 6"/>
            <p:cNvSpPr>
              <a:spLocks/>
            </p:cNvSpPr>
            <p:nvPr/>
          </p:nvSpPr>
          <p:spPr bwMode="auto">
            <a:xfrm>
              <a:off x="5086" y="3581"/>
              <a:ext cx="1448" cy="240"/>
            </a:xfrm>
            <a:custGeom>
              <a:avLst/>
              <a:gdLst/>
              <a:ahLst/>
              <a:cxnLst>
                <a:cxn ang="0">
                  <a:pos x="0" y="113"/>
                </a:cxn>
                <a:cxn ang="0">
                  <a:pos x="0" y="0"/>
                </a:cxn>
                <a:cxn ang="0">
                  <a:pos x="789" y="0"/>
                </a:cxn>
                <a:cxn ang="0">
                  <a:pos x="789" y="113"/>
                </a:cxn>
              </a:cxnLst>
              <a:rect l="0" t="0" r="r" b="b"/>
              <a:pathLst>
                <a:path w="789" h="113">
                  <a:moveTo>
                    <a:pt x="0" y="113"/>
                  </a:moveTo>
                  <a:lnTo>
                    <a:pt x="0" y="0"/>
                  </a:lnTo>
                  <a:lnTo>
                    <a:pt x="789" y="0"/>
                  </a:lnTo>
                  <a:lnTo>
                    <a:pt x="789" y="11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Freeform 7"/>
            <p:cNvSpPr>
              <a:spLocks/>
            </p:cNvSpPr>
            <p:nvPr/>
          </p:nvSpPr>
          <p:spPr bwMode="auto">
            <a:xfrm>
              <a:off x="7260" y="3581"/>
              <a:ext cx="1453" cy="240"/>
            </a:xfrm>
            <a:custGeom>
              <a:avLst/>
              <a:gdLst/>
              <a:ahLst/>
              <a:cxnLst>
                <a:cxn ang="0">
                  <a:pos x="0" y="113"/>
                </a:cxn>
                <a:cxn ang="0">
                  <a:pos x="0" y="0"/>
                </a:cxn>
                <a:cxn ang="0">
                  <a:pos x="792" y="0"/>
                </a:cxn>
                <a:cxn ang="0">
                  <a:pos x="792" y="113"/>
                </a:cxn>
              </a:cxnLst>
              <a:rect l="0" t="0" r="r" b="b"/>
              <a:pathLst>
                <a:path w="792" h="113">
                  <a:moveTo>
                    <a:pt x="0" y="113"/>
                  </a:moveTo>
                  <a:lnTo>
                    <a:pt x="0" y="0"/>
                  </a:lnTo>
                  <a:lnTo>
                    <a:pt x="792" y="0"/>
                  </a:lnTo>
                  <a:lnTo>
                    <a:pt x="792" y="11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Freeform 8"/>
            <p:cNvSpPr>
              <a:spLocks/>
            </p:cNvSpPr>
            <p:nvPr/>
          </p:nvSpPr>
          <p:spPr bwMode="auto">
            <a:xfrm>
              <a:off x="9439" y="3581"/>
              <a:ext cx="1448" cy="240"/>
            </a:xfrm>
            <a:custGeom>
              <a:avLst/>
              <a:gdLst/>
              <a:ahLst/>
              <a:cxnLst>
                <a:cxn ang="0">
                  <a:pos x="0" y="113"/>
                </a:cxn>
                <a:cxn ang="0">
                  <a:pos x="0" y="0"/>
                </a:cxn>
                <a:cxn ang="0">
                  <a:pos x="789" y="0"/>
                </a:cxn>
                <a:cxn ang="0">
                  <a:pos x="789" y="113"/>
                </a:cxn>
              </a:cxnLst>
              <a:rect l="0" t="0" r="r" b="b"/>
              <a:pathLst>
                <a:path w="789" h="113">
                  <a:moveTo>
                    <a:pt x="0" y="113"/>
                  </a:moveTo>
                  <a:lnTo>
                    <a:pt x="0" y="0"/>
                  </a:lnTo>
                  <a:lnTo>
                    <a:pt x="789" y="0"/>
                  </a:lnTo>
                  <a:lnTo>
                    <a:pt x="789" y="11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Freeform 9"/>
            <p:cNvSpPr>
              <a:spLocks/>
            </p:cNvSpPr>
            <p:nvPr/>
          </p:nvSpPr>
          <p:spPr bwMode="auto">
            <a:xfrm>
              <a:off x="3632" y="2433"/>
              <a:ext cx="6529" cy="239"/>
            </a:xfrm>
            <a:custGeom>
              <a:avLst/>
              <a:gdLst/>
              <a:ahLst/>
              <a:cxnLst>
                <a:cxn ang="0">
                  <a:pos x="0" y="113"/>
                </a:cxn>
                <a:cxn ang="0">
                  <a:pos x="0" y="0"/>
                </a:cxn>
                <a:cxn ang="0">
                  <a:pos x="3557" y="0"/>
                </a:cxn>
                <a:cxn ang="0">
                  <a:pos x="3557" y="113"/>
                </a:cxn>
              </a:cxnLst>
              <a:rect l="0" t="0" r="r" b="b"/>
              <a:pathLst>
                <a:path w="3557" h="113">
                  <a:moveTo>
                    <a:pt x="0" y="113"/>
                  </a:moveTo>
                  <a:lnTo>
                    <a:pt x="0" y="0"/>
                  </a:lnTo>
                  <a:lnTo>
                    <a:pt x="3557" y="0"/>
                  </a:lnTo>
                  <a:lnTo>
                    <a:pt x="3557" y="11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 flipV="1">
              <a:off x="5811" y="2433"/>
              <a:ext cx="2" cy="23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 flipV="1">
              <a:off x="7987" y="2433"/>
              <a:ext cx="2" cy="23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Freeform 12"/>
            <p:cNvSpPr>
              <a:spLocks/>
            </p:cNvSpPr>
            <p:nvPr/>
          </p:nvSpPr>
          <p:spPr bwMode="auto">
            <a:xfrm>
              <a:off x="6525" y="2112"/>
              <a:ext cx="887" cy="80"/>
            </a:xfrm>
            <a:custGeom>
              <a:avLst/>
              <a:gdLst/>
              <a:ahLst/>
              <a:cxnLst>
                <a:cxn ang="0">
                  <a:pos x="445" y="0"/>
                </a:cxn>
                <a:cxn ang="0">
                  <a:pos x="0" y="0"/>
                </a:cxn>
                <a:cxn ang="0">
                  <a:pos x="38" y="38"/>
                </a:cxn>
                <a:cxn ang="0">
                  <a:pos x="483" y="38"/>
                </a:cxn>
                <a:cxn ang="0">
                  <a:pos x="445" y="0"/>
                </a:cxn>
              </a:cxnLst>
              <a:rect l="0" t="0" r="r" b="b"/>
              <a:pathLst>
                <a:path w="483" h="38">
                  <a:moveTo>
                    <a:pt x="445" y="0"/>
                  </a:moveTo>
                  <a:lnTo>
                    <a:pt x="0" y="0"/>
                  </a:lnTo>
                  <a:lnTo>
                    <a:pt x="38" y="38"/>
                  </a:lnTo>
                  <a:lnTo>
                    <a:pt x="483" y="38"/>
                  </a:lnTo>
                  <a:lnTo>
                    <a:pt x="445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Freeform 13"/>
            <p:cNvSpPr>
              <a:spLocks/>
            </p:cNvSpPr>
            <p:nvPr/>
          </p:nvSpPr>
          <p:spPr bwMode="auto">
            <a:xfrm>
              <a:off x="7342" y="1527"/>
              <a:ext cx="70" cy="665"/>
            </a:xfrm>
            <a:custGeom>
              <a:avLst/>
              <a:gdLst/>
              <a:ahLst/>
              <a:cxnLst>
                <a:cxn ang="0">
                  <a:pos x="38" y="314"/>
                </a:cxn>
                <a:cxn ang="0">
                  <a:pos x="38" y="38"/>
                </a:cxn>
                <a:cxn ang="0">
                  <a:pos x="0" y="0"/>
                </a:cxn>
                <a:cxn ang="0">
                  <a:pos x="0" y="276"/>
                </a:cxn>
                <a:cxn ang="0">
                  <a:pos x="38" y="314"/>
                </a:cxn>
              </a:cxnLst>
              <a:rect l="0" t="0" r="r" b="b"/>
              <a:pathLst>
                <a:path w="38" h="314">
                  <a:moveTo>
                    <a:pt x="38" y="314"/>
                  </a:moveTo>
                  <a:lnTo>
                    <a:pt x="38" y="38"/>
                  </a:lnTo>
                  <a:lnTo>
                    <a:pt x="0" y="0"/>
                  </a:lnTo>
                  <a:lnTo>
                    <a:pt x="0" y="276"/>
                  </a:lnTo>
                  <a:lnTo>
                    <a:pt x="38" y="314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Freeform 14"/>
            <p:cNvSpPr>
              <a:spLocks/>
            </p:cNvSpPr>
            <p:nvPr/>
          </p:nvSpPr>
          <p:spPr bwMode="auto">
            <a:xfrm>
              <a:off x="4045" y="2672"/>
              <a:ext cx="71" cy="668"/>
            </a:xfrm>
            <a:custGeom>
              <a:avLst/>
              <a:gdLst/>
              <a:ahLst/>
              <a:cxnLst>
                <a:cxn ang="0">
                  <a:pos x="38" y="316"/>
                </a:cxn>
                <a:cxn ang="0">
                  <a:pos x="38" y="38"/>
                </a:cxn>
                <a:cxn ang="0">
                  <a:pos x="0" y="0"/>
                </a:cxn>
                <a:cxn ang="0">
                  <a:pos x="0" y="279"/>
                </a:cxn>
                <a:cxn ang="0">
                  <a:pos x="38" y="316"/>
                </a:cxn>
              </a:cxnLst>
              <a:rect l="0" t="0" r="r" b="b"/>
              <a:pathLst>
                <a:path w="38" h="316">
                  <a:moveTo>
                    <a:pt x="38" y="316"/>
                  </a:moveTo>
                  <a:lnTo>
                    <a:pt x="38" y="38"/>
                  </a:lnTo>
                  <a:lnTo>
                    <a:pt x="0" y="0"/>
                  </a:lnTo>
                  <a:lnTo>
                    <a:pt x="0" y="279"/>
                  </a:lnTo>
                  <a:lnTo>
                    <a:pt x="38" y="316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Freeform 15"/>
            <p:cNvSpPr>
              <a:spLocks/>
            </p:cNvSpPr>
            <p:nvPr/>
          </p:nvSpPr>
          <p:spPr bwMode="auto">
            <a:xfrm>
              <a:off x="3224" y="3262"/>
              <a:ext cx="892" cy="78"/>
            </a:xfrm>
            <a:custGeom>
              <a:avLst/>
              <a:gdLst/>
              <a:ahLst/>
              <a:cxnLst>
                <a:cxn ang="0">
                  <a:pos x="447" y="0"/>
                </a:cxn>
                <a:cxn ang="0">
                  <a:pos x="0" y="0"/>
                </a:cxn>
                <a:cxn ang="0">
                  <a:pos x="37" y="37"/>
                </a:cxn>
                <a:cxn ang="0">
                  <a:pos x="485" y="37"/>
                </a:cxn>
                <a:cxn ang="0">
                  <a:pos x="447" y="0"/>
                </a:cxn>
              </a:cxnLst>
              <a:rect l="0" t="0" r="r" b="b"/>
              <a:pathLst>
                <a:path w="485" h="37">
                  <a:moveTo>
                    <a:pt x="447" y="0"/>
                  </a:moveTo>
                  <a:lnTo>
                    <a:pt x="0" y="0"/>
                  </a:lnTo>
                  <a:lnTo>
                    <a:pt x="37" y="37"/>
                  </a:lnTo>
                  <a:lnTo>
                    <a:pt x="485" y="37"/>
                  </a:lnTo>
                  <a:lnTo>
                    <a:pt x="447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Freeform 16"/>
            <p:cNvSpPr>
              <a:spLocks/>
            </p:cNvSpPr>
            <p:nvPr/>
          </p:nvSpPr>
          <p:spPr bwMode="auto">
            <a:xfrm>
              <a:off x="6220" y="2672"/>
              <a:ext cx="70" cy="668"/>
            </a:xfrm>
            <a:custGeom>
              <a:avLst/>
              <a:gdLst/>
              <a:ahLst/>
              <a:cxnLst>
                <a:cxn ang="0">
                  <a:pos x="38" y="316"/>
                </a:cxn>
                <a:cxn ang="0">
                  <a:pos x="38" y="38"/>
                </a:cxn>
                <a:cxn ang="0">
                  <a:pos x="0" y="0"/>
                </a:cxn>
                <a:cxn ang="0">
                  <a:pos x="0" y="279"/>
                </a:cxn>
                <a:cxn ang="0">
                  <a:pos x="38" y="316"/>
                </a:cxn>
              </a:cxnLst>
              <a:rect l="0" t="0" r="r" b="b"/>
              <a:pathLst>
                <a:path w="38" h="316">
                  <a:moveTo>
                    <a:pt x="38" y="316"/>
                  </a:moveTo>
                  <a:lnTo>
                    <a:pt x="38" y="38"/>
                  </a:lnTo>
                  <a:lnTo>
                    <a:pt x="0" y="0"/>
                  </a:lnTo>
                  <a:lnTo>
                    <a:pt x="0" y="279"/>
                  </a:lnTo>
                  <a:lnTo>
                    <a:pt x="38" y="316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Freeform 17"/>
            <p:cNvSpPr>
              <a:spLocks/>
            </p:cNvSpPr>
            <p:nvPr/>
          </p:nvSpPr>
          <p:spPr bwMode="auto">
            <a:xfrm>
              <a:off x="5403" y="3262"/>
              <a:ext cx="887" cy="78"/>
            </a:xfrm>
            <a:custGeom>
              <a:avLst/>
              <a:gdLst/>
              <a:ahLst/>
              <a:cxnLst>
                <a:cxn ang="0">
                  <a:pos x="445" y="0"/>
                </a:cxn>
                <a:cxn ang="0">
                  <a:pos x="0" y="0"/>
                </a:cxn>
                <a:cxn ang="0">
                  <a:pos x="37" y="37"/>
                </a:cxn>
                <a:cxn ang="0">
                  <a:pos x="483" y="37"/>
                </a:cxn>
                <a:cxn ang="0">
                  <a:pos x="445" y="0"/>
                </a:cxn>
              </a:cxnLst>
              <a:rect l="0" t="0" r="r" b="b"/>
              <a:pathLst>
                <a:path w="483" h="37">
                  <a:moveTo>
                    <a:pt x="445" y="0"/>
                  </a:moveTo>
                  <a:lnTo>
                    <a:pt x="0" y="0"/>
                  </a:lnTo>
                  <a:lnTo>
                    <a:pt x="37" y="37"/>
                  </a:lnTo>
                  <a:lnTo>
                    <a:pt x="483" y="37"/>
                  </a:lnTo>
                  <a:lnTo>
                    <a:pt x="445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Freeform 18"/>
            <p:cNvSpPr>
              <a:spLocks/>
            </p:cNvSpPr>
            <p:nvPr/>
          </p:nvSpPr>
          <p:spPr bwMode="auto">
            <a:xfrm>
              <a:off x="8395" y="2672"/>
              <a:ext cx="70" cy="668"/>
            </a:xfrm>
            <a:custGeom>
              <a:avLst/>
              <a:gdLst/>
              <a:ahLst/>
              <a:cxnLst>
                <a:cxn ang="0">
                  <a:pos x="37" y="316"/>
                </a:cxn>
                <a:cxn ang="0">
                  <a:pos x="37" y="38"/>
                </a:cxn>
                <a:cxn ang="0">
                  <a:pos x="0" y="0"/>
                </a:cxn>
                <a:cxn ang="0">
                  <a:pos x="0" y="279"/>
                </a:cxn>
                <a:cxn ang="0">
                  <a:pos x="37" y="316"/>
                </a:cxn>
              </a:cxnLst>
              <a:rect l="0" t="0" r="r" b="b"/>
              <a:pathLst>
                <a:path w="37" h="316">
                  <a:moveTo>
                    <a:pt x="37" y="316"/>
                  </a:moveTo>
                  <a:lnTo>
                    <a:pt x="37" y="38"/>
                  </a:lnTo>
                  <a:lnTo>
                    <a:pt x="0" y="0"/>
                  </a:lnTo>
                  <a:lnTo>
                    <a:pt x="0" y="279"/>
                  </a:lnTo>
                  <a:lnTo>
                    <a:pt x="37" y="316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Freeform 19"/>
            <p:cNvSpPr>
              <a:spLocks/>
            </p:cNvSpPr>
            <p:nvPr/>
          </p:nvSpPr>
          <p:spPr bwMode="auto">
            <a:xfrm>
              <a:off x="7578" y="3262"/>
              <a:ext cx="887" cy="78"/>
            </a:xfrm>
            <a:custGeom>
              <a:avLst/>
              <a:gdLst/>
              <a:ahLst/>
              <a:cxnLst>
                <a:cxn ang="0">
                  <a:pos x="446" y="0"/>
                </a:cxn>
                <a:cxn ang="0">
                  <a:pos x="0" y="0"/>
                </a:cxn>
                <a:cxn ang="0">
                  <a:pos x="38" y="37"/>
                </a:cxn>
                <a:cxn ang="0">
                  <a:pos x="483" y="37"/>
                </a:cxn>
                <a:cxn ang="0">
                  <a:pos x="446" y="0"/>
                </a:cxn>
              </a:cxnLst>
              <a:rect l="0" t="0" r="r" b="b"/>
              <a:pathLst>
                <a:path w="483" h="37">
                  <a:moveTo>
                    <a:pt x="446" y="0"/>
                  </a:moveTo>
                  <a:lnTo>
                    <a:pt x="0" y="0"/>
                  </a:lnTo>
                  <a:lnTo>
                    <a:pt x="38" y="37"/>
                  </a:lnTo>
                  <a:lnTo>
                    <a:pt x="483" y="37"/>
                  </a:lnTo>
                  <a:lnTo>
                    <a:pt x="446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Freeform 20"/>
            <p:cNvSpPr>
              <a:spLocks/>
            </p:cNvSpPr>
            <p:nvPr/>
          </p:nvSpPr>
          <p:spPr bwMode="auto">
            <a:xfrm>
              <a:off x="10569" y="2672"/>
              <a:ext cx="69" cy="668"/>
            </a:xfrm>
            <a:custGeom>
              <a:avLst/>
              <a:gdLst/>
              <a:ahLst/>
              <a:cxnLst>
                <a:cxn ang="0">
                  <a:pos x="38" y="316"/>
                </a:cxn>
                <a:cxn ang="0">
                  <a:pos x="38" y="38"/>
                </a:cxn>
                <a:cxn ang="0">
                  <a:pos x="0" y="0"/>
                </a:cxn>
                <a:cxn ang="0">
                  <a:pos x="0" y="279"/>
                </a:cxn>
                <a:cxn ang="0">
                  <a:pos x="38" y="316"/>
                </a:cxn>
              </a:cxnLst>
              <a:rect l="0" t="0" r="r" b="b"/>
              <a:pathLst>
                <a:path w="38" h="316">
                  <a:moveTo>
                    <a:pt x="38" y="316"/>
                  </a:moveTo>
                  <a:lnTo>
                    <a:pt x="38" y="38"/>
                  </a:lnTo>
                  <a:lnTo>
                    <a:pt x="0" y="0"/>
                  </a:lnTo>
                  <a:lnTo>
                    <a:pt x="0" y="279"/>
                  </a:lnTo>
                  <a:lnTo>
                    <a:pt x="38" y="316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Freeform 21"/>
            <p:cNvSpPr>
              <a:spLocks/>
            </p:cNvSpPr>
            <p:nvPr/>
          </p:nvSpPr>
          <p:spPr bwMode="auto">
            <a:xfrm>
              <a:off x="9752" y="3262"/>
              <a:ext cx="886" cy="78"/>
            </a:xfrm>
            <a:custGeom>
              <a:avLst/>
              <a:gdLst/>
              <a:ahLst/>
              <a:cxnLst>
                <a:cxn ang="0">
                  <a:pos x="445" y="0"/>
                </a:cxn>
                <a:cxn ang="0">
                  <a:pos x="0" y="0"/>
                </a:cxn>
                <a:cxn ang="0">
                  <a:pos x="38" y="37"/>
                </a:cxn>
                <a:cxn ang="0">
                  <a:pos x="483" y="37"/>
                </a:cxn>
                <a:cxn ang="0">
                  <a:pos x="445" y="0"/>
                </a:cxn>
              </a:cxnLst>
              <a:rect l="0" t="0" r="r" b="b"/>
              <a:pathLst>
                <a:path w="483" h="37">
                  <a:moveTo>
                    <a:pt x="445" y="0"/>
                  </a:moveTo>
                  <a:lnTo>
                    <a:pt x="0" y="0"/>
                  </a:lnTo>
                  <a:lnTo>
                    <a:pt x="38" y="37"/>
                  </a:lnTo>
                  <a:lnTo>
                    <a:pt x="483" y="37"/>
                  </a:lnTo>
                  <a:lnTo>
                    <a:pt x="445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Freeform 22"/>
            <p:cNvSpPr>
              <a:spLocks/>
            </p:cNvSpPr>
            <p:nvPr/>
          </p:nvSpPr>
          <p:spPr bwMode="auto">
            <a:xfrm>
              <a:off x="8051" y="3735"/>
              <a:ext cx="79" cy="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40"/>
                </a:cxn>
                <a:cxn ang="0">
                  <a:pos x="43" y="0"/>
                </a:cxn>
                <a:cxn ang="0">
                  <a:pos x="0" y="0"/>
                </a:cxn>
              </a:cxnLst>
              <a:rect l="0" t="0" r="r" b="b"/>
              <a:pathLst>
                <a:path w="43" h="40">
                  <a:moveTo>
                    <a:pt x="0" y="0"/>
                  </a:moveTo>
                  <a:lnTo>
                    <a:pt x="22" y="40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Line 23"/>
            <p:cNvSpPr>
              <a:spLocks noChangeShapeType="1"/>
            </p:cNvSpPr>
            <p:nvPr/>
          </p:nvSpPr>
          <p:spPr bwMode="auto">
            <a:xfrm>
              <a:off x="8091" y="3301"/>
              <a:ext cx="2" cy="43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Freeform 24"/>
            <p:cNvSpPr>
              <a:spLocks/>
            </p:cNvSpPr>
            <p:nvPr/>
          </p:nvSpPr>
          <p:spPr bwMode="auto">
            <a:xfrm>
              <a:off x="10226" y="3301"/>
              <a:ext cx="83" cy="86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21" y="0"/>
                </a:cxn>
                <a:cxn ang="0">
                  <a:pos x="45" y="41"/>
                </a:cxn>
                <a:cxn ang="0">
                  <a:pos x="0" y="41"/>
                </a:cxn>
              </a:cxnLst>
              <a:rect l="0" t="0" r="r" b="b"/>
              <a:pathLst>
                <a:path w="45" h="41">
                  <a:moveTo>
                    <a:pt x="0" y="41"/>
                  </a:moveTo>
                  <a:lnTo>
                    <a:pt x="21" y="0"/>
                  </a:lnTo>
                  <a:lnTo>
                    <a:pt x="45" y="4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Freeform 25"/>
            <p:cNvSpPr>
              <a:spLocks/>
            </p:cNvSpPr>
            <p:nvPr/>
          </p:nvSpPr>
          <p:spPr bwMode="auto">
            <a:xfrm>
              <a:off x="7033" y="2152"/>
              <a:ext cx="79" cy="84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21" y="0"/>
                </a:cxn>
                <a:cxn ang="0">
                  <a:pos x="43" y="40"/>
                </a:cxn>
                <a:cxn ang="0">
                  <a:pos x="0" y="40"/>
                </a:cxn>
              </a:cxnLst>
              <a:rect l="0" t="0" r="r" b="b"/>
              <a:pathLst>
                <a:path w="43" h="40">
                  <a:moveTo>
                    <a:pt x="0" y="40"/>
                  </a:moveTo>
                  <a:lnTo>
                    <a:pt x="21" y="0"/>
                  </a:lnTo>
                  <a:lnTo>
                    <a:pt x="43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Freeform 26"/>
            <p:cNvSpPr>
              <a:spLocks/>
            </p:cNvSpPr>
            <p:nvPr/>
          </p:nvSpPr>
          <p:spPr bwMode="auto">
            <a:xfrm>
              <a:off x="3489" y="3301"/>
              <a:ext cx="82" cy="86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21" y="0"/>
                </a:cxn>
                <a:cxn ang="0">
                  <a:pos x="45" y="41"/>
                </a:cxn>
                <a:cxn ang="0">
                  <a:pos x="0" y="41"/>
                </a:cxn>
              </a:cxnLst>
              <a:rect l="0" t="0" r="r" b="b"/>
              <a:pathLst>
                <a:path w="45" h="41">
                  <a:moveTo>
                    <a:pt x="0" y="41"/>
                  </a:moveTo>
                  <a:lnTo>
                    <a:pt x="21" y="0"/>
                  </a:lnTo>
                  <a:lnTo>
                    <a:pt x="45" y="4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Freeform 27"/>
            <p:cNvSpPr>
              <a:spLocks/>
            </p:cNvSpPr>
            <p:nvPr/>
          </p:nvSpPr>
          <p:spPr bwMode="auto">
            <a:xfrm>
              <a:off x="2807" y="3381"/>
              <a:ext cx="721" cy="440"/>
            </a:xfrm>
            <a:custGeom>
              <a:avLst/>
              <a:gdLst/>
              <a:ahLst/>
              <a:cxnLst>
                <a:cxn ang="0">
                  <a:pos x="393" y="0"/>
                </a:cxn>
                <a:cxn ang="0">
                  <a:pos x="393" y="151"/>
                </a:cxn>
                <a:cxn ang="0">
                  <a:pos x="0" y="151"/>
                </a:cxn>
                <a:cxn ang="0">
                  <a:pos x="0" y="208"/>
                </a:cxn>
              </a:cxnLst>
              <a:rect l="0" t="0" r="r" b="b"/>
              <a:pathLst>
                <a:path w="393" h="208">
                  <a:moveTo>
                    <a:pt x="393" y="0"/>
                  </a:moveTo>
                  <a:lnTo>
                    <a:pt x="393" y="151"/>
                  </a:lnTo>
                  <a:lnTo>
                    <a:pt x="0" y="151"/>
                  </a:lnTo>
                  <a:lnTo>
                    <a:pt x="0" y="208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Freeform 28"/>
            <p:cNvSpPr>
              <a:spLocks/>
            </p:cNvSpPr>
            <p:nvPr/>
          </p:nvSpPr>
          <p:spPr bwMode="auto">
            <a:xfrm>
              <a:off x="3699" y="3301"/>
              <a:ext cx="83" cy="86"/>
            </a:xfrm>
            <a:custGeom>
              <a:avLst/>
              <a:gdLst/>
              <a:ahLst/>
              <a:cxnLst>
                <a:cxn ang="0">
                  <a:pos x="45" y="41"/>
                </a:cxn>
                <a:cxn ang="0">
                  <a:pos x="21" y="0"/>
                </a:cxn>
                <a:cxn ang="0">
                  <a:pos x="0" y="41"/>
                </a:cxn>
                <a:cxn ang="0">
                  <a:pos x="45" y="41"/>
                </a:cxn>
              </a:cxnLst>
              <a:rect l="0" t="0" r="r" b="b"/>
              <a:pathLst>
                <a:path w="45" h="41">
                  <a:moveTo>
                    <a:pt x="45" y="41"/>
                  </a:moveTo>
                  <a:lnTo>
                    <a:pt x="21" y="0"/>
                  </a:lnTo>
                  <a:lnTo>
                    <a:pt x="0" y="41"/>
                  </a:lnTo>
                  <a:lnTo>
                    <a:pt x="45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Freeform 29"/>
            <p:cNvSpPr>
              <a:spLocks/>
            </p:cNvSpPr>
            <p:nvPr/>
          </p:nvSpPr>
          <p:spPr bwMode="auto">
            <a:xfrm>
              <a:off x="3737" y="3381"/>
              <a:ext cx="727" cy="4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1"/>
                </a:cxn>
                <a:cxn ang="0">
                  <a:pos x="396" y="151"/>
                </a:cxn>
                <a:cxn ang="0">
                  <a:pos x="396" y="208"/>
                </a:cxn>
              </a:cxnLst>
              <a:rect l="0" t="0" r="r" b="b"/>
              <a:pathLst>
                <a:path w="396" h="208">
                  <a:moveTo>
                    <a:pt x="0" y="0"/>
                  </a:moveTo>
                  <a:lnTo>
                    <a:pt x="0" y="151"/>
                  </a:lnTo>
                  <a:lnTo>
                    <a:pt x="396" y="151"/>
                  </a:lnTo>
                  <a:lnTo>
                    <a:pt x="396" y="208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Freeform 30"/>
            <p:cNvSpPr>
              <a:spLocks/>
            </p:cNvSpPr>
            <p:nvPr/>
          </p:nvSpPr>
          <p:spPr bwMode="auto">
            <a:xfrm>
              <a:off x="2867" y="4155"/>
              <a:ext cx="83" cy="85"/>
            </a:xfrm>
            <a:custGeom>
              <a:avLst/>
              <a:gdLst/>
              <a:ahLst/>
              <a:cxnLst>
                <a:cxn ang="0">
                  <a:pos x="45" y="40"/>
                </a:cxn>
                <a:cxn ang="0">
                  <a:pos x="24" y="0"/>
                </a:cxn>
                <a:cxn ang="0">
                  <a:pos x="0" y="40"/>
                </a:cxn>
                <a:cxn ang="0">
                  <a:pos x="45" y="40"/>
                </a:cxn>
              </a:cxnLst>
              <a:rect l="0" t="0" r="r" b="b"/>
              <a:pathLst>
                <a:path w="45" h="40">
                  <a:moveTo>
                    <a:pt x="45" y="40"/>
                  </a:moveTo>
                  <a:lnTo>
                    <a:pt x="24" y="0"/>
                  </a:lnTo>
                  <a:lnTo>
                    <a:pt x="0" y="40"/>
                  </a:lnTo>
                  <a:lnTo>
                    <a:pt x="45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Freeform 31"/>
            <p:cNvSpPr>
              <a:spLocks/>
            </p:cNvSpPr>
            <p:nvPr/>
          </p:nvSpPr>
          <p:spPr bwMode="auto">
            <a:xfrm>
              <a:off x="4321" y="4155"/>
              <a:ext cx="82" cy="85"/>
            </a:xfrm>
            <a:custGeom>
              <a:avLst/>
              <a:gdLst/>
              <a:ahLst/>
              <a:cxnLst>
                <a:cxn ang="0">
                  <a:pos x="45" y="40"/>
                </a:cxn>
                <a:cxn ang="0">
                  <a:pos x="21" y="0"/>
                </a:cxn>
                <a:cxn ang="0">
                  <a:pos x="0" y="40"/>
                </a:cxn>
                <a:cxn ang="0">
                  <a:pos x="45" y="40"/>
                </a:cxn>
              </a:cxnLst>
              <a:rect l="0" t="0" r="r" b="b"/>
              <a:pathLst>
                <a:path w="45" h="40">
                  <a:moveTo>
                    <a:pt x="45" y="40"/>
                  </a:moveTo>
                  <a:lnTo>
                    <a:pt x="21" y="0"/>
                  </a:lnTo>
                  <a:lnTo>
                    <a:pt x="0" y="40"/>
                  </a:lnTo>
                  <a:lnTo>
                    <a:pt x="45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Freeform 32"/>
            <p:cNvSpPr>
              <a:spLocks/>
            </p:cNvSpPr>
            <p:nvPr/>
          </p:nvSpPr>
          <p:spPr bwMode="auto">
            <a:xfrm>
              <a:off x="2912" y="4261"/>
              <a:ext cx="1448" cy="1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6"/>
                </a:cxn>
                <a:cxn ang="0">
                  <a:pos x="789" y="66"/>
                </a:cxn>
                <a:cxn ang="0">
                  <a:pos x="789" y="2"/>
                </a:cxn>
              </a:cxnLst>
              <a:rect l="0" t="0" r="r" b="b"/>
              <a:pathLst>
                <a:path w="789" h="66">
                  <a:moveTo>
                    <a:pt x="0" y="0"/>
                  </a:moveTo>
                  <a:lnTo>
                    <a:pt x="0" y="66"/>
                  </a:lnTo>
                  <a:lnTo>
                    <a:pt x="789" y="66"/>
                  </a:lnTo>
                  <a:lnTo>
                    <a:pt x="789" y="2"/>
                  </a:lnTo>
                </a:path>
              </a:pathLst>
            </a:custGeom>
            <a:noFill/>
            <a:ln w="25400" cap="flat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Line 33"/>
            <p:cNvSpPr>
              <a:spLocks noChangeShapeType="1"/>
            </p:cNvSpPr>
            <p:nvPr/>
          </p:nvSpPr>
          <p:spPr bwMode="auto">
            <a:xfrm>
              <a:off x="2759" y="1587"/>
              <a:ext cx="57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6" name="Freeform 34"/>
            <p:cNvSpPr>
              <a:spLocks/>
            </p:cNvSpPr>
            <p:nvPr/>
          </p:nvSpPr>
          <p:spPr bwMode="auto">
            <a:xfrm>
              <a:off x="5045" y="4155"/>
              <a:ext cx="79" cy="85"/>
            </a:xfrm>
            <a:custGeom>
              <a:avLst/>
              <a:gdLst/>
              <a:ahLst/>
              <a:cxnLst>
                <a:cxn ang="0">
                  <a:pos x="43" y="40"/>
                </a:cxn>
                <a:cxn ang="0">
                  <a:pos x="22" y="0"/>
                </a:cxn>
                <a:cxn ang="0">
                  <a:pos x="0" y="40"/>
                </a:cxn>
                <a:cxn ang="0">
                  <a:pos x="43" y="40"/>
                </a:cxn>
              </a:cxnLst>
              <a:rect l="0" t="0" r="r" b="b"/>
              <a:pathLst>
                <a:path w="43" h="40">
                  <a:moveTo>
                    <a:pt x="43" y="40"/>
                  </a:moveTo>
                  <a:lnTo>
                    <a:pt x="22" y="0"/>
                  </a:lnTo>
                  <a:lnTo>
                    <a:pt x="0" y="40"/>
                  </a:lnTo>
                  <a:lnTo>
                    <a:pt x="43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7" name="Freeform 35"/>
            <p:cNvSpPr>
              <a:spLocks/>
            </p:cNvSpPr>
            <p:nvPr/>
          </p:nvSpPr>
          <p:spPr bwMode="auto">
            <a:xfrm>
              <a:off x="5872" y="3735"/>
              <a:ext cx="82" cy="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40"/>
                </a:cxn>
                <a:cxn ang="0">
                  <a:pos x="45" y="0"/>
                </a:cxn>
                <a:cxn ang="0">
                  <a:pos x="0" y="0"/>
                </a:cxn>
              </a:cxnLst>
              <a:rect l="0" t="0" r="r" b="b"/>
              <a:pathLst>
                <a:path w="45" h="40">
                  <a:moveTo>
                    <a:pt x="0" y="0"/>
                  </a:moveTo>
                  <a:lnTo>
                    <a:pt x="24" y="40"/>
                  </a:lnTo>
                  <a:lnTo>
                    <a:pt x="4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8" name="Freeform 36"/>
            <p:cNvSpPr>
              <a:spLocks/>
            </p:cNvSpPr>
            <p:nvPr/>
          </p:nvSpPr>
          <p:spPr bwMode="auto">
            <a:xfrm>
              <a:off x="5872" y="2587"/>
              <a:ext cx="82" cy="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40"/>
                </a:cxn>
                <a:cxn ang="0">
                  <a:pos x="45" y="0"/>
                </a:cxn>
                <a:cxn ang="0">
                  <a:pos x="0" y="0"/>
                </a:cxn>
              </a:cxnLst>
              <a:rect l="0" t="0" r="r" b="b"/>
              <a:pathLst>
                <a:path w="45" h="40">
                  <a:moveTo>
                    <a:pt x="0" y="0"/>
                  </a:moveTo>
                  <a:lnTo>
                    <a:pt x="24" y="40"/>
                  </a:lnTo>
                  <a:lnTo>
                    <a:pt x="4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9" name="Line 37"/>
            <p:cNvSpPr>
              <a:spLocks noChangeShapeType="1"/>
            </p:cNvSpPr>
            <p:nvPr/>
          </p:nvSpPr>
          <p:spPr bwMode="auto">
            <a:xfrm>
              <a:off x="5915" y="3301"/>
              <a:ext cx="3" cy="43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Freeform 38"/>
            <p:cNvSpPr>
              <a:spLocks/>
            </p:cNvSpPr>
            <p:nvPr/>
          </p:nvSpPr>
          <p:spPr bwMode="auto">
            <a:xfrm>
              <a:off x="2707" y="1539"/>
              <a:ext cx="74" cy="94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0" y="23"/>
                </a:cxn>
                <a:cxn ang="0">
                  <a:pos x="40" y="45"/>
                </a:cxn>
                <a:cxn ang="0">
                  <a:pos x="40" y="0"/>
                </a:cxn>
              </a:cxnLst>
              <a:rect l="0" t="0" r="r" b="b"/>
              <a:pathLst>
                <a:path w="40" h="45">
                  <a:moveTo>
                    <a:pt x="40" y="0"/>
                  </a:moveTo>
                  <a:lnTo>
                    <a:pt x="0" y="23"/>
                  </a:lnTo>
                  <a:lnTo>
                    <a:pt x="40" y="45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Freeform 39"/>
            <p:cNvSpPr>
              <a:spLocks/>
            </p:cNvSpPr>
            <p:nvPr/>
          </p:nvSpPr>
          <p:spPr bwMode="auto">
            <a:xfrm>
              <a:off x="2707" y="1835"/>
              <a:ext cx="74" cy="97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0" y="24"/>
                </a:cxn>
                <a:cxn ang="0">
                  <a:pos x="40" y="45"/>
                </a:cxn>
                <a:cxn ang="0">
                  <a:pos x="40" y="0"/>
                </a:cxn>
              </a:cxnLst>
              <a:rect l="0" t="0" r="r" b="b"/>
              <a:pathLst>
                <a:path w="40" h="45">
                  <a:moveTo>
                    <a:pt x="40" y="0"/>
                  </a:moveTo>
                  <a:lnTo>
                    <a:pt x="0" y="24"/>
                  </a:lnTo>
                  <a:lnTo>
                    <a:pt x="40" y="45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Freeform 40"/>
            <p:cNvSpPr>
              <a:spLocks/>
            </p:cNvSpPr>
            <p:nvPr/>
          </p:nvSpPr>
          <p:spPr bwMode="auto">
            <a:xfrm>
              <a:off x="8774" y="3735"/>
              <a:ext cx="82" cy="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40"/>
                </a:cxn>
                <a:cxn ang="0">
                  <a:pos x="45" y="0"/>
                </a:cxn>
                <a:cxn ang="0">
                  <a:pos x="0" y="0"/>
                </a:cxn>
              </a:cxnLst>
              <a:rect l="0" t="0" r="r" b="b"/>
              <a:pathLst>
                <a:path w="45" h="40">
                  <a:moveTo>
                    <a:pt x="0" y="0"/>
                  </a:moveTo>
                  <a:lnTo>
                    <a:pt x="23" y="40"/>
                  </a:lnTo>
                  <a:lnTo>
                    <a:pt x="4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Freeform 41"/>
            <p:cNvSpPr>
              <a:spLocks/>
            </p:cNvSpPr>
            <p:nvPr/>
          </p:nvSpPr>
          <p:spPr bwMode="auto">
            <a:xfrm>
              <a:off x="7116" y="3735"/>
              <a:ext cx="83" cy="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40"/>
                </a:cxn>
                <a:cxn ang="0">
                  <a:pos x="45" y="0"/>
                </a:cxn>
                <a:cxn ang="0">
                  <a:pos x="0" y="0"/>
                </a:cxn>
              </a:cxnLst>
              <a:rect l="0" t="0" r="r" b="b"/>
              <a:pathLst>
                <a:path w="45" h="40">
                  <a:moveTo>
                    <a:pt x="0" y="0"/>
                  </a:moveTo>
                  <a:lnTo>
                    <a:pt x="21" y="40"/>
                  </a:lnTo>
                  <a:lnTo>
                    <a:pt x="4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Rectangle 42"/>
            <p:cNvSpPr>
              <a:spLocks noChangeArrowheads="1"/>
            </p:cNvSpPr>
            <p:nvPr/>
          </p:nvSpPr>
          <p:spPr bwMode="auto">
            <a:xfrm>
              <a:off x="3464" y="1487"/>
              <a:ext cx="2023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b="1">
                  <a:solidFill>
                    <a:srgbClr val="000000"/>
                  </a:solidFill>
                  <a:latin typeface="Arial" charset="0"/>
                </a:rPr>
                <a:t>Komunikasi Vertiksal</a:t>
              </a:r>
              <a:endParaRPr lang="en-US" sz="12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3595" name="Rectangle 43"/>
            <p:cNvSpPr>
              <a:spLocks noChangeArrowheads="1"/>
            </p:cNvSpPr>
            <p:nvPr/>
          </p:nvSpPr>
          <p:spPr bwMode="auto">
            <a:xfrm>
              <a:off x="3464" y="1786"/>
              <a:ext cx="2251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b="1">
                  <a:solidFill>
                    <a:srgbClr val="000000"/>
                  </a:solidFill>
                  <a:latin typeface="Arial" charset="0"/>
                </a:rPr>
                <a:t>Komunikasi Horisontal</a:t>
              </a:r>
              <a:endParaRPr lang="en-US" sz="12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3596" name="Rectangle 44"/>
            <p:cNvSpPr>
              <a:spLocks noChangeArrowheads="1"/>
            </p:cNvSpPr>
            <p:nvPr/>
          </p:nvSpPr>
          <p:spPr bwMode="auto">
            <a:xfrm>
              <a:off x="6525" y="1527"/>
              <a:ext cx="817" cy="585"/>
            </a:xfrm>
            <a:prstGeom prst="rect">
              <a:avLst/>
            </a:prstGeom>
            <a:solidFill>
              <a:srgbClr val="C0C0C0"/>
            </a:solidFill>
            <a:ln w="222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Rectangle 45"/>
            <p:cNvSpPr>
              <a:spLocks noChangeArrowheads="1"/>
            </p:cNvSpPr>
            <p:nvPr/>
          </p:nvSpPr>
          <p:spPr bwMode="auto">
            <a:xfrm>
              <a:off x="3224" y="2672"/>
              <a:ext cx="821" cy="59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8" name="Rectangle 46"/>
            <p:cNvSpPr>
              <a:spLocks noChangeArrowheads="1"/>
            </p:cNvSpPr>
            <p:nvPr/>
          </p:nvSpPr>
          <p:spPr bwMode="auto">
            <a:xfrm>
              <a:off x="5403" y="2672"/>
              <a:ext cx="817" cy="59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9" name="Rectangle 47"/>
            <p:cNvSpPr>
              <a:spLocks noChangeArrowheads="1"/>
            </p:cNvSpPr>
            <p:nvPr/>
          </p:nvSpPr>
          <p:spPr bwMode="auto">
            <a:xfrm>
              <a:off x="7578" y="2672"/>
              <a:ext cx="817" cy="59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0" name="Freeform 48"/>
            <p:cNvSpPr>
              <a:spLocks/>
            </p:cNvSpPr>
            <p:nvPr/>
          </p:nvSpPr>
          <p:spPr bwMode="auto">
            <a:xfrm>
              <a:off x="3632" y="3301"/>
              <a:ext cx="2" cy="520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133"/>
                </a:cxn>
                <a:cxn ang="0">
                  <a:pos x="0" y="0"/>
                </a:cxn>
              </a:cxnLst>
              <a:rect l="0" t="0" r="r" b="b"/>
              <a:pathLst>
                <a:path h="246">
                  <a:moveTo>
                    <a:pt x="0" y="246"/>
                  </a:moveTo>
                  <a:lnTo>
                    <a:pt x="0" y="133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1" name="Freeform 49"/>
            <p:cNvSpPr>
              <a:spLocks/>
            </p:cNvSpPr>
            <p:nvPr/>
          </p:nvSpPr>
          <p:spPr bwMode="auto">
            <a:xfrm>
              <a:off x="5811" y="3301"/>
              <a:ext cx="2" cy="520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133"/>
                </a:cxn>
                <a:cxn ang="0">
                  <a:pos x="0" y="0"/>
                </a:cxn>
              </a:cxnLst>
              <a:rect l="0" t="0" r="r" b="b"/>
              <a:pathLst>
                <a:path h="246">
                  <a:moveTo>
                    <a:pt x="0" y="246"/>
                  </a:moveTo>
                  <a:lnTo>
                    <a:pt x="0" y="133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2" name="Freeform 50"/>
            <p:cNvSpPr>
              <a:spLocks/>
            </p:cNvSpPr>
            <p:nvPr/>
          </p:nvSpPr>
          <p:spPr bwMode="auto">
            <a:xfrm>
              <a:off x="7987" y="3301"/>
              <a:ext cx="2" cy="520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133"/>
                </a:cxn>
                <a:cxn ang="0">
                  <a:pos x="0" y="0"/>
                </a:cxn>
              </a:cxnLst>
              <a:rect l="0" t="0" r="r" b="b"/>
              <a:pathLst>
                <a:path h="246">
                  <a:moveTo>
                    <a:pt x="0" y="246"/>
                  </a:moveTo>
                  <a:lnTo>
                    <a:pt x="0" y="133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Freeform 51"/>
            <p:cNvSpPr>
              <a:spLocks/>
            </p:cNvSpPr>
            <p:nvPr/>
          </p:nvSpPr>
          <p:spPr bwMode="auto">
            <a:xfrm>
              <a:off x="10161" y="3301"/>
              <a:ext cx="2" cy="520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133"/>
                </a:cxn>
                <a:cxn ang="0">
                  <a:pos x="0" y="0"/>
                </a:cxn>
              </a:cxnLst>
              <a:rect l="0" t="0" r="r" b="b"/>
              <a:pathLst>
                <a:path h="246">
                  <a:moveTo>
                    <a:pt x="0" y="246"/>
                  </a:moveTo>
                  <a:lnTo>
                    <a:pt x="0" y="133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4" name="Line 52"/>
            <p:cNvSpPr>
              <a:spLocks noChangeShapeType="1"/>
            </p:cNvSpPr>
            <p:nvPr/>
          </p:nvSpPr>
          <p:spPr bwMode="auto">
            <a:xfrm flipV="1">
              <a:off x="6968" y="2152"/>
              <a:ext cx="1" cy="28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5" name="Freeform 53"/>
            <p:cNvSpPr>
              <a:spLocks/>
            </p:cNvSpPr>
            <p:nvPr/>
          </p:nvSpPr>
          <p:spPr bwMode="auto">
            <a:xfrm>
              <a:off x="7155" y="3461"/>
              <a:ext cx="1660" cy="279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0" y="0"/>
                </a:cxn>
                <a:cxn ang="0">
                  <a:pos x="905" y="0"/>
                </a:cxn>
                <a:cxn ang="0">
                  <a:pos x="905" y="132"/>
                </a:cxn>
              </a:cxnLst>
              <a:rect l="0" t="0" r="r" b="b"/>
              <a:pathLst>
                <a:path w="905" h="132">
                  <a:moveTo>
                    <a:pt x="0" y="132"/>
                  </a:moveTo>
                  <a:lnTo>
                    <a:pt x="0" y="0"/>
                  </a:lnTo>
                  <a:lnTo>
                    <a:pt x="905" y="0"/>
                  </a:lnTo>
                  <a:lnTo>
                    <a:pt x="905" y="132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6" name="Freeform 54"/>
            <p:cNvSpPr>
              <a:spLocks/>
            </p:cNvSpPr>
            <p:nvPr/>
          </p:nvSpPr>
          <p:spPr bwMode="auto">
            <a:xfrm>
              <a:off x="9335" y="3381"/>
              <a:ext cx="929" cy="440"/>
            </a:xfrm>
            <a:custGeom>
              <a:avLst/>
              <a:gdLst/>
              <a:ahLst/>
              <a:cxnLst>
                <a:cxn ang="0">
                  <a:pos x="507" y="0"/>
                </a:cxn>
                <a:cxn ang="0">
                  <a:pos x="507" y="151"/>
                </a:cxn>
                <a:cxn ang="0">
                  <a:pos x="0" y="151"/>
                </a:cxn>
                <a:cxn ang="0">
                  <a:pos x="0" y="208"/>
                </a:cxn>
              </a:cxnLst>
              <a:rect l="0" t="0" r="r" b="b"/>
              <a:pathLst>
                <a:path w="507" h="208">
                  <a:moveTo>
                    <a:pt x="507" y="0"/>
                  </a:moveTo>
                  <a:lnTo>
                    <a:pt x="507" y="151"/>
                  </a:lnTo>
                  <a:lnTo>
                    <a:pt x="0" y="151"/>
                  </a:lnTo>
                  <a:lnTo>
                    <a:pt x="0" y="208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7" name="Freeform 55"/>
            <p:cNvSpPr>
              <a:spLocks/>
            </p:cNvSpPr>
            <p:nvPr/>
          </p:nvSpPr>
          <p:spPr bwMode="auto">
            <a:xfrm>
              <a:off x="5915" y="2152"/>
              <a:ext cx="950" cy="455"/>
            </a:xfrm>
            <a:custGeom>
              <a:avLst/>
              <a:gdLst/>
              <a:ahLst/>
              <a:cxnLst>
                <a:cxn ang="0">
                  <a:pos x="517" y="0"/>
                </a:cxn>
                <a:cxn ang="0">
                  <a:pos x="517" y="76"/>
                </a:cxn>
                <a:cxn ang="0">
                  <a:pos x="0" y="76"/>
                </a:cxn>
                <a:cxn ang="0">
                  <a:pos x="0" y="215"/>
                </a:cxn>
              </a:cxnLst>
              <a:rect l="0" t="0" r="r" b="b"/>
              <a:pathLst>
                <a:path w="517" h="215">
                  <a:moveTo>
                    <a:pt x="517" y="0"/>
                  </a:moveTo>
                  <a:lnTo>
                    <a:pt x="517" y="76"/>
                  </a:lnTo>
                  <a:lnTo>
                    <a:pt x="0" y="76"/>
                  </a:lnTo>
                  <a:lnTo>
                    <a:pt x="0" y="215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8" name="Freeform 56"/>
            <p:cNvSpPr>
              <a:spLocks/>
            </p:cNvSpPr>
            <p:nvPr/>
          </p:nvSpPr>
          <p:spPr bwMode="auto">
            <a:xfrm>
              <a:off x="7071" y="2221"/>
              <a:ext cx="3193" cy="4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9"/>
                </a:cxn>
                <a:cxn ang="0">
                  <a:pos x="1739" y="159"/>
                </a:cxn>
                <a:cxn ang="0">
                  <a:pos x="1739" y="213"/>
                </a:cxn>
              </a:cxnLst>
              <a:rect l="0" t="0" r="r" b="b"/>
              <a:pathLst>
                <a:path w="1739" h="213">
                  <a:moveTo>
                    <a:pt x="0" y="0"/>
                  </a:moveTo>
                  <a:lnTo>
                    <a:pt x="0" y="159"/>
                  </a:lnTo>
                  <a:lnTo>
                    <a:pt x="1739" y="159"/>
                  </a:lnTo>
                  <a:lnTo>
                    <a:pt x="1739" y="21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Freeform 57"/>
            <p:cNvSpPr>
              <a:spLocks/>
            </p:cNvSpPr>
            <p:nvPr/>
          </p:nvSpPr>
          <p:spPr bwMode="auto">
            <a:xfrm>
              <a:off x="5086" y="4155"/>
              <a:ext cx="755" cy="229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0" y="104"/>
                </a:cxn>
                <a:cxn ang="0">
                  <a:pos x="395" y="104"/>
                </a:cxn>
                <a:cxn ang="0">
                  <a:pos x="395" y="0"/>
                </a:cxn>
              </a:cxnLst>
              <a:rect l="0" t="0" r="r" b="b"/>
              <a:pathLst>
                <a:path w="395" h="104">
                  <a:moveTo>
                    <a:pt x="0" y="38"/>
                  </a:moveTo>
                  <a:lnTo>
                    <a:pt x="0" y="104"/>
                  </a:lnTo>
                  <a:lnTo>
                    <a:pt x="395" y="104"/>
                  </a:lnTo>
                  <a:lnTo>
                    <a:pt x="395" y="0"/>
                  </a:lnTo>
                </a:path>
              </a:pathLst>
            </a:custGeom>
            <a:noFill/>
            <a:ln w="25400" cap="flat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0" name="Freeform 58"/>
            <p:cNvSpPr>
              <a:spLocks/>
            </p:cNvSpPr>
            <p:nvPr/>
          </p:nvSpPr>
          <p:spPr bwMode="auto">
            <a:xfrm>
              <a:off x="10087" y="4187"/>
              <a:ext cx="800" cy="360"/>
            </a:xfrm>
            <a:custGeom>
              <a:avLst/>
              <a:gdLst/>
              <a:ahLst/>
              <a:cxnLst>
                <a:cxn ang="0">
                  <a:pos x="395" y="38"/>
                </a:cxn>
                <a:cxn ang="0">
                  <a:pos x="395" y="104"/>
                </a:cxn>
                <a:cxn ang="0">
                  <a:pos x="0" y="104"/>
                </a:cxn>
                <a:cxn ang="0">
                  <a:pos x="0" y="0"/>
                </a:cxn>
              </a:cxnLst>
              <a:rect l="0" t="0" r="r" b="b"/>
              <a:pathLst>
                <a:path w="395" h="104">
                  <a:moveTo>
                    <a:pt x="395" y="38"/>
                  </a:moveTo>
                  <a:lnTo>
                    <a:pt x="395" y="104"/>
                  </a:lnTo>
                  <a:lnTo>
                    <a:pt x="0" y="104"/>
                  </a:lnTo>
                  <a:lnTo>
                    <a:pt x="0" y="0"/>
                  </a:lnTo>
                </a:path>
              </a:pathLst>
            </a:custGeom>
            <a:noFill/>
            <a:ln w="25400" cap="flat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1" name="Rectangle 59"/>
            <p:cNvSpPr>
              <a:spLocks noChangeArrowheads="1"/>
            </p:cNvSpPr>
            <p:nvPr/>
          </p:nvSpPr>
          <p:spPr bwMode="auto">
            <a:xfrm>
              <a:off x="9752" y="2672"/>
              <a:ext cx="817" cy="59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2" name="Line 60"/>
            <p:cNvSpPr>
              <a:spLocks noChangeShapeType="1"/>
            </p:cNvSpPr>
            <p:nvPr/>
          </p:nvSpPr>
          <p:spPr bwMode="auto">
            <a:xfrm>
              <a:off x="2771" y="1894"/>
              <a:ext cx="57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61"/>
            <p:cNvGrpSpPr>
              <a:grpSpLocks/>
            </p:cNvGrpSpPr>
            <p:nvPr/>
          </p:nvGrpSpPr>
          <p:grpSpPr bwMode="auto">
            <a:xfrm>
              <a:off x="9187" y="3827"/>
              <a:ext cx="476" cy="374"/>
              <a:chOff x="9007" y="5806"/>
              <a:chExt cx="476" cy="374"/>
            </a:xfrm>
          </p:grpSpPr>
          <p:sp>
            <p:nvSpPr>
              <p:cNvPr id="23614" name="Freeform 62"/>
              <p:cNvSpPr>
                <a:spLocks/>
              </p:cNvSpPr>
              <p:nvPr/>
            </p:nvSpPr>
            <p:spPr bwMode="auto">
              <a:xfrm>
                <a:off x="9416" y="5806"/>
                <a:ext cx="67" cy="374"/>
              </a:xfrm>
              <a:custGeom>
                <a:avLst/>
                <a:gdLst/>
                <a:ahLst/>
                <a:cxnLst>
                  <a:cxn ang="0">
                    <a:pos x="37" y="177"/>
                  </a:cxn>
                  <a:cxn ang="0">
                    <a:pos x="37" y="38"/>
                  </a:cxn>
                  <a:cxn ang="0">
                    <a:pos x="0" y="0"/>
                  </a:cxn>
                  <a:cxn ang="0">
                    <a:pos x="0" y="139"/>
                  </a:cxn>
                  <a:cxn ang="0">
                    <a:pos x="37" y="177"/>
                  </a:cxn>
                </a:cxnLst>
                <a:rect l="0" t="0" r="r" b="b"/>
                <a:pathLst>
                  <a:path w="37" h="177">
                    <a:moveTo>
                      <a:pt x="37" y="177"/>
                    </a:moveTo>
                    <a:lnTo>
                      <a:pt x="37" y="38"/>
                    </a:lnTo>
                    <a:lnTo>
                      <a:pt x="0" y="0"/>
                    </a:lnTo>
                    <a:lnTo>
                      <a:pt x="0" y="139"/>
                    </a:lnTo>
                    <a:lnTo>
                      <a:pt x="37" y="177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5" name="Freeform 63"/>
              <p:cNvSpPr>
                <a:spLocks/>
              </p:cNvSpPr>
              <p:nvPr/>
            </p:nvSpPr>
            <p:spPr bwMode="auto">
              <a:xfrm>
                <a:off x="9007" y="6100"/>
                <a:ext cx="476" cy="80"/>
              </a:xfrm>
              <a:custGeom>
                <a:avLst/>
                <a:gdLst/>
                <a:ahLst/>
                <a:cxnLst>
                  <a:cxn ang="0">
                    <a:pos x="223" y="0"/>
                  </a:cxn>
                  <a:cxn ang="0">
                    <a:pos x="0" y="0"/>
                  </a:cxn>
                  <a:cxn ang="0">
                    <a:pos x="38" y="38"/>
                  </a:cxn>
                  <a:cxn ang="0">
                    <a:pos x="260" y="38"/>
                  </a:cxn>
                  <a:cxn ang="0">
                    <a:pos x="223" y="0"/>
                  </a:cxn>
                </a:cxnLst>
                <a:rect l="0" t="0" r="r" b="b"/>
                <a:pathLst>
                  <a:path w="260" h="38">
                    <a:moveTo>
                      <a:pt x="223" y="0"/>
                    </a:moveTo>
                    <a:lnTo>
                      <a:pt x="0" y="0"/>
                    </a:lnTo>
                    <a:lnTo>
                      <a:pt x="38" y="38"/>
                    </a:lnTo>
                    <a:lnTo>
                      <a:pt x="260" y="38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6" name="Rectangle 64"/>
              <p:cNvSpPr>
                <a:spLocks noChangeArrowheads="1"/>
              </p:cNvSpPr>
              <p:nvPr/>
            </p:nvSpPr>
            <p:spPr bwMode="auto">
              <a:xfrm>
                <a:off x="9007" y="5806"/>
                <a:ext cx="409" cy="294"/>
              </a:xfrm>
              <a:prstGeom prst="rect">
                <a:avLst/>
              </a:prstGeom>
              <a:solidFill>
                <a:srgbClr val="C0C0C0"/>
              </a:solidFill>
              <a:ln w="317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65"/>
            <p:cNvGrpSpPr>
              <a:grpSpLocks/>
            </p:cNvGrpSpPr>
            <p:nvPr/>
          </p:nvGrpSpPr>
          <p:grpSpPr bwMode="auto">
            <a:xfrm>
              <a:off x="8467" y="3827"/>
              <a:ext cx="476" cy="374"/>
              <a:chOff x="9007" y="5806"/>
              <a:chExt cx="476" cy="374"/>
            </a:xfrm>
          </p:grpSpPr>
          <p:sp>
            <p:nvSpPr>
              <p:cNvPr id="23618" name="Freeform 66"/>
              <p:cNvSpPr>
                <a:spLocks/>
              </p:cNvSpPr>
              <p:nvPr/>
            </p:nvSpPr>
            <p:spPr bwMode="auto">
              <a:xfrm>
                <a:off x="9416" y="5806"/>
                <a:ext cx="67" cy="374"/>
              </a:xfrm>
              <a:custGeom>
                <a:avLst/>
                <a:gdLst/>
                <a:ahLst/>
                <a:cxnLst>
                  <a:cxn ang="0">
                    <a:pos x="37" y="177"/>
                  </a:cxn>
                  <a:cxn ang="0">
                    <a:pos x="37" y="38"/>
                  </a:cxn>
                  <a:cxn ang="0">
                    <a:pos x="0" y="0"/>
                  </a:cxn>
                  <a:cxn ang="0">
                    <a:pos x="0" y="139"/>
                  </a:cxn>
                  <a:cxn ang="0">
                    <a:pos x="37" y="177"/>
                  </a:cxn>
                </a:cxnLst>
                <a:rect l="0" t="0" r="r" b="b"/>
                <a:pathLst>
                  <a:path w="37" h="177">
                    <a:moveTo>
                      <a:pt x="37" y="177"/>
                    </a:moveTo>
                    <a:lnTo>
                      <a:pt x="37" y="38"/>
                    </a:lnTo>
                    <a:lnTo>
                      <a:pt x="0" y="0"/>
                    </a:lnTo>
                    <a:lnTo>
                      <a:pt x="0" y="139"/>
                    </a:lnTo>
                    <a:lnTo>
                      <a:pt x="37" y="177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9" name="Freeform 67"/>
              <p:cNvSpPr>
                <a:spLocks/>
              </p:cNvSpPr>
              <p:nvPr/>
            </p:nvSpPr>
            <p:spPr bwMode="auto">
              <a:xfrm>
                <a:off x="9007" y="6100"/>
                <a:ext cx="476" cy="80"/>
              </a:xfrm>
              <a:custGeom>
                <a:avLst/>
                <a:gdLst/>
                <a:ahLst/>
                <a:cxnLst>
                  <a:cxn ang="0">
                    <a:pos x="223" y="0"/>
                  </a:cxn>
                  <a:cxn ang="0">
                    <a:pos x="0" y="0"/>
                  </a:cxn>
                  <a:cxn ang="0">
                    <a:pos x="38" y="38"/>
                  </a:cxn>
                  <a:cxn ang="0">
                    <a:pos x="260" y="38"/>
                  </a:cxn>
                  <a:cxn ang="0">
                    <a:pos x="223" y="0"/>
                  </a:cxn>
                </a:cxnLst>
                <a:rect l="0" t="0" r="r" b="b"/>
                <a:pathLst>
                  <a:path w="260" h="38">
                    <a:moveTo>
                      <a:pt x="223" y="0"/>
                    </a:moveTo>
                    <a:lnTo>
                      <a:pt x="0" y="0"/>
                    </a:lnTo>
                    <a:lnTo>
                      <a:pt x="38" y="38"/>
                    </a:lnTo>
                    <a:lnTo>
                      <a:pt x="260" y="38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0" name="Rectangle 68"/>
              <p:cNvSpPr>
                <a:spLocks noChangeArrowheads="1"/>
              </p:cNvSpPr>
              <p:nvPr/>
            </p:nvSpPr>
            <p:spPr bwMode="auto">
              <a:xfrm>
                <a:off x="9007" y="5806"/>
                <a:ext cx="409" cy="294"/>
              </a:xfrm>
              <a:prstGeom prst="rect">
                <a:avLst/>
              </a:prstGeom>
              <a:solidFill>
                <a:srgbClr val="C0C0C0"/>
              </a:solidFill>
              <a:ln w="317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69"/>
            <p:cNvGrpSpPr>
              <a:grpSpLocks/>
            </p:cNvGrpSpPr>
            <p:nvPr/>
          </p:nvGrpSpPr>
          <p:grpSpPr bwMode="auto">
            <a:xfrm>
              <a:off x="7747" y="3827"/>
              <a:ext cx="476" cy="374"/>
              <a:chOff x="9007" y="5806"/>
              <a:chExt cx="476" cy="374"/>
            </a:xfrm>
          </p:grpSpPr>
          <p:sp>
            <p:nvSpPr>
              <p:cNvPr id="23622" name="Freeform 70"/>
              <p:cNvSpPr>
                <a:spLocks/>
              </p:cNvSpPr>
              <p:nvPr/>
            </p:nvSpPr>
            <p:spPr bwMode="auto">
              <a:xfrm>
                <a:off x="9416" y="5806"/>
                <a:ext cx="67" cy="374"/>
              </a:xfrm>
              <a:custGeom>
                <a:avLst/>
                <a:gdLst/>
                <a:ahLst/>
                <a:cxnLst>
                  <a:cxn ang="0">
                    <a:pos x="37" y="177"/>
                  </a:cxn>
                  <a:cxn ang="0">
                    <a:pos x="37" y="38"/>
                  </a:cxn>
                  <a:cxn ang="0">
                    <a:pos x="0" y="0"/>
                  </a:cxn>
                  <a:cxn ang="0">
                    <a:pos x="0" y="139"/>
                  </a:cxn>
                  <a:cxn ang="0">
                    <a:pos x="37" y="177"/>
                  </a:cxn>
                </a:cxnLst>
                <a:rect l="0" t="0" r="r" b="b"/>
                <a:pathLst>
                  <a:path w="37" h="177">
                    <a:moveTo>
                      <a:pt x="37" y="177"/>
                    </a:moveTo>
                    <a:lnTo>
                      <a:pt x="37" y="38"/>
                    </a:lnTo>
                    <a:lnTo>
                      <a:pt x="0" y="0"/>
                    </a:lnTo>
                    <a:lnTo>
                      <a:pt x="0" y="139"/>
                    </a:lnTo>
                    <a:lnTo>
                      <a:pt x="37" y="177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3" name="Freeform 71"/>
              <p:cNvSpPr>
                <a:spLocks/>
              </p:cNvSpPr>
              <p:nvPr/>
            </p:nvSpPr>
            <p:spPr bwMode="auto">
              <a:xfrm>
                <a:off x="9007" y="6100"/>
                <a:ext cx="476" cy="80"/>
              </a:xfrm>
              <a:custGeom>
                <a:avLst/>
                <a:gdLst/>
                <a:ahLst/>
                <a:cxnLst>
                  <a:cxn ang="0">
                    <a:pos x="223" y="0"/>
                  </a:cxn>
                  <a:cxn ang="0">
                    <a:pos x="0" y="0"/>
                  </a:cxn>
                  <a:cxn ang="0">
                    <a:pos x="38" y="38"/>
                  </a:cxn>
                  <a:cxn ang="0">
                    <a:pos x="260" y="38"/>
                  </a:cxn>
                  <a:cxn ang="0">
                    <a:pos x="223" y="0"/>
                  </a:cxn>
                </a:cxnLst>
                <a:rect l="0" t="0" r="r" b="b"/>
                <a:pathLst>
                  <a:path w="260" h="38">
                    <a:moveTo>
                      <a:pt x="223" y="0"/>
                    </a:moveTo>
                    <a:lnTo>
                      <a:pt x="0" y="0"/>
                    </a:lnTo>
                    <a:lnTo>
                      <a:pt x="38" y="38"/>
                    </a:lnTo>
                    <a:lnTo>
                      <a:pt x="260" y="38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4" name="Rectangle 72"/>
              <p:cNvSpPr>
                <a:spLocks noChangeArrowheads="1"/>
              </p:cNvSpPr>
              <p:nvPr/>
            </p:nvSpPr>
            <p:spPr bwMode="auto">
              <a:xfrm>
                <a:off x="9007" y="5806"/>
                <a:ext cx="409" cy="294"/>
              </a:xfrm>
              <a:prstGeom prst="rect">
                <a:avLst/>
              </a:prstGeom>
              <a:solidFill>
                <a:srgbClr val="C0C0C0"/>
              </a:solidFill>
              <a:ln w="317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73"/>
            <p:cNvGrpSpPr>
              <a:grpSpLocks/>
            </p:cNvGrpSpPr>
            <p:nvPr/>
          </p:nvGrpSpPr>
          <p:grpSpPr bwMode="auto">
            <a:xfrm>
              <a:off x="7027" y="3827"/>
              <a:ext cx="476" cy="374"/>
              <a:chOff x="9007" y="5806"/>
              <a:chExt cx="476" cy="374"/>
            </a:xfrm>
          </p:grpSpPr>
          <p:sp>
            <p:nvSpPr>
              <p:cNvPr id="23626" name="Freeform 74"/>
              <p:cNvSpPr>
                <a:spLocks/>
              </p:cNvSpPr>
              <p:nvPr/>
            </p:nvSpPr>
            <p:spPr bwMode="auto">
              <a:xfrm>
                <a:off x="9416" y="5806"/>
                <a:ext cx="67" cy="374"/>
              </a:xfrm>
              <a:custGeom>
                <a:avLst/>
                <a:gdLst/>
                <a:ahLst/>
                <a:cxnLst>
                  <a:cxn ang="0">
                    <a:pos x="37" y="177"/>
                  </a:cxn>
                  <a:cxn ang="0">
                    <a:pos x="37" y="38"/>
                  </a:cxn>
                  <a:cxn ang="0">
                    <a:pos x="0" y="0"/>
                  </a:cxn>
                  <a:cxn ang="0">
                    <a:pos x="0" y="139"/>
                  </a:cxn>
                  <a:cxn ang="0">
                    <a:pos x="37" y="177"/>
                  </a:cxn>
                </a:cxnLst>
                <a:rect l="0" t="0" r="r" b="b"/>
                <a:pathLst>
                  <a:path w="37" h="177">
                    <a:moveTo>
                      <a:pt x="37" y="177"/>
                    </a:moveTo>
                    <a:lnTo>
                      <a:pt x="37" y="38"/>
                    </a:lnTo>
                    <a:lnTo>
                      <a:pt x="0" y="0"/>
                    </a:lnTo>
                    <a:lnTo>
                      <a:pt x="0" y="139"/>
                    </a:lnTo>
                    <a:lnTo>
                      <a:pt x="37" y="177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7" name="Freeform 75"/>
              <p:cNvSpPr>
                <a:spLocks/>
              </p:cNvSpPr>
              <p:nvPr/>
            </p:nvSpPr>
            <p:spPr bwMode="auto">
              <a:xfrm>
                <a:off x="9007" y="6100"/>
                <a:ext cx="476" cy="80"/>
              </a:xfrm>
              <a:custGeom>
                <a:avLst/>
                <a:gdLst/>
                <a:ahLst/>
                <a:cxnLst>
                  <a:cxn ang="0">
                    <a:pos x="223" y="0"/>
                  </a:cxn>
                  <a:cxn ang="0">
                    <a:pos x="0" y="0"/>
                  </a:cxn>
                  <a:cxn ang="0">
                    <a:pos x="38" y="38"/>
                  </a:cxn>
                  <a:cxn ang="0">
                    <a:pos x="260" y="38"/>
                  </a:cxn>
                  <a:cxn ang="0">
                    <a:pos x="223" y="0"/>
                  </a:cxn>
                </a:cxnLst>
                <a:rect l="0" t="0" r="r" b="b"/>
                <a:pathLst>
                  <a:path w="260" h="38">
                    <a:moveTo>
                      <a:pt x="223" y="0"/>
                    </a:moveTo>
                    <a:lnTo>
                      <a:pt x="0" y="0"/>
                    </a:lnTo>
                    <a:lnTo>
                      <a:pt x="38" y="38"/>
                    </a:lnTo>
                    <a:lnTo>
                      <a:pt x="260" y="38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8" name="Rectangle 76"/>
              <p:cNvSpPr>
                <a:spLocks noChangeArrowheads="1"/>
              </p:cNvSpPr>
              <p:nvPr/>
            </p:nvSpPr>
            <p:spPr bwMode="auto">
              <a:xfrm>
                <a:off x="9007" y="5806"/>
                <a:ext cx="409" cy="294"/>
              </a:xfrm>
              <a:prstGeom prst="rect">
                <a:avLst/>
              </a:prstGeom>
              <a:solidFill>
                <a:srgbClr val="C0C0C0"/>
              </a:solidFill>
              <a:ln w="317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77"/>
            <p:cNvGrpSpPr>
              <a:grpSpLocks/>
            </p:cNvGrpSpPr>
            <p:nvPr/>
          </p:nvGrpSpPr>
          <p:grpSpPr bwMode="auto">
            <a:xfrm>
              <a:off x="6307" y="3827"/>
              <a:ext cx="476" cy="374"/>
              <a:chOff x="9007" y="5806"/>
              <a:chExt cx="476" cy="374"/>
            </a:xfrm>
          </p:grpSpPr>
          <p:sp>
            <p:nvSpPr>
              <p:cNvPr id="23630" name="Freeform 78"/>
              <p:cNvSpPr>
                <a:spLocks/>
              </p:cNvSpPr>
              <p:nvPr/>
            </p:nvSpPr>
            <p:spPr bwMode="auto">
              <a:xfrm>
                <a:off x="9416" y="5806"/>
                <a:ext cx="67" cy="374"/>
              </a:xfrm>
              <a:custGeom>
                <a:avLst/>
                <a:gdLst/>
                <a:ahLst/>
                <a:cxnLst>
                  <a:cxn ang="0">
                    <a:pos x="37" y="177"/>
                  </a:cxn>
                  <a:cxn ang="0">
                    <a:pos x="37" y="38"/>
                  </a:cxn>
                  <a:cxn ang="0">
                    <a:pos x="0" y="0"/>
                  </a:cxn>
                  <a:cxn ang="0">
                    <a:pos x="0" y="139"/>
                  </a:cxn>
                  <a:cxn ang="0">
                    <a:pos x="37" y="177"/>
                  </a:cxn>
                </a:cxnLst>
                <a:rect l="0" t="0" r="r" b="b"/>
                <a:pathLst>
                  <a:path w="37" h="177">
                    <a:moveTo>
                      <a:pt x="37" y="177"/>
                    </a:moveTo>
                    <a:lnTo>
                      <a:pt x="37" y="38"/>
                    </a:lnTo>
                    <a:lnTo>
                      <a:pt x="0" y="0"/>
                    </a:lnTo>
                    <a:lnTo>
                      <a:pt x="0" y="139"/>
                    </a:lnTo>
                    <a:lnTo>
                      <a:pt x="37" y="177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1" name="Freeform 79"/>
              <p:cNvSpPr>
                <a:spLocks/>
              </p:cNvSpPr>
              <p:nvPr/>
            </p:nvSpPr>
            <p:spPr bwMode="auto">
              <a:xfrm>
                <a:off x="9007" y="6100"/>
                <a:ext cx="476" cy="80"/>
              </a:xfrm>
              <a:custGeom>
                <a:avLst/>
                <a:gdLst/>
                <a:ahLst/>
                <a:cxnLst>
                  <a:cxn ang="0">
                    <a:pos x="223" y="0"/>
                  </a:cxn>
                  <a:cxn ang="0">
                    <a:pos x="0" y="0"/>
                  </a:cxn>
                  <a:cxn ang="0">
                    <a:pos x="38" y="38"/>
                  </a:cxn>
                  <a:cxn ang="0">
                    <a:pos x="260" y="38"/>
                  </a:cxn>
                  <a:cxn ang="0">
                    <a:pos x="223" y="0"/>
                  </a:cxn>
                </a:cxnLst>
                <a:rect l="0" t="0" r="r" b="b"/>
                <a:pathLst>
                  <a:path w="260" h="38">
                    <a:moveTo>
                      <a:pt x="223" y="0"/>
                    </a:moveTo>
                    <a:lnTo>
                      <a:pt x="0" y="0"/>
                    </a:lnTo>
                    <a:lnTo>
                      <a:pt x="38" y="38"/>
                    </a:lnTo>
                    <a:lnTo>
                      <a:pt x="260" y="38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2" name="Rectangle 80"/>
              <p:cNvSpPr>
                <a:spLocks noChangeArrowheads="1"/>
              </p:cNvSpPr>
              <p:nvPr/>
            </p:nvSpPr>
            <p:spPr bwMode="auto">
              <a:xfrm>
                <a:off x="9007" y="5806"/>
                <a:ext cx="409" cy="294"/>
              </a:xfrm>
              <a:prstGeom prst="rect">
                <a:avLst/>
              </a:prstGeom>
              <a:solidFill>
                <a:srgbClr val="C0C0C0"/>
              </a:solidFill>
              <a:ln w="317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81"/>
            <p:cNvGrpSpPr>
              <a:grpSpLocks/>
            </p:cNvGrpSpPr>
            <p:nvPr/>
          </p:nvGrpSpPr>
          <p:grpSpPr bwMode="auto">
            <a:xfrm>
              <a:off x="5587" y="3827"/>
              <a:ext cx="476" cy="374"/>
              <a:chOff x="9007" y="5806"/>
              <a:chExt cx="476" cy="374"/>
            </a:xfrm>
          </p:grpSpPr>
          <p:sp>
            <p:nvSpPr>
              <p:cNvPr id="23634" name="Freeform 82"/>
              <p:cNvSpPr>
                <a:spLocks/>
              </p:cNvSpPr>
              <p:nvPr/>
            </p:nvSpPr>
            <p:spPr bwMode="auto">
              <a:xfrm>
                <a:off x="9416" y="5806"/>
                <a:ext cx="67" cy="374"/>
              </a:xfrm>
              <a:custGeom>
                <a:avLst/>
                <a:gdLst/>
                <a:ahLst/>
                <a:cxnLst>
                  <a:cxn ang="0">
                    <a:pos x="37" y="177"/>
                  </a:cxn>
                  <a:cxn ang="0">
                    <a:pos x="37" y="38"/>
                  </a:cxn>
                  <a:cxn ang="0">
                    <a:pos x="0" y="0"/>
                  </a:cxn>
                  <a:cxn ang="0">
                    <a:pos x="0" y="139"/>
                  </a:cxn>
                  <a:cxn ang="0">
                    <a:pos x="37" y="177"/>
                  </a:cxn>
                </a:cxnLst>
                <a:rect l="0" t="0" r="r" b="b"/>
                <a:pathLst>
                  <a:path w="37" h="177">
                    <a:moveTo>
                      <a:pt x="37" y="177"/>
                    </a:moveTo>
                    <a:lnTo>
                      <a:pt x="37" y="38"/>
                    </a:lnTo>
                    <a:lnTo>
                      <a:pt x="0" y="0"/>
                    </a:lnTo>
                    <a:lnTo>
                      <a:pt x="0" y="139"/>
                    </a:lnTo>
                    <a:lnTo>
                      <a:pt x="37" y="177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5" name="Freeform 83"/>
              <p:cNvSpPr>
                <a:spLocks/>
              </p:cNvSpPr>
              <p:nvPr/>
            </p:nvSpPr>
            <p:spPr bwMode="auto">
              <a:xfrm>
                <a:off x="9007" y="6100"/>
                <a:ext cx="476" cy="80"/>
              </a:xfrm>
              <a:custGeom>
                <a:avLst/>
                <a:gdLst/>
                <a:ahLst/>
                <a:cxnLst>
                  <a:cxn ang="0">
                    <a:pos x="223" y="0"/>
                  </a:cxn>
                  <a:cxn ang="0">
                    <a:pos x="0" y="0"/>
                  </a:cxn>
                  <a:cxn ang="0">
                    <a:pos x="38" y="38"/>
                  </a:cxn>
                  <a:cxn ang="0">
                    <a:pos x="260" y="38"/>
                  </a:cxn>
                  <a:cxn ang="0">
                    <a:pos x="223" y="0"/>
                  </a:cxn>
                </a:cxnLst>
                <a:rect l="0" t="0" r="r" b="b"/>
                <a:pathLst>
                  <a:path w="260" h="38">
                    <a:moveTo>
                      <a:pt x="223" y="0"/>
                    </a:moveTo>
                    <a:lnTo>
                      <a:pt x="0" y="0"/>
                    </a:lnTo>
                    <a:lnTo>
                      <a:pt x="38" y="38"/>
                    </a:lnTo>
                    <a:lnTo>
                      <a:pt x="260" y="38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6" name="Rectangle 84"/>
              <p:cNvSpPr>
                <a:spLocks noChangeArrowheads="1"/>
              </p:cNvSpPr>
              <p:nvPr/>
            </p:nvSpPr>
            <p:spPr bwMode="auto">
              <a:xfrm>
                <a:off x="9007" y="5806"/>
                <a:ext cx="409" cy="294"/>
              </a:xfrm>
              <a:prstGeom prst="rect">
                <a:avLst/>
              </a:prstGeom>
              <a:solidFill>
                <a:srgbClr val="C0C0C0"/>
              </a:solidFill>
              <a:ln w="317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85"/>
            <p:cNvGrpSpPr>
              <a:grpSpLocks/>
            </p:cNvGrpSpPr>
            <p:nvPr/>
          </p:nvGrpSpPr>
          <p:grpSpPr bwMode="auto">
            <a:xfrm>
              <a:off x="4867" y="3827"/>
              <a:ext cx="476" cy="374"/>
              <a:chOff x="9007" y="5806"/>
              <a:chExt cx="476" cy="374"/>
            </a:xfrm>
          </p:grpSpPr>
          <p:sp>
            <p:nvSpPr>
              <p:cNvPr id="23638" name="Freeform 86"/>
              <p:cNvSpPr>
                <a:spLocks/>
              </p:cNvSpPr>
              <p:nvPr/>
            </p:nvSpPr>
            <p:spPr bwMode="auto">
              <a:xfrm>
                <a:off x="9416" y="5806"/>
                <a:ext cx="67" cy="374"/>
              </a:xfrm>
              <a:custGeom>
                <a:avLst/>
                <a:gdLst/>
                <a:ahLst/>
                <a:cxnLst>
                  <a:cxn ang="0">
                    <a:pos x="37" y="177"/>
                  </a:cxn>
                  <a:cxn ang="0">
                    <a:pos x="37" y="38"/>
                  </a:cxn>
                  <a:cxn ang="0">
                    <a:pos x="0" y="0"/>
                  </a:cxn>
                  <a:cxn ang="0">
                    <a:pos x="0" y="139"/>
                  </a:cxn>
                  <a:cxn ang="0">
                    <a:pos x="37" y="177"/>
                  </a:cxn>
                </a:cxnLst>
                <a:rect l="0" t="0" r="r" b="b"/>
                <a:pathLst>
                  <a:path w="37" h="177">
                    <a:moveTo>
                      <a:pt x="37" y="177"/>
                    </a:moveTo>
                    <a:lnTo>
                      <a:pt x="37" y="38"/>
                    </a:lnTo>
                    <a:lnTo>
                      <a:pt x="0" y="0"/>
                    </a:lnTo>
                    <a:lnTo>
                      <a:pt x="0" y="139"/>
                    </a:lnTo>
                    <a:lnTo>
                      <a:pt x="37" y="177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9" name="Freeform 87"/>
              <p:cNvSpPr>
                <a:spLocks/>
              </p:cNvSpPr>
              <p:nvPr/>
            </p:nvSpPr>
            <p:spPr bwMode="auto">
              <a:xfrm>
                <a:off x="9007" y="6100"/>
                <a:ext cx="476" cy="80"/>
              </a:xfrm>
              <a:custGeom>
                <a:avLst/>
                <a:gdLst/>
                <a:ahLst/>
                <a:cxnLst>
                  <a:cxn ang="0">
                    <a:pos x="223" y="0"/>
                  </a:cxn>
                  <a:cxn ang="0">
                    <a:pos x="0" y="0"/>
                  </a:cxn>
                  <a:cxn ang="0">
                    <a:pos x="38" y="38"/>
                  </a:cxn>
                  <a:cxn ang="0">
                    <a:pos x="260" y="38"/>
                  </a:cxn>
                  <a:cxn ang="0">
                    <a:pos x="223" y="0"/>
                  </a:cxn>
                </a:cxnLst>
                <a:rect l="0" t="0" r="r" b="b"/>
                <a:pathLst>
                  <a:path w="260" h="38">
                    <a:moveTo>
                      <a:pt x="223" y="0"/>
                    </a:moveTo>
                    <a:lnTo>
                      <a:pt x="0" y="0"/>
                    </a:lnTo>
                    <a:lnTo>
                      <a:pt x="38" y="38"/>
                    </a:lnTo>
                    <a:lnTo>
                      <a:pt x="260" y="38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0" name="Rectangle 88"/>
              <p:cNvSpPr>
                <a:spLocks noChangeArrowheads="1"/>
              </p:cNvSpPr>
              <p:nvPr/>
            </p:nvSpPr>
            <p:spPr bwMode="auto">
              <a:xfrm>
                <a:off x="9007" y="5806"/>
                <a:ext cx="409" cy="294"/>
              </a:xfrm>
              <a:prstGeom prst="rect">
                <a:avLst/>
              </a:prstGeom>
              <a:solidFill>
                <a:srgbClr val="C0C0C0"/>
              </a:solidFill>
              <a:ln w="317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89"/>
            <p:cNvGrpSpPr>
              <a:grpSpLocks/>
            </p:cNvGrpSpPr>
            <p:nvPr/>
          </p:nvGrpSpPr>
          <p:grpSpPr bwMode="auto">
            <a:xfrm>
              <a:off x="4147" y="3827"/>
              <a:ext cx="476" cy="374"/>
              <a:chOff x="9007" y="5806"/>
              <a:chExt cx="476" cy="374"/>
            </a:xfrm>
          </p:grpSpPr>
          <p:sp>
            <p:nvSpPr>
              <p:cNvPr id="23642" name="Freeform 90"/>
              <p:cNvSpPr>
                <a:spLocks/>
              </p:cNvSpPr>
              <p:nvPr/>
            </p:nvSpPr>
            <p:spPr bwMode="auto">
              <a:xfrm>
                <a:off x="9416" y="5806"/>
                <a:ext cx="67" cy="374"/>
              </a:xfrm>
              <a:custGeom>
                <a:avLst/>
                <a:gdLst/>
                <a:ahLst/>
                <a:cxnLst>
                  <a:cxn ang="0">
                    <a:pos x="37" y="177"/>
                  </a:cxn>
                  <a:cxn ang="0">
                    <a:pos x="37" y="38"/>
                  </a:cxn>
                  <a:cxn ang="0">
                    <a:pos x="0" y="0"/>
                  </a:cxn>
                  <a:cxn ang="0">
                    <a:pos x="0" y="139"/>
                  </a:cxn>
                  <a:cxn ang="0">
                    <a:pos x="37" y="177"/>
                  </a:cxn>
                </a:cxnLst>
                <a:rect l="0" t="0" r="r" b="b"/>
                <a:pathLst>
                  <a:path w="37" h="177">
                    <a:moveTo>
                      <a:pt x="37" y="177"/>
                    </a:moveTo>
                    <a:lnTo>
                      <a:pt x="37" y="38"/>
                    </a:lnTo>
                    <a:lnTo>
                      <a:pt x="0" y="0"/>
                    </a:lnTo>
                    <a:lnTo>
                      <a:pt x="0" y="139"/>
                    </a:lnTo>
                    <a:lnTo>
                      <a:pt x="37" y="177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3" name="Freeform 91"/>
              <p:cNvSpPr>
                <a:spLocks/>
              </p:cNvSpPr>
              <p:nvPr/>
            </p:nvSpPr>
            <p:spPr bwMode="auto">
              <a:xfrm>
                <a:off x="9007" y="6100"/>
                <a:ext cx="476" cy="80"/>
              </a:xfrm>
              <a:custGeom>
                <a:avLst/>
                <a:gdLst/>
                <a:ahLst/>
                <a:cxnLst>
                  <a:cxn ang="0">
                    <a:pos x="223" y="0"/>
                  </a:cxn>
                  <a:cxn ang="0">
                    <a:pos x="0" y="0"/>
                  </a:cxn>
                  <a:cxn ang="0">
                    <a:pos x="38" y="38"/>
                  </a:cxn>
                  <a:cxn ang="0">
                    <a:pos x="260" y="38"/>
                  </a:cxn>
                  <a:cxn ang="0">
                    <a:pos x="223" y="0"/>
                  </a:cxn>
                </a:cxnLst>
                <a:rect l="0" t="0" r="r" b="b"/>
                <a:pathLst>
                  <a:path w="260" h="38">
                    <a:moveTo>
                      <a:pt x="223" y="0"/>
                    </a:moveTo>
                    <a:lnTo>
                      <a:pt x="0" y="0"/>
                    </a:lnTo>
                    <a:lnTo>
                      <a:pt x="38" y="38"/>
                    </a:lnTo>
                    <a:lnTo>
                      <a:pt x="260" y="38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4" name="Rectangle 92"/>
              <p:cNvSpPr>
                <a:spLocks noChangeArrowheads="1"/>
              </p:cNvSpPr>
              <p:nvPr/>
            </p:nvSpPr>
            <p:spPr bwMode="auto">
              <a:xfrm>
                <a:off x="9007" y="5806"/>
                <a:ext cx="409" cy="294"/>
              </a:xfrm>
              <a:prstGeom prst="rect">
                <a:avLst/>
              </a:prstGeom>
              <a:solidFill>
                <a:srgbClr val="C0C0C0"/>
              </a:solidFill>
              <a:ln w="317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93"/>
            <p:cNvGrpSpPr>
              <a:grpSpLocks/>
            </p:cNvGrpSpPr>
            <p:nvPr/>
          </p:nvGrpSpPr>
          <p:grpSpPr bwMode="auto">
            <a:xfrm>
              <a:off x="3427" y="3827"/>
              <a:ext cx="476" cy="374"/>
              <a:chOff x="9007" y="5806"/>
              <a:chExt cx="476" cy="374"/>
            </a:xfrm>
          </p:grpSpPr>
          <p:sp>
            <p:nvSpPr>
              <p:cNvPr id="23646" name="Freeform 94"/>
              <p:cNvSpPr>
                <a:spLocks/>
              </p:cNvSpPr>
              <p:nvPr/>
            </p:nvSpPr>
            <p:spPr bwMode="auto">
              <a:xfrm>
                <a:off x="9416" y="5806"/>
                <a:ext cx="67" cy="374"/>
              </a:xfrm>
              <a:custGeom>
                <a:avLst/>
                <a:gdLst/>
                <a:ahLst/>
                <a:cxnLst>
                  <a:cxn ang="0">
                    <a:pos x="37" y="177"/>
                  </a:cxn>
                  <a:cxn ang="0">
                    <a:pos x="37" y="38"/>
                  </a:cxn>
                  <a:cxn ang="0">
                    <a:pos x="0" y="0"/>
                  </a:cxn>
                  <a:cxn ang="0">
                    <a:pos x="0" y="139"/>
                  </a:cxn>
                  <a:cxn ang="0">
                    <a:pos x="37" y="177"/>
                  </a:cxn>
                </a:cxnLst>
                <a:rect l="0" t="0" r="r" b="b"/>
                <a:pathLst>
                  <a:path w="37" h="177">
                    <a:moveTo>
                      <a:pt x="37" y="177"/>
                    </a:moveTo>
                    <a:lnTo>
                      <a:pt x="37" y="38"/>
                    </a:lnTo>
                    <a:lnTo>
                      <a:pt x="0" y="0"/>
                    </a:lnTo>
                    <a:lnTo>
                      <a:pt x="0" y="139"/>
                    </a:lnTo>
                    <a:lnTo>
                      <a:pt x="37" y="177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7" name="Freeform 95"/>
              <p:cNvSpPr>
                <a:spLocks/>
              </p:cNvSpPr>
              <p:nvPr/>
            </p:nvSpPr>
            <p:spPr bwMode="auto">
              <a:xfrm>
                <a:off x="9007" y="6100"/>
                <a:ext cx="476" cy="80"/>
              </a:xfrm>
              <a:custGeom>
                <a:avLst/>
                <a:gdLst/>
                <a:ahLst/>
                <a:cxnLst>
                  <a:cxn ang="0">
                    <a:pos x="223" y="0"/>
                  </a:cxn>
                  <a:cxn ang="0">
                    <a:pos x="0" y="0"/>
                  </a:cxn>
                  <a:cxn ang="0">
                    <a:pos x="38" y="38"/>
                  </a:cxn>
                  <a:cxn ang="0">
                    <a:pos x="260" y="38"/>
                  </a:cxn>
                  <a:cxn ang="0">
                    <a:pos x="223" y="0"/>
                  </a:cxn>
                </a:cxnLst>
                <a:rect l="0" t="0" r="r" b="b"/>
                <a:pathLst>
                  <a:path w="260" h="38">
                    <a:moveTo>
                      <a:pt x="223" y="0"/>
                    </a:moveTo>
                    <a:lnTo>
                      <a:pt x="0" y="0"/>
                    </a:lnTo>
                    <a:lnTo>
                      <a:pt x="38" y="38"/>
                    </a:lnTo>
                    <a:lnTo>
                      <a:pt x="260" y="38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8" name="Rectangle 96"/>
              <p:cNvSpPr>
                <a:spLocks noChangeArrowheads="1"/>
              </p:cNvSpPr>
              <p:nvPr/>
            </p:nvSpPr>
            <p:spPr bwMode="auto">
              <a:xfrm>
                <a:off x="9007" y="5806"/>
                <a:ext cx="409" cy="294"/>
              </a:xfrm>
              <a:prstGeom prst="rect">
                <a:avLst/>
              </a:prstGeom>
              <a:solidFill>
                <a:srgbClr val="C0C0C0"/>
              </a:solidFill>
              <a:ln w="317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97"/>
            <p:cNvGrpSpPr>
              <a:grpSpLocks/>
            </p:cNvGrpSpPr>
            <p:nvPr/>
          </p:nvGrpSpPr>
          <p:grpSpPr bwMode="auto">
            <a:xfrm>
              <a:off x="2707" y="3827"/>
              <a:ext cx="476" cy="374"/>
              <a:chOff x="9007" y="5806"/>
              <a:chExt cx="476" cy="374"/>
            </a:xfrm>
          </p:grpSpPr>
          <p:sp>
            <p:nvSpPr>
              <p:cNvPr id="23650" name="Freeform 98"/>
              <p:cNvSpPr>
                <a:spLocks/>
              </p:cNvSpPr>
              <p:nvPr/>
            </p:nvSpPr>
            <p:spPr bwMode="auto">
              <a:xfrm>
                <a:off x="9416" y="5806"/>
                <a:ext cx="67" cy="374"/>
              </a:xfrm>
              <a:custGeom>
                <a:avLst/>
                <a:gdLst/>
                <a:ahLst/>
                <a:cxnLst>
                  <a:cxn ang="0">
                    <a:pos x="37" y="177"/>
                  </a:cxn>
                  <a:cxn ang="0">
                    <a:pos x="37" y="38"/>
                  </a:cxn>
                  <a:cxn ang="0">
                    <a:pos x="0" y="0"/>
                  </a:cxn>
                  <a:cxn ang="0">
                    <a:pos x="0" y="139"/>
                  </a:cxn>
                  <a:cxn ang="0">
                    <a:pos x="37" y="177"/>
                  </a:cxn>
                </a:cxnLst>
                <a:rect l="0" t="0" r="r" b="b"/>
                <a:pathLst>
                  <a:path w="37" h="177">
                    <a:moveTo>
                      <a:pt x="37" y="177"/>
                    </a:moveTo>
                    <a:lnTo>
                      <a:pt x="37" y="38"/>
                    </a:lnTo>
                    <a:lnTo>
                      <a:pt x="0" y="0"/>
                    </a:lnTo>
                    <a:lnTo>
                      <a:pt x="0" y="139"/>
                    </a:lnTo>
                    <a:lnTo>
                      <a:pt x="37" y="177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1" name="Freeform 99"/>
              <p:cNvSpPr>
                <a:spLocks/>
              </p:cNvSpPr>
              <p:nvPr/>
            </p:nvSpPr>
            <p:spPr bwMode="auto">
              <a:xfrm>
                <a:off x="9007" y="6100"/>
                <a:ext cx="476" cy="80"/>
              </a:xfrm>
              <a:custGeom>
                <a:avLst/>
                <a:gdLst/>
                <a:ahLst/>
                <a:cxnLst>
                  <a:cxn ang="0">
                    <a:pos x="223" y="0"/>
                  </a:cxn>
                  <a:cxn ang="0">
                    <a:pos x="0" y="0"/>
                  </a:cxn>
                  <a:cxn ang="0">
                    <a:pos x="38" y="38"/>
                  </a:cxn>
                  <a:cxn ang="0">
                    <a:pos x="260" y="38"/>
                  </a:cxn>
                  <a:cxn ang="0">
                    <a:pos x="223" y="0"/>
                  </a:cxn>
                </a:cxnLst>
                <a:rect l="0" t="0" r="r" b="b"/>
                <a:pathLst>
                  <a:path w="260" h="38">
                    <a:moveTo>
                      <a:pt x="223" y="0"/>
                    </a:moveTo>
                    <a:lnTo>
                      <a:pt x="0" y="0"/>
                    </a:lnTo>
                    <a:lnTo>
                      <a:pt x="38" y="38"/>
                    </a:lnTo>
                    <a:lnTo>
                      <a:pt x="260" y="38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2" name="Rectangle 100"/>
              <p:cNvSpPr>
                <a:spLocks noChangeArrowheads="1"/>
              </p:cNvSpPr>
              <p:nvPr/>
            </p:nvSpPr>
            <p:spPr bwMode="auto">
              <a:xfrm>
                <a:off x="9007" y="5806"/>
                <a:ext cx="409" cy="294"/>
              </a:xfrm>
              <a:prstGeom prst="rect">
                <a:avLst/>
              </a:prstGeom>
              <a:solidFill>
                <a:srgbClr val="C0C0C0"/>
              </a:solidFill>
              <a:ln w="317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101"/>
            <p:cNvGrpSpPr>
              <a:grpSpLocks/>
            </p:cNvGrpSpPr>
            <p:nvPr/>
          </p:nvGrpSpPr>
          <p:grpSpPr bwMode="auto">
            <a:xfrm>
              <a:off x="10627" y="3827"/>
              <a:ext cx="476" cy="374"/>
              <a:chOff x="9007" y="5806"/>
              <a:chExt cx="476" cy="374"/>
            </a:xfrm>
          </p:grpSpPr>
          <p:sp>
            <p:nvSpPr>
              <p:cNvPr id="23654" name="Freeform 102"/>
              <p:cNvSpPr>
                <a:spLocks/>
              </p:cNvSpPr>
              <p:nvPr/>
            </p:nvSpPr>
            <p:spPr bwMode="auto">
              <a:xfrm>
                <a:off x="9416" y="5806"/>
                <a:ext cx="67" cy="374"/>
              </a:xfrm>
              <a:custGeom>
                <a:avLst/>
                <a:gdLst/>
                <a:ahLst/>
                <a:cxnLst>
                  <a:cxn ang="0">
                    <a:pos x="37" y="177"/>
                  </a:cxn>
                  <a:cxn ang="0">
                    <a:pos x="37" y="38"/>
                  </a:cxn>
                  <a:cxn ang="0">
                    <a:pos x="0" y="0"/>
                  </a:cxn>
                  <a:cxn ang="0">
                    <a:pos x="0" y="139"/>
                  </a:cxn>
                  <a:cxn ang="0">
                    <a:pos x="37" y="177"/>
                  </a:cxn>
                </a:cxnLst>
                <a:rect l="0" t="0" r="r" b="b"/>
                <a:pathLst>
                  <a:path w="37" h="177">
                    <a:moveTo>
                      <a:pt x="37" y="177"/>
                    </a:moveTo>
                    <a:lnTo>
                      <a:pt x="37" y="38"/>
                    </a:lnTo>
                    <a:lnTo>
                      <a:pt x="0" y="0"/>
                    </a:lnTo>
                    <a:lnTo>
                      <a:pt x="0" y="139"/>
                    </a:lnTo>
                    <a:lnTo>
                      <a:pt x="37" y="177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5" name="Freeform 103"/>
              <p:cNvSpPr>
                <a:spLocks/>
              </p:cNvSpPr>
              <p:nvPr/>
            </p:nvSpPr>
            <p:spPr bwMode="auto">
              <a:xfrm>
                <a:off x="9007" y="6100"/>
                <a:ext cx="476" cy="80"/>
              </a:xfrm>
              <a:custGeom>
                <a:avLst/>
                <a:gdLst/>
                <a:ahLst/>
                <a:cxnLst>
                  <a:cxn ang="0">
                    <a:pos x="223" y="0"/>
                  </a:cxn>
                  <a:cxn ang="0">
                    <a:pos x="0" y="0"/>
                  </a:cxn>
                  <a:cxn ang="0">
                    <a:pos x="38" y="38"/>
                  </a:cxn>
                  <a:cxn ang="0">
                    <a:pos x="260" y="38"/>
                  </a:cxn>
                  <a:cxn ang="0">
                    <a:pos x="223" y="0"/>
                  </a:cxn>
                </a:cxnLst>
                <a:rect l="0" t="0" r="r" b="b"/>
                <a:pathLst>
                  <a:path w="260" h="38">
                    <a:moveTo>
                      <a:pt x="223" y="0"/>
                    </a:moveTo>
                    <a:lnTo>
                      <a:pt x="0" y="0"/>
                    </a:lnTo>
                    <a:lnTo>
                      <a:pt x="38" y="38"/>
                    </a:lnTo>
                    <a:lnTo>
                      <a:pt x="260" y="38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6" name="Rectangle 104"/>
              <p:cNvSpPr>
                <a:spLocks noChangeArrowheads="1"/>
              </p:cNvSpPr>
              <p:nvPr/>
            </p:nvSpPr>
            <p:spPr bwMode="auto">
              <a:xfrm>
                <a:off x="9007" y="5806"/>
                <a:ext cx="409" cy="294"/>
              </a:xfrm>
              <a:prstGeom prst="rect">
                <a:avLst/>
              </a:prstGeom>
              <a:solidFill>
                <a:srgbClr val="C0C0C0"/>
              </a:solidFill>
              <a:ln w="317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" name="Group 105"/>
            <p:cNvGrpSpPr>
              <a:grpSpLocks/>
            </p:cNvGrpSpPr>
            <p:nvPr/>
          </p:nvGrpSpPr>
          <p:grpSpPr bwMode="auto">
            <a:xfrm>
              <a:off x="9907" y="3827"/>
              <a:ext cx="476" cy="374"/>
              <a:chOff x="9007" y="5806"/>
              <a:chExt cx="476" cy="374"/>
            </a:xfrm>
          </p:grpSpPr>
          <p:sp>
            <p:nvSpPr>
              <p:cNvPr id="23658" name="Freeform 106"/>
              <p:cNvSpPr>
                <a:spLocks/>
              </p:cNvSpPr>
              <p:nvPr/>
            </p:nvSpPr>
            <p:spPr bwMode="auto">
              <a:xfrm>
                <a:off x="9416" y="5806"/>
                <a:ext cx="67" cy="374"/>
              </a:xfrm>
              <a:custGeom>
                <a:avLst/>
                <a:gdLst/>
                <a:ahLst/>
                <a:cxnLst>
                  <a:cxn ang="0">
                    <a:pos x="37" y="177"/>
                  </a:cxn>
                  <a:cxn ang="0">
                    <a:pos x="37" y="38"/>
                  </a:cxn>
                  <a:cxn ang="0">
                    <a:pos x="0" y="0"/>
                  </a:cxn>
                  <a:cxn ang="0">
                    <a:pos x="0" y="139"/>
                  </a:cxn>
                  <a:cxn ang="0">
                    <a:pos x="37" y="177"/>
                  </a:cxn>
                </a:cxnLst>
                <a:rect l="0" t="0" r="r" b="b"/>
                <a:pathLst>
                  <a:path w="37" h="177">
                    <a:moveTo>
                      <a:pt x="37" y="177"/>
                    </a:moveTo>
                    <a:lnTo>
                      <a:pt x="37" y="38"/>
                    </a:lnTo>
                    <a:lnTo>
                      <a:pt x="0" y="0"/>
                    </a:lnTo>
                    <a:lnTo>
                      <a:pt x="0" y="139"/>
                    </a:lnTo>
                    <a:lnTo>
                      <a:pt x="37" y="177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9" name="Freeform 107"/>
              <p:cNvSpPr>
                <a:spLocks/>
              </p:cNvSpPr>
              <p:nvPr/>
            </p:nvSpPr>
            <p:spPr bwMode="auto">
              <a:xfrm>
                <a:off x="9007" y="6100"/>
                <a:ext cx="476" cy="80"/>
              </a:xfrm>
              <a:custGeom>
                <a:avLst/>
                <a:gdLst/>
                <a:ahLst/>
                <a:cxnLst>
                  <a:cxn ang="0">
                    <a:pos x="223" y="0"/>
                  </a:cxn>
                  <a:cxn ang="0">
                    <a:pos x="0" y="0"/>
                  </a:cxn>
                  <a:cxn ang="0">
                    <a:pos x="38" y="38"/>
                  </a:cxn>
                  <a:cxn ang="0">
                    <a:pos x="260" y="38"/>
                  </a:cxn>
                  <a:cxn ang="0">
                    <a:pos x="223" y="0"/>
                  </a:cxn>
                </a:cxnLst>
                <a:rect l="0" t="0" r="r" b="b"/>
                <a:pathLst>
                  <a:path w="260" h="38">
                    <a:moveTo>
                      <a:pt x="223" y="0"/>
                    </a:moveTo>
                    <a:lnTo>
                      <a:pt x="0" y="0"/>
                    </a:lnTo>
                    <a:lnTo>
                      <a:pt x="38" y="38"/>
                    </a:lnTo>
                    <a:lnTo>
                      <a:pt x="260" y="38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60" name="Rectangle 108"/>
              <p:cNvSpPr>
                <a:spLocks noChangeArrowheads="1"/>
              </p:cNvSpPr>
              <p:nvPr/>
            </p:nvSpPr>
            <p:spPr bwMode="auto">
              <a:xfrm>
                <a:off x="9007" y="5806"/>
                <a:ext cx="409" cy="294"/>
              </a:xfrm>
              <a:prstGeom prst="rect">
                <a:avLst/>
              </a:prstGeom>
              <a:solidFill>
                <a:srgbClr val="C0C0C0"/>
              </a:solidFill>
              <a:ln w="317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600" b="1">
                <a:solidFill>
                  <a:schemeClr val="tx1"/>
                </a:solidFill>
              </a:rPr>
              <a:t>Pengertian Kelompok dan Kelompok Kerja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Kelompok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kumpulan dua orang atau lebih yang saling berinteraksi dan saling mempengaruhi untuk suatu tujuan tertentu yang dipahami bersama. </a:t>
            </a:r>
            <a:r>
              <a:rPr lang="en-US" sz="2400" b="1" i="1"/>
              <a:t>“ two or more people who interact and influence each other toward a common purpose “</a:t>
            </a:r>
            <a:r>
              <a:rPr lang="en-US" b="1"/>
              <a:t> </a:t>
            </a:r>
          </a:p>
          <a:p>
            <a:pPr>
              <a:lnSpc>
                <a:spcPct val="90000"/>
              </a:lnSpc>
            </a:pPr>
            <a:r>
              <a:rPr lang="en-US"/>
              <a:t>Kelompok Kerja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kelompok yang disusun oleh organisasi dengan tujuan untuk menjalankan berbagai pekerjaan yang terkait dengan pencapaian tujuan organisasi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1281113" y="1992313"/>
            <a:ext cx="7558087" cy="3541712"/>
            <a:chOff x="2016" y="6244"/>
            <a:chExt cx="8453" cy="3960"/>
          </a:xfrm>
        </p:grpSpPr>
        <p:sp>
          <p:nvSpPr>
            <p:cNvPr id="24580" name="AutoShape 4"/>
            <p:cNvSpPr>
              <a:spLocks noChangeAspect="1" noChangeArrowheads="1"/>
            </p:cNvSpPr>
            <p:nvPr/>
          </p:nvSpPr>
          <p:spPr bwMode="auto">
            <a:xfrm>
              <a:off x="2016" y="6244"/>
              <a:ext cx="8453" cy="3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auto">
            <a:xfrm>
              <a:off x="2948" y="7284"/>
              <a:ext cx="6525" cy="274"/>
            </a:xfrm>
            <a:custGeom>
              <a:avLst/>
              <a:gdLst/>
              <a:ahLst/>
              <a:cxnLst>
                <a:cxn ang="0">
                  <a:pos x="0" y="113"/>
                </a:cxn>
                <a:cxn ang="0">
                  <a:pos x="0" y="0"/>
                </a:cxn>
                <a:cxn ang="0">
                  <a:pos x="3558" y="0"/>
                </a:cxn>
                <a:cxn ang="0">
                  <a:pos x="3558" y="113"/>
                </a:cxn>
              </a:cxnLst>
              <a:rect l="0" t="0" r="r" b="b"/>
              <a:pathLst>
                <a:path w="3558" h="113">
                  <a:moveTo>
                    <a:pt x="0" y="113"/>
                  </a:moveTo>
                  <a:lnTo>
                    <a:pt x="0" y="0"/>
                  </a:lnTo>
                  <a:lnTo>
                    <a:pt x="3558" y="0"/>
                  </a:lnTo>
                  <a:lnTo>
                    <a:pt x="3558" y="11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2" name="Freeform 6"/>
            <p:cNvSpPr>
              <a:spLocks/>
            </p:cNvSpPr>
            <p:nvPr/>
          </p:nvSpPr>
          <p:spPr bwMode="auto">
            <a:xfrm>
              <a:off x="6652" y="6244"/>
              <a:ext cx="70" cy="763"/>
            </a:xfrm>
            <a:custGeom>
              <a:avLst/>
              <a:gdLst/>
              <a:ahLst/>
              <a:cxnLst>
                <a:cxn ang="0">
                  <a:pos x="38" y="314"/>
                </a:cxn>
                <a:cxn ang="0">
                  <a:pos x="38" y="37"/>
                </a:cxn>
                <a:cxn ang="0">
                  <a:pos x="0" y="0"/>
                </a:cxn>
                <a:cxn ang="0">
                  <a:pos x="0" y="276"/>
                </a:cxn>
                <a:cxn ang="0">
                  <a:pos x="38" y="314"/>
                </a:cxn>
              </a:cxnLst>
              <a:rect l="0" t="0" r="r" b="b"/>
              <a:pathLst>
                <a:path w="38" h="314">
                  <a:moveTo>
                    <a:pt x="38" y="314"/>
                  </a:moveTo>
                  <a:lnTo>
                    <a:pt x="38" y="37"/>
                  </a:lnTo>
                  <a:lnTo>
                    <a:pt x="0" y="0"/>
                  </a:lnTo>
                  <a:lnTo>
                    <a:pt x="0" y="276"/>
                  </a:lnTo>
                  <a:lnTo>
                    <a:pt x="38" y="314"/>
                  </a:ln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3" name="Freeform 7"/>
            <p:cNvSpPr>
              <a:spLocks/>
            </p:cNvSpPr>
            <p:nvPr/>
          </p:nvSpPr>
          <p:spPr bwMode="auto">
            <a:xfrm>
              <a:off x="7709" y="7558"/>
              <a:ext cx="69" cy="770"/>
            </a:xfrm>
            <a:custGeom>
              <a:avLst/>
              <a:gdLst/>
              <a:ahLst/>
              <a:cxnLst>
                <a:cxn ang="0">
                  <a:pos x="38" y="317"/>
                </a:cxn>
                <a:cxn ang="0">
                  <a:pos x="38" y="38"/>
                </a:cxn>
                <a:cxn ang="0">
                  <a:pos x="0" y="0"/>
                </a:cxn>
                <a:cxn ang="0">
                  <a:pos x="0" y="279"/>
                </a:cxn>
                <a:cxn ang="0">
                  <a:pos x="38" y="317"/>
                </a:cxn>
              </a:cxnLst>
              <a:rect l="0" t="0" r="r" b="b"/>
              <a:pathLst>
                <a:path w="38" h="317">
                  <a:moveTo>
                    <a:pt x="38" y="317"/>
                  </a:moveTo>
                  <a:lnTo>
                    <a:pt x="38" y="38"/>
                  </a:lnTo>
                  <a:lnTo>
                    <a:pt x="0" y="0"/>
                  </a:lnTo>
                  <a:lnTo>
                    <a:pt x="0" y="279"/>
                  </a:lnTo>
                  <a:lnTo>
                    <a:pt x="38" y="317"/>
                  </a:ln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Freeform 8"/>
            <p:cNvSpPr>
              <a:spLocks/>
            </p:cNvSpPr>
            <p:nvPr/>
          </p:nvSpPr>
          <p:spPr bwMode="auto">
            <a:xfrm>
              <a:off x="9882" y="7558"/>
              <a:ext cx="70" cy="770"/>
            </a:xfrm>
            <a:custGeom>
              <a:avLst/>
              <a:gdLst/>
              <a:ahLst/>
              <a:cxnLst>
                <a:cxn ang="0">
                  <a:pos x="38" y="317"/>
                </a:cxn>
                <a:cxn ang="0">
                  <a:pos x="38" y="38"/>
                </a:cxn>
                <a:cxn ang="0">
                  <a:pos x="0" y="0"/>
                </a:cxn>
                <a:cxn ang="0">
                  <a:pos x="0" y="279"/>
                </a:cxn>
                <a:cxn ang="0">
                  <a:pos x="38" y="317"/>
                </a:cxn>
              </a:cxnLst>
              <a:rect l="0" t="0" r="r" b="b"/>
              <a:pathLst>
                <a:path w="38" h="317">
                  <a:moveTo>
                    <a:pt x="38" y="317"/>
                  </a:moveTo>
                  <a:lnTo>
                    <a:pt x="38" y="38"/>
                  </a:lnTo>
                  <a:lnTo>
                    <a:pt x="0" y="0"/>
                  </a:lnTo>
                  <a:lnTo>
                    <a:pt x="0" y="279"/>
                  </a:lnTo>
                  <a:lnTo>
                    <a:pt x="38" y="317"/>
                  </a:ln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Freeform 9"/>
            <p:cNvSpPr>
              <a:spLocks/>
            </p:cNvSpPr>
            <p:nvPr/>
          </p:nvSpPr>
          <p:spPr bwMode="auto">
            <a:xfrm>
              <a:off x="2425" y="8879"/>
              <a:ext cx="70" cy="430"/>
            </a:xfrm>
            <a:custGeom>
              <a:avLst/>
              <a:gdLst/>
              <a:ahLst/>
              <a:cxnLst>
                <a:cxn ang="0">
                  <a:pos x="38" y="177"/>
                </a:cxn>
                <a:cxn ang="0">
                  <a:pos x="38" y="38"/>
                </a:cxn>
                <a:cxn ang="0">
                  <a:pos x="0" y="0"/>
                </a:cxn>
                <a:cxn ang="0">
                  <a:pos x="0" y="140"/>
                </a:cxn>
                <a:cxn ang="0">
                  <a:pos x="38" y="177"/>
                </a:cxn>
              </a:cxnLst>
              <a:rect l="0" t="0" r="r" b="b"/>
              <a:pathLst>
                <a:path w="38" h="177">
                  <a:moveTo>
                    <a:pt x="38" y="177"/>
                  </a:moveTo>
                  <a:lnTo>
                    <a:pt x="38" y="38"/>
                  </a:lnTo>
                  <a:lnTo>
                    <a:pt x="0" y="0"/>
                  </a:lnTo>
                  <a:lnTo>
                    <a:pt x="0" y="140"/>
                  </a:lnTo>
                  <a:lnTo>
                    <a:pt x="38" y="177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Freeform 10"/>
            <p:cNvSpPr>
              <a:spLocks/>
            </p:cNvSpPr>
            <p:nvPr/>
          </p:nvSpPr>
          <p:spPr bwMode="auto">
            <a:xfrm>
              <a:off x="10399" y="8879"/>
              <a:ext cx="70" cy="430"/>
            </a:xfrm>
            <a:custGeom>
              <a:avLst/>
              <a:gdLst/>
              <a:ahLst/>
              <a:cxnLst>
                <a:cxn ang="0">
                  <a:pos x="38" y="177"/>
                </a:cxn>
                <a:cxn ang="0">
                  <a:pos x="38" y="38"/>
                </a:cxn>
                <a:cxn ang="0">
                  <a:pos x="0" y="0"/>
                </a:cxn>
                <a:cxn ang="0">
                  <a:pos x="0" y="140"/>
                </a:cxn>
                <a:cxn ang="0">
                  <a:pos x="38" y="177"/>
                </a:cxn>
              </a:cxnLst>
              <a:rect l="0" t="0" r="r" b="b"/>
              <a:pathLst>
                <a:path w="38" h="177">
                  <a:moveTo>
                    <a:pt x="38" y="177"/>
                  </a:moveTo>
                  <a:lnTo>
                    <a:pt x="38" y="38"/>
                  </a:lnTo>
                  <a:lnTo>
                    <a:pt x="0" y="0"/>
                  </a:lnTo>
                  <a:lnTo>
                    <a:pt x="0" y="140"/>
                  </a:lnTo>
                  <a:lnTo>
                    <a:pt x="38" y="177"/>
                  </a:ln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Freeform 11"/>
            <p:cNvSpPr>
              <a:spLocks/>
            </p:cNvSpPr>
            <p:nvPr/>
          </p:nvSpPr>
          <p:spPr bwMode="auto">
            <a:xfrm>
              <a:off x="3151" y="8879"/>
              <a:ext cx="70" cy="430"/>
            </a:xfrm>
            <a:custGeom>
              <a:avLst/>
              <a:gdLst/>
              <a:ahLst/>
              <a:cxnLst>
                <a:cxn ang="0">
                  <a:pos x="38" y="177"/>
                </a:cxn>
                <a:cxn ang="0">
                  <a:pos x="38" y="38"/>
                </a:cxn>
                <a:cxn ang="0">
                  <a:pos x="0" y="0"/>
                </a:cxn>
                <a:cxn ang="0">
                  <a:pos x="0" y="140"/>
                </a:cxn>
                <a:cxn ang="0">
                  <a:pos x="38" y="177"/>
                </a:cxn>
              </a:cxnLst>
              <a:rect l="0" t="0" r="r" b="b"/>
              <a:pathLst>
                <a:path w="38" h="177">
                  <a:moveTo>
                    <a:pt x="38" y="177"/>
                  </a:moveTo>
                  <a:lnTo>
                    <a:pt x="38" y="38"/>
                  </a:lnTo>
                  <a:lnTo>
                    <a:pt x="0" y="0"/>
                  </a:lnTo>
                  <a:lnTo>
                    <a:pt x="0" y="140"/>
                  </a:lnTo>
                  <a:lnTo>
                    <a:pt x="38" y="177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Freeform 12"/>
            <p:cNvSpPr>
              <a:spLocks/>
            </p:cNvSpPr>
            <p:nvPr/>
          </p:nvSpPr>
          <p:spPr bwMode="auto">
            <a:xfrm>
              <a:off x="3878" y="8879"/>
              <a:ext cx="69" cy="430"/>
            </a:xfrm>
            <a:custGeom>
              <a:avLst/>
              <a:gdLst/>
              <a:ahLst/>
              <a:cxnLst>
                <a:cxn ang="0">
                  <a:pos x="38" y="177"/>
                </a:cxn>
                <a:cxn ang="0">
                  <a:pos x="38" y="38"/>
                </a:cxn>
                <a:cxn ang="0">
                  <a:pos x="0" y="0"/>
                </a:cxn>
                <a:cxn ang="0">
                  <a:pos x="0" y="140"/>
                </a:cxn>
                <a:cxn ang="0">
                  <a:pos x="38" y="177"/>
                </a:cxn>
              </a:cxnLst>
              <a:rect l="0" t="0" r="r" b="b"/>
              <a:pathLst>
                <a:path w="38" h="177">
                  <a:moveTo>
                    <a:pt x="38" y="177"/>
                  </a:moveTo>
                  <a:lnTo>
                    <a:pt x="38" y="38"/>
                  </a:lnTo>
                  <a:lnTo>
                    <a:pt x="0" y="0"/>
                  </a:lnTo>
                  <a:lnTo>
                    <a:pt x="0" y="140"/>
                  </a:lnTo>
                  <a:lnTo>
                    <a:pt x="38" y="177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Freeform 13"/>
            <p:cNvSpPr>
              <a:spLocks/>
            </p:cNvSpPr>
            <p:nvPr/>
          </p:nvSpPr>
          <p:spPr bwMode="auto">
            <a:xfrm>
              <a:off x="4604" y="8879"/>
              <a:ext cx="69" cy="430"/>
            </a:xfrm>
            <a:custGeom>
              <a:avLst/>
              <a:gdLst/>
              <a:ahLst/>
              <a:cxnLst>
                <a:cxn ang="0">
                  <a:pos x="38" y="177"/>
                </a:cxn>
                <a:cxn ang="0">
                  <a:pos x="38" y="38"/>
                </a:cxn>
                <a:cxn ang="0">
                  <a:pos x="0" y="0"/>
                </a:cxn>
                <a:cxn ang="0">
                  <a:pos x="0" y="140"/>
                </a:cxn>
                <a:cxn ang="0">
                  <a:pos x="38" y="177"/>
                </a:cxn>
              </a:cxnLst>
              <a:rect l="0" t="0" r="r" b="b"/>
              <a:pathLst>
                <a:path w="38" h="177">
                  <a:moveTo>
                    <a:pt x="38" y="177"/>
                  </a:moveTo>
                  <a:lnTo>
                    <a:pt x="38" y="38"/>
                  </a:lnTo>
                  <a:lnTo>
                    <a:pt x="0" y="0"/>
                  </a:lnTo>
                  <a:lnTo>
                    <a:pt x="0" y="140"/>
                  </a:lnTo>
                  <a:lnTo>
                    <a:pt x="38" y="177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0" name="Freeform 14"/>
            <p:cNvSpPr>
              <a:spLocks/>
            </p:cNvSpPr>
            <p:nvPr/>
          </p:nvSpPr>
          <p:spPr bwMode="auto">
            <a:xfrm>
              <a:off x="5326" y="8879"/>
              <a:ext cx="68" cy="430"/>
            </a:xfrm>
            <a:custGeom>
              <a:avLst/>
              <a:gdLst/>
              <a:ahLst/>
              <a:cxnLst>
                <a:cxn ang="0">
                  <a:pos x="37" y="177"/>
                </a:cxn>
                <a:cxn ang="0">
                  <a:pos x="37" y="38"/>
                </a:cxn>
                <a:cxn ang="0">
                  <a:pos x="0" y="0"/>
                </a:cxn>
                <a:cxn ang="0">
                  <a:pos x="0" y="140"/>
                </a:cxn>
                <a:cxn ang="0">
                  <a:pos x="37" y="177"/>
                </a:cxn>
              </a:cxnLst>
              <a:rect l="0" t="0" r="r" b="b"/>
              <a:pathLst>
                <a:path w="37" h="177">
                  <a:moveTo>
                    <a:pt x="37" y="177"/>
                  </a:moveTo>
                  <a:lnTo>
                    <a:pt x="37" y="38"/>
                  </a:lnTo>
                  <a:lnTo>
                    <a:pt x="0" y="0"/>
                  </a:lnTo>
                  <a:lnTo>
                    <a:pt x="0" y="140"/>
                  </a:lnTo>
                  <a:lnTo>
                    <a:pt x="37" y="177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6051" y="8879"/>
              <a:ext cx="70" cy="430"/>
            </a:xfrm>
            <a:custGeom>
              <a:avLst/>
              <a:gdLst/>
              <a:ahLst/>
              <a:cxnLst>
                <a:cxn ang="0">
                  <a:pos x="38" y="177"/>
                </a:cxn>
                <a:cxn ang="0">
                  <a:pos x="38" y="38"/>
                </a:cxn>
                <a:cxn ang="0">
                  <a:pos x="0" y="0"/>
                </a:cxn>
                <a:cxn ang="0">
                  <a:pos x="0" y="140"/>
                </a:cxn>
                <a:cxn ang="0">
                  <a:pos x="38" y="177"/>
                </a:cxn>
              </a:cxnLst>
              <a:rect l="0" t="0" r="r" b="b"/>
              <a:pathLst>
                <a:path w="38" h="177">
                  <a:moveTo>
                    <a:pt x="38" y="177"/>
                  </a:moveTo>
                  <a:lnTo>
                    <a:pt x="38" y="38"/>
                  </a:lnTo>
                  <a:lnTo>
                    <a:pt x="0" y="0"/>
                  </a:lnTo>
                  <a:lnTo>
                    <a:pt x="0" y="140"/>
                  </a:lnTo>
                  <a:lnTo>
                    <a:pt x="38" y="177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2" name="Freeform 16"/>
            <p:cNvSpPr>
              <a:spLocks/>
            </p:cNvSpPr>
            <p:nvPr/>
          </p:nvSpPr>
          <p:spPr bwMode="auto">
            <a:xfrm>
              <a:off x="6777" y="8879"/>
              <a:ext cx="70" cy="430"/>
            </a:xfrm>
            <a:custGeom>
              <a:avLst/>
              <a:gdLst/>
              <a:ahLst/>
              <a:cxnLst>
                <a:cxn ang="0">
                  <a:pos x="38" y="177"/>
                </a:cxn>
                <a:cxn ang="0">
                  <a:pos x="38" y="38"/>
                </a:cxn>
                <a:cxn ang="0">
                  <a:pos x="0" y="0"/>
                </a:cxn>
                <a:cxn ang="0">
                  <a:pos x="0" y="140"/>
                </a:cxn>
                <a:cxn ang="0">
                  <a:pos x="38" y="177"/>
                </a:cxn>
              </a:cxnLst>
              <a:rect l="0" t="0" r="r" b="b"/>
              <a:pathLst>
                <a:path w="38" h="177">
                  <a:moveTo>
                    <a:pt x="38" y="177"/>
                  </a:moveTo>
                  <a:lnTo>
                    <a:pt x="38" y="38"/>
                  </a:lnTo>
                  <a:lnTo>
                    <a:pt x="0" y="0"/>
                  </a:lnTo>
                  <a:lnTo>
                    <a:pt x="0" y="140"/>
                  </a:lnTo>
                  <a:lnTo>
                    <a:pt x="38" y="177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7503" y="8879"/>
              <a:ext cx="70" cy="430"/>
            </a:xfrm>
            <a:custGeom>
              <a:avLst/>
              <a:gdLst/>
              <a:ahLst/>
              <a:cxnLst>
                <a:cxn ang="0">
                  <a:pos x="38" y="177"/>
                </a:cxn>
                <a:cxn ang="0">
                  <a:pos x="38" y="38"/>
                </a:cxn>
                <a:cxn ang="0">
                  <a:pos x="0" y="0"/>
                </a:cxn>
                <a:cxn ang="0">
                  <a:pos x="0" y="140"/>
                </a:cxn>
                <a:cxn ang="0">
                  <a:pos x="38" y="177"/>
                </a:cxn>
              </a:cxnLst>
              <a:rect l="0" t="0" r="r" b="b"/>
              <a:pathLst>
                <a:path w="38" h="177">
                  <a:moveTo>
                    <a:pt x="38" y="177"/>
                  </a:moveTo>
                  <a:lnTo>
                    <a:pt x="38" y="38"/>
                  </a:lnTo>
                  <a:lnTo>
                    <a:pt x="0" y="0"/>
                  </a:lnTo>
                  <a:lnTo>
                    <a:pt x="0" y="140"/>
                  </a:lnTo>
                  <a:lnTo>
                    <a:pt x="38" y="177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8226" y="8879"/>
              <a:ext cx="70" cy="430"/>
            </a:xfrm>
            <a:custGeom>
              <a:avLst/>
              <a:gdLst/>
              <a:ahLst/>
              <a:cxnLst>
                <a:cxn ang="0">
                  <a:pos x="38" y="177"/>
                </a:cxn>
                <a:cxn ang="0">
                  <a:pos x="38" y="38"/>
                </a:cxn>
                <a:cxn ang="0">
                  <a:pos x="0" y="0"/>
                </a:cxn>
                <a:cxn ang="0">
                  <a:pos x="0" y="140"/>
                </a:cxn>
                <a:cxn ang="0">
                  <a:pos x="38" y="177"/>
                </a:cxn>
              </a:cxnLst>
              <a:rect l="0" t="0" r="r" b="b"/>
              <a:pathLst>
                <a:path w="38" h="177">
                  <a:moveTo>
                    <a:pt x="38" y="177"/>
                  </a:moveTo>
                  <a:lnTo>
                    <a:pt x="38" y="38"/>
                  </a:lnTo>
                  <a:lnTo>
                    <a:pt x="0" y="0"/>
                  </a:lnTo>
                  <a:lnTo>
                    <a:pt x="0" y="140"/>
                  </a:lnTo>
                  <a:lnTo>
                    <a:pt x="38" y="177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Freeform 19"/>
            <p:cNvSpPr>
              <a:spLocks/>
            </p:cNvSpPr>
            <p:nvPr/>
          </p:nvSpPr>
          <p:spPr bwMode="auto">
            <a:xfrm>
              <a:off x="5834" y="6914"/>
              <a:ext cx="888" cy="93"/>
            </a:xfrm>
            <a:custGeom>
              <a:avLst/>
              <a:gdLst/>
              <a:ahLst/>
              <a:cxnLst>
                <a:cxn ang="0">
                  <a:pos x="446" y="0"/>
                </a:cxn>
                <a:cxn ang="0">
                  <a:pos x="0" y="0"/>
                </a:cxn>
                <a:cxn ang="0">
                  <a:pos x="38" y="38"/>
                </a:cxn>
                <a:cxn ang="0">
                  <a:pos x="484" y="38"/>
                </a:cxn>
                <a:cxn ang="0">
                  <a:pos x="446" y="0"/>
                </a:cxn>
              </a:cxnLst>
              <a:rect l="0" t="0" r="r" b="b"/>
              <a:pathLst>
                <a:path w="484" h="38">
                  <a:moveTo>
                    <a:pt x="446" y="0"/>
                  </a:moveTo>
                  <a:lnTo>
                    <a:pt x="0" y="0"/>
                  </a:lnTo>
                  <a:lnTo>
                    <a:pt x="38" y="38"/>
                  </a:lnTo>
                  <a:lnTo>
                    <a:pt x="484" y="38"/>
                  </a:lnTo>
                  <a:lnTo>
                    <a:pt x="446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Freeform 20"/>
            <p:cNvSpPr>
              <a:spLocks/>
            </p:cNvSpPr>
            <p:nvPr/>
          </p:nvSpPr>
          <p:spPr bwMode="auto">
            <a:xfrm>
              <a:off x="6887" y="8236"/>
              <a:ext cx="891" cy="92"/>
            </a:xfrm>
            <a:custGeom>
              <a:avLst/>
              <a:gdLst/>
              <a:ahLst/>
              <a:cxnLst>
                <a:cxn ang="0">
                  <a:pos x="448" y="0"/>
                </a:cxn>
                <a:cxn ang="0">
                  <a:pos x="0" y="0"/>
                </a:cxn>
                <a:cxn ang="0">
                  <a:pos x="38" y="38"/>
                </a:cxn>
                <a:cxn ang="0">
                  <a:pos x="486" y="38"/>
                </a:cxn>
                <a:cxn ang="0">
                  <a:pos x="448" y="0"/>
                </a:cxn>
              </a:cxnLst>
              <a:rect l="0" t="0" r="r" b="b"/>
              <a:pathLst>
                <a:path w="486" h="38">
                  <a:moveTo>
                    <a:pt x="448" y="0"/>
                  </a:moveTo>
                  <a:lnTo>
                    <a:pt x="0" y="0"/>
                  </a:lnTo>
                  <a:lnTo>
                    <a:pt x="38" y="38"/>
                  </a:lnTo>
                  <a:lnTo>
                    <a:pt x="486" y="38"/>
                  </a:lnTo>
                  <a:lnTo>
                    <a:pt x="448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Freeform 21"/>
            <p:cNvSpPr>
              <a:spLocks/>
            </p:cNvSpPr>
            <p:nvPr/>
          </p:nvSpPr>
          <p:spPr bwMode="auto">
            <a:xfrm>
              <a:off x="9064" y="8236"/>
              <a:ext cx="888" cy="92"/>
            </a:xfrm>
            <a:custGeom>
              <a:avLst/>
              <a:gdLst/>
              <a:ahLst/>
              <a:cxnLst>
                <a:cxn ang="0">
                  <a:pos x="446" y="0"/>
                </a:cxn>
                <a:cxn ang="0">
                  <a:pos x="0" y="0"/>
                </a:cxn>
                <a:cxn ang="0">
                  <a:pos x="38" y="38"/>
                </a:cxn>
                <a:cxn ang="0">
                  <a:pos x="484" y="38"/>
                </a:cxn>
                <a:cxn ang="0">
                  <a:pos x="446" y="0"/>
                </a:cxn>
              </a:cxnLst>
              <a:rect l="0" t="0" r="r" b="b"/>
              <a:pathLst>
                <a:path w="484" h="38">
                  <a:moveTo>
                    <a:pt x="446" y="0"/>
                  </a:moveTo>
                  <a:lnTo>
                    <a:pt x="0" y="0"/>
                  </a:lnTo>
                  <a:lnTo>
                    <a:pt x="38" y="38"/>
                  </a:lnTo>
                  <a:lnTo>
                    <a:pt x="484" y="38"/>
                  </a:lnTo>
                  <a:lnTo>
                    <a:pt x="446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Freeform 22"/>
            <p:cNvSpPr>
              <a:spLocks/>
            </p:cNvSpPr>
            <p:nvPr/>
          </p:nvSpPr>
          <p:spPr bwMode="auto">
            <a:xfrm>
              <a:off x="2016" y="9219"/>
              <a:ext cx="479" cy="90"/>
            </a:xfrm>
            <a:custGeom>
              <a:avLst/>
              <a:gdLst/>
              <a:ahLst/>
              <a:cxnLst>
                <a:cxn ang="0">
                  <a:pos x="223" y="0"/>
                </a:cxn>
                <a:cxn ang="0">
                  <a:pos x="0" y="0"/>
                </a:cxn>
                <a:cxn ang="0">
                  <a:pos x="38" y="37"/>
                </a:cxn>
                <a:cxn ang="0">
                  <a:pos x="261" y="37"/>
                </a:cxn>
                <a:cxn ang="0">
                  <a:pos x="223" y="0"/>
                </a:cxn>
              </a:cxnLst>
              <a:rect l="0" t="0" r="r" b="b"/>
              <a:pathLst>
                <a:path w="261" h="37">
                  <a:moveTo>
                    <a:pt x="223" y="0"/>
                  </a:moveTo>
                  <a:lnTo>
                    <a:pt x="0" y="0"/>
                  </a:lnTo>
                  <a:lnTo>
                    <a:pt x="38" y="37"/>
                  </a:lnTo>
                  <a:lnTo>
                    <a:pt x="261" y="37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Freeform 23"/>
            <p:cNvSpPr>
              <a:spLocks/>
            </p:cNvSpPr>
            <p:nvPr/>
          </p:nvSpPr>
          <p:spPr bwMode="auto">
            <a:xfrm>
              <a:off x="9990" y="9219"/>
              <a:ext cx="479" cy="90"/>
            </a:xfrm>
            <a:custGeom>
              <a:avLst/>
              <a:gdLst/>
              <a:ahLst/>
              <a:cxnLst>
                <a:cxn ang="0">
                  <a:pos x="223" y="0"/>
                </a:cxn>
                <a:cxn ang="0">
                  <a:pos x="0" y="0"/>
                </a:cxn>
                <a:cxn ang="0">
                  <a:pos x="38" y="37"/>
                </a:cxn>
                <a:cxn ang="0">
                  <a:pos x="261" y="37"/>
                </a:cxn>
                <a:cxn ang="0">
                  <a:pos x="223" y="0"/>
                </a:cxn>
              </a:cxnLst>
              <a:rect l="0" t="0" r="r" b="b"/>
              <a:pathLst>
                <a:path w="261" h="37">
                  <a:moveTo>
                    <a:pt x="223" y="0"/>
                  </a:moveTo>
                  <a:lnTo>
                    <a:pt x="0" y="0"/>
                  </a:lnTo>
                  <a:lnTo>
                    <a:pt x="38" y="37"/>
                  </a:lnTo>
                  <a:lnTo>
                    <a:pt x="261" y="37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Freeform 24"/>
            <p:cNvSpPr>
              <a:spLocks/>
            </p:cNvSpPr>
            <p:nvPr/>
          </p:nvSpPr>
          <p:spPr bwMode="auto">
            <a:xfrm>
              <a:off x="2742" y="9219"/>
              <a:ext cx="479" cy="90"/>
            </a:xfrm>
            <a:custGeom>
              <a:avLst/>
              <a:gdLst/>
              <a:ahLst/>
              <a:cxnLst>
                <a:cxn ang="0">
                  <a:pos x="223" y="0"/>
                </a:cxn>
                <a:cxn ang="0">
                  <a:pos x="0" y="0"/>
                </a:cxn>
                <a:cxn ang="0">
                  <a:pos x="38" y="37"/>
                </a:cxn>
                <a:cxn ang="0">
                  <a:pos x="261" y="37"/>
                </a:cxn>
                <a:cxn ang="0">
                  <a:pos x="223" y="0"/>
                </a:cxn>
              </a:cxnLst>
              <a:rect l="0" t="0" r="r" b="b"/>
              <a:pathLst>
                <a:path w="261" h="37">
                  <a:moveTo>
                    <a:pt x="223" y="0"/>
                  </a:moveTo>
                  <a:lnTo>
                    <a:pt x="0" y="0"/>
                  </a:lnTo>
                  <a:lnTo>
                    <a:pt x="38" y="37"/>
                  </a:lnTo>
                  <a:lnTo>
                    <a:pt x="261" y="37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1" name="Freeform 25"/>
            <p:cNvSpPr>
              <a:spLocks/>
            </p:cNvSpPr>
            <p:nvPr/>
          </p:nvSpPr>
          <p:spPr bwMode="auto">
            <a:xfrm>
              <a:off x="3469" y="9219"/>
              <a:ext cx="478" cy="90"/>
            </a:xfrm>
            <a:custGeom>
              <a:avLst/>
              <a:gdLst/>
              <a:ahLst/>
              <a:cxnLst>
                <a:cxn ang="0">
                  <a:pos x="223" y="0"/>
                </a:cxn>
                <a:cxn ang="0">
                  <a:pos x="0" y="0"/>
                </a:cxn>
                <a:cxn ang="0">
                  <a:pos x="38" y="37"/>
                </a:cxn>
                <a:cxn ang="0">
                  <a:pos x="261" y="37"/>
                </a:cxn>
                <a:cxn ang="0">
                  <a:pos x="223" y="0"/>
                </a:cxn>
              </a:cxnLst>
              <a:rect l="0" t="0" r="r" b="b"/>
              <a:pathLst>
                <a:path w="261" h="37">
                  <a:moveTo>
                    <a:pt x="223" y="0"/>
                  </a:moveTo>
                  <a:lnTo>
                    <a:pt x="0" y="0"/>
                  </a:lnTo>
                  <a:lnTo>
                    <a:pt x="38" y="37"/>
                  </a:lnTo>
                  <a:lnTo>
                    <a:pt x="261" y="37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Freeform 26"/>
            <p:cNvSpPr>
              <a:spLocks/>
            </p:cNvSpPr>
            <p:nvPr/>
          </p:nvSpPr>
          <p:spPr bwMode="auto">
            <a:xfrm>
              <a:off x="4195" y="9219"/>
              <a:ext cx="478" cy="90"/>
            </a:xfrm>
            <a:custGeom>
              <a:avLst/>
              <a:gdLst/>
              <a:ahLst/>
              <a:cxnLst>
                <a:cxn ang="0">
                  <a:pos x="223" y="0"/>
                </a:cxn>
                <a:cxn ang="0">
                  <a:pos x="0" y="0"/>
                </a:cxn>
                <a:cxn ang="0">
                  <a:pos x="38" y="37"/>
                </a:cxn>
                <a:cxn ang="0">
                  <a:pos x="261" y="37"/>
                </a:cxn>
                <a:cxn ang="0">
                  <a:pos x="223" y="0"/>
                </a:cxn>
              </a:cxnLst>
              <a:rect l="0" t="0" r="r" b="b"/>
              <a:pathLst>
                <a:path w="261" h="37">
                  <a:moveTo>
                    <a:pt x="223" y="0"/>
                  </a:moveTo>
                  <a:lnTo>
                    <a:pt x="0" y="0"/>
                  </a:lnTo>
                  <a:lnTo>
                    <a:pt x="38" y="37"/>
                  </a:lnTo>
                  <a:lnTo>
                    <a:pt x="261" y="37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Freeform 27"/>
            <p:cNvSpPr>
              <a:spLocks/>
            </p:cNvSpPr>
            <p:nvPr/>
          </p:nvSpPr>
          <p:spPr bwMode="auto">
            <a:xfrm>
              <a:off x="4917" y="9219"/>
              <a:ext cx="477" cy="90"/>
            </a:xfrm>
            <a:custGeom>
              <a:avLst/>
              <a:gdLst/>
              <a:ahLst/>
              <a:cxnLst>
                <a:cxn ang="0">
                  <a:pos x="223" y="0"/>
                </a:cxn>
                <a:cxn ang="0">
                  <a:pos x="0" y="0"/>
                </a:cxn>
                <a:cxn ang="0">
                  <a:pos x="38" y="37"/>
                </a:cxn>
                <a:cxn ang="0">
                  <a:pos x="260" y="37"/>
                </a:cxn>
                <a:cxn ang="0">
                  <a:pos x="223" y="0"/>
                </a:cxn>
              </a:cxnLst>
              <a:rect l="0" t="0" r="r" b="b"/>
              <a:pathLst>
                <a:path w="260" h="37">
                  <a:moveTo>
                    <a:pt x="223" y="0"/>
                  </a:moveTo>
                  <a:lnTo>
                    <a:pt x="0" y="0"/>
                  </a:lnTo>
                  <a:lnTo>
                    <a:pt x="38" y="37"/>
                  </a:lnTo>
                  <a:lnTo>
                    <a:pt x="260" y="37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Freeform 28"/>
            <p:cNvSpPr>
              <a:spLocks/>
            </p:cNvSpPr>
            <p:nvPr/>
          </p:nvSpPr>
          <p:spPr bwMode="auto">
            <a:xfrm>
              <a:off x="5644" y="9219"/>
              <a:ext cx="477" cy="90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0" y="0"/>
                </a:cxn>
                <a:cxn ang="0">
                  <a:pos x="38" y="37"/>
                </a:cxn>
                <a:cxn ang="0">
                  <a:pos x="260" y="37"/>
                </a:cxn>
                <a:cxn ang="0">
                  <a:pos x="222" y="0"/>
                </a:cxn>
              </a:cxnLst>
              <a:rect l="0" t="0" r="r" b="b"/>
              <a:pathLst>
                <a:path w="260" h="37">
                  <a:moveTo>
                    <a:pt x="222" y="0"/>
                  </a:moveTo>
                  <a:lnTo>
                    <a:pt x="0" y="0"/>
                  </a:lnTo>
                  <a:lnTo>
                    <a:pt x="38" y="37"/>
                  </a:lnTo>
                  <a:lnTo>
                    <a:pt x="260" y="37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5" name="Freeform 29"/>
            <p:cNvSpPr>
              <a:spLocks/>
            </p:cNvSpPr>
            <p:nvPr/>
          </p:nvSpPr>
          <p:spPr bwMode="auto">
            <a:xfrm>
              <a:off x="6370" y="9219"/>
              <a:ext cx="477" cy="90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0" y="0"/>
                </a:cxn>
                <a:cxn ang="0">
                  <a:pos x="37" y="37"/>
                </a:cxn>
                <a:cxn ang="0">
                  <a:pos x="260" y="37"/>
                </a:cxn>
                <a:cxn ang="0">
                  <a:pos x="222" y="0"/>
                </a:cxn>
              </a:cxnLst>
              <a:rect l="0" t="0" r="r" b="b"/>
              <a:pathLst>
                <a:path w="260" h="37">
                  <a:moveTo>
                    <a:pt x="222" y="0"/>
                  </a:moveTo>
                  <a:lnTo>
                    <a:pt x="0" y="0"/>
                  </a:lnTo>
                  <a:lnTo>
                    <a:pt x="37" y="37"/>
                  </a:lnTo>
                  <a:lnTo>
                    <a:pt x="260" y="37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6" name="Freeform 30"/>
            <p:cNvSpPr>
              <a:spLocks/>
            </p:cNvSpPr>
            <p:nvPr/>
          </p:nvSpPr>
          <p:spPr bwMode="auto">
            <a:xfrm>
              <a:off x="7091" y="9219"/>
              <a:ext cx="482" cy="90"/>
            </a:xfrm>
            <a:custGeom>
              <a:avLst/>
              <a:gdLst/>
              <a:ahLst/>
              <a:cxnLst>
                <a:cxn ang="0">
                  <a:pos x="225" y="0"/>
                </a:cxn>
                <a:cxn ang="0">
                  <a:pos x="0" y="0"/>
                </a:cxn>
                <a:cxn ang="0">
                  <a:pos x="38" y="37"/>
                </a:cxn>
                <a:cxn ang="0">
                  <a:pos x="263" y="37"/>
                </a:cxn>
                <a:cxn ang="0">
                  <a:pos x="225" y="0"/>
                </a:cxn>
              </a:cxnLst>
              <a:rect l="0" t="0" r="r" b="b"/>
              <a:pathLst>
                <a:path w="263" h="37">
                  <a:moveTo>
                    <a:pt x="225" y="0"/>
                  </a:moveTo>
                  <a:lnTo>
                    <a:pt x="0" y="0"/>
                  </a:lnTo>
                  <a:lnTo>
                    <a:pt x="38" y="37"/>
                  </a:lnTo>
                  <a:lnTo>
                    <a:pt x="263" y="37"/>
                  </a:lnTo>
                  <a:lnTo>
                    <a:pt x="22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7" name="Freeform 31"/>
            <p:cNvSpPr>
              <a:spLocks/>
            </p:cNvSpPr>
            <p:nvPr/>
          </p:nvSpPr>
          <p:spPr bwMode="auto">
            <a:xfrm>
              <a:off x="7817" y="9219"/>
              <a:ext cx="479" cy="90"/>
            </a:xfrm>
            <a:custGeom>
              <a:avLst/>
              <a:gdLst/>
              <a:ahLst/>
              <a:cxnLst>
                <a:cxn ang="0">
                  <a:pos x="223" y="0"/>
                </a:cxn>
                <a:cxn ang="0">
                  <a:pos x="0" y="0"/>
                </a:cxn>
                <a:cxn ang="0">
                  <a:pos x="38" y="37"/>
                </a:cxn>
                <a:cxn ang="0">
                  <a:pos x="261" y="37"/>
                </a:cxn>
                <a:cxn ang="0">
                  <a:pos x="223" y="0"/>
                </a:cxn>
              </a:cxnLst>
              <a:rect l="0" t="0" r="r" b="b"/>
              <a:pathLst>
                <a:path w="261" h="37">
                  <a:moveTo>
                    <a:pt x="223" y="0"/>
                  </a:moveTo>
                  <a:lnTo>
                    <a:pt x="0" y="0"/>
                  </a:lnTo>
                  <a:lnTo>
                    <a:pt x="38" y="37"/>
                  </a:lnTo>
                  <a:lnTo>
                    <a:pt x="261" y="37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Freeform 32"/>
            <p:cNvSpPr>
              <a:spLocks/>
            </p:cNvSpPr>
            <p:nvPr/>
          </p:nvSpPr>
          <p:spPr bwMode="auto">
            <a:xfrm>
              <a:off x="7151" y="8782"/>
              <a:ext cx="83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40"/>
                </a:cxn>
                <a:cxn ang="0">
                  <a:pos x="45" y="0"/>
                </a:cxn>
                <a:cxn ang="0">
                  <a:pos x="0" y="0"/>
                </a:cxn>
              </a:cxnLst>
              <a:rect l="0" t="0" r="r" b="b"/>
              <a:pathLst>
                <a:path w="45" h="40">
                  <a:moveTo>
                    <a:pt x="0" y="0"/>
                  </a:moveTo>
                  <a:lnTo>
                    <a:pt x="24" y="40"/>
                  </a:lnTo>
                  <a:lnTo>
                    <a:pt x="4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6430" y="8782"/>
              <a:ext cx="78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40"/>
                </a:cxn>
                <a:cxn ang="0">
                  <a:pos x="42" y="0"/>
                </a:cxn>
                <a:cxn ang="0">
                  <a:pos x="0" y="0"/>
                </a:cxn>
              </a:cxnLst>
              <a:rect l="0" t="0" r="r" b="b"/>
              <a:pathLst>
                <a:path w="42" h="40">
                  <a:moveTo>
                    <a:pt x="0" y="0"/>
                  </a:moveTo>
                  <a:lnTo>
                    <a:pt x="21" y="40"/>
                  </a:lnTo>
                  <a:lnTo>
                    <a:pt x="4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0" name="Freeform 34"/>
            <p:cNvSpPr>
              <a:spLocks/>
            </p:cNvSpPr>
            <p:nvPr/>
          </p:nvSpPr>
          <p:spPr bwMode="auto">
            <a:xfrm>
              <a:off x="2181" y="9265"/>
              <a:ext cx="83" cy="98"/>
            </a:xfrm>
            <a:custGeom>
              <a:avLst/>
              <a:gdLst/>
              <a:ahLst/>
              <a:cxnLst>
                <a:cxn ang="0">
                  <a:pos x="45" y="40"/>
                </a:cxn>
                <a:cxn ang="0">
                  <a:pos x="22" y="0"/>
                </a:cxn>
                <a:cxn ang="0">
                  <a:pos x="0" y="40"/>
                </a:cxn>
                <a:cxn ang="0">
                  <a:pos x="45" y="40"/>
                </a:cxn>
              </a:cxnLst>
              <a:rect l="0" t="0" r="r" b="b"/>
              <a:pathLst>
                <a:path w="45" h="40">
                  <a:moveTo>
                    <a:pt x="45" y="40"/>
                  </a:moveTo>
                  <a:lnTo>
                    <a:pt x="22" y="0"/>
                  </a:lnTo>
                  <a:lnTo>
                    <a:pt x="0" y="40"/>
                  </a:lnTo>
                  <a:lnTo>
                    <a:pt x="45" y="4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1" name="Freeform 35"/>
            <p:cNvSpPr>
              <a:spLocks/>
            </p:cNvSpPr>
            <p:nvPr/>
          </p:nvSpPr>
          <p:spPr bwMode="auto">
            <a:xfrm>
              <a:off x="2221" y="9265"/>
              <a:ext cx="2126" cy="389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160"/>
                </a:cxn>
                <a:cxn ang="0">
                  <a:pos x="1159" y="160"/>
                </a:cxn>
                <a:cxn ang="0">
                  <a:pos x="1159" y="0"/>
                </a:cxn>
              </a:cxnLst>
              <a:rect l="0" t="0" r="r" b="b"/>
              <a:pathLst>
                <a:path w="1159" h="160">
                  <a:moveTo>
                    <a:pt x="0" y="37"/>
                  </a:moveTo>
                  <a:lnTo>
                    <a:pt x="0" y="160"/>
                  </a:lnTo>
                  <a:lnTo>
                    <a:pt x="1159" y="160"/>
                  </a:lnTo>
                  <a:lnTo>
                    <a:pt x="1159" y="0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2" name="Freeform 36"/>
            <p:cNvSpPr>
              <a:spLocks/>
            </p:cNvSpPr>
            <p:nvPr/>
          </p:nvSpPr>
          <p:spPr bwMode="auto">
            <a:xfrm>
              <a:off x="10157" y="9265"/>
              <a:ext cx="83" cy="98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21" y="0"/>
                </a:cxn>
                <a:cxn ang="0">
                  <a:pos x="45" y="40"/>
                </a:cxn>
                <a:cxn ang="0">
                  <a:pos x="0" y="40"/>
                </a:cxn>
              </a:cxnLst>
              <a:rect l="0" t="0" r="r" b="b"/>
              <a:pathLst>
                <a:path w="45" h="40">
                  <a:moveTo>
                    <a:pt x="0" y="40"/>
                  </a:moveTo>
                  <a:lnTo>
                    <a:pt x="21" y="0"/>
                  </a:lnTo>
                  <a:lnTo>
                    <a:pt x="45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3" name="Freeform 37"/>
            <p:cNvSpPr>
              <a:spLocks/>
            </p:cNvSpPr>
            <p:nvPr/>
          </p:nvSpPr>
          <p:spPr bwMode="auto">
            <a:xfrm>
              <a:off x="4452" y="9275"/>
              <a:ext cx="5744" cy="389"/>
            </a:xfrm>
            <a:custGeom>
              <a:avLst/>
              <a:gdLst/>
              <a:ahLst/>
              <a:cxnLst>
                <a:cxn ang="0">
                  <a:pos x="3132" y="37"/>
                </a:cxn>
                <a:cxn ang="0">
                  <a:pos x="3132" y="160"/>
                </a:cxn>
                <a:cxn ang="0">
                  <a:pos x="0" y="160"/>
                </a:cxn>
                <a:cxn ang="0">
                  <a:pos x="0" y="0"/>
                </a:cxn>
              </a:cxnLst>
              <a:rect l="0" t="0" r="r" b="b"/>
              <a:pathLst>
                <a:path w="3132" h="160">
                  <a:moveTo>
                    <a:pt x="3132" y="37"/>
                  </a:moveTo>
                  <a:lnTo>
                    <a:pt x="3132" y="160"/>
                  </a:lnTo>
                  <a:lnTo>
                    <a:pt x="0" y="160"/>
                  </a:lnTo>
                  <a:lnTo>
                    <a:pt x="0" y="0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4" name="Freeform 38"/>
            <p:cNvSpPr>
              <a:spLocks/>
            </p:cNvSpPr>
            <p:nvPr/>
          </p:nvSpPr>
          <p:spPr bwMode="auto">
            <a:xfrm>
              <a:off x="7982" y="9265"/>
              <a:ext cx="79" cy="98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21" y="0"/>
                </a:cxn>
                <a:cxn ang="0">
                  <a:pos x="43" y="40"/>
                </a:cxn>
                <a:cxn ang="0">
                  <a:pos x="0" y="40"/>
                </a:cxn>
              </a:cxnLst>
              <a:rect l="0" t="0" r="r" b="b"/>
              <a:pathLst>
                <a:path w="43" h="40">
                  <a:moveTo>
                    <a:pt x="0" y="40"/>
                  </a:moveTo>
                  <a:lnTo>
                    <a:pt x="21" y="0"/>
                  </a:lnTo>
                  <a:lnTo>
                    <a:pt x="43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5" name="Freeform 39"/>
            <p:cNvSpPr>
              <a:spLocks/>
            </p:cNvSpPr>
            <p:nvPr/>
          </p:nvSpPr>
          <p:spPr bwMode="auto">
            <a:xfrm>
              <a:off x="5847" y="9265"/>
              <a:ext cx="2174" cy="253"/>
            </a:xfrm>
            <a:custGeom>
              <a:avLst/>
              <a:gdLst/>
              <a:ahLst/>
              <a:cxnLst>
                <a:cxn ang="0">
                  <a:pos x="1185" y="37"/>
                </a:cxn>
                <a:cxn ang="0">
                  <a:pos x="1185" y="104"/>
                </a:cxn>
                <a:cxn ang="0">
                  <a:pos x="0" y="104"/>
                </a:cxn>
                <a:cxn ang="0">
                  <a:pos x="0" y="0"/>
                </a:cxn>
              </a:cxnLst>
              <a:rect l="0" t="0" r="r" b="b"/>
              <a:pathLst>
                <a:path w="1185" h="104">
                  <a:moveTo>
                    <a:pt x="1185" y="37"/>
                  </a:moveTo>
                  <a:lnTo>
                    <a:pt x="1185" y="104"/>
                  </a:lnTo>
                  <a:lnTo>
                    <a:pt x="0" y="104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Freeform 40"/>
            <p:cNvSpPr>
              <a:spLocks/>
            </p:cNvSpPr>
            <p:nvPr/>
          </p:nvSpPr>
          <p:spPr bwMode="auto">
            <a:xfrm>
              <a:off x="5761" y="6523"/>
              <a:ext cx="73" cy="110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40" y="24"/>
                </a:cxn>
                <a:cxn ang="0">
                  <a:pos x="0" y="0"/>
                </a:cxn>
                <a:cxn ang="0">
                  <a:pos x="0" y="45"/>
                </a:cxn>
              </a:cxnLst>
              <a:rect l="0" t="0" r="r" b="b"/>
              <a:pathLst>
                <a:path w="40" h="45">
                  <a:moveTo>
                    <a:pt x="0" y="45"/>
                  </a:moveTo>
                  <a:lnTo>
                    <a:pt x="40" y="24"/>
                  </a:lnTo>
                  <a:lnTo>
                    <a:pt x="0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Freeform 41"/>
            <p:cNvSpPr>
              <a:spLocks/>
            </p:cNvSpPr>
            <p:nvPr/>
          </p:nvSpPr>
          <p:spPr bwMode="auto">
            <a:xfrm>
              <a:off x="3778" y="6582"/>
              <a:ext cx="1987" cy="2297"/>
            </a:xfrm>
            <a:custGeom>
              <a:avLst/>
              <a:gdLst/>
              <a:ahLst/>
              <a:cxnLst>
                <a:cxn ang="0">
                  <a:pos x="1083" y="0"/>
                </a:cxn>
                <a:cxn ang="0">
                  <a:pos x="0" y="0"/>
                </a:cxn>
                <a:cxn ang="0">
                  <a:pos x="0" y="946"/>
                </a:cxn>
              </a:cxnLst>
              <a:rect l="0" t="0" r="r" b="b"/>
              <a:pathLst>
                <a:path w="1083" h="946">
                  <a:moveTo>
                    <a:pt x="1083" y="0"/>
                  </a:moveTo>
                  <a:lnTo>
                    <a:pt x="0" y="0"/>
                  </a:lnTo>
                  <a:lnTo>
                    <a:pt x="0" y="946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Freeform 42"/>
            <p:cNvSpPr>
              <a:spLocks/>
            </p:cNvSpPr>
            <p:nvPr/>
          </p:nvSpPr>
          <p:spPr bwMode="auto">
            <a:xfrm>
              <a:off x="8087" y="8782"/>
              <a:ext cx="82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40"/>
                </a:cxn>
                <a:cxn ang="0">
                  <a:pos x="45" y="0"/>
                </a:cxn>
                <a:cxn ang="0">
                  <a:pos x="0" y="0"/>
                </a:cxn>
              </a:cxnLst>
              <a:rect l="0" t="0" r="r" b="b"/>
              <a:pathLst>
                <a:path w="45" h="40">
                  <a:moveTo>
                    <a:pt x="0" y="0"/>
                  </a:moveTo>
                  <a:lnTo>
                    <a:pt x="21" y="40"/>
                  </a:lnTo>
                  <a:lnTo>
                    <a:pt x="4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Freeform 43"/>
            <p:cNvSpPr>
              <a:spLocks/>
            </p:cNvSpPr>
            <p:nvPr/>
          </p:nvSpPr>
          <p:spPr bwMode="auto">
            <a:xfrm>
              <a:off x="8125" y="7898"/>
              <a:ext cx="939" cy="889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0" y="0"/>
                </a:cxn>
                <a:cxn ang="0">
                  <a:pos x="512" y="0"/>
                </a:cxn>
              </a:cxnLst>
              <a:rect l="0" t="0" r="r" b="b"/>
              <a:pathLst>
                <a:path w="512" h="366">
                  <a:moveTo>
                    <a:pt x="0" y="366"/>
                  </a:moveTo>
                  <a:lnTo>
                    <a:pt x="0" y="0"/>
                  </a:lnTo>
                  <a:lnTo>
                    <a:pt x="512" y="0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Line 44"/>
            <p:cNvSpPr>
              <a:spLocks noChangeShapeType="1"/>
            </p:cNvSpPr>
            <p:nvPr/>
          </p:nvSpPr>
          <p:spPr bwMode="auto">
            <a:xfrm flipV="1">
              <a:off x="6282" y="6960"/>
              <a:ext cx="2" cy="32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Line 45"/>
            <p:cNvSpPr>
              <a:spLocks noChangeShapeType="1"/>
            </p:cNvSpPr>
            <p:nvPr/>
          </p:nvSpPr>
          <p:spPr bwMode="auto">
            <a:xfrm flipV="1">
              <a:off x="5121" y="7284"/>
              <a:ext cx="2" cy="27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Line 46"/>
            <p:cNvSpPr>
              <a:spLocks noChangeShapeType="1"/>
            </p:cNvSpPr>
            <p:nvPr/>
          </p:nvSpPr>
          <p:spPr bwMode="auto">
            <a:xfrm flipV="1">
              <a:off x="7296" y="7284"/>
              <a:ext cx="2" cy="27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3" name="Freeform 47"/>
            <p:cNvSpPr>
              <a:spLocks/>
            </p:cNvSpPr>
            <p:nvPr/>
          </p:nvSpPr>
          <p:spPr bwMode="auto">
            <a:xfrm>
              <a:off x="2221" y="8605"/>
              <a:ext cx="1453" cy="274"/>
            </a:xfrm>
            <a:custGeom>
              <a:avLst/>
              <a:gdLst/>
              <a:ahLst/>
              <a:cxnLst>
                <a:cxn ang="0">
                  <a:pos x="0" y="113"/>
                </a:cxn>
                <a:cxn ang="0">
                  <a:pos x="0" y="0"/>
                </a:cxn>
                <a:cxn ang="0">
                  <a:pos x="792" y="0"/>
                </a:cxn>
                <a:cxn ang="0">
                  <a:pos x="792" y="113"/>
                </a:cxn>
              </a:cxnLst>
              <a:rect l="0" t="0" r="r" b="b"/>
              <a:pathLst>
                <a:path w="792" h="113">
                  <a:moveTo>
                    <a:pt x="0" y="113"/>
                  </a:moveTo>
                  <a:lnTo>
                    <a:pt x="0" y="0"/>
                  </a:lnTo>
                  <a:lnTo>
                    <a:pt x="792" y="0"/>
                  </a:lnTo>
                  <a:lnTo>
                    <a:pt x="792" y="11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2948" y="8282"/>
              <a:ext cx="2" cy="597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133"/>
                </a:cxn>
                <a:cxn ang="0">
                  <a:pos x="0" y="0"/>
                </a:cxn>
              </a:cxnLst>
              <a:rect l="0" t="0" r="r" b="b"/>
              <a:pathLst>
                <a:path h="246">
                  <a:moveTo>
                    <a:pt x="0" y="246"/>
                  </a:moveTo>
                  <a:lnTo>
                    <a:pt x="0" y="133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5" name="Freeform 49"/>
            <p:cNvSpPr>
              <a:spLocks/>
            </p:cNvSpPr>
            <p:nvPr/>
          </p:nvSpPr>
          <p:spPr bwMode="auto">
            <a:xfrm>
              <a:off x="4400" y="8605"/>
              <a:ext cx="1447" cy="274"/>
            </a:xfrm>
            <a:custGeom>
              <a:avLst/>
              <a:gdLst/>
              <a:ahLst/>
              <a:cxnLst>
                <a:cxn ang="0">
                  <a:pos x="0" y="113"/>
                </a:cxn>
                <a:cxn ang="0">
                  <a:pos x="0" y="0"/>
                </a:cxn>
                <a:cxn ang="0">
                  <a:pos x="789" y="0"/>
                </a:cxn>
                <a:cxn ang="0">
                  <a:pos x="789" y="113"/>
                </a:cxn>
              </a:cxnLst>
              <a:rect l="0" t="0" r="r" b="b"/>
              <a:pathLst>
                <a:path w="789" h="113">
                  <a:moveTo>
                    <a:pt x="0" y="113"/>
                  </a:moveTo>
                  <a:lnTo>
                    <a:pt x="0" y="0"/>
                  </a:lnTo>
                  <a:lnTo>
                    <a:pt x="789" y="0"/>
                  </a:lnTo>
                  <a:lnTo>
                    <a:pt x="789" y="11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6" name="Freeform 50"/>
            <p:cNvSpPr>
              <a:spLocks/>
            </p:cNvSpPr>
            <p:nvPr/>
          </p:nvSpPr>
          <p:spPr bwMode="auto">
            <a:xfrm>
              <a:off x="5121" y="8282"/>
              <a:ext cx="2" cy="597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133"/>
                </a:cxn>
                <a:cxn ang="0">
                  <a:pos x="0" y="0"/>
                </a:cxn>
              </a:cxnLst>
              <a:rect l="0" t="0" r="r" b="b"/>
              <a:pathLst>
                <a:path h="246">
                  <a:moveTo>
                    <a:pt x="0" y="246"/>
                  </a:moveTo>
                  <a:lnTo>
                    <a:pt x="0" y="133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7" name="Freeform 51"/>
            <p:cNvSpPr>
              <a:spLocks/>
            </p:cNvSpPr>
            <p:nvPr/>
          </p:nvSpPr>
          <p:spPr bwMode="auto">
            <a:xfrm>
              <a:off x="6574" y="8605"/>
              <a:ext cx="1447" cy="274"/>
            </a:xfrm>
            <a:custGeom>
              <a:avLst/>
              <a:gdLst/>
              <a:ahLst/>
              <a:cxnLst>
                <a:cxn ang="0">
                  <a:pos x="0" y="113"/>
                </a:cxn>
                <a:cxn ang="0">
                  <a:pos x="0" y="0"/>
                </a:cxn>
                <a:cxn ang="0">
                  <a:pos x="789" y="0"/>
                </a:cxn>
                <a:cxn ang="0">
                  <a:pos x="789" y="113"/>
                </a:cxn>
              </a:cxnLst>
              <a:rect l="0" t="0" r="r" b="b"/>
              <a:pathLst>
                <a:path w="789" h="113">
                  <a:moveTo>
                    <a:pt x="0" y="113"/>
                  </a:moveTo>
                  <a:lnTo>
                    <a:pt x="0" y="0"/>
                  </a:lnTo>
                  <a:lnTo>
                    <a:pt x="789" y="0"/>
                  </a:lnTo>
                  <a:lnTo>
                    <a:pt x="789" y="11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8" name="Freeform 52"/>
            <p:cNvSpPr>
              <a:spLocks/>
            </p:cNvSpPr>
            <p:nvPr/>
          </p:nvSpPr>
          <p:spPr bwMode="auto">
            <a:xfrm>
              <a:off x="7300" y="8282"/>
              <a:ext cx="2" cy="597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133"/>
                </a:cxn>
                <a:cxn ang="0">
                  <a:pos x="0" y="0"/>
                </a:cxn>
              </a:cxnLst>
              <a:rect l="0" t="0" r="r" b="b"/>
              <a:pathLst>
                <a:path h="246">
                  <a:moveTo>
                    <a:pt x="0" y="246"/>
                  </a:moveTo>
                  <a:lnTo>
                    <a:pt x="0" y="133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9" name="Freeform 53"/>
            <p:cNvSpPr>
              <a:spLocks/>
            </p:cNvSpPr>
            <p:nvPr/>
          </p:nvSpPr>
          <p:spPr bwMode="auto">
            <a:xfrm>
              <a:off x="8747" y="8605"/>
              <a:ext cx="1452" cy="274"/>
            </a:xfrm>
            <a:custGeom>
              <a:avLst/>
              <a:gdLst/>
              <a:ahLst/>
              <a:cxnLst>
                <a:cxn ang="0">
                  <a:pos x="0" y="113"/>
                </a:cxn>
                <a:cxn ang="0">
                  <a:pos x="0" y="0"/>
                </a:cxn>
                <a:cxn ang="0">
                  <a:pos x="792" y="0"/>
                </a:cxn>
                <a:cxn ang="0">
                  <a:pos x="792" y="113"/>
                </a:cxn>
              </a:cxnLst>
              <a:rect l="0" t="0" r="r" b="b"/>
              <a:pathLst>
                <a:path w="792" h="113">
                  <a:moveTo>
                    <a:pt x="0" y="113"/>
                  </a:moveTo>
                  <a:lnTo>
                    <a:pt x="0" y="0"/>
                  </a:lnTo>
                  <a:lnTo>
                    <a:pt x="792" y="0"/>
                  </a:lnTo>
                  <a:lnTo>
                    <a:pt x="792" y="11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0" name="Freeform 54"/>
            <p:cNvSpPr>
              <a:spLocks/>
            </p:cNvSpPr>
            <p:nvPr/>
          </p:nvSpPr>
          <p:spPr bwMode="auto">
            <a:xfrm>
              <a:off x="9473" y="8282"/>
              <a:ext cx="2" cy="597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133"/>
                </a:cxn>
                <a:cxn ang="0">
                  <a:pos x="0" y="0"/>
                </a:cxn>
              </a:cxnLst>
              <a:rect l="0" t="0" r="r" b="b"/>
              <a:pathLst>
                <a:path h="246">
                  <a:moveTo>
                    <a:pt x="0" y="246"/>
                  </a:moveTo>
                  <a:lnTo>
                    <a:pt x="0" y="133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1" name="Rectangle 55"/>
            <p:cNvSpPr>
              <a:spLocks noChangeArrowheads="1"/>
            </p:cNvSpPr>
            <p:nvPr/>
          </p:nvSpPr>
          <p:spPr bwMode="auto">
            <a:xfrm>
              <a:off x="5834" y="6244"/>
              <a:ext cx="818" cy="67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2" name="Rectangle 56"/>
            <p:cNvSpPr>
              <a:spLocks noChangeArrowheads="1"/>
            </p:cNvSpPr>
            <p:nvPr/>
          </p:nvSpPr>
          <p:spPr bwMode="auto">
            <a:xfrm>
              <a:off x="6887" y="7558"/>
              <a:ext cx="822" cy="678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3" name="Rectangle 57"/>
            <p:cNvSpPr>
              <a:spLocks noChangeArrowheads="1"/>
            </p:cNvSpPr>
            <p:nvPr/>
          </p:nvSpPr>
          <p:spPr bwMode="auto">
            <a:xfrm>
              <a:off x="9064" y="7558"/>
              <a:ext cx="818" cy="678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4" name="Rectangle 58"/>
            <p:cNvSpPr>
              <a:spLocks noChangeArrowheads="1"/>
            </p:cNvSpPr>
            <p:nvPr/>
          </p:nvSpPr>
          <p:spPr bwMode="auto">
            <a:xfrm>
              <a:off x="2016" y="8879"/>
              <a:ext cx="409" cy="34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5" name="Rectangle 59"/>
            <p:cNvSpPr>
              <a:spLocks noChangeArrowheads="1"/>
            </p:cNvSpPr>
            <p:nvPr/>
          </p:nvSpPr>
          <p:spPr bwMode="auto">
            <a:xfrm>
              <a:off x="9990" y="8879"/>
              <a:ext cx="409" cy="34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6" name="Rectangle 60"/>
            <p:cNvSpPr>
              <a:spLocks noChangeArrowheads="1"/>
            </p:cNvSpPr>
            <p:nvPr/>
          </p:nvSpPr>
          <p:spPr bwMode="auto">
            <a:xfrm>
              <a:off x="2742" y="8879"/>
              <a:ext cx="409" cy="34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7" name="Rectangle 61"/>
            <p:cNvSpPr>
              <a:spLocks noChangeArrowheads="1"/>
            </p:cNvSpPr>
            <p:nvPr/>
          </p:nvSpPr>
          <p:spPr bwMode="auto">
            <a:xfrm>
              <a:off x="3469" y="8879"/>
              <a:ext cx="409" cy="34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8" name="Rectangle 62"/>
            <p:cNvSpPr>
              <a:spLocks noChangeArrowheads="1"/>
            </p:cNvSpPr>
            <p:nvPr/>
          </p:nvSpPr>
          <p:spPr bwMode="auto">
            <a:xfrm>
              <a:off x="4195" y="8879"/>
              <a:ext cx="409" cy="34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9" name="Rectangle 63"/>
            <p:cNvSpPr>
              <a:spLocks noChangeArrowheads="1"/>
            </p:cNvSpPr>
            <p:nvPr/>
          </p:nvSpPr>
          <p:spPr bwMode="auto">
            <a:xfrm>
              <a:off x="4917" y="8879"/>
              <a:ext cx="409" cy="34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0" name="Rectangle 64"/>
            <p:cNvSpPr>
              <a:spLocks noChangeArrowheads="1"/>
            </p:cNvSpPr>
            <p:nvPr/>
          </p:nvSpPr>
          <p:spPr bwMode="auto">
            <a:xfrm>
              <a:off x="5644" y="8879"/>
              <a:ext cx="407" cy="34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1" name="Rectangle 65"/>
            <p:cNvSpPr>
              <a:spLocks noChangeArrowheads="1"/>
            </p:cNvSpPr>
            <p:nvPr/>
          </p:nvSpPr>
          <p:spPr bwMode="auto">
            <a:xfrm>
              <a:off x="6370" y="8879"/>
              <a:ext cx="407" cy="34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2" name="Rectangle 66"/>
            <p:cNvSpPr>
              <a:spLocks noChangeArrowheads="1"/>
            </p:cNvSpPr>
            <p:nvPr/>
          </p:nvSpPr>
          <p:spPr bwMode="auto">
            <a:xfrm>
              <a:off x="7091" y="8879"/>
              <a:ext cx="409" cy="34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3" name="Rectangle 67"/>
            <p:cNvSpPr>
              <a:spLocks noChangeArrowheads="1"/>
            </p:cNvSpPr>
            <p:nvPr/>
          </p:nvSpPr>
          <p:spPr bwMode="auto">
            <a:xfrm>
              <a:off x="7817" y="8879"/>
              <a:ext cx="409" cy="34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4" name="Freeform 68"/>
            <p:cNvSpPr>
              <a:spLocks/>
            </p:cNvSpPr>
            <p:nvPr/>
          </p:nvSpPr>
          <p:spPr bwMode="auto">
            <a:xfrm>
              <a:off x="6386" y="6960"/>
              <a:ext cx="809" cy="1827"/>
            </a:xfrm>
            <a:custGeom>
              <a:avLst/>
              <a:gdLst/>
              <a:ahLst/>
              <a:cxnLst>
                <a:cxn ang="0">
                  <a:pos x="441" y="752"/>
                </a:cxn>
                <a:cxn ang="0">
                  <a:pos x="441" y="601"/>
                </a:cxn>
                <a:cxn ang="0">
                  <a:pos x="0" y="601"/>
                </a:cxn>
                <a:cxn ang="0">
                  <a:pos x="0" y="0"/>
                </a:cxn>
              </a:cxnLst>
              <a:rect l="0" t="0" r="r" b="b"/>
              <a:pathLst>
                <a:path w="441" h="752">
                  <a:moveTo>
                    <a:pt x="441" y="752"/>
                  </a:moveTo>
                  <a:lnTo>
                    <a:pt x="441" y="601"/>
                  </a:lnTo>
                  <a:lnTo>
                    <a:pt x="0" y="601"/>
                  </a:lnTo>
                  <a:lnTo>
                    <a:pt x="0" y="0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5" name="Freeform 69"/>
            <p:cNvSpPr>
              <a:spLocks/>
            </p:cNvSpPr>
            <p:nvPr/>
          </p:nvSpPr>
          <p:spPr bwMode="auto">
            <a:xfrm>
              <a:off x="5226" y="8282"/>
              <a:ext cx="1243" cy="505"/>
            </a:xfrm>
            <a:custGeom>
              <a:avLst/>
              <a:gdLst/>
              <a:ahLst/>
              <a:cxnLst>
                <a:cxn ang="0">
                  <a:pos x="678" y="208"/>
                </a:cxn>
                <a:cxn ang="0">
                  <a:pos x="678" y="95"/>
                </a:cxn>
                <a:cxn ang="0">
                  <a:pos x="0" y="95"/>
                </a:cxn>
                <a:cxn ang="0">
                  <a:pos x="0" y="0"/>
                </a:cxn>
              </a:cxnLst>
              <a:rect l="0" t="0" r="r" b="b"/>
              <a:pathLst>
                <a:path w="678" h="208">
                  <a:moveTo>
                    <a:pt x="678" y="208"/>
                  </a:moveTo>
                  <a:lnTo>
                    <a:pt x="678" y="95"/>
                  </a:lnTo>
                  <a:lnTo>
                    <a:pt x="0" y="95"/>
                  </a:lnTo>
                  <a:lnTo>
                    <a:pt x="0" y="0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6" name="Line 70"/>
            <p:cNvSpPr>
              <a:spLocks noChangeShapeType="1"/>
            </p:cNvSpPr>
            <p:nvPr/>
          </p:nvSpPr>
          <p:spPr bwMode="auto">
            <a:xfrm>
              <a:off x="6269" y="8989"/>
              <a:ext cx="2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7" name="Line 71"/>
            <p:cNvSpPr>
              <a:spLocks noChangeShapeType="1"/>
            </p:cNvSpPr>
            <p:nvPr/>
          </p:nvSpPr>
          <p:spPr bwMode="auto">
            <a:xfrm>
              <a:off x="6269" y="8989"/>
              <a:ext cx="2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8" name="Line 72"/>
            <p:cNvSpPr>
              <a:spLocks noChangeShapeType="1"/>
            </p:cNvSpPr>
            <p:nvPr/>
          </p:nvSpPr>
          <p:spPr bwMode="auto">
            <a:xfrm>
              <a:off x="7429" y="6497"/>
              <a:ext cx="59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9" name="Freeform 73"/>
            <p:cNvSpPr>
              <a:spLocks/>
            </p:cNvSpPr>
            <p:nvPr/>
          </p:nvSpPr>
          <p:spPr bwMode="auto">
            <a:xfrm>
              <a:off x="7377" y="6446"/>
              <a:ext cx="76" cy="99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0" y="23"/>
                </a:cxn>
                <a:cxn ang="0">
                  <a:pos x="40" y="45"/>
                </a:cxn>
                <a:cxn ang="0">
                  <a:pos x="40" y="0"/>
                </a:cxn>
              </a:cxnLst>
              <a:rect l="0" t="0" r="r" b="b"/>
              <a:pathLst>
                <a:path w="40" h="45">
                  <a:moveTo>
                    <a:pt x="40" y="0"/>
                  </a:moveTo>
                  <a:lnTo>
                    <a:pt x="0" y="23"/>
                  </a:lnTo>
                  <a:lnTo>
                    <a:pt x="40" y="45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0000"/>
            </a:solidFill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0" name="Freeform 74"/>
            <p:cNvSpPr>
              <a:spLocks/>
            </p:cNvSpPr>
            <p:nvPr/>
          </p:nvSpPr>
          <p:spPr bwMode="auto">
            <a:xfrm>
              <a:off x="7377" y="6754"/>
              <a:ext cx="76" cy="10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0" y="24"/>
                </a:cxn>
                <a:cxn ang="0">
                  <a:pos x="40" y="45"/>
                </a:cxn>
                <a:cxn ang="0">
                  <a:pos x="40" y="0"/>
                </a:cxn>
              </a:cxnLst>
              <a:rect l="0" t="0" r="r" b="b"/>
              <a:pathLst>
                <a:path w="40" h="45">
                  <a:moveTo>
                    <a:pt x="40" y="0"/>
                  </a:moveTo>
                  <a:lnTo>
                    <a:pt x="0" y="24"/>
                  </a:lnTo>
                  <a:lnTo>
                    <a:pt x="40" y="45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3333CC"/>
            </a:solidFill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1" name="Rectangle 75"/>
            <p:cNvSpPr>
              <a:spLocks noChangeArrowheads="1"/>
            </p:cNvSpPr>
            <p:nvPr/>
          </p:nvSpPr>
          <p:spPr bwMode="auto">
            <a:xfrm>
              <a:off x="8159" y="6394"/>
              <a:ext cx="2156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b="1">
                  <a:solidFill>
                    <a:srgbClr val="000000"/>
                  </a:solidFill>
                  <a:latin typeface="Arial" charset="0"/>
                </a:rPr>
                <a:t>Komunikasi Informal</a:t>
              </a:r>
              <a:endParaRPr lang="en-US" sz="12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4652" name="Rectangle 76"/>
            <p:cNvSpPr>
              <a:spLocks noChangeArrowheads="1"/>
            </p:cNvSpPr>
            <p:nvPr/>
          </p:nvSpPr>
          <p:spPr bwMode="auto">
            <a:xfrm>
              <a:off x="8159" y="6702"/>
              <a:ext cx="2042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b="1">
                  <a:solidFill>
                    <a:srgbClr val="000000"/>
                  </a:solidFill>
                  <a:latin typeface="Arial" charset="0"/>
                </a:rPr>
                <a:t>Komunikasi Formal</a:t>
              </a:r>
              <a:endParaRPr lang="en-US" sz="12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4653" name="Line 77"/>
            <p:cNvSpPr>
              <a:spLocks noChangeShapeType="1"/>
            </p:cNvSpPr>
            <p:nvPr/>
          </p:nvSpPr>
          <p:spPr bwMode="auto">
            <a:xfrm>
              <a:off x="7443" y="6814"/>
              <a:ext cx="595" cy="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4" name="Freeform 78"/>
            <p:cNvSpPr>
              <a:spLocks/>
            </p:cNvSpPr>
            <p:nvPr/>
          </p:nvSpPr>
          <p:spPr bwMode="auto">
            <a:xfrm>
              <a:off x="3350" y="7556"/>
              <a:ext cx="69" cy="770"/>
            </a:xfrm>
            <a:custGeom>
              <a:avLst/>
              <a:gdLst/>
              <a:ahLst/>
              <a:cxnLst>
                <a:cxn ang="0">
                  <a:pos x="38" y="317"/>
                </a:cxn>
                <a:cxn ang="0">
                  <a:pos x="38" y="38"/>
                </a:cxn>
                <a:cxn ang="0">
                  <a:pos x="0" y="0"/>
                </a:cxn>
                <a:cxn ang="0">
                  <a:pos x="0" y="279"/>
                </a:cxn>
                <a:cxn ang="0">
                  <a:pos x="38" y="317"/>
                </a:cxn>
              </a:cxnLst>
              <a:rect l="0" t="0" r="r" b="b"/>
              <a:pathLst>
                <a:path w="38" h="317">
                  <a:moveTo>
                    <a:pt x="38" y="317"/>
                  </a:moveTo>
                  <a:lnTo>
                    <a:pt x="38" y="38"/>
                  </a:lnTo>
                  <a:lnTo>
                    <a:pt x="0" y="0"/>
                  </a:lnTo>
                  <a:lnTo>
                    <a:pt x="0" y="279"/>
                  </a:lnTo>
                  <a:lnTo>
                    <a:pt x="38" y="317"/>
                  </a:ln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5" name="Freeform 79"/>
            <p:cNvSpPr>
              <a:spLocks/>
            </p:cNvSpPr>
            <p:nvPr/>
          </p:nvSpPr>
          <p:spPr bwMode="auto">
            <a:xfrm>
              <a:off x="5523" y="7556"/>
              <a:ext cx="70" cy="770"/>
            </a:xfrm>
            <a:custGeom>
              <a:avLst/>
              <a:gdLst/>
              <a:ahLst/>
              <a:cxnLst>
                <a:cxn ang="0">
                  <a:pos x="38" y="317"/>
                </a:cxn>
                <a:cxn ang="0">
                  <a:pos x="38" y="38"/>
                </a:cxn>
                <a:cxn ang="0">
                  <a:pos x="0" y="0"/>
                </a:cxn>
                <a:cxn ang="0">
                  <a:pos x="0" y="279"/>
                </a:cxn>
                <a:cxn ang="0">
                  <a:pos x="38" y="317"/>
                </a:cxn>
              </a:cxnLst>
              <a:rect l="0" t="0" r="r" b="b"/>
              <a:pathLst>
                <a:path w="38" h="317">
                  <a:moveTo>
                    <a:pt x="38" y="317"/>
                  </a:moveTo>
                  <a:lnTo>
                    <a:pt x="38" y="38"/>
                  </a:lnTo>
                  <a:lnTo>
                    <a:pt x="0" y="0"/>
                  </a:lnTo>
                  <a:lnTo>
                    <a:pt x="0" y="279"/>
                  </a:lnTo>
                  <a:lnTo>
                    <a:pt x="38" y="317"/>
                  </a:ln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6" name="Freeform 80"/>
            <p:cNvSpPr>
              <a:spLocks/>
            </p:cNvSpPr>
            <p:nvPr/>
          </p:nvSpPr>
          <p:spPr bwMode="auto">
            <a:xfrm>
              <a:off x="2528" y="8234"/>
              <a:ext cx="891" cy="92"/>
            </a:xfrm>
            <a:custGeom>
              <a:avLst/>
              <a:gdLst/>
              <a:ahLst/>
              <a:cxnLst>
                <a:cxn ang="0">
                  <a:pos x="448" y="0"/>
                </a:cxn>
                <a:cxn ang="0">
                  <a:pos x="0" y="0"/>
                </a:cxn>
                <a:cxn ang="0">
                  <a:pos x="38" y="38"/>
                </a:cxn>
                <a:cxn ang="0">
                  <a:pos x="486" y="38"/>
                </a:cxn>
                <a:cxn ang="0">
                  <a:pos x="448" y="0"/>
                </a:cxn>
              </a:cxnLst>
              <a:rect l="0" t="0" r="r" b="b"/>
              <a:pathLst>
                <a:path w="486" h="38">
                  <a:moveTo>
                    <a:pt x="448" y="0"/>
                  </a:moveTo>
                  <a:lnTo>
                    <a:pt x="0" y="0"/>
                  </a:lnTo>
                  <a:lnTo>
                    <a:pt x="38" y="38"/>
                  </a:lnTo>
                  <a:lnTo>
                    <a:pt x="486" y="38"/>
                  </a:lnTo>
                  <a:lnTo>
                    <a:pt x="448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7" name="Freeform 81"/>
            <p:cNvSpPr>
              <a:spLocks/>
            </p:cNvSpPr>
            <p:nvPr/>
          </p:nvSpPr>
          <p:spPr bwMode="auto">
            <a:xfrm>
              <a:off x="4705" y="8234"/>
              <a:ext cx="888" cy="92"/>
            </a:xfrm>
            <a:custGeom>
              <a:avLst/>
              <a:gdLst/>
              <a:ahLst/>
              <a:cxnLst>
                <a:cxn ang="0">
                  <a:pos x="446" y="0"/>
                </a:cxn>
                <a:cxn ang="0">
                  <a:pos x="0" y="0"/>
                </a:cxn>
                <a:cxn ang="0">
                  <a:pos x="38" y="38"/>
                </a:cxn>
                <a:cxn ang="0">
                  <a:pos x="484" y="38"/>
                </a:cxn>
                <a:cxn ang="0">
                  <a:pos x="446" y="0"/>
                </a:cxn>
              </a:cxnLst>
              <a:rect l="0" t="0" r="r" b="b"/>
              <a:pathLst>
                <a:path w="484" h="38">
                  <a:moveTo>
                    <a:pt x="446" y="0"/>
                  </a:moveTo>
                  <a:lnTo>
                    <a:pt x="0" y="0"/>
                  </a:lnTo>
                  <a:lnTo>
                    <a:pt x="38" y="38"/>
                  </a:lnTo>
                  <a:lnTo>
                    <a:pt x="484" y="38"/>
                  </a:lnTo>
                  <a:lnTo>
                    <a:pt x="446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8" name="Rectangle 82"/>
            <p:cNvSpPr>
              <a:spLocks noChangeArrowheads="1"/>
            </p:cNvSpPr>
            <p:nvPr/>
          </p:nvSpPr>
          <p:spPr bwMode="auto">
            <a:xfrm>
              <a:off x="2528" y="7556"/>
              <a:ext cx="822" cy="678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9" name="Rectangle 83"/>
            <p:cNvSpPr>
              <a:spLocks noChangeArrowheads="1"/>
            </p:cNvSpPr>
            <p:nvPr/>
          </p:nvSpPr>
          <p:spPr bwMode="auto">
            <a:xfrm>
              <a:off x="4705" y="7556"/>
              <a:ext cx="818" cy="678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0" name="Freeform 84"/>
            <p:cNvSpPr>
              <a:spLocks/>
            </p:cNvSpPr>
            <p:nvPr/>
          </p:nvSpPr>
          <p:spPr bwMode="auto">
            <a:xfrm>
              <a:off x="8870" y="8864"/>
              <a:ext cx="68" cy="430"/>
            </a:xfrm>
            <a:custGeom>
              <a:avLst/>
              <a:gdLst/>
              <a:ahLst/>
              <a:cxnLst>
                <a:cxn ang="0">
                  <a:pos x="37" y="177"/>
                </a:cxn>
                <a:cxn ang="0">
                  <a:pos x="37" y="38"/>
                </a:cxn>
                <a:cxn ang="0">
                  <a:pos x="0" y="0"/>
                </a:cxn>
                <a:cxn ang="0">
                  <a:pos x="0" y="140"/>
                </a:cxn>
                <a:cxn ang="0">
                  <a:pos x="37" y="177"/>
                </a:cxn>
              </a:cxnLst>
              <a:rect l="0" t="0" r="r" b="b"/>
              <a:pathLst>
                <a:path w="37" h="177">
                  <a:moveTo>
                    <a:pt x="37" y="177"/>
                  </a:moveTo>
                  <a:lnTo>
                    <a:pt x="37" y="38"/>
                  </a:lnTo>
                  <a:lnTo>
                    <a:pt x="0" y="0"/>
                  </a:lnTo>
                  <a:lnTo>
                    <a:pt x="0" y="140"/>
                  </a:lnTo>
                  <a:lnTo>
                    <a:pt x="37" y="177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1" name="Freeform 85"/>
            <p:cNvSpPr>
              <a:spLocks/>
            </p:cNvSpPr>
            <p:nvPr/>
          </p:nvSpPr>
          <p:spPr bwMode="auto">
            <a:xfrm>
              <a:off x="9595" y="8864"/>
              <a:ext cx="70" cy="430"/>
            </a:xfrm>
            <a:custGeom>
              <a:avLst/>
              <a:gdLst/>
              <a:ahLst/>
              <a:cxnLst>
                <a:cxn ang="0">
                  <a:pos x="38" y="177"/>
                </a:cxn>
                <a:cxn ang="0">
                  <a:pos x="38" y="38"/>
                </a:cxn>
                <a:cxn ang="0">
                  <a:pos x="0" y="0"/>
                </a:cxn>
                <a:cxn ang="0">
                  <a:pos x="0" y="140"/>
                </a:cxn>
                <a:cxn ang="0">
                  <a:pos x="38" y="177"/>
                </a:cxn>
              </a:cxnLst>
              <a:rect l="0" t="0" r="r" b="b"/>
              <a:pathLst>
                <a:path w="38" h="177">
                  <a:moveTo>
                    <a:pt x="38" y="177"/>
                  </a:moveTo>
                  <a:lnTo>
                    <a:pt x="38" y="38"/>
                  </a:lnTo>
                  <a:lnTo>
                    <a:pt x="0" y="0"/>
                  </a:lnTo>
                  <a:lnTo>
                    <a:pt x="0" y="140"/>
                  </a:lnTo>
                  <a:lnTo>
                    <a:pt x="38" y="177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2" name="Freeform 86"/>
            <p:cNvSpPr>
              <a:spLocks/>
            </p:cNvSpPr>
            <p:nvPr/>
          </p:nvSpPr>
          <p:spPr bwMode="auto">
            <a:xfrm>
              <a:off x="8461" y="9204"/>
              <a:ext cx="477" cy="90"/>
            </a:xfrm>
            <a:custGeom>
              <a:avLst/>
              <a:gdLst/>
              <a:ahLst/>
              <a:cxnLst>
                <a:cxn ang="0">
                  <a:pos x="223" y="0"/>
                </a:cxn>
                <a:cxn ang="0">
                  <a:pos x="0" y="0"/>
                </a:cxn>
                <a:cxn ang="0">
                  <a:pos x="38" y="37"/>
                </a:cxn>
                <a:cxn ang="0">
                  <a:pos x="260" y="37"/>
                </a:cxn>
                <a:cxn ang="0">
                  <a:pos x="223" y="0"/>
                </a:cxn>
              </a:cxnLst>
              <a:rect l="0" t="0" r="r" b="b"/>
              <a:pathLst>
                <a:path w="260" h="37">
                  <a:moveTo>
                    <a:pt x="223" y="0"/>
                  </a:moveTo>
                  <a:lnTo>
                    <a:pt x="0" y="0"/>
                  </a:lnTo>
                  <a:lnTo>
                    <a:pt x="38" y="37"/>
                  </a:lnTo>
                  <a:lnTo>
                    <a:pt x="260" y="37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3" name="Freeform 87"/>
            <p:cNvSpPr>
              <a:spLocks/>
            </p:cNvSpPr>
            <p:nvPr/>
          </p:nvSpPr>
          <p:spPr bwMode="auto">
            <a:xfrm>
              <a:off x="9188" y="9204"/>
              <a:ext cx="477" cy="90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0" y="0"/>
                </a:cxn>
                <a:cxn ang="0">
                  <a:pos x="38" y="37"/>
                </a:cxn>
                <a:cxn ang="0">
                  <a:pos x="260" y="37"/>
                </a:cxn>
                <a:cxn ang="0">
                  <a:pos x="222" y="0"/>
                </a:cxn>
              </a:cxnLst>
              <a:rect l="0" t="0" r="r" b="b"/>
              <a:pathLst>
                <a:path w="260" h="37">
                  <a:moveTo>
                    <a:pt x="222" y="0"/>
                  </a:moveTo>
                  <a:lnTo>
                    <a:pt x="0" y="0"/>
                  </a:lnTo>
                  <a:lnTo>
                    <a:pt x="38" y="37"/>
                  </a:lnTo>
                  <a:lnTo>
                    <a:pt x="260" y="37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4" name="Rectangle 88"/>
            <p:cNvSpPr>
              <a:spLocks noChangeArrowheads="1"/>
            </p:cNvSpPr>
            <p:nvPr/>
          </p:nvSpPr>
          <p:spPr bwMode="auto">
            <a:xfrm>
              <a:off x="8461" y="8864"/>
              <a:ext cx="409" cy="34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5" name="Rectangle 89"/>
            <p:cNvSpPr>
              <a:spLocks noChangeArrowheads="1"/>
            </p:cNvSpPr>
            <p:nvPr/>
          </p:nvSpPr>
          <p:spPr bwMode="auto">
            <a:xfrm>
              <a:off x="9188" y="8864"/>
              <a:ext cx="407" cy="34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chemeClr val="tx1"/>
                </a:solidFill>
              </a:rPr>
              <a:t>Bentuk Komunikasi Grapevine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133600"/>
            <a:ext cx="2286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057400"/>
            <a:ext cx="36957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219200" y="5410200"/>
            <a:ext cx="2705100" cy="7620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400">
                <a:latin typeface="Arial" charset="0"/>
              </a:rPr>
              <a:t>GOSIP </a:t>
            </a:r>
          </a:p>
          <a:p>
            <a:pPr algn="ctr"/>
            <a:r>
              <a:rPr lang="en-US" sz="1400">
                <a:latin typeface="Arial" charset="0"/>
              </a:rPr>
              <a:t>Satu orang berkomunikasi </a:t>
            </a:r>
          </a:p>
          <a:p>
            <a:pPr algn="ctr"/>
            <a:r>
              <a:rPr lang="en-US" sz="1400">
                <a:latin typeface="Arial" charset="0"/>
              </a:rPr>
              <a:t>kepada banyak orang</a:t>
            </a:r>
            <a:endParaRPr lang="en-US" sz="1400" b="1">
              <a:latin typeface="Arial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410200" y="4572000"/>
            <a:ext cx="2933700" cy="7620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400">
                <a:latin typeface="Arial" charset="0"/>
              </a:rPr>
              <a:t>CLUSTER</a:t>
            </a:r>
          </a:p>
          <a:p>
            <a:pPr algn="ctr"/>
            <a:r>
              <a:rPr lang="en-US" sz="1400">
                <a:latin typeface="Arial" charset="0"/>
              </a:rPr>
              <a:t>Banyak orang berkomunikasi </a:t>
            </a:r>
          </a:p>
          <a:p>
            <a:pPr algn="ctr"/>
            <a:r>
              <a:rPr lang="en-US" sz="1400">
                <a:latin typeface="Arial" charset="0"/>
              </a:rPr>
              <a:t>secara terbatas</a:t>
            </a:r>
            <a:endParaRPr lang="en-US" sz="1400" b="1">
              <a:latin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chemeClr val="tx1"/>
                </a:solidFill>
              </a:rPr>
              <a:t>Hambatan dalam Berkomunikasi</a:t>
            </a:r>
          </a:p>
        </p:txBody>
      </p:sp>
      <p:graphicFrame>
        <p:nvGraphicFramePr>
          <p:cNvPr id="26650" name="Group 26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087815"/>
        </p:xfrm>
        <a:graphic>
          <a:graphicData uri="http://schemas.openxmlformats.org/drawingml/2006/table">
            <a:tbl>
              <a:tblPr/>
              <a:tblGrid>
                <a:gridCol w="3978275"/>
                <a:gridCol w="3794125"/>
              </a:tblGrid>
              <a:tr h="6810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HAMBATAN INDIVIDUAL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HAMBATAN ORGANISASIONAL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Kesalahpahaman dalam memahami pesan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Semantik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Kredibilitas Individu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Perbedaan Tingkatan Manajemen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Keterbatasan dalam berkomunikasi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Persepsi yang berbeda antar bagian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Kemampuan Mendengarkan yang rendah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Kelebihan Beban Kerja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Penilaian awal terhadap subjek tertentu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Hambatan-hambatan lain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 b="1">
                <a:solidFill>
                  <a:schemeClr val="tx1"/>
                </a:solidFill>
              </a:rPr>
              <a:t>Upaya dalam mengatasi hambatan </a:t>
            </a:r>
            <a:br>
              <a:rPr lang="en-US" sz="4000" b="1">
                <a:solidFill>
                  <a:schemeClr val="tx1"/>
                </a:solidFill>
              </a:rPr>
            </a:br>
            <a:r>
              <a:rPr lang="en-US" sz="4000" b="1">
                <a:solidFill>
                  <a:schemeClr val="tx1"/>
                </a:solidFill>
              </a:rPr>
              <a:t>dalam Berkomunikasi</a:t>
            </a:r>
          </a:p>
        </p:txBody>
      </p:sp>
      <p:graphicFrame>
        <p:nvGraphicFramePr>
          <p:cNvPr id="27672" name="Group 2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48190"/>
        </p:xfrm>
        <a:graphic>
          <a:graphicData uri="http://schemas.openxmlformats.org/drawingml/2006/table">
            <a:tbl>
              <a:tblPr/>
              <a:tblGrid>
                <a:gridCol w="4211638"/>
                <a:gridCol w="4017962"/>
              </a:tblGrid>
              <a:tr h="925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UPAYA YANG BERSIFAT INDIVIDUAL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UPAYA YANG BERSIFAT ORGANISASIONAL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Peningkatan kemampuan mendengarkan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Tindak lanjut dari setiap komunikasi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yang dilakukan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Dorongan untuk berkomunikasi dua arah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55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Peningkatan kesadaran dan kemampuan dalam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memahami pesan dan informasi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Pengaturan pola komunikasi yang semestinya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dilakukan dalam organisasi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Pemeliharaan Kredibilitas Individu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Peningkatan kesadaran dan penggunaan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berbagai media dalam berkomunikasi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Peningkatan pemahaman terhadap orang lain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chemeClr val="tx1"/>
                </a:solidFill>
              </a:rPr>
              <a:t>Teknologi Informasi dan Komunikasi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Sistem Informasi Formal</a:t>
            </a:r>
          </a:p>
          <a:p>
            <a:pPr lvl="1">
              <a:lnSpc>
                <a:spcPct val="80000"/>
              </a:lnSpc>
            </a:pPr>
            <a:r>
              <a:rPr lang="en-US" sz="1800" b="1"/>
              <a:t>sistem pemroses transaksi (transaction-processing system)</a:t>
            </a:r>
          </a:p>
          <a:p>
            <a:pPr lvl="1">
              <a:lnSpc>
                <a:spcPct val="80000"/>
              </a:lnSpc>
            </a:pPr>
            <a:r>
              <a:rPr lang="en-US" sz="1800" b="1"/>
              <a:t>sistem informasi manajemen (management information system)</a:t>
            </a:r>
          </a:p>
          <a:p>
            <a:pPr lvl="1">
              <a:lnSpc>
                <a:spcPct val="80000"/>
              </a:lnSpc>
            </a:pPr>
            <a:r>
              <a:rPr lang="en-US" sz="1800" b="1"/>
              <a:t>sistem pendukung pengambilan keputusan (decision support system)</a:t>
            </a:r>
          </a:p>
          <a:p>
            <a:pPr lvl="1">
              <a:lnSpc>
                <a:spcPct val="80000"/>
              </a:lnSpc>
            </a:pPr>
            <a:r>
              <a:rPr lang="en-US" sz="1800" b="1"/>
              <a:t>sistem informasi eksekutif (executive information system)</a:t>
            </a:r>
          </a:p>
          <a:p>
            <a:pPr lvl="1">
              <a:lnSpc>
                <a:spcPct val="80000"/>
              </a:lnSpc>
            </a:pPr>
            <a:r>
              <a:rPr lang="en-US" sz="1800" b="1"/>
              <a:t>sistem jaringan internal(intranet)</a:t>
            </a:r>
          </a:p>
          <a:p>
            <a:pPr lvl="1">
              <a:lnSpc>
                <a:spcPct val="80000"/>
              </a:lnSpc>
            </a:pPr>
            <a:r>
              <a:rPr lang="en-US" sz="1800" b="1"/>
              <a:t>sistem pintar (expert system) </a:t>
            </a:r>
          </a:p>
          <a:p>
            <a:pPr lvl="1">
              <a:lnSpc>
                <a:spcPct val="80000"/>
              </a:lnSpc>
            </a:pPr>
            <a:endParaRPr lang="en-US" sz="1800" b="1"/>
          </a:p>
          <a:p>
            <a:pPr>
              <a:lnSpc>
                <a:spcPct val="80000"/>
              </a:lnSpc>
            </a:pPr>
            <a:r>
              <a:rPr lang="en-US" sz="2400"/>
              <a:t>Teknologi Informasi yang Personal</a:t>
            </a:r>
          </a:p>
          <a:p>
            <a:pPr lvl="1">
              <a:lnSpc>
                <a:spcPct val="80000"/>
              </a:lnSpc>
            </a:pPr>
            <a:r>
              <a:rPr lang="en-US" sz="2000" b="1"/>
              <a:t>Komputer</a:t>
            </a:r>
          </a:p>
          <a:p>
            <a:pPr lvl="1">
              <a:lnSpc>
                <a:spcPct val="80000"/>
              </a:lnSpc>
            </a:pPr>
            <a:r>
              <a:rPr lang="en-US" sz="2000" b="1"/>
              <a:t>Mesin Fotocopy</a:t>
            </a:r>
          </a:p>
          <a:p>
            <a:pPr lvl="1">
              <a:lnSpc>
                <a:spcPct val="80000"/>
              </a:lnSpc>
            </a:pPr>
            <a:r>
              <a:rPr lang="en-US" sz="2000" b="1"/>
              <a:t>Telepon Selular</a:t>
            </a:r>
          </a:p>
          <a:p>
            <a:pPr lvl="1">
              <a:lnSpc>
                <a:spcPct val="80000"/>
              </a:lnSpc>
            </a:pPr>
            <a:r>
              <a:rPr lang="en-US" sz="2000" b="1"/>
              <a:t>WebCam</a:t>
            </a:r>
          </a:p>
          <a:p>
            <a:pPr lvl="1">
              <a:lnSpc>
                <a:spcPct val="80000"/>
              </a:lnSpc>
            </a:pPr>
            <a:r>
              <a:rPr lang="en-US" sz="2000" b="1"/>
              <a:t>dll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7430"/>
            <a:ext cx="8258204" cy="3214710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443038">
              <a:buNone/>
            </a:pPr>
            <a:r>
              <a:rPr lang="en-US" sz="6000" dirty="0" err="1" smtClean="0"/>
              <a:t>SAMPAI</a:t>
            </a:r>
            <a:r>
              <a:rPr lang="en-US" sz="6000" dirty="0" smtClean="0"/>
              <a:t> </a:t>
            </a:r>
            <a:r>
              <a:rPr lang="en-US" sz="6000" dirty="0" err="1" smtClean="0"/>
              <a:t>BERJUMPA</a:t>
            </a:r>
            <a:r>
              <a:rPr lang="en-US" sz="6000" dirty="0" smtClean="0"/>
              <a:t> </a:t>
            </a:r>
            <a:r>
              <a:rPr lang="en-US" sz="6000" dirty="0" err="1" smtClean="0"/>
              <a:t>MINGGU</a:t>
            </a:r>
            <a:r>
              <a:rPr lang="en-US" sz="6000" dirty="0" smtClean="0"/>
              <a:t> </a:t>
            </a:r>
            <a:r>
              <a:rPr lang="en-US" sz="6000" dirty="0" err="1" smtClean="0"/>
              <a:t>DEPAN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err="1" smtClean="0"/>
              <a:t>SEKIAN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Karakteristik Kelompok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/>
              <a:t>Merupakan kumpulan yang beranggotakan lebih dari satu orang, yang berarti adanya karakteristik yang berbeda dari setiap orang</a:t>
            </a:r>
          </a:p>
          <a:p>
            <a:r>
              <a:rPr lang="en-US" sz="2800" b="1"/>
              <a:t>Adanya interaksi diantara kumpulan orang tersebut</a:t>
            </a:r>
          </a:p>
          <a:p>
            <a:r>
              <a:rPr lang="en-US" sz="2800" b="1"/>
              <a:t>Adanya tujuan bersama yang ingin dicapai</a:t>
            </a:r>
          </a:p>
          <a:p>
            <a:pPr>
              <a:buFont typeface="Wingdings" pitchFamily="2" charset="2"/>
              <a:buNone/>
            </a:pPr>
            <a:endParaRPr lang="en-US" sz="28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chemeClr val="tx1"/>
                </a:solidFill>
              </a:rPr>
              <a:t>Kelompok Kerja Formal dan Informal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Kelompok Kerja Formal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adalah kelompok kerja yang dibentuk atau disusun secara resmi oleh manajer dimana kelompok kerja tersebut diberikan tugas dan pekerjaan yang terkait dengan pencapaian tujuan organisasi </a:t>
            </a:r>
          </a:p>
          <a:p>
            <a:pPr lvl="1">
              <a:lnSpc>
                <a:spcPct val="90000"/>
              </a:lnSpc>
            </a:pPr>
            <a:endParaRPr lang="en-US" sz="2000" b="1"/>
          </a:p>
          <a:p>
            <a:pPr>
              <a:lnSpc>
                <a:spcPct val="90000"/>
              </a:lnSpc>
            </a:pPr>
            <a:r>
              <a:rPr lang="en-US" sz="2400"/>
              <a:t>Kelompok Kerja Informal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kelompok kerja disusun atau tersusun dengan sendirinya ketika beberapa anggota dari organisasi yang kegiatannya biasanya tidak terkait langsung dengan rencana-rencana rutin dari organisasi, namun secara tidak langsung akan mempengaruhi kinerja dari orang-orang dalam organisasi </a:t>
            </a:r>
          </a:p>
          <a:p>
            <a:pPr lvl="1">
              <a:lnSpc>
                <a:spcPct val="90000"/>
              </a:lnSpc>
            </a:pPr>
            <a:endParaRPr lang="en-US" sz="20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chemeClr val="tx1"/>
                </a:solidFill>
              </a:rPr>
              <a:t>Bentuk Kelompok Kerja Formal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kelompok kerja langsung (</a:t>
            </a:r>
            <a:r>
              <a:rPr lang="en-US" b="1" i="1"/>
              <a:t>command team</a:t>
            </a:r>
            <a:r>
              <a:rPr lang="en-US" b="1"/>
              <a:t>) </a:t>
            </a:r>
          </a:p>
          <a:p>
            <a:r>
              <a:rPr lang="en-US" b="1"/>
              <a:t>kepanitiaan (</a:t>
            </a:r>
            <a:r>
              <a:rPr lang="en-US" b="1" i="1"/>
              <a:t>committee</a:t>
            </a:r>
            <a:r>
              <a:rPr lang="en-US" b="1"/>
              <a:t>)</a:t>
            </a:r>
          </a:p>
          <a:p>
            <a:r>
              <a:rPr lang="en-US" b="1"/>
              <a:t>kelompok kerja temporal atau khusus (</a:t>
            </a:r>
            <a:r>
              <a:rPr lang="en-US" b="1" i="1"/>
              <a:t>task force team/specific team</a:t>
            </a:r>
            <a:r>
              <a:rPr lang="en-US" b="1"/>
              <a:t>)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chemeClr val="tx1"/>
                </a:solidFill>
              </a:rPr>
              <a:t>Tahapan dalam Pembentukan </a:t>
            </a:r>
            <a:br>
              <a:rPr lang="en-US" sz="4000" b="1">
                <a:solidFill>
                  <a:schemeClr val="tx1"/>
                </a:solidFill>
              </a:rPr>
            </a:br>
            <a:r>
              <a:rPr lang="en-US" sz="4000" b="1">
                <a:solidFill>
                  <a:schemeClr val="tx1"/>
                </a:solidFill>
              </a:rPr>
              <a:t>dan Interaksi Tim Kerja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Pembentukan (</a:t>
            </a:r>
            <a:r>
              <a:rPr lang="en-US" b="1" i="1"/>
              <a:t>Forming</a:t>
            </a:r>
            <a:r>
              <a:rPr lang="en-US" b="1"/>
              <a:t>)</a:t>
            </a:r>
          </a:p>
          <a:p>
            <a:r>
              <a:rPr lang="en-US" b="1"/>
              <a:t>Penguatan (</a:t>
            </a:r>
            <a:r>
              <a:rPr lang="en-US" b="1" i="1"/>
              <a:t>Storming</a:t>
            </a:r>
            <a:r>
              <a:rPr lang="en-US" b="1"/>
              <a:t>)</a:t>
            </a:r>
          </a:p>
          <a:p>
            <a:r>
              <a:rPr lang="en-US" b="1"/>
              <a:t>Penyesuaian (</a:t>
            </a:r>
            <a:r>
              <a:rPr lang="en-US" b="1" i="1"/>
              <a:t>Norming</a:t>
            </a:r>
            <a:r>
              <a:rPr lang="en-US" b="1"/>
              <a:t>)</a:t>
            </a:r>
          </a:p>
          <a:p>
            <a:r>
              <a:rPr lang="en-US" b="1"/>
              <a:t>Perwujudan (</a:t>
            </a:r>
            <a:r>
              <a:rPr lang="en-US" b="1" i="1"/>
              <a:t>Performing</a:t>
            </a:r>
            <a:r>
              <a:rPr lang="en-US" b="1"/>
              <a:t>) </a:t>
            </a:r>
          </a:p>
          <a:p>
            <a:r>
              <a:rPr lang="en-US" b="1"/>
              <a:t>Pencarian (</a:t>
            </a:r>
            <a:r>
              <a:rPr lang="en-US" b="1" i="1"/>
              <a:t>Adjourning</a:t>
            </a:r>
            <a:r>
              <a:rPr lang="en-US" b="1"/>
              <a:t>)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chemeClr val="tx1"/>
                </a:solidFill>
              </a:rPr>
              <a:t>Peran Kepemimpinan </a:t>
            </a:r>
            <a:br>
              <a:rPr lang="en-US" sz="4000" b="1">
                <a:solidFill>
                  <a:schemeClr val="tx1"/>
                </a:solidFill>
              </a:rPr>
            </a:br>
            <a:r>
              <a:rPr lang="en-US" sz="4000" b="1">
                <a:solidFill>
                  <a:schemeClr val="tx1"/>
                </a:solidFill>
              </a:rPr>
              <a:t>dalam Kelompok Kerja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Pemimpin Formal</a:t>
            </a:r>
          </a:p>
          <a:p>
            <a:pPr lvl="1">
              <a:lnSpc>
                <a:spcPct val="90000"/>
              </a:lnSpc>
            </a:pPr>
            <a:r>
              <a:rPr lang="en-US" b="1"/>
              <a:t>seseorang yang ditunjuk atau ditugaskan secara formal oleh organisasi untuk memimpin orang-orang dalam melakukan suatu pekerjaan </a:t>
            </a:r>
          </a:p>
          <a:p>
            <a:pPr>
              <a:lnSpc>
                <a:spcPct val="90000"/>
              </a:lnSpc>
            </a:pPr>
            <a:r>
              <a:rPr lang="en-US"/>
              <a:t>Pemimpin Informal</a:t>
            </a:r>
          </a:p>
          <a:p>
            <a:pPr lvl="1">
              <a:lnSpc>
                <a:spcPct val="90000"/>
              </a:lnSpc>
            </a:pPr>
            <a:r>
              <a:rPr lang="en-US" b="1"/>
              <a:t>seseorang yang secara alamiah dianggap mampu memainkan perannya sebagai pemimpin ketika kelompok kerja telah bekerja dan saling berinteraksi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Norma dalam Kelompok Kerja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Norma</a:t>
            </a:r>
          </a:p>
          <a:p>
            <a:pPr lvl="1"/>
            <a:r>
              <a:rPr lang="en-US"/>
              <a:t>sesuatu yang diterima dan disepakati oleh kelompok sebagai aturan yang mengontrol perilaku dan tindakan mereka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chemeClr val="tx1"/>
                </a:solidFill>
              </a:rPr>
              <a:t>Solidaritas dan Integritas </a:t>
            </a:r>
            <a:br>
              <a:rPr lang="en-US" sz="4000" b="1">
                <a:solidFill>
                  <a:schemeClr val="tx1"/>
                </a:solidFill>
              </a:rPr>
            </a:br>
            <a:r>
              <a:rPr lang="en-US" sz="4000" b="1">
                <a:solidFill>
                  <a:schemeClr val="tx1"/>
                </a:solidFill>
              </a:rPr>
              <a:t>dalam Kelompok Kerja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Pengertian Solidaritas dan Integritas</a:t>
            </a:r>
          </a:p>
          <a:p>
            <a:pPr lvl="1">
              <a:lnSpc>
                <a:spcPct val="80000"/>
              </a:lnSpc>
            </a:pPr>
            <a:r>
              <a:rPr lang="en-US" sz="2400" b="1" i="1"/>
              <a:t>tingkat kekompakan dan rasa memiliki, serta pandangan positif para anggota kelompok terhadap kelompok mereka sendiri </a:t>
            </a:r>
          </a:p>
          <a:p>
            <a:pPr lvl="1">
              <a:lnSpc>
                <a:spcPct val="80000"/>
              </a:lnSpc>
            </a:pPr>
            <a:endParaRPr lang="en-US" sz="2400" b="1" i="1"/>
          </a:p>
          <a:p>
            <a:pPr>
              <a:lnSpc>
                <a:spcPct val="80000"/>
              </a:lnSpc>
            </a:pPr>
            <a:r>
              <a:rPr lang="en-US" sz="2800"/>
              <a:t>Cara Membentuk Solidaritas dan Integritas</a:t>
            </a:r>
          </a:p>
          <a:p>
            <a:pPr lvl="1">
              <a:lnSpc>
                <a:spcPct val="80000"/>
              </a:lnSpc>
            </a:pPr>
            <a:r>
              <a:rPr lang="en-US" sz="2400" b="1" i="1"/>
              <a:t>Memperkenalkan kompetisi atau persaingan antar kelompok kerja dalam pengertian positif </a:t>
            </a:r>
          </a:p>
          <a:p>
            <a:pPr lvl="1">
              <a:lnSpc>
                <a:spcPct val="80000"/>
              </a:lnSpc>
            </a:pPr>
            <a:r>
              <a:rPr lang="en-US" sz="2400" b="1" i="1"/>
              <a:t>Meningkatkan tingkat interaksi antar anggota dalam kelompok kerja </a:t>
            </a:r>
          </a:p>
          <a:p>
            <a:pPr lvl="1">
              <a:lnSpc>
                <a:spcPct val="80000"/>
              </a:lnSpc>
            </a:pPr>
            <a:r>
              <a:rPr lang="en-US" sz="2400" b="1" i="1"/>
              <a:t>Mengangkat isu bersama berupa tujuan atau target-target yang harus dicapai bersama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400" b="1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2088</TotalTime>
  <Words>900</Words>
  <Application>Microsoft Office PowerPoint</Application>
  <PresentationFormat>On-screen Show (4:3)</PresentationFormat>
  <Paragraphs>226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Pengertian Kelompok dan Kelompok Kerja</vt:lpstr>
      <vt:lpstr>Karakteristik Kelompok</vt:lpstr>
      <vt:lpstr>Kelompok Kerja Formal dan Informal</vt:lpstr>
      <vt:lpstr>Bentuk Kelompok Kerja Formal</vt:lpstr>
      <vt:lpstr>Tahapan dalam Pembentukan  dan Interaksi Tim Kerja</vt:lpstr>
      <vt:lpstr>Peran Kepemimpinan  dalam Kelompok Kerja</vt:lpstr>
      <vt:lpstr>Norma dalam Kelompok Kerja</vt:lpstr>
      <vt:lpstr>Solidaritas dan Integritas  dalam Kelompok Kerja</vt:lpstr>
      <vt:lpstr>Model Kelompok Kerja yang Efektif</vt:lpstr>
      <vt:lpstr>Konflik dalam Kelompok Kerja</vt:lpstr>
      <vt:lpstr>Sumber Konflik</vt:lpstr>
      <vt:lpstr>Pendekatan dalam Manajemen Konflik</vt:lpstr>
      <vt:lpstr>Komunikasi dalam Organisasi</vt:lpstr>
      <vt:lpstr>Proses Komunikasi</vt:lpstr>
      <vt:lpstr>Kaitan antara Jarak Fisik  dengan Frekuensi Komunikasi</vt:lpstr>
      <vt:lpstr>Bentuk-bentuk Komunikasi</vt:lpstr>
      <vt:lpstr>Slide 18</vt:lpstr>
      <vt:lpstr>Pola Komunikasi  dalam Stuktur Organisasi</vt:lpstr>
      <vt:lpstr>Slide 20</vt:lpstr>
      <vt:lpstr>Bentuk Komunikasi Grapevine</vt:lpstr>
      <vt:lpstr>Hambatan dalam Berkomunikasi</vt:lpstr>
      <vt:lpstr>Upaya dalam mengatasi hambatan  dalam Berkomunikasi</vt:lpstr>
      <vt:lpstr>Teknologi Informasi dan Komunikasi</vt:lpstr>
      <vt:lpstr>SEKIAN</vt:lpstr>
    </vt:vector>
  </TitlesOfParts>
  <Company>AGP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AGP</dc:creator>
  <cp:lastModifiedBy>AGP</cp:lastModifiedBy>
  <cp:revision>160</cp:revision>
  <dcterms:created xsi:type="dcterms:W3CDTF">2015-09-17T02:07:58Z</dcterms:created>
  <dcterms:modified xsi:type="dcterms:W3CDTF">2015-12-31T10:45:08Z</dcterms:modified>
</cp:coreProperties>
</file>