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74" r:id="rId3"/>
    <p:sldId id="375" r:id="rId4"/>
    <p:sldId id="384" r:id="rId5"/>
    <p:sldId id="385" r:id="rId6"/>
    <p:sldId id="386" r:id="rId7"/>
    <p:sldId id="387" r:id="rId8"/>
    <p:sldId id="380" r:id="rId9"/>
    <p:sldId id="377" r:id="rId10"/>
    <p:sldId id="378" r:id="rId11"/>
    <p:sldId id="379" r:id="rId12"/>
    <p:sldId id="381" r:id="rId13"/>
    <p:sldId id="382" r:id="rId14"/>
    <p:sldId id="388" r:id="rId15"/>
    <p:sldId id="389" r:id="rId16"/>
    <p:sldId id="390" r:id="rId17"/>
    <p:sldId id="396" r:id="rId18"/>
    <p:sldId id="393" r:id="rId19"/>
    <p:sldId id="395" r:id="rId20"/>
    <p:sldId id="391" r:id="rId21"/>
    <p:sldId id="397" r:id="rId22"/>
    <p:sldId id="398" r:id="rId23"/>
    <p:sldId id="373" r:id="rId24"/>
  </p:sldIdLst>
  <p:sldSz cx="9144000" cy="6858000" type="screen4x3"/>
  <p:notesSz cx="705008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3418" y="0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r">
              <a:defRPr sz="1200"/>
            </a:lvl1pPr>
          </a:lstStyle>
          <a:p>
            <a:fld id="{65A47B5C-8232-4EA7-A5A4-C6991C501CB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9" tIns="46740" rIns="93479" bIns="467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09" y="4421823"/>
            <a:ext cx="5640070" cy="4189095"/>
          </a:xfrm>
          <a:prstGeom prst="rect">
            <a:avLst/>
          </a:prstGeom>
        </p:spPr>
        <p:txBody>
          <a:bodyPr vert="horz" lIns="93479" tIns="46740" rIns="93479" bIns="467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3418" y="8842029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r">
              <a:defRPr sz="1200"/>
            </a:lvl1pPr>
          </a:lstStyle>
          <a:p>
            <a:fld id="{ADAC8204-8707-48D3-8C5B-CCA5C4BC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D765BC-2DE1-4C78-93D3-C55D405CA0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307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PERILAKU-ORGANISASI / AN / FISIP / herwanparwiyanto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A6DCBC-F44F-4494-9CFF-5B0DD928FF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PERILAKU-ORGANISASI / AN / FISIP / herwanparwiyanto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tk mrh duduk.JPG"/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1142976" cy="11429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93C8-1BED-45E9-B28A-14A4CD6FF998}" type="datetime1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http://herwanparwiyanto.staff.uns.ac.id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2D915-0D2F-4E22-A502-BB1A1F55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5344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6583-9C40-40C7-AB30-42A69C8860CE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3A117-B69D-4389-AEAB-E7251C548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2691-9B2C-46C9-8E12-6BAAB2E335D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tk mrh duduk.JPG"/>
          <p:cNvPicPr>
            <a:picLocks noGrp="1" noChangeAspect="1"/>
          </p:cNvPicPr>
          <p:nvPr isPhoto="1"/>
        </p:nvPicPr>
        <p:blipFill>
          <a:blip r:embed="rId16" cstate="print">
            <a:lum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2" r:id="rId11"/>
    <p:sldLayoutId id="2147483663" r:id="rId12"/>
    <p:sldLayoutId id="214748366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8643998" cy="5214974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443038">
              <a:buNone/>
            </a:pPr>
            <a:endParaRPr lang="en-US" sz="4000" dirty="0" smtClean="0"/>
          </a:p>
          <a:p>
            <a:pPr marL="1443038">
              <a:buNone/>
            </a:pPr>
            <a:r>
              <a:rPr lang="en-US" sz="4000" dirty="0" err="1" smtClean="0"/>
              <a:t>SESI</a:t>
            </a:r>
            <a:r>
              <a:rPr lang="en-US" sz="4000" dirty="0" smtClean="0"/>
              <a:t> 12 </a:t>
            </a:r>
          </a:p>
          <a:p>
            <a:pPr marL="1443038">
              <a:buNone/>
            </a:pPr>
            <a:r>
              <a:rPr lang="en-US" sz="4000" dirty="0" err="1" smtClean="0"/>
              <a:t>MOTIVASI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endParaRPr lang="en-US" sz="4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85728"/>
            <a:ext cx="7772400" cy="914400"/>
          </a:xfrm>
        </p:spPr>
        <p:txBody>
          <a:bodyPr/>
          <a:lstStyle/>
          <a:p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Beberapa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Pendekatan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Mengenai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Motivasi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pendekatan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tradisional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dikenal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sebagai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traditional model of motivation theory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pendekatan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relasi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human relation model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pendekatan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sumber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human resources model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>
            <p:ph/>
          </p:nvPr>
        </p:nvGraphicFramePr>
        <p:xfrm>
          <a:off x="214281" y="1285860"/>
          <a:ext cx="8715438" cy="5286411"/>
        </p:xfrm>
        <a:graphic>
          <a:graphicData uri="http://schemas.openxmlformats.org/drawingml/2006/table">
            <a:tbl>
              <a:tblPr/>
              <a:tblGrid>
                <a:gridCol w="2905146"/>
                <a:gridCol w="2905146"/>
                <a:gridCol w="2905146"/>
              </a:tblGrid>
              <a:tr h="614899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Tradisional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 Relasi Manusia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SDM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546576">
                <a:tc gridSpan="3"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 S U M S 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4936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dasarnya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merupakan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sesuatu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tidak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disukai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oleh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setiap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merupakan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sebuah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beban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Apa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seseorang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lakukan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tidak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lebih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penting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dari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apa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dapat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diperoleh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oleh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seseorang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melakukan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tersebut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sedikit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mampu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mengerjakan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kreatif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inovatif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penuh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tantangan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Pada dasarnya manusia ingin dianggap penting dan berguna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Manusia ingin merasa dimiliki dan diakui eksistensinya secara individual dalam lingkungan sosial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3. Perasaan sebagaimana yang disebutkan dalam asumsi 1 dan 2 adalah lebih penting daripada kompensasi berupa uang.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dasarnya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merupakan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sesuatu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tidak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disukai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Para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ingin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kontribusi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terhadap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suatu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tujuan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manfaat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Hampir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semua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dasarnya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dapat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melakukan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sesuatu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kreatif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inovatif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penuh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tantangan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daripada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sekedar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menjalankan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tugas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diperintahkan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mereka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3841" y="1708436"/>
          <a:ext cx="8755878" cy="4846323"/>
        </p:xfrm>
        <a:graphic>
          <a:graphicData uri="http://schemas.openxmlformats.org/drawingml/2006/table">
            <a:tbl>
              <a:tblPr/>
              <a:tblGrid>
                <a:gridCol w="2887740"/>
                <a:gridCol w="2918626"/>
                <a:gridCol w="2949512"/>
              </a:tblGrid>
              <a:tr h="365763">
                <a:tc gridSpan="3"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KEBIJAKAN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 YANG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DAPAT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DILAKUKAN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6269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harus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memberi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perintah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mengawasi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bawahan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setiap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harus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menerjemahkan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bentuk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perintah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sederhana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spesifik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jelas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agar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mudah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dikerjakan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oleh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bawahan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harus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membuat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jadual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secara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rutin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rinci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mengkordinasikannya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setiap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saat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bertugas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menciptakan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suasana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dimana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menganggap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dirinya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penting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bermanfaat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bagi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perusahaan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selalu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mengakomodasi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usulan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dari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bawahan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memastikan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bahwa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selalu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mendapatkan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informasi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terkini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mengenai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kesempatan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melakukan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inisiatif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kemandirian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setiap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memastikan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bahwa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seluruh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sumber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manusia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didayagunakan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dimanfaatkan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secara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optimal.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mewujudkan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suasana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dapat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mendorong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seluruh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sumber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manusia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berdasarkan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kemampuannya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masing-masing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perlu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mendukung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adanya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partisipasi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dari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bekerja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berinisiatif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melakukan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secara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mandiri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2" y="1037597"/>
          <a:ext cx="8786877" cy="614899"/>
        </p:xfrm>
        <a:graphic>
          <a:graphicData uri="http://schemas.openxmlformats.org/drawingml/2006/table">
            <a:tbl>
              <a:tblPr/>
              <a:tblGrid>
                <a:gridCol w="2928959"/>
                <a:gridCol w="2928959"/>
                <a:gridCol w="2928959"/>
              </a:tblGrid>
              <a:tr h="614899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Tradisional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 Relasi Manusia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SDM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83" y="2214554"/>
          <a:ext cx="8715434" cy="4286280"/>
        </p:xfrm>
        <a:graphic>
          <a:graphicData uri="http://schemas.openxmlformats.org/drawingml/2006/table">
            <a:tbl>
              <a:tblPr/>
              <a:tblGrid>
                <a:gridCol w="2791682"/>
                <a:gridCol w="2791682"/>
                <a:gridCol w="3132070"/>
              </a:tblGrid>
              <a:tr h="324718">
                <a:tc gridSpan="3"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HARAPAN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1562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Para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melakukan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jika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upahnya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memadai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bertindak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adil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Jika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harus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dilakukan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jelas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diawasi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secara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ketat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maka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mampu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sesuai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dengan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standar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Adanya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transparansi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informasi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memadai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antara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atasan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bawahan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serta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keterlibatan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dalam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berbagai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keputusan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memuaskan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kebutuhan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diperhatikan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dianggap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penting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serta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berguna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Pemuasan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terhadap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kebutuhan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dianggap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penting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berguna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meningkatkan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moral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semangat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akhirnya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bersedia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untuk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sama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keterlibatan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dalam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berbagai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terkait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dengan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menyebabkan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terjadinya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kinerja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efisiensi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Kepuasan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terwujud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melalui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berbagai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hasil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positif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dapat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ditunjukkan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oleh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dalam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setiap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kesempatan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1172" y="1397000"/>
          <a:ext cx="8786877" cy="614899"/>
        </p:xfrm>
        <a:graphic>
          <a:graphicData uri="http://schemas.openxmlformats.org/drawingml/2006/table">
            <a:tbl>
              <a:tblPr/>
              <a:tblGrid>
                <a:gridCol w="2928959"/>
                <a:gridCol w="2928959"/>
                <a:gridCol w="2928959"/>
              </a:tblGrid>
              <a:tr h="614899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Tradisional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 Relasi Manusia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SDM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Papyrus" pitchFamily="66" charset="0"/>
              </a:rPr>
              <a:t>TEORI 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Papyrus" pitchFamily="66" charset="0"/>
              </a:rPr>
              <a:t>MOTIVASI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Papyrus" pitchFamily="66" charset="0"/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latin typeface="Papyrus" pitchFamily="66" charset="0"/>
              </a:rPr>
            </a:b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</a:rPr>
              <a:t>MASLOW, </a:t>
            </a:r>
            <a:r>
              <a:rPr lang="en-US" sz="2400" dirty="0" err="1" smtClean="0">
                <a:solidFill>
                  <a:schemeClr val="tx2">
                    <a:satMod val="200000"/>
                  </a:schemeClr>
                </a:solidFill>
              </a:rPr>
              <a:t>ALDERFER</a:t>
            </a: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2400" smtClean="0">
                <a:solidFill>
                  <a:schemeClr val="tx2">
                    <a:satMod val="200000"/>
                  </a:schemeClr>
                </a:solidFill>
              </a:rPr>
              <a:t>McCLELLAND</a:t>
            </a: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satMod val="200000"/>
                  </a:schemeClr>
                </a:solidFill>
              </a:rPr>
              <a:t>HEZBERG</a:t>
            </a:r>
            <a:endParaRPr lang="en-US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276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ALDERFER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McCLELLAND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HEZBERG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Hygiene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&amp;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Belongingness &amp; Love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Relatedness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for Affiliation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 Esteem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for Achievement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Motivators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 Actualization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for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sp>
        <p:nvSpPr>
          <p:cNvPr id="246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CE72AE-3F27-4AF5-8371-3D70029674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Papyrus" pitchFamily="66" charset="0"/>
              </a:rPr>
              <a:t>MASLOW’s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Papyrus" pitchFamily="66" charset="0"/>
              </a:rPr>
              <a:t> Hierarchy of Need </a:t>
            </a:r>
            <a:endParaRPr lang="en-US" dirty="0">
              <a:solidFill>
                <a:schemeClr val="tx2">
                  <a:satMod val="200000"/>
                </a:schemeClr>
              </a:solidFill>
              <a:latin typeface="Papyrus" pitchFamily="66" charset="0"/>
            </a:endParaRPr>
          </a:p>
        </p:txBody>
      </p:sp>
      <p:pic>
        <p:nvPicPr>
          <p:cNvPr id="25603" name="Content Placeholder 4" descr="MASLOWS_hierarchy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11275" y="1784350"/>
            <a:ext cx="6978650" cy="4572000"/>
          </a:xfrm>
        </p:spPr>
      </p:pic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CFB714-3483-4EF8-A3EB-FEE4302D19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MASLOW 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hierarchy of needs,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FF0000"/>
                </a:solidFill>
              </a:rPr>
              <a:t>Physiological needs  </a:t>
            </a:r>
            <a:r>
              <a:rPr lang="en-US" dirty="0" smtClean="0"/>
              <a:t>/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FF0000"/>
                </a:solidFill>
              </a:rPr>
              <a:t>Safety &amp; security needs </a:t>
            </a:r>
            <a:r>
              <a:rPr lang="en-US" dirty="0" smtClean="0"/>
              <a:t>/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rasa </a:t>
            </a:r>
            <a:r>
              <a:rPr lang="en-US" dirty="0" err="1" smtClean="0"/>
              <a:t>aman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FF0000"/>
                </a:solidFill>
              </a:rPr>
              <a:t>Belongingness &amp; love </a:t>
            </a:r>
            <a:r>
              <a:rPr lang="en-US" dirty="0" smtClean="0"/>
              <a:t>/ </a:t>
            </a:r>
            <a:r>
              <a:rPr lang="en-US" dirty="0" err="1" smtClean="0"/>
              <a:t>kebutuhnan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FF0000"/>
                </a:solidFill>
              </a:rPr>
              <a:t>Self esteem &amp; status </a:t>
            </a:r>
            <a:r>
              <a:rPr lang="en-US" dirty="0" smtClean="0"/>
              <a:t>/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&amp; status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FF0000"/>
                </a:solidFill>
              </a:rPr>
              <a:t>Self actualization </a:t>
            </a:r>
            <a:r>
              <a:rPr lang="en-US" dirty="0" smtClean="0"/>
              <a:t>/ </a:t>
            </a:r>
            <a:r>
              <a:rPr lang="en-US" dirty="0" err="1" smtClean="0"/>
              <a:t>aktualisasi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16AA87-B203-4C6B-AA4F-CE3C03F395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chemeClr val="tx2">
                    <a:lumMod val="75000"/>
                  </a:schemeClr>
                </a:solidFill>
              </a:rPr>
              <a:t>Teori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 ERG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</a:rPr>
              <a:t>Alderfer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133600" y="3589338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Fisik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133600" y="3017838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Sosial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133600" y="2674938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Penghargaan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247900" y="2332038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Aktualisasi Diri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133600" y="3246438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Keamanan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1676400" y="1989138"/>
            <a:ext cx="125730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933700" y="1989138"/>
            <a:ext cx="125730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676400" y="3932238"/>
            <a:ext cx="2514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905000" y="3589338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133600" y="3246438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362200" y="29035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590800" y="2560638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3733800" y="19050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3962400" y="19050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3733800" y="24765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962400" y="22479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3886200" y="25908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4114800" y="25908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H="1">
            <a:off x="3886200" y="31623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4114800" y="29337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4191000" y="32766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4419600" y="32766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 flipH="1">
            <a:off x="4191000" y="38481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4419600" y="36195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4762500" y="2133600"/>
            <a:ext cx="12573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 b="1">
                <a:solidFill>
                  <a:schemeClr val="tx2">
                    <a:lumMod val="75000"/>
                  </a:schemeClr>
                </a:solidFill>
              </a:rPr>
              <a:t>GROWTH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 Needs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4762500" y="2819400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 b="1">
                <a:solidFill>
                  <a:schemeClr val="tx2">
                    <a:lumMod val="75000"/>
                  </a:schemeClr>
                </a:solidFill>
              </a:rPr>
              <a:t>RELATEDNESS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 Needs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4762500" y="3505200"/>
            <a:ext cx="1371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 b="1">
                <a:solidFill>
                  <a:schemeClr val="tx2">
                    <a:lumMod val="75000"/>
                  </a:schemeClr>
                </a:solidFill>
              </a:rPr>
              <a:t>EXISTENCE 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 Needs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1905000" y="4191000"/>
            <a:ext cx="2057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rgbClr val="996633"/>
                </a:solidFill>
              </a:rPr>
              <a:t>Tingkatan Kebutuhan dari Maslow</a:t>
            </a:r>
            <a:endParaRPr lang="en-US" sz="1200" b="1">
              <a:solidFill>
                <a:srgbClr val="996633"/>
              </a:solidFill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4305300" y="4191000"/>
            <a:ext cx="20574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Teori </a:t>
            </a:r>
            <a:r>
              <a:rPr lang="en-US" sz="1200" b="1">
                <a:solidFill>
                  <a:schemeClr val="tx2">
                    <a:lumMod val="75000"/>
                  </a:schemeClr>
                </a:solidFill>
              </a:rPr>
              <a:t>ERG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</a:rPr>
              <a:t> dari Alderfer</a:t>
            </a:r>
            <a:endParaRPr 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648200" y="1905000"/>
            <a:ext cx="1485900" cy="20574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4648200" y="2476500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4648200" y="3276600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49275"/>
            <a:ext cx="7561263" cy="5543550"/>
          </a:xfrm>
          <a:solidFill>
            <a:schemeClr val="accent6">
              <a:lumMod val="75000"/>
            </a:schemeClr>
          </a:solidFill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Teori prestasi  (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Mc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Clelland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971550" lvl="1" indent="-514350" algn="l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Karakteristik org yg berorientasi prestasi :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 tdk tkt akan resiko, suka tantangan, &amp; tanggungjwb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7an jls &amp; konsisten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Keinginan kuat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Mempunyai ketrampilan dlm planning jngka pjg, &amp; memiliki kemampuan organisasional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450" y="549275"/>
            <a:ext cx="6048375" cy="5400675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Teori motivasi (Herzberg) </a:t>
            </a:r>
          </a:p>
          <a:p>
            <a:pPr marL="971550" lvl="1" indent="-514350" algn="l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2 faktor yg b’pengaruh: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faktor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motivator (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faktor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intrinsik</a:t>
            </a: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) → 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achievement,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pengakuan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kemajuan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tingkat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kehidupan</a:t>
            </a:r>
            <a:endParaRPr lang="id-ID" sz="3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Faktor</a:t>
            </a: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giene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faktor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ekstrinsik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id-ID" sz="3200" dirty="0" smtClean="0">
                <a:solidFill>
                  <a:schemeClr val="tx1"/>
                </a:solidFill>
                <a:latin typeface="Comic Sans MS" pitchFamily="66" charset="0"/>
              </a:rPr>
              <a:t> →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hubungan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antar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manusia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imbalan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kondisi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omic Sans MS" pitchFamily="66" charset="0"/>
              </a:rPr>
              <a:t>lingkungan</a:t>
            </a:r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219" name="Picture 2" descr="D:\Download Gambar Animasi Gratis untuk Presentasi Power Point Bagian 4 « Pabrik Animasi_files\ptbarnu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205038"/>
            <a:ext cx="151288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1"/>
            <a:ext cx="7772400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MOTIVASI</a:t>
            </a:r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Georgia" pitchFamily="18" charset="0"/>
              </a:rPr>
              <a:t>Pengertian</a:t>
            </a:r>
            <a:r>
              <a:rPr lang="en-US" b="1" dirty="0" smtClean="0">
                <a:latin typeface="Georgia" pitchFamily="18" charset="0"/>
              </a:rPr>
              <a:t>/</a:t>
            </a:r>
            <a:r>
              <a:rPr lang="en-US" b="1" dirty="0" err="1" smtClean="0">
                <a:latin typeface="Georgia" pitchFamily="18" charset="0"/>
              </a:rPr>
              <a:t>Definisi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Motivasi</a:t>
            </a:r>
            <a:endParaRPr lang="en-US" b="1" dirty="0" smtClean="0">
              <a:latin typeface="Georgia" pitchFamily="18" charset="0"/>
            </a:endParaRPr>
          </a:p>
          <a:p>
            <a:r>
              <a:rPr lang="en-US" b="1" dirty="0" err="1" smtClean="0">
                <a:latin typeface="Georgia" pitchFamily="18" charset="0"/>
              </a:rPr>
              <a:t>Dimensi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Motivasi</a:t>
            </a:r>
            <a:endParaRPr lang="en-US" b="1" dirty="0" smtClean="0">
              <a:latin typeface="Georgia" pitchFamily="18" charset="0"/>
            </a:endParaRPr>
          </a:p>
          <a:p>
            <a:r>
              <a:rPr lang="en-US" b="1" dirty="0" err="1" smtClean="0">
                <a:latin typeface="Georgia" pitchFamily="18" charset="0"/>
              </a:rPr>
              <a:t>Teori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Motivasi</a:t>
            </a:r>
            <a:endParaRPr lang="en-US" b="1" dirty="0" smtClean="0">
              <a:latin typeface="Georgia" pitchFamily="18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286390-93DC-481E-A577-5EA0448573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5000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FFF00"/>
                </a:solidFill>
                <a:latin typeface="Papyrus" pitchFamily="66" charset="0"/>
              </a:rPr>
              <a:t>Motivating ...</a:t>
            </a:r>
            <a:endParaRPr lang="en-US" dirty="0">
              <a:solidFill>
                <a:srgbClr val="FFFF00"/>
              </a:solidFill>
              <a:latin typeface="Papyrus" pitchFamily="66" charset="0"/>
            </a:endParaRP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pic>
        <p:nvPicPr>
          <p:cNvPr id="27652" name="Content Placeholder 6" descr="carrot_motivation_cartoon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86075" y="1870075"/>
            <a:ext cx="3829050" cy="4400550"/>
          </a:xfrm>
        </p:spPr>
      </p:pic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06A693-5DC1-4555-8BA5-28663C2D10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4535488"/>
          </a:xfrm>
          <a:solidFill>
            <a:schemeClr val="accent4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latin typeface="Comic Sans MS" pitchFamily="66" charset="0"/>
              </a:rPr>
              <a:t>4 teknik u/ mengubah perilaku krywn: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Comic Sans MS" pitchFamily="66" charset="0"/>
              </a:rPr>
              <a:t>Penguatan </a:t>
            </a:r>
            <a:r>
              <a:rPr lang="id-ID" dirty="0" smtClean="0">
                <a:latin typeface="Comic Sans MS" pitchFamily="66" charset="0"/>
              </a:rPr>
              <a:t>primer : pemenuhan keb pokok :gaji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Comic Sans MS" pitchFamily="66" charset="0"/>
              </a:rPr>
              <a:t>penguat </a:t>
            </a:r>
            <a:r>
              <a:rPr lang="id-ID" dirty="0" smtClean="0">
                <a:latin typeface="Comic Sans MS" pitchFamily="66" charset="0"/>
              </a:rPr>
              <a:t>sekunder : uang/hadiah/promosi)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Comic Sans MS" pitchFamily="66" charset="0"/>
              </a:rPr>
              <a:t>Penguatan </a:t>
            </a:r>
            <a:r>
              <a:rPr lang="id-ID" dirty="0" smtClean="0">
                <a:latin typeface="Comic Sans MS" pitchFamily="66" charset="0"/>
              </a:rPr>
              <a:t>individu : mempelajari </a:t>
            </a:r>
            <a:r>
              <a:rPr lang="id-ID" dirty="0" smtClean="0">
                <a:latin typeface="Comic Sans MS" pitchFamily="66" charset="0"/>
              </a:rPr>
              <a:t>perilaku yg </a:t>
            </a:r>
            <a:r>
              <a:rPr lang="id-ID" dirty="0" smtClean="0">
                <a:latin typeface="Comic Sans MS" pitchFamily="66" charset="0"/>
              </a:rPr>
              <a:t>menyenangkan/Tidak</a:t>
            </a:r>
            <a:endParaRPr lang="id-ID" dirty="0" smtClean="0">
              <a:latin typeface="Comic Sans MS" pitchFamily="66" charset="0"/>
            </a:endParaRP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Comic Sans MS" pitchFamily="66" charset="0"/>
              </a:rPr>
              <a:t>Pemadaman (peniadaan penguatan)</a:t>
            </a:r>
            <a:endParaRPr lang="id-ID" dirty="0" smtClean="0">
              <a:latin typeface="Comic Sans MS" pitchFamily="66" charset="0"/>
            </a:endParaRP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Comic Sans MS" pitchFamily="66" charset="0"/>
              </a:rPr>
              <a:t>Hukuman 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2291" name="Picture 3" descr="D:\Download Gambar Animasi Gratis untuk Presentasi Power Point Bagian 4 « Pabrik Animasi_files\j02830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581525"/>
            <a:ext cx="316865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4103687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dirty="0" smtClean="0">
                <a:latin typeface="Comic Sans MS" pitchFamily="66" charset="0"/>
              </a:rPr>
              <a:t>Teori Porter- Lawler (teori pengharapan dr motivasi dg versi orientasi masa mendtg,&amp; jg menekankan antisipasi tanggapan2/hsl2)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dirty="0" smtClean="0">
                <a:latin typeface="Comic Sans MS" pitchFamily="66" charset="0"/>
              </a:rPr>
              <a:t>Teori keadilan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latin typeface="Comic Sans MS" pitchFamily="66" charset="0"/>
              </a:rPr>
              <a:t>	 Membandingkan antara masukan (pendidikan, pengalaman, latihan &amp; usaha) dg hsl (penghargaan) yg mereka terima.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3315" name="Picture 2" descr="D:\Download Gambar Animasi Gratis untuk Presentasi Power Point Bagian 4 « Pabrik Animasi_files\j018649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724400"/>
            <a:ext cx="59404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8258204" cy="321471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443038">
              <a:buNone/>
            </a:pPr>
            <a:r>
              <a:rPr lang="en-US" sz="6000" dirty="0" err="1" smtClean="0"/>
              <a:t>SAMPAI</a:t>
            </a:r>
            <a:r>
              <a:rPr lang="en-US" sz="6000" dirty="0" smtClean="0"/>
              <a:t> </a:t>
            </a:r>
            <a:r>
              <a:rPr lang="en-US" sz="6000" dirty="0" err="1" smtClean="0"/>
              <a:t>BERJUMPA</a:t>
            </a:r>
            <a:r>
              <a:rPr lang="en-US" sz="6000" dirty="0" smtClean="0"/>
              <a:t> </a:t>
            </a:r>
            <a:r>
              <a:rPr lang="en-US" sz="6000" dirty="0" err="1" smtClean="0"/>
              <a:t>MINGGU</a:t>
            </a:r>
            <a:r>
              <a:rPr lang="en-US" sz="6000" dirty="0" smtClean="0"/>
              <a:t> </a:t>
            </a:r>
            <a:r>
              <a:rPr lang="en-US" sz="6000" dirty="0" err="1" smtClean="0"/>
              <a:t>DEPAN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err="1" smtClean="0"/>
              <a:t>SEKIAN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996633"/>
                </a:solidFill>
              </a:rPr>
              <a:t>Pengertian</a:t>
            </a:r>
            <a:r>
              <a:rPr lang="en-US" sz="3600" dirty="0">
                <a:solidFill>
                  <a:srgbClr val="996633"/>
                </a:solidFill>
              </a:rPr>
              <a:t> </a:t>
            </a:r>
            <a:r>
              <a:rPr lang="en-US" sz="3600" dirty="0" err="1">
                <a:solidFill>
                  <a:srgbClr val="996633"/>
                </a:solidFill>
              </a:rPr>
              <a:t>Motivasi</a:t>
            </a:r>
            <a:endParaRPr lang="en-US" sz="3600" dirty="0">
              <a:solidFill>
                <a:srgbClr val="996633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043114"/>
          </a:xfrm>
        </p:spPr>
        <p:txBody>
          <a:bodyPr>
            <a:noAutofit/>
          </a:bodyPr>
          <a:lstStyle/>
          <a:p>
            <a:r>
              <a:rPr lang="en-US" sz="2800" dirty="0"/>
              <a:t>French and Raven :</a:t>
            </a:r>
          </a:p>
          <a:p>
            <a:pPr lvl="1"/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Motivation is the set of forces that cause people to behave in certain ways. </a:t>
            </a:r>
          </a:p>
          <a:p>
            <a:pPr lvl="1"/>
            <a:endParaRPr lang="en-US" dirty="0"/>
          </a:p>
          <a:p>
            <a:pPr lvl="1">
              <a:buFont typeface="Marlett" pitchFamily="2" charset="2"/>
              <a:buNone/>
            </a:pPr>
            <a:endParaRPr lang="en-US" dirty="0"/>
          </a:p>
          <a:p>
            <a:pPr lvl="1">
              <a:buFont typeface="Marlett" pitchFamily="2" charset="2"/>
              <a:buNone/>
            </a:pP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4000504"/>
            <a:ext cx="8229600" cy="232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Motivasi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faktor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penentu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kinerja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(Griffin;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Ullrich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1950-an)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selain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kemampuan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Papyrus" pitchFamily="66" charset="0"/>
              </a:rPr>
              <a:t>Dimensi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Papyrus" pitchFamily="66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Papyrus" pitchFamily="66" charset="0"/>
              </a:rPr>
              <a:t>motivasi</a:t>
            </a:r>
            <a:endParaRPr lang="en-US" dirty="0">
              <a:solidFill>
                <a:schemeClr val="tx2">
                  <a:lumMod val="75000"/>
                </a:schemeClr>
              </a:solidFill>
              <a:latin typeface="Papyrus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Motivasi mengandung 3 komponen penting yang saling berkaitan erat, yaitu : </a:t>
            </a:r>
          </a:p>
          <a:p>
            <a:r>
              <a:rPr lang="en-US" smtClean="0"/>
              <a:t>a. kebutuhan;  </a:t>
            </a:r>
          </a:p>
          <a:p>
            <a:r>
              <a:rPr lang="en-US" smtClean="0"/>
              <a:t>b. dorongan;  </a:t>
            </a:r>
          </a:p>
          <a:p>
            <a:r>
              <a:rPr lang="en-US" smtClean="0"/>
              <a:t>c. tujuan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pic>
        <p:nvPicPr>
          <p:cNvPr id="16389" name="Picture 4" descr="self-motiv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3214688"/>
            <a:ext cx="407828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70AD7F-C8B8-4825-B9BD-F3C5E2F64A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Papyrus" pitchFamily="66" charset="0"/>
              </a:rPr>
              <a:t>kebutuhan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si-individu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(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ketidakseimbangan</a:t>
            </a:r>
            <a:r>
              <a:rPr lang="en-US" i="1" dirty="0" smtClean="0"/>
              <a:t> </a:t>
            </a:r>
            <a:r>
              <a:rPr lang="en-US" i="1" dirty="0" err="1" smtClean="0"/>
              <a:t>antara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dimiliki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menurut</a:t>
            </a:r>
            <a:r>
              <a:rPr lang="en-US" i="1" dirty="0" smtClean="0"/>
              <a:t> </a:t>
            </a:r>
            <a:r>
              <a:rPr lang="en-US" i="1" dirty="0" err="1" smtClean="0"/>
              <a:t>persepsi</a:t>
            </a:r>
            <a:r>
              <a:rPr lang="en-US" i="1" dirty="0" smtClean="0"/>
              <a:t>  </a:t>
            </a:r>
            <a:r>
              <a:rPr lang="en-US" i="1" dirty="0" err="1" smtClean="0"/>
              <a:t>si-individu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dimiliki</a:t>
            </a:r>
            <a:r>
              <a:rPr lang="en-US" dirty="0" smtClean="0"/>
              <a:t> ).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http://herwanparwiyanto.staff.uns.ac.id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FA5B54-5CA6-4A28-8EA4-C187296D85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  <a:latin typeface="Papyrus" pitchFamily="66" charset="0"/>
              </a:rPr>
              <a:t>dorongan</a:t>
            </a:r>
            <a:endParaRPr lang="en-US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Untuk mengatasi ketidakseimbangan tersebut, dalam diri si-individu akan timbul </a:t>
            </a:r>
            <a:r>
              <a:rPr lang="en-US" i="1" smtClean="0"/>
              <a:t>DORONGAN</a:t>
            </a:r>
            <a:r>
              <a:rPr lang="en-US" smtClean="0"/>
              <a:t> berupa usaha pemenuhan kebutuhan secara terarah.</a:t>
            </a:r>
          </a:p>
          <a:p>
            <a:r>
              <a:rPr lang="en-US" smtClean="0"/>
              <a:t>Maka, DORONGAN biasanya berorientasi pada tindakan tertentu yang secara sadar dilakukan oleh seseorang/individu, dan inilah </a:t>
            </a:r>
            <a:r>
              <a:rPr lang="en-US" i="1" smtClean="0"/>
              <a:t>INTI dari MOTIVASI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FACC66-99B9-4809-B9FE-517CC7B66B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214688"/>
            <a:ext cx="750093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  <a:latin typeface="Papyrus" pitchFamily="66" charset="0"/>
              </a:rPr>
              <a:t>tujuan</a:t>
            </a:r>
            <a:endParaRPr lang="en-US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Komponen ketiga dari motivasi adalah TUJUAN. Pencapaian </a:t>
            </a:r>
            <a:r>
              <a:rPr lang="en-US" i="1" smtClean="0"/>
              <a:t>TUJUAN </a:t>
            </a:r>
            <a:r>
              <a:rPr lang="en-US" smtClean="0"/>
              <a:t>berarti mengembangkan keseimbangan dalam diri </a:t>
            </a:r>
            <a:r>
              <a:rPr lang="en-US" smtClean="0">
                <a:solidFill>
                  <a:schemeClr val="bg1"/>
                </a:solidFill>
              </a:rPr>
              <a:t>seseorang/si-individu. </a:t>
            </a:r>
          </a:p>
          <a:p>
            <a:endParaRPr lang="en-US" smtClean="0"/>
          </a:p>
        </p:txBody>
      </p:sp>
      <p:sp>
        <p:nvSpPr>
          <p:cNvPr id="1946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http://herwanparwiyanto.staff.uns.ac.id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59B58E-41D0-40A1-B6A9-63892E2B2A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413" y="333375"/>
            <a:ext cx="7772400" cy="1366838"/>
          </a:xfrm>
          <a:solidFill>
            <a:schemeClr val="accent4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Jenis motivasi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1989138"/>
            <a:ext cx="6369050" cy="4032250"/>
          </a:xfrm>
          <a:solidFill>
            <a:schemeClr val="accent3"/>
          </a:solidFill>
        </p:spPr>
        <p:txBody>
          <a:bodyPr rtlCol="0">
            <a:normAutofit lnSpcReduction="10000"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Motivasi intrinsik  →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termotivasi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kepuasan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Motivasi ekstrinsik →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faktor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utama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termotivasi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status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kompensasi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124" name="Picture 2" descr="D:\Download Gambar Animasi Gratis untuk Presentasi Power Point Bagian 4 « Pabrik Animasi_files\cg2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2565400"/>
            <a:ext cx="23399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0"/>
            <a:ext cx="7786710" cy="1143000"/>
          </a:xfrm>
        </p:spPr>
        <p:txBody>
          <a:bodyPr/>
          <a:lstStyle/>
          <a:p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Motivasi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sebagai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Pendorong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Individu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1714488"/>
            <a:ext cx="1828800" cy="1181112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Kebutuhan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Kesenjangan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Kebutuhan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590800" y="1714488"/>
            <a:ext cx="2743200" cy="1181112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Pencarian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Jalan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Keluar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bagi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memenuhi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memuaskan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kebutuhan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600700" y="1714488"/>
            <a:ext cx="3009900" cy="1181112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chemeClr val="tx2">
                    <a:lumMod val="75000"/>
                  </a:schemeClr>
                </a:solidFill>
              </a:rPr>
              <a:t>Pilihan Perilaku untuk memenuhi dan memuaskan kebutuhan</a:t>
            </a:r>
            <a:endParaRPr lang="en-US" sz="20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667000" y="3238500"/>
            <a:ext cx="2590800" cy="161926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chemeClr val="tx2">
                    <a:lumMod val="75000"/>
                  </a:schemeClr>
                </a:solidFill>
              </a:rPr>
              <a:t>Penentuan kebutuhan di masa yang akan datang dan pencarian bagi cara pemenuhannya</a:t>
            </a:r>
            <a:endParaRPr lang="en-US" sz="20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638800" y="3276600"/>
            <a:ext cx="2971800" cy="122397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Evaluasi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atas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Pemuasan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Kebutuhan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362200" y="25527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334000" y="25527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7086600" y="28956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5257800" y="35814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2019300" y="35814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2019300" y="28956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1065</Words>
  <Application>Microsoft Office PowerPoint</Application>
  <PresentationFormat>On-screen Show (4:3)</PresentationFormat>
  <Paragraphs>159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MOTIVASI</vt:lpstr>
      <vt:lpstr>Pengertian Motivasi</vt:lpstr>
      <vt:lpstr>Dimensi motivasi</vt:lpstr>
      <vt:lpstr>kebutuhan</vt:lpstr>
      <vt:lpstr>dorongan</vt:lpstr>
      <vt:lpstr>tujuan</vt:lpstr>
      <vt:lpstr>Jenis motivasi</vt:lpstr>
      <vt:lpstr>Motivasi sebagai Pendorong Individu</vt:lpstr>
      <vt:lpstr>Beberapa Pendekatan Mengenai Motivasi</vt:lpstr>
      <vt:lpstr>PowerPoint Presentation</vt:lpstr>
      <vt:lpstr>PowerPoint Presentation</vt:lpstr>
      <vt:lpstr>PowerPoint Presentation</vt:lpstr>
      <vt:lpstr>TEORI  MOTIVASI MASLOW, ALDERFER, McCLELLAND, HEZBERG</vt:lpstr>
      <vt:lpstr>MASLOW’s Hierarchy of Need </vt:lpstr>
      <vt:lpstr>PowerPoint Presentation</vt:lpstr>
      <vt:lpstr>Teori ERG dari Alderfer</vt:lpstr>
      <vt:lpstr>PowerPoint Presentation</vt:lpstr>
      <vt:lpstr>PowerPoint Presentation</vt:lpstr>
      <vt:lpstr>Motivating ...</vt:lpstr>
      <vt:lpstr>PowerPoint Presentation</vt:lpstr>
      <vt:lpstr>PowerPoint Presentation</vt:lpstr>
      <vt:lpstr>SEKIAN</vt:lpstr>
    </vt:vector>
  </TitlesOfParts>
  <Company>AGP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AGP</dc:creator>
  <cp:lastModifiedBy>Windows User</cp:lastModifiedBy>
  <cp:revision>162</cp:revision>
  <dcterms:created xsi:type="dcterms:W3CDTF">2015-09-17T02:07:58Z</dcterms:created>
  <dcterms:modified xsi:type="dcterms:W3CDTF">2018-12-14T01:02:20Z</dcterms:modified>
</cp:coreProperties>
</file>