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9648-17B1-48B8-957C-D340229FA1C8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35EF-589E-4C2D-8256-D4520FF3042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9648-17B1-48B8-957C-D340229FA1C8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35EF-589E-4C2D-8256-D4520FF30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9648-17B1-48B8-957C-D340229FA1C8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35EF-589E-4C2D-8256-D4520FF30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9648-17B1-48B8-957C-D340229FA1C8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35EF-589E-4C2D-8256-D4520FF30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9648-17B1-48B8-957C-D340229FA1C8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35EF-589E-4C2D-8256-D4520FF3042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9648-17B1-48B8-957C-D340229FA1C8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35EF-589E-4C2D-8256-D4520FF30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9648-17B1-48B8-957C-D340229FA1C8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35EF-589E-4C2D-8256-D4520FF3042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9648-17B1-48B8-957C-D340229FA1C8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35EF-589E-4C2D-8256-D4520FF30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9648-17B1-48B8-957C-D340229FA1C8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35EF-589E-4C2D-8256-D4520FF30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9648-17B1-48B8-957C-D340229FA1C8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35EF-589E-4C2D-8256-D4520FF3042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B9648-17B1-48B8-957C-D340229FA1C8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635EF-589E-4C2D-8256-D4520FF30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2EB9648-17B1-48B8-957C-D340229FA1C8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66635EF-589E-4C2D-8256-D4520FF304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ANALISIS MODERATING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315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Persamaan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id-ID" dirty="0" smtClean="0"/>
          </a:p>
          <a:p>
            <a:pPr marL="0" indent="0" algn="just">
              <a:buNone/>
            </a:pPr>
            <a:endParaRPr lang="id-ID" dirty="0"/>
          </a:p>
          <a:p>
            <a:pPr marL="0" indent="0" algn="just">
              <a:buNone/>
            </a:pPr>
            <a:endParaRPr lang="id-ID" dirty="0" smtClean="0"/>
          </a:p>
          <a:p>
            <a:pPr marL="0" indent="0" algn="just">
              <a:buNone/>
            </a:pPr>
            <a:endParaRPr lang="id-ID" dirty="0"/>
          </a:p>
          <a:p>
            <a:pPr marL="0" indent="0" algn="just">
              <a:buNone/>
            </a:pPr>
            <a:endParaRPr lang="id-ID" dirty="0" smtClean="0"/>
          </a:p>
          <a:p>
            <a:pPr marL="0" indent="0" algn="just">
              <a:buNone/>
            </a:pPr>
            <a:r>
              <a:rPr lang="en-US" dirty="0" err="1" smtClean="0"/>
              <a:t>Persamaan</a:t>
            </a:r>
            <a:r>
              <a:rPr lang="en-US" dirty="0" smtClean="0"/>
              <a:t>  2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Wealth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,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ditunjukkan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koefisien</a:t>
            </a:r>
            <a:r>
              <a:rPr lang="en-US" dirty="0" smtClean="0"/>
              <a:t> b1 income –  </a:t>
            </a:r>
            <a:r>
              <a:rPr lang="en-US" dirty="0" err="1" smtClean="0"/>
              <a:t>signifikan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negative – 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lack of fit  </a:t>
            </a:r>
            <a:r>
              <a:rPr lang="en-US" dirty="0" err="1" smtClean="0"/>
              <a:t>antara</a:t>
            </a:r>
            <a:r>
              <a:rPr lang="en-US" dirty="0" smtClean="0"/>
              <a:t> earns </a:t>
            </a:r>
            <a:r>
              <a:rPr lang="en-US" dirty="0" err="1" smtClean="0"/>
              <a:t>dan</a:t>
            </a:r>
            <a:r>
              <a:rPr lang="en-US" dirty="0" smtClean="0"/>
              <a:t> wealth </a:t>
            </a:r>
            <a:r>
              <a:rPr lang="en-US" dirty="0" err="1" smtClean="0"/>
              <a:t>mengakibatkan</a:t>
            </a:r>
            <a:r>
              <a:rPr lang="en-US" dirty="0" smtClean="0"/>
              <a:t> income </a:t>
            </a:r>
            <a:r>
              <a:rPr lang="en-US" dirty="0" err="1" smtClean="0"/>
              <a:t>turun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6984776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5764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Langkah Pengujian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pPr marL="354013" indent="-354013" algn="just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Dari menu </a:t>
            </a:r>
            <a:r>
              <a:rPr lang="en-US" dirty="0" err="1" smtClean="0"/>
              <a:t>utama</a:t>
            </a:r>
            <a:r>
              <a:rPr lang="en-US" dirty="0" smtClean="0"/>
              <a:t> SPSS, </a:t>
            </a:r>
            <a:r>
              <a:rPr lang="en-US" dirty="0" err="1" smtClean="0"/>
              <a:t>pilih</a:t>
            </a:r>
            <a:r>
              <a:rPr lang="en-US" dirty="0" smtClean="0"/>
              <a:t> Analyze, Regression, Linear,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Dependen</a:t>
            </a:r>
            <a:r>
              <a:rPr lang="en-US" dirty="0" smtClean="0"/>
              <a:t> </a:t>
            </a:r>
            <a:r>
              <a:rPr lang="en-US" dirty="0" err="1" smtClean="0"/>
              <a:t>masukkan</a:t>
            </a:r>
            <a:r>
              <a:rPr lang="en-US" dirty="0" smtClean="0"/>
              <a:t> Wealth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masukkan</a:t>
            </a:r>
            <a:r>
              <a:rPr lang="en-US" dirty="0" smtClean="0"/>
              <a:t> Earns.</a:t>
            </a:r>
            <a:endParaRPr lang="id-ID" dirty="0" smtClean="0"/>
          </a:p>
          <a:p>
            <a:pPr marL="354013" indent="-354013" algn="just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residualnya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Save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aktifkan</a:t>
            </a:r>
            <a:r>
              <a:rPr lang="en-US" dirty="0" smtClean="0"/>
              <a:t> Unstandardized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Residuals, Continue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pilik</a:t>
            </a:r>
            <a:r>
              <a:rPr lang="en-US" dirty="0" smtClean="0"/>
              <a:t> OK (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data Res_1 di data view).</a:t>
            </a:r>
            <a:endParaRPr lang="id-ID" dirty="0" smtClean="0"/>
          </a:p>
          <a:p>
            <a:pPr marL="354013" indent="-354013" algn="just">
              <a:lnSpc>
                <a:spcPct val="120000"/>
              </a:lnSpc>
              <a:buFont typeface="+mj-lt"/>
              <a:buAutoNum type="arabicPeriod"/>
            </a:pPr>
            <a:r>
              <a:rPr lang="id-ID" dirty="0" smtClean="0"/>
              <a:t>Pilih Transform, Compute u</a:t>
            </a:r>
            <a:r>
              <a:rPr lang="en-US" dirty="0" err="1" smtClean="0"/>
              <a:t>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residual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absolute</a:t>
            </a:r>
            <a:r>
              <a:rPr lang="id-ID" dirty="0" smtClean="0"/>
              <a:t>.</a:t>
            </a:r>
          </a:p>
          <a:p>
            <a:pPr marL="354013" indent="-354013" algn="just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Target </a:t>
            </a:r>
            <a:r>
              <a:rPr lang="en-US" dirty="0" err="1" smtClean="0"/>
              <a:t>Variabel</a:t>
            </a:r>
            <a:r>
              <a:rPr lang="en-US" dirty="0" smtClean="0"/>
              <a:t>, </a:t>
            </a:r>
            <a:r>
              <a:rPr lang="en-US" dirty="0" err="1" smtClean="0"/>
              <a:t>tuliskan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variabelnya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Numeric Expression </a:t>
            </a:r>
            <a:r>
              <a:rPr lang="en-US" dirty="0" err="1" smtClean="0"/>
              <a:t>tuliskan</a:t>
            </a:r>
            <a:r>
              <a:rPr lang="en-US" dirty="0" smtClean="0"/>
              <a:t> </a:t>
            </a:r>
            <a:r>
              <a:rPr lang="en-US" dirty="0" err="1" smtClean="0"/>
              <a:t>persamaannya</a:t>
            </a:r>
            <a:r>
              <a:rPr lang="en-US" dirty="0" smtClean="0"/>
              <a:t>–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Function and Special </a:t>
            </a:r>
            <a:r>
              <a:rPr lang="id-ID" dirty="0" smtClean="0"/>
              <a:t>v</a:t>
            </a:r>
            <a:r>
              <a:rPr lang="en-US" dirty="0" err="1" smtClean="0"/>
              <a:t>ariables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Abs. </a:t>
            </a:r>
            <a:endParaRPr lang="id-ID" dirty="0" smtClean="0"/>
          </a:p>
          <a:p>
            <a:pPr marL="354013" indent="-354013" algn="just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/>
              <a:t>Pada</a:t>
            </a:r>
            <a:r>
              <a:rPr lang="en-US" dirty="0" smtClean="0"/>
              <a:t> numeric expression </a:t>
            </a:r>
            <a:r>
              <a:rPr lang="en-US" dirty="0" err="1" smtClean="0"/>
              <a:t>isikan</a:t>
            </a:r>
            <a:r>
              <a:rPr lang="en-US" dirty="0" smtClean="0"/>
              <a:t> Abs(Res_1),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OK.</a:t>
            </a:r>
            <a:endParaRPr lang="id-ID" dirty="0" smtClean="0"/>
          </a:p>
          <a:p>
            <a:pPr marL="354013" indent="-354013" algn="just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Dari menu </a:t>
            </a:r>
            <a:r>
              <a:rPr lang="en-US" dirty="0" err="1" smtClean="0"/>
              <a:t>utama</a:t>
            </a:r>
            <a:r>
              <a:rPr lang="en-US" dirty="0" smtClean="0"/>
              <a:t> SPSS </a:t>
            </a:r>
            <a:r>
              <a:rPr lang="en-US" dirty="0" err="1" smtClean="0"/>
              <a:t>pilih</a:t>
            </a:r>
            <a:r>
              <a:rPr lang="en-US" dirty="0" smtClean="0"/>
              <a:t> Analyze, Regression, Linear.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Dependen</a:t>
            </a:r>
            <a:r>
              <a:rPr lang="en-US" dirty="0" smtClean="0"/>
              <a:t> </a:t>
            </a:r>
            <a:r>
              <a:rPr lang="en-US" dirty="0" err="1" smtClean="0"/>
              <a:t>isikan</a:t>
            </a:r>
            <a:r>
              <a:rPr lang="en-US" dirty="0" smtClean="0"/>
              <a:t> AbsRes_1,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isikan</a:t>
            </a:r>
            <a:r>
              <a:rPr lang="en-US" dirty="0" smtClean="0"/>
              <a:t> income, </a:t>
            </a:r>
            <a:r>
              <a:rPr lang="en-US" dirty="0" err="1" smtClean="0"/>
              <a:t>pada</a:t>
            </a:r>
            <a:r>
              <a:rPr lang="en-US" dirty="0" smtClean="0"/>
              <a:t> Method </a:t>
            </a:r>
            <a:r>
              <a:rPr lang="en-US" dirty="0" err="1" smtClean="0"/>
              <a:t>pilih</a:t>
            </a:r>
            <a:r>
              <a:rPr lang="en-US" dirty="0" smtClean="0"/>
              <a:t> enter,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667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284984"/>
            <a:ext cx="5904656" cy="2987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Analisis Intervening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Variabel</a:t>
            </a:r>
            <a:r>
              <a:rPr lang="en-US" dirty="0" smtClean="0"/>
              <a:t> intervening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mediating, </a:t>
            </a:r>
            <a:r>
              <a:rPr lang="en-US" dirty="0" err="1" smtClean="0"/>
              <a:t>fungsinya</a:t>
            </a:r>
            <a:r>
              <a:rPr lang="en-US" dirty="0" smtClean="0"/>
              <a:t> </a:t>
            </a:r>
            <a:r>
              <a:rPr lang="en-US" dirty="0" err="1" smtClean="0"/>
              <a:t>memediasi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independent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dependen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157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Penjelasan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id-ID" dirty="0"/>
              <a:t>M</a:t>
            </a:r>
            <a:r>
              <a:rPr lang="en-US" dirty="0" err="1" smtClean="0"/>
              <a:t>odel</a:t>
            </a:r>
            <a:r>
              <a:rPr lang="en-US" dirty="0" smtClean="0"/>
              <a:t>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Earns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Income (p1). </a:t>
            </a:r>
            <a:r>
              <a:rPr lang="en-US" dirty="0" err="1" smtClean="0"/>
              <a:t>Namun</a:t>
            </a:r>
            <a:r>
              <a:rPr lang="en-US" dirty="0" smtClean="0"/>
              <a:t> juga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Income </a:t>
            </a:r>
            <a:r>
              <a:rPr lang="en-US" dirty="0" err="1" smtClean="0"/>
              <a:t>yaitu</a:t>
            </a:r>
            <a:r>
              <a:rPr lang="en-US" dirty="0" smtClean="0"/>
              <a:t> Earns </a:t>
            </a:r>
            <a:r>
              <a:rPr lang="en-US" dirty="0" err="1" smtClean="0"/>
              <a:t>ke</a:t>
            </a:r>
            <a:r>
              <a:rPr lang="en-US" dirty="0" smtClean="0"/>
              <a:t> Wealth (p2)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Income (p3). </a:t>
            </a:r>
            <a:endParaRPr lang="id-ID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en-US" dirty="0" smtClean="0"/>
              <a:t>Total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Earns </a:t>
            </a:r>
            <a:r>
              <a:rPr lang="en-US" dirty="0" err="1" smtClean="0"/>
              <a:t>ke</a:t>
            </a:r>
            <a:r>
              <a:rPr lang="en-US" dirty="0" smtClean="0"/>
              <a:t> Income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Earns </a:t>
            </a:r>
            <a:r>
              <a:rPr lang="en-US" dirty="0" err="1" smtClean="0"/>
              <a:t>ke</a:t>
            </a:r>
            <a:r>
              <a:rPr lang="en-US" dirty="0" smtClean="0"/>
              <a:t> Income (p1) </a:t>
            </a:r>
            <a:r>
              <a:rPr lang="en-US" dirty="0" err="1" smtClean="0"/>
              <a:t>ditambah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Earns </a:t>
            </a:r>
            <a:r>
              <a:rPr lang="en-US" dirty="0" err="1" smtClean="0"/>
              <a:t>ke</a:t>
            </a:r>
            <a:r>
              <a:rPr lang="en-US" dirty="0" smtClean="0"/>
              <a:t> Wealth (p2) </a:t>
            </a:r>
            <a:r>
              <a:rPr lang="en-US" dirty="0" err="1" smtClean="0"/>
              <a:t>dikalikan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Wealth </a:t>
            </a:r>
            <a:r>
              <a:rPr lang="en-US" dirty="0" err="1" smtClean="0"/>
              <a:t>ke</a:t>
            </a:r>
            <a:r>
              <a:rPr lang="en-US" dirty="0" smtClean="0"/>
              <a:t> Income (p3).</a:t>
            </a:r>
            <a:endParaRPr lang="id-ID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     </a:t>
            </a:r>
            <a:r>
              <a:rPr lang="id-ID" dirty="0" smtClean="0"/>
              <a:t>	</a:t>
            </a:r>
            <a:r>
              <a:rPr lang="en-US" dirty="0" smtClean="0"/>
              <a:t>= p1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id-ID" dirty="0"/>
              <a:t>	</a:t>
            </a:r>
            <a:r>
              <a:rPr lang="en-US" dirty="0" smtClean="0"/>
              <a:t>= p2 x p3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dirty="0" smtClean="0"/>
              <a:t>Total </a:t>
            </a:r>
            <a:r>
              <a:rPr lang="en-US" dirty="0" err="1" smtClean="0"/>
              <a:t>pengaruh</a:t>
            </a:r>
            <a:r>
              <a:rPr lang="en-US" dirty="0" smtClean="0"/>
              <a:t>  </a:t>
            </a:r>
            <a:r>
              <a:rPr lang="id-ID" dirty="0" smtClean="0"/>
              <a:t>		</a:t>
            </a:r>
            <a:r>
              <a:rPr lang="en-US" dirty="0" smtClean="0"/>
              <a:t>= p1 + (p2xp3)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554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Moderating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Variabel</a:t>
            </a:r>
            <a:r>
              <a:rPr lang="en-US" dirty="0" smtClean="0"/>
              <a:t> moderating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independent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memperlemah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independent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dependen</a:t>
            </a:r>
            <a:r>
              <a:rPr lang="en-US" dirty="0" smtClean="0"/>
              <a:t>. </a:t>
            </a:r>
            <a:endParaRPr lang="id-ID" dirty="0" smtClean="0"/>
          </a:p>
          <a:p>
            <a:pPr marL="0" indent="0" algn="just">
              <a:buNone/>
            </a:pPr>
            <a:r>
              <a:rPr lang="en-US" dirty="0" smtClean="0"/>
              <a:t>Cara</a:t>
            </a:r>
            <a:r>
              <a:rPr lang="id-ID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moderating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endParaRPr lang="id-ID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endParaRPr lang="id-ID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err="1" smtClean="0"/>
              <a:t>Uji</a:t>
            </a:r>
            <a:r>
              <a:rPr lang="en-US" dirty="0" smtClean="0"/>
              <a:t> residual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6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Uji Interaksi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(Moderated Regression Analysis)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</a:t>
            </a:r>
            <a:r>
              <a:rPr lang="en-US" dirty="0" err="1" smtClean="0"/>
              <a:t>berganda</a:t>
            </a:r>
            <a:r>
              <a:rPr lang="en-US" dirty="0" smtClean="0"/>
              <a:t> linear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persamaannya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 </a:t>
            </a:r>
            <a:r>
              <a:rPr lang="en-US" dirty="0" err="1" smtClean="0"/>
              <a:t>unsur</a:t>
            </a:r>
            <a:r>
              <a:rPr lang="en-US" dirty="0" smtClean="0"/>
              <a:t>  </a:t>
            </a:r>
            <a:r>
              <a:rPr lang="en-US" dirty="0" err="1" smtClean="0"/>
              <a:t>interaksi</a:t>
            </a:r>
            <a:r>
              <a:rPr lang="en-US" dirty="0" smtClean="0"/>
              <a:t> (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independent). </a:t>
            </a:r>
          </a:p>
          <a:p>
            <a:pPr marL="0" indent="0" algn="just">
              <a:buNone/>
            </a:pPr>
            <a:r>
              <a:rPr lang="en-US" dirty="0" err="1" smtClean="0"/>
              <a:t>Persamaan</a:t>
            </a:r>
            <a:r>
              <a:rPr lang="en-US" dirty="0" smtClean="0"/>
              <a:t> :</a:t>
            </a:r>
          </a:p>
          <a:p>
            <a:pPr marL="0" indent="0" algn="just">
              <a:buNone/>
            </a:pPr>
            <a:r>
              <a:rPr lang="en-US" dirty="0" smtClean="0"/>
              <a:t>Y = a + b1 X1 + b2 X2 + b3 X1X2 + e</a:t>
            </a:r>
          </a:p>
          <a:p>
            <a:pPr marL="0" indent="0" algn="just">
              <a:buNone/>
            </a:pPr>
            <a:r>
              <a:rPr lang="en-US" dirty="0" err="1" smtClean="0"/>
              <a:t>Variabel</a:t>
            </a:r>
            <a:r>
              <a:rPr lang="en-US" dirty="0" smtClean="0"/>
              <a:t> X1X2 </a:t>
            </a:r>
            <a:r>
              <a:rPr lang="en-US" dirty="0" err="1" smtClean="0"/>
              <a:t>merupakan</a:t>
            </a:r>
            <a:r>
              <a:rPr lang="en-US" dirty="0" smtClean="0"/>
              <a:t>  </a:t>
            </a:r>
            <a:r>
              <a:rPr lang="en-US" dirty="0" err="1" smtClean="0"/>
              <a:t>variabel</a:t>
            </a:r>
            <a:r>
              <a:rPr lang="en-US" dirty="0" smtClean="0"/>
              <a:t> moderating 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moderating </a:t>
            </a:r>
          </a:p>
          <a:p>
            <a:pPr marL="0" indent="0" algn="just">
              <a:buNone/>
            </a:pPr>
            <a:r>
              <a:rPr lang="en-US" dirty="0" err="1" smtClean="0"/>
              <a:t>variabel</a:t>
            </a:r>
            <a:r>
              <a:rPr lang="en-US" dirty="0" smtClean="0"/>
              <a:t> X2 </a:t>
            </a:r>
            <a:r>
              <a:rPr lang="en-US" dirty="0" err="1" smtClean="0"/>
              <a:t>terhadap</a:t>
            </a:r>
            <a:r>
              <a:rPr lang="en-US" dirty="0" smtClean="0"/>
              <a:t> X1 </a:t>
            </a:r>
            <a:r>
              <a:rPr lang="en-US" dirty="0" err="1" smtClean="0"/>
              <a:t>dan</a:t>
            </a:r>
            <a:r>
              <a:rPr lang="en-US" dirty="0" smtClean="0"/>
              <a:t> Y.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X1 </a:t>
            </a:r>
            <a:r>
              <a:rPr lang="en-US" dirty="0" err="1" smtClean="0"/>
              <a:t>dan</a:t>
            </a:r>
            <a:r>
              <a:rPr lang="en-US" dirty="0" smtClean="0"/>
              <a:t>  X2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825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068960"/>
            <a:ext cx="6552728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Earns, Wealth, </a:t>
            </a:r>
            <a:r>
              <a:rPr lang="en-US" dirty="0" err="1" smtClean="0"/>
              <a:t>dan</a:t>
            </a:r>
            <a:r>
              <a:rPr lang="en-US" dirty="0" smtClean="0"/>
              <a:t> Income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moderasi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Earns </a:t>
            </a:r>
            <a:r>
              <a:rPr lang="en-US" dirty="0" err="1" smtClean="0"/>
              <a:t>dan</a:t>
            </a:r>
            <a:r>
              <a:rPr lang="en-US" dirty="0" smtClean="0"/>
              <a:t> Wealth.</a:t>
            </a:r>
            <a:endParaRPr lang="id-ID" dirty="0" smtClean="0"/>
          </a:p>
          <a:p>
            <a:pPr marL="0" indent="0" algn="just">
              <a:buNone/>
            </a:pPr>
            <a:endParaRPr lang="id-ID" dirty="0"/>
          </a:p>
          <a:p>
            <a:pPr marL="0" indent="0" algn="just">
              <a:buNone/>
            </a:pPr>
            <a:endParaRPr lang="id-ID" dirty="0" smtClean="0"/>
          </a:p>
          <a:p>
            <a:pPr marL="0" indent="0" algn="just">
              <a:buNone/>
            </a:pPr>
            <a:endParaRPr lang="id-ID" dirty="0"/>
          </a:p>
          <a:p>
            <a:pPr marL="0" indent="0" algn="just">
              <a:buNone/>
            </a:pPr>
            <a:endParaRPr lang="id-ID" dirty="0" smtClean="0"/>
          </a:p>
          <a:p>
            <a:pPr marL="0" indent="0" algn="just">
              <a:buNone/>
            </a:pPr>
            <a:endParaRPr lang="id-ID" dirty="0" smtClean="0"/>
          </a:p>
          <a:p>
            <a:pPr marL="0" indent="0" algn="just">
              <a:buNone/>
            </a:pPr>
            <a:r>
              <a:rPr lang="id-ID" dirty="0" smtClean="0"/>
              <a:t>H1= Semakin tinggi Earns dan Wealth akan berpengaruh terhadap tinggi income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434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Langkah Pengujian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P</a:t>
            </a:r>
            <a:r>
              <a:rPr lang="en-US" dirty="0" err="1" smtClean="0"/>
              <a:t>ilih</a:t>
            </a:r>
            <a:r>
              <a:rPr lang="en-US" dirty="0" smtClean="0"/>
              <a:t> Transform, Compute (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a</a:t>
            </a:r>
            <a:r>
              <a:rPr lang="id-ID" dirty="0" smtClean="0"/>
              <a:t>n</a:t>
            </a:r>
            <a:r>
              <a:rPr lang="en-US" dirty="0" err="1" smtClean="0"/>
              <a:t>tara</a:t>
            </a:r>
            <a:r>
              <a:rPr lang="en-US" dirty="0" smtClean="0"/>
              <a:t> Earns </a:t>
            </a:r>
            <a:r>
              <a:rPr lang="en-US" dirty="0" err="1" smtClean="0"/>
              <a:t>dan</a:t>
            </a:r>
            <a:r>
              <a:rPr lang="en-US" dirty="0" smtClean="0"/>
              <a:t> Wealth),</a:t>
            </a:r>
            <a:endParaRPr lang="id-ID" dirty="0"/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Target </a:t>
            </a:r>
            <a:r>
              <a:rPr lang="en-US" dirty="0" err="1" smtClean="0"/>
              <a:t>Variabel</a:t>
            </a:r>
            <a:r>
              <a:rPr lang="en-US" dirty="0" smtClean="0"/>
              <a:t>, </a:t>
            </a:r>
            <a:r>
              <a:rPr lang="en-US" dirty="0" err="1" smtClean="0"/>
              <a:t>tuliskan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variabelnya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Numeric Expression </a:t>
            </a:r>
            <a:r>
              <a:rPr lang="en-US" dirty="0" err="1" smtClean="0"/>
              <a:t>tuliskan</a:t>
            </a:r>
            <a:r>
              <a:rPr lang="en-US" dirty="0" smtClean="0"/>
              <a:t> </a:t>
            </a:r>
            <a:r>
              <a:rPr lang="en-US" dirty="0" err="1" smtClean="0"/>
              <a:t>perkaliannya</a:t>
            </a:r>
            <a:r>
              <a:rPr lang="en-US" dirty="0" smtClean="0"/>
              <a:t> (Earns*Wealth), </a:t>
            </a:r>
            <a:r>
              <a:rPr lang="en-US" dirty="0" err="1" smtClean="0"/>
              <a:t>pilih</a:t>
            </a:r>
            <a:r>
              <a:rPr lang="en-US" dirty="0" smtClean="0"/>
              <a:t> OK, </a:t>
            </a:r>
            <a:endParaRPr lang="id-ID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Lakukan pengujian regresi:</a:t>
            </a:r>
            <a:r>
              <a:rPr lang="en-US" dirty="0" smtClean="0"/>
              <a:t> Analyze, Regression, Linear. </a:t>
            </a:r>
            <a:r>
              <a:rPr lang="en-US" dirty="0" err="1" smtClean="0"/>
              <a:t>Dependen</a:t>
            </a:r>
            <a:r>
              <a:rPr lang="en-US" dirty="0" smtClean="0"/>
              <a:t> </a:t>
            </a:r>
            <a:r>
              <a:rPr lang="en-US" dirty="0" err="1" smtClean="0"/>
              <a:t>isikan</a:t>
            </a:r>
            <a:r>
              <a:rPr lang="en-US" dirty="0" smtClean="0"/>
              <a:t> Income,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isikan</a:t>
            </a:r>
            <a:r>
              <a:rPr lang="en-US" dirty="0" smtClean="0"/>
              <a:t> Earns, Wealth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 </a:t>
            </a:r>
            <a:r>
              <a:rPr lang="en-US" dirty="0" err="1" smtClean="0"/>
              <a:t>perkalian</a:t>
            </a:r>
            <a:r>
              <a:rPr lang="en-US" dirty="0" smtClean="0"/>
              <a:t> (Earns*Wealth), </a:t>
            </a:r>
            <a:r>
              <a:rPr lang="en-US" dirty="0" err="1" smtClean="0"/>
              <a:t>pada</a:t>
            </a:r>
            <a:r>
              <a:rPr lang="en-US" dirty="0" smtClean="0"/>
              <a:t> Method </a:t>
            </a:r>
            <a:r>
              <a:rPr lang="en-US" dirty="0" err="1" smtClean="0"/>
              <a:t>pilih</a:t>
            </a:r>
            <a:r>
              <a:rPr lang="en-US" dirty="0" smtClean="0"/>
              <a:t> enter,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168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Hasil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Point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terangkan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:</a:t>
            </a:r>
            <a:endParaRPr lang="id-ID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Nilai</a:t>
            </a:r>
            <a:r>
              <a:rPr lang="en-US" dirty="0" smtClean="0"/>
              <a:t> R</a:t>
            </a:r>
            <a:r>
              <a:rPr lang="id-ID" dirty="0" smtClean="0"/>
              <a:t>^</a:t>
            </a:r>
            <a:r>
              <a:rPr lang="en-US" sz="2800" dirty="0" smtClean="0"/>
              <a:t>2</a:t>
            </a:r>
            <a:r>
              <a:rPr lang="id-ID" sz="2800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Adjusted R</a:t>
            </a:r>
            <a:r>
              <a:rPr lang="id-ID" dirty="0" smtClean="0"/>
              <a:t>^</a:t>
            </a:r>
            <a:r>
              <a:rPr lang="en-US" dirty="0" smtClean="0"/>
              <a:t>2</a:t>
            </a:r>
            <a:r>
              <a:rPr lang="id-ID" dirty="0" smtClean="0"/>
              <a:t>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signifikansi</a:t>
            </a:r>
            <a:r>
              <a:rPr lang="en-US" dirty="0" smtClean="0"/>
              <a:t> F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ANOVA, </a:t>
            </a:r>
            <a:endParaRPr lang="id-ID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signifikansi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t,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signifikansi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moderatingnya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441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Uji Selisih Mutlak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Yaitu</a:t>
            </a:r>
            <a:r>
              <a:rPr lang="en-US" dirty="0" smtClean="0"/>
              <a:t> 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moderasi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model </a:t>
            </a: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variable </a:t>
            </a:r>
            <a:r>
              <a:rPr lang="en-US" dirty="0" err="1" smtClean="0"/>
              <a:t>independen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rumusnya</a:t>
            </a:r>
            <a:r>
              <a:rPr lang="en-US" dirty="0" smtClean="0"/>
              <a:t>:</a:t>
            </a:r>
            <a:endParaRPr lang="id-ID" dirty="0" smtClean="0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281363"/>
            <a:ext cx="6624736" cy="579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889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Langkah Pengujian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id-ID" dirty="0" smtClean="0"/>
              <a:t>Dari menu utama </a:t>
            </a:r>
            <a:r>
              <a:rPr lang="en-US" dirty="0" err="1" smtClean="0"/>
              <a:t>pilih</a:t>
            </a:r>
            <a:r>
              <a:rPr lang="en-US" dirty="0" smtClean="0"/>
              <a:t> Analyze, Descriptive Statistic, </a:t>
            </a:r>
            <a:r>
              <a:rPr lang="en-US" dirty="0" err="1" smtClean="0"/>
              <a:t>Descriptives</a:t>
            </a:r>
            <a:r>
              <a:rPr lang="en-US" dirty="0" smtClean="0"/>
              <a:t>,</a:t>
            </a:r>
            <a:endParaRPr lang="id-ID" dirty="0" smtClean="0"/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di standardized (ex. Earns </a:t>
            </a:r>
            <a:r>
              <a:rPr lang="en-US" dirty="0" err="1" smtClean="0"/>
              <a:t>dan</a:t>
            </a:r>
            <a:r>
              <a:rPr lang="en-US" dirty="0" smtClean="0"/>
              <a:t> Wealth), </a:t>
            </a:r>
            <a:r>
              <a:rPr lang="en-US" dirty="0" err="1" smtClean="0"/>
              <a:t>aktifkan</a:t>
            </a:r>
            <a:r>
              <a:rPr lang="en-US" dirty="0" smtClean="0"/>
              <a:t> </a:t>
            </a:r>
            <a:r>
              <a:rPr lang="id-ID" dirty="0" smtClean="0"/>
              <a:t>s</a:t>
            </a:r>
            <a:r>
              <a:rPr lang="en-US" dirty="0" err="1" smtClean="0"/>
              <a:t>ave</a:t>
            </a:r>
            <a:r>
              <a:rPr lang="en-US" dirty="0" smtClean="0"/>
              <a:t> standardized value as </a:t>
            </a:r>
            <a:r>
              <a:rPr lang="en-US" dirty="0" err="1" smtClean="0"/>
              <a:t>variabel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OK  (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di data vie</a:t>
            </a:r>
            <a:r>
              <a:rPr lang="id-ID" dirty="0" smtClean="0"/>
              <a:t>w</a:t>
            </a:r>
            <a:r>
              <a:rPr lang="en-US" dirty="0" smtClean="0"/>
              <a:t> 2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Zearns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Zwealth</a:t>
            </a:r>
            <a:r>
              <a:rPr lang="en-US" dirty="0" smtClean="0"/>
              <a:t>).</a:t>
            </a:r>
            <a:endParaRPr lang="id-ID" dirty="0" smtClean="0"/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Dari menu </a:t>
            </a:r>
            <a:r>
              <a:rPr lang="en-US" dirty="0" err="1" smtClean="0"/>
              <a:t>utama</a:t>
            </a:r>
            <a:r>
              <a:rPr lang="en-US" dirty="0" smtClean="0"/>
              <a:t> SPSS, </a:t>
            </a:r>
            <a:r>
              <a:rPr lang="en-US" dirty="0" err="1" smtClean="0"/>
              <a:t>pilih</a:t>
            </a:r>
            <a:r>
              <a:rPr lang="en-US" dirty="0" smtClean="0"/>
              <a:t>  Transform, Compute ,</a:t>
            </a:r>
            <a:endParaRPr lang="id-ID" dirty="0" smtClean="0"/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 Target Variable  </a:t>
            </a:r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 Absx1_x2 </a:t>
            </a:r>
            <a:r>
              <a:rPr lang="en-US" dirty="0" err="1" smtClean="0"/>
              <a:t>untuk</a:t>
            </a:r>
            <a:r>
              <a:rPr lang="en-US" dirty="0" smtClean="0"/>
              <a:t> |</a:t>
            </a:r>
            <a:r>
              <a:rPr lang="en-US" dirty="0" err="1" smtClean="0"/>
              <a:t>ZEarns</a:t>
            </a:r>
            <a:r>
              <a:rPr lang="en-US" dirty="0" smtClean="0"/>
              <a:t> – </a:t>
            </a:r>
            <a:r>
              <a:rPr lang="en-US" dirty="0" err="1" smtClean="0"/>
              <a:t>ZWealth</a:t>
            </a:r>
            <a:r>
              <a:rPr lang="en-US" dirty="0" smtClean="0"/>
              <a:t>|</a:t>
            </a:r>
            <a:r>
              <a:rPr lang="id-ID" dirty="0" smtClean="0"/>
              <a:t>.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Dari menu </a:t>
            </a:r>
            <a:r>
              <a:rPr lang="en-US" dirty="0" err="1" smtClean="0"/>
              <a:t>utama</a:t>
            </a:r>
            <a:r>
              <a:rPr lang="en-US" dirty="0" smtClean="0"/>
              <a:t> SPSS </a:t>
            </a:r>
            <a:r>
              <a:rPr lang="en-US" dirty="0" err="1" smtClean="0"/>
              <a:t>pilih</a:t>
            </a:r>
            <a:r>
              <a:rPr lang="en-US" dirty="0" smtClean="0"/>
              <a:t> Analyze, Regression, Linear.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Dependen</a:t>
            </a:r>
            <a:r>
              <a:rPr lang="en-US" dirty="0" smtClean="0"/>
              <a:t> </a:t>
            </a:r>
            <a:r>
              <a:rPr lang="en-US" dirty="0" err="1" smtClean="0"/>
              <a:t>isikan</a:t>
            </a:r>
            <a:r>
              <a:rPr lang="en-US" dirty="0" smtClean="0"/>
              <a:t> Income,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isikan</a:t>
            </a:r>
            <a:r>
              <a:rPr lang="en-US" dirty="0" smtClean="0"/>
              <a:t> </a:t>
            </a:r>
            <a:r>
              <a:rPr lang="en-US" dirty="0" err="1" smtClean="0"/>
              <a:t>Zearns</a:t>
            </a:r>
            <a:r>
              <a:rPr lang="en-US" dirty="0" smtClean="0"/>
              <a:t>, </a:t>
            </a:r>
            <a:r>
              <a:rPr lang="en-US" dirty="0" err="1" smtClean="0"/>
              <a:t>Zwealth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tadi</a:t>
            </a:r>
            <a:r>
              <a:rPr lang="en-US" dirty="0" smtClean="0"/>
              <a:t> (</a:t>
            </a:r>
            <a:r>
              <a:rPr lang="en-US" dirty="0" err="1" smtClean="0"/>
              <a:t>Zearns-Zwealth</a:t>
            </a:r>
            <a:r>
              <a:rPr lang="en-US" dirty="0" smtClean="0"/>
              <a:t>), </a:t>
            </a:r>
            <a:r>
              <a:rPr lang="en-US" dirty="0" err="1" smtClean="0"/>
              <a:t>pada</a:t>
            </a:r>
            <a:r>
              <a:rPr lang="en-US" dirty="0" smtClean="0"/>
              <a:t> Method </a:t>
            </a:r>
            <a:r>
              <a:rPr lang="en-US" dirty="0" err="1" smtClean="0"/>
              <a:t>pilih</a:t>
            </a:r>
            <a:r>
              <a:rPr lang="en-US" dirty="0" smtClean="0"/>
              <a:t> enter,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694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Uji Residual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Pengujian</a:t>
            </a:r>
            <a:r>
              <a:rPr lang="en-US" dirty="0" smtClean="0"/>
              <a:t> moderating </a:t>
            </a:r>
            <a:r>
              <a:rPr lang="en-US" dirty="0" err="1" smtClean="0"/>
              <a:t>menggunakan</a:t>
            </a:r>
            <a:r>
              <a:rPr lang="en-US" dirty="0" smtClean="0"/>
              <a:t> residual </a:t>
            </a:r>
            <a:r>
              <a:rPr lang="en-US" dirty="0" err="1" smtClean="0"/>
              <a:t>digunakan</a:t>
            </a:r>
            <a:r>
              <a:rPr lang="id-ID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deviasi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model.  </a:t>
            </a:r>
            <a:r>
              <a:rPr lang="en-US" dirty="0" err="1" smtClean="0"/>
              <a:t>Fokusnya</a:t>
            </a:r>
            <a:r>
              <a:rPr lang="en-US" dirty="0" smtClean="0"/>
              <a:t>  </a:t>
            </a:r>
            <a:r>
              <a:rPr lang="id-ID" dirty="0" smtClean="0"/>
              <a:t>a</a:t>
            </a:r>
            <a:r>
              <a:rPr lang="en-US" dirty="0" err="1" smtClean="0"/>
              <a:t>dalah</a:t>
            </a:r>
            <a:r>
              <a:rPr lang="en-US" dirty="0" smtClean="0"/>
              <a:t>  lack of fit  (</a:t>
            </a:r>
            <a:r>
              <a:rPr lang="en-US" dirty="0" err="1" smtClean="0"/>
              <a:t>ketidakcocokan</a:t>
            </a:r>
            <a:r>
              <a:rPr lang="en-US" dirty="0" smtClean="0"/>
              <a:t>)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deviasi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linear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id-ID" dirty="0" smtClean="0"/>
              <a:t>v</a:t>
            </a:r>
            <a:r>
              <a:rPr lang="en-US" dirty="0" err="1" smtClean="0"/>
              <a:t>ariabel</a:t>
            </a:r>
            <a:r>
              <a:rPr lang="en-US" dirty="0" smtClean="0"/>
              <a:t> independent.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kecocokan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earns </a:t>
            </a:r>
            <a:r>
              <a:rPr lang="en-US" dirty="0" err="1" smtClean="0"/>
              <a:t>dan</a:t>
            </a:r>
            <a:r>
              <a:rPr lang="en-US" dirty="0" smtClean="0"/>
              <a:t> wealth (</a:t>
            </a:r>
            <a:r>
              <a:rPr lang="en-US" dirty="0" err="1" smtClean="0"/>
              <a:t>nilai</a:t>
            </a:r>
            <a:r>
              <a:rPr lang="en-US" dirty="0" smtClean="0"/>
              <a:t> residual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),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id-ID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earns </a:t>
            </a:r>
            <a:r>
              <a:rPr lang="en-US" dirty="0" err="1" smtClean="0"/>
              <a:t>dan</a:t>
            </a:r>
            <a:r>
              <a:rPr lang="en-US" dirty="0" smtClean="0"/>
              <a:t> wealth </a:t>
            </a:r>
            <a:r>
              <a:rPr lang="en-US" dirty="0" err="1" smtClean="0"/>
              <a:t>tinggi</a:t>
            </a:r>
            <a:r>
              <a:rPr lang="en-US" dirty="0" smtClean="0"/>
              <a:t> income juga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  <a:endParaRPr lang="id-ID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ketidakcocokan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earns </a:t>
            </a:r>
            <a:r>
              <a:rPr lang="en-US" dirty="0" err="1" smtClean="0"/>
              <a:t>dan</a:t>
            </a:r>
            <a:r>
              <a:rPr lang="en-US" dirty="0" smtClean="0"/>
              <a:t> wealth  (</a:t>
            </a:r>
            <a:r>
              <a:rPr lang="en-US" dirty="0" err="1" smtClean="0"/>
              <a:t>nilai</a:t>
            </a:r>
            <a:r>
              <a:rPr lang="en-US" dirty="0" smtClean="0"/>
              <a:t> residual </a:t>
            </a:r>
            <a:r>
              <a:rPr lang="en-US" dirty="0" err="1" smtClean="0"/>
              <a:t>tinggi</a:t>
            </a:r>
            <a:r>
              <a:rPr lang="en-US" dirty="0" smtClean="0"/>
              <a:t>), </a:t>
            </a:r>
            <a:r>
              <a:rPr lang="en-US" dirty="0" err="1" smtClean="0"/>
              <a:t>maka</a:t>
            </a:r>
            <a:r>
              <a:rPr lang="en-US" dirty="0" smtClean="0"/>
              <a:t>  </a:t>
            </a:r>
            <a:r>
              <a:rPr lang="en-US" dirty="0" err="1" smtClean="0"/>
              <a:t>apabila</a:t>
            </a:r>
            <a:r>
              <a:rPr lang="en-US" dirty="0" smtClean="0"/>
              <a:t> earns </a:t>
            </a:r>
            <a:r>
              <a:rPr lang="en-US" dirty="0" err="1" smtClean="0"/>
              <a:t>dan</a:t>
            </a:r>
            <a:r>
              <a:rPr lang="en-US" dirty="0" smtClean="0"/>
              <a:t> wealth </a:t>
            </a:r>
            <a:r>
              <a:rPr lang="en-US" dirty="0" err="1" smtClean="0"/>
              <a:t>rendah</a:t>
            </a:r>
            <a:r>
              <a:rPr lang="en-US" dirty="0" smtClean="0"/>
              <a:t>, income juga </a:t>
            </a:r>
            <a:r>
              <a:rPr lang="en-US" dirty="0" err="1" smtClean="0"/>
              <a:t>rendah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9982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42</TotalTime>
  <Words>749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ANALISIS MODERATING</vt:lpstr>
      <vt:lpstr>Moderating</vt:lpstr>
      <vt:lpstr>Uji Interaksi</vt:lpstr>
      <vt:lpstr>Contoh</vt:lpstr>
      <vt:lpstr>Langkah Pengujian</vt:lpstr>
      <vt:lpstr>Hasil</vt:lpstr>
      <vt:lpstr>Uji Selisih Mutlak</vt:lpstr>
      <vt:lpstr>Langkah Pengujian</vt:lpstr>
      <vt:lpstr>Uji Residual</vt:lpstr>
      <vt:lpstr>Persamaan</vt:lpstr>
      <vt:lpstr>Langkah Pengujian</vt:lpstr>
      <vt:lpstr>Analisis Intervening</vt:lpstr>
      <vt:lpstr>Penjelasan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MODERATING</dc:title>
  <dc:creator>Wikan Isthika</dc:creator>
  <cp:lastModifiedBy>Wikan Isthika</cp:lastModifiedBy>
  <cp:revision>6</cp:revision>
  <dcterms:created xsi:type="dcterms:W3CDTF">2015-12-31T03:20:25Z</dcterms:created>
  <dcterms:modified xsi:type="dcterms:W3CDTF">2015-12-31T04:03:12Z</dcterms:modified>
</cp:coreProperties>
</file>