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7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9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109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85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36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2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7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6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0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9902FC-14C1-44F7-9582-BF700F3211D5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3BC39-8387-40E2-BCED-FF234AF4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97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555" y="1277257"/>
            <a:ext cx="8825658" cy="370114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ASPEK PRODUKSI </a:t>
            </a:r>
            <a:b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&amp; </a:t>
            </a:r>
            <a:b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ORGANISASI</a:t>
            </a: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0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714376"/>
            <a:ext cx="11501437" cy="5948361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8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Konsep</a:t>
            </a:r>
            <a:r>
              <a:rPr lang="en-US" sz="2800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pemasaran</a:t>
            </a:r>
            <a:endParaRPr lang="en-US" sz="2800" dirty="0" smtClean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442913" lvl="1" indent="0" defTabSz="800100">
              <a:buClr>
                <a:schemeClr val="tx1"/>
              </a:buClr>
              <a:buSzPct val="100000"/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Persaingan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penjualan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semakin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ketat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sehingga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mulai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masuk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penjualan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berdasarkan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kebutuhan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konsep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melakukan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riset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kebutuhan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Hasil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riset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kemudian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dibuat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jasa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memenuhi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kebutuhan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harga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terjangkau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 err="1">
                <a:latin typeface="Berlin Sans FB Demi" panose="020E0802020502020306" pitchFamily="34" charset="0"/>
              </a:rPr>
              <a:t>Fokus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adalah</a:t>
            </a:r>
            <a:r>
              <a:rPr lang="en-US" sz="2800" dirty="0">
                <a:latin typeface="Berlin Sans FB Demi" panose="020E0802020502020306" pitchFamily="34" charset="0"/>
              </a:rPr>
              <a:t/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>
                <a:latin typeface="Berlin Sans FB Demi" panose="020E0802020502020306" pitchFamily="34" charset="0"/>
              </a:rPr>
              <a:t>a.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kepada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/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>
                <a:latin typeface="Berlin Sans FB Demi" panose="020E0802020502020306" pitchFamily="34" charset="0"/>
              </a:rPr>
              <a:t>b.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kepada</a:t>
            </a:r>
            <a:r>
              <a:rPr lang="en-US" sz="2800" dirty="0">
                <a:latin typeface="Berlin Sans FB Demi" panose="020E0802020502020306" pitchFamily="34" charset="0"/>
              </a:rPr>
              <a:t> profit </a:t>
            </a:r>
            <a:r>
              <a:rPr lang="en-US" sz="2800" dirty="0" err="1">
                <a:latin typeface="Berlin Sans FB Demi" panose="020E0802020502020306" pitchFamily="34" charset="0"/>
              </a:rPr>
              <a:t>penjualan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bukan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hanya</a:t>
            </a:r>
            <a:r>
              <a:rPr lang="en-US" sz="2800" dirty="0">
                <a:latin typeface="Berlin Sans FB Demi" panose="020E0802020502020306" pitchFamily="34" charset="0"/>
              </a:rPr>
              <a:t> volume </a:t>
            </a:r>
            <a:r>
              <a:rPr lang="en-US" sz="2800" dirty="0" err="1">
                <a:latin typeface="Berlin Sans FB Demi" panose="020E0802020502020306" pitchFamily="34" charset="0"/>
              </a:rPr>
              <a:t>penjualan</a:t>
            </a:r>
            <a:r>
              <a:rPr lang="en-US" sz="2800" dirty="0">
                <a:latin typeface="Berlin Sans FB Demi" panose="020E0802020502020306" pitchFamily="34" charset="0"/>
              </a:rPr>
              <a:t/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>
                <a:latin typeface="Berlin Sans FB Demi" panose="020E0802020502020306" pitchFamily="34" charset="0"/>
              </a:rPr>
              <a:t>c. </a:t>
            </a:r>
            <a:r>
              <a:rPr lang="en-US" sz="2800" dirty="0" err="1">
                <a:latin typeface="Berlin Sans FB Demi" panose="020E0802020502020306" pitchFamily="34" charset="0"/>
              </a:rPr>
              <a:t>Semua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aktivitas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harus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dikoordinasikan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baik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sz="2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4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681319"/>
            <a:ext cx="8864971" cy="83315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PROSES PRODUKSI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4" y="1514476"/>
            <a:ext cx="10772775" cy="501967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2800" dirty="0" err="1" smtClean="0">
                <a:latin typeface="Berlin Sans FB Demi" panose="020E0802020502020306" pitchFamily="34" charset="0"/>
              </a:rPr>
              <a:t>Berdasarkan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sifatnya</a:t>
            </a:r>
            <a:r>
              <a:rPr lang="en-US" sz="2800" dirty="0">
                <a:latin typeface="Berlin Sans FB Demi" panose="020E0802020502020306" pitchFamily="34" charset="0"/>
              </a:rPr>
              <a:t>, proses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dibedakan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sz="2800" dirty="0">
                <a:latin typeface="Berlin Sans FB Demi" panose="020E0802020502020306" pitchFamily="34" charset="0"/>
              </a:rPr>
              <a:t> 4 </a:t>
            </a:r>
            <a:r>
              <a:rPr lang="en-US" sz="2800" dirty="0" err="1">
                <a:latin typeface="Berlin Sans FB Demi" panose="020E0802020502020306" pitchFamily="34" charset="0"/>
              </a:rPr>
              <a:t>macam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yakni</a:t>
            </a:r>
            <a:r>
              <a:rPr lang="en-US" sz="2800" dirty="0">
                <a:latin typeface="Berlin Sans FB Demi" panose="020E0802020502020306" pitchFamily="34" charset="0"/>
              </a:rPr>
              <a:t> :</a:t>
            </a:r>
          </a:p>
          <a:p>
            <a:pPr lvl="1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ekstraktif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proses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mengambil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bahan-bahan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langsung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dari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alam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Contoh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>
                <a:latin typeface="Berlin Sans FB Demi" panose="020E0802020502020306" pitchFamily="34" charset="0"/>
              </a:rPr>
              <a:t>: proses </a:t>
            </a:r>
            <a:r>
              <a:rPr lang="en-US" sz="2800" dirty="0" err="1">
                <a:latin typeface="Berlin Sans FB Demi" panose="020E0802020502020306" pitchFamily="34" charset="0"/>
              </a:rPr>
              <a:t>penambangan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bara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Terdapat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industri</a:t>
            </a:r>
            <a:r>
              <a:rPr lang="en-US" sz="2800" dirty="0">
                <a:latin typeface="Berlin Sans FB Demi" panose="020E0802020502020306" pitchFamily="34" charset="0"/>
              </a:rPr>
              <a:t> proses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dasar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 lvl="1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analitik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proses </a:t>
            </a:r>
            <a:r>
              <a:rPr lang="en-US" sz="2800" dirty="0" err="1">
                <a:latin typeface="Berlin Sans FB Demi" panose="020E0802020502020306" pitchFamily="34" charset="0"/>
              </a:rPr>
              <a:t>pemisahan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dari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beberapa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macam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hampir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menyerupai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atau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jenis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aslinya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Misalnya</a:t>
            </a:r>
            <a:r>
              <a:rPr lang="en-US" sz="2800" dirty="0" smtClean="0">
                <a:latin typeface="Berlin Sans FB Demi" panose="020E0802020502020306" pitchFamily="34" charset="0"/>
              </a:rPr>
              <a:t> :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penyulingan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minyak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1185864"/>
            <a:ext cx="10672762" cy="5062536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fabrikasi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( 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pengubahan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)</a:t>
            </a: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proses yang </a:t>
            </a:r>
            <a:r>
              <a:rPr lang="en-US" sz="2800" dirty="0" err="1">
                <a:latin typeface="Berlin Sans FB Demi" panose="020E0802020502020306" pitchFamily="34" charset="0"/>
              </a:rPr>
              <a:t>mengubah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beberapa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bentuk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Contoh</a:t>
            </a:r>
            <a:r>
              <a:rPr lang="en-US" sz="2800" dirty="0">
                <a:latin typeface="Berlin Sans FB Demi" panose="020E0802020502020306" pitchFamily="34" charset="0"/>
              </a:rPr>
              <a:t> : proses </a:t>
            </a:r>
            <a:r>
              <a:rPr lang="en-US" sz="2800" dirty="0" err="1">
                <a:latin typeface="Berlin Sans FB Demi" panose="020E0802020502020306" pitchFamily="34" charset="0"/>
              </a:rPr>
              <a:t>pembuatan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pakaian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sepatu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 lvl="1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sintetik</a:t>
            </a:r>
            <a:endParaRPr lang="en-US" sz="28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800100" lvl="2" indent="0">
              <a:buClr>
                <a:schemeClr val="tx1"/>
              </a:buClr>
              <a:buSzPct val="100000"/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Metode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pengkombinasian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beberapa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Misalnya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pengolahan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baja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akhirnya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jenis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aslinya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perubahan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fisik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atau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kimia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5878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085850"/>
            <a:ext cx="10801350" cy="5414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lphaLcPeriod" startAt="2"/>
            </a:pPr>
            <a:r>
              <a:rPr lang="en-US" sz="2800" dirty="0" err="1">
                <a:latin typeface="Berlin Sans FB Demi" panose="020E0802020502020306" pitchFamily="34" charset="0"/>
              </a:rPr>
              <a:t>Jangka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waktu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: </a:t>
            </a:r>
            <a:r>
              <a:rPr lang="en-US" sz="2800" dirty="0" err="1">
                <a:latin typeface="Berlin Sans FB Demi" panose="020E0802020502020306" pitchFamily="34" charset="0"/>
              </a:rPr>
              <a:t>ditentukan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menurut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periode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waktu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fasilitas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digunakan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marL="400050" lvl="1" indent="0">
              <a:buClr>
                <a:schemeClr val="tx1"/>
              </a:buClr>
              <a:buSzPct val="100000"/>
              <a:buNone/>
            </a:pPr>
            <a:r>
              <a:rPr lang="en-US" sz="2800" dirty="0" smtClean="0"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digolongkan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menjadi</a:t>
            </a:r>
            <a:r>
              <a:rPr lang="en-US" sz="2800" dirty="0">
                <a:latin typeface="Berlin Sans FB Demi" panose="020E0802020502020306" pitchFamily="34" charset="0"/>
              </a:rPr>
              <a:t> 2 </a:t>
            </a:r>
            <a:r>
              <a:rPr lang="en-US" sz="2800" dirty="0" err="1">
                <a:latin typeface="Berlin Sans FB Demi" panose="020E0802020502020306" pitchFamily="34" charset="0"/>
              </a:rPr>
              <a:t>macam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yakni</a:t>
            </a:r>
            <a:r>
              <a:rPr lang="en-US" sz="2800" dirty="0">
                <a:latin typeface="Berlin Sans FB Demi" panose="020E0802020502020306" pitchFamily="34" charset="0"/>
              </a:rPr>
              <a:t> 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terus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-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menerus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( continuous process )</a:t>
            </a:r>
          </a:p>
          <a:p>
            <a:pPr marL="800100" lvl="2" indent="0"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Digunakan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untuk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menunjukkan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suatu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keadaan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manufaktur</a:t>
            </a:r>
            <a:r>
              <a:rPr lang="en-US" sz="2800" dirty="0"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latin typeface="Berlin Sans FB Demi" panose="020E0802020502020306" pitchFamily="34" charset="0"/>
              </a:rPr>
              <a:t>mana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periode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waktu</a:t>
            </a:r>
            <a:r>
              <a:rPr lang="en-US" sz="2800" dirty="0">
                <a:latin typeface="Berlin Sans FB Demi" panose="020E0802020502020306" pitchFamily="34" charset="0"/>
              </a:rPr>
              <a:t> yang lama </a:t>
            </a:r>
            <a:r>
              <a:rPr lang="en-US" sz="2800" dirty="0" err="1">
                <a:latin typeface="Berlin Sans FB Demi" panose="020E0802020502020306" pitchFamily="34" charset="0"/>
              </a:rPr>
              <a:t>diperlukan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untuk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mempersiapkan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mesin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peralatan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dipakai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Contohnya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mobil</a:t>
            </a:r>
            <a:r>
              <a:rPr lang="en-US" sz="2800" dirty="0"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latin typeface="Berlin Sans FB Demi" panose="020E0802020502020306" pitchFamily="34" charset="0"/>
              </a:rPr>
              <a:t>mana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perubahan</a:t>
            </a:r>
            <a:r>
              <a:rPr lang="en-US" sz="2800" dirty="0">
                <a:latin typeface="Berlin Sans FB Demi" panose="020E0802020502020306" pitchFamily="34" charset="0"/>
              </a:rPr>
              <a:t> model </a:t>
            </a:r>
            <a:r>
              <a:rPr lang="en-US" sz="2800" dirty="0" err="1">
                <a:latin typeface="Berlin Sans FB Demi" panose="020E0802020502020306" pitchFamily="34" charset="0"/>
              </a:rPr>
              <a:t>hanya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sekali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tahun</a:t>
            </a:r>
            <a:r>
              <a:rPr lang="en-US" sz="2800" dirty="0" smtClean="0">
                <a:latin typeface="Berlin Sans FB Demi" panose="020E0802020502020306" pitchFamily="34" charset="0"/>
              </a:rPr>
              <a:t>.</a:t>
            </a:r>
          </a:p>
          <a:p>
            <a:pPr marL="685800" lvl="1"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Proses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terputus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-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putus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( intermittent process )</a:t>
            </a:r>
          </a:p>
          <a:p>
            <a:pPr marL="800100" lvl="2" indent="0"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Terdapat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keadaan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manufaktur</a:t>
            </a:r>
            <a:r>
              <a:rPr lang="en-US" sz="2800" dirty="0"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latin typeface="Berlin Sans FB Demi" panose="020E0802020502020306" pitchFamily="34" charset="0"/>
              </a:rPr>
              <a:t>mana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mesin-mesin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beroperasi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mengalami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beberapa</a:t>
            </a:r>
            <a:r>
              <a:rPr lang="en-US" sz="2800" dirty="0">
                <a:latin typeface="Berlin Sans FB Demi" panose="020E0802020502020306" pitchFamily="34" charset="0"/>
              </a:rPr>
              <a:t> kali </a:t>
            </a:r>
            <a:r>
              <a:rPr lang="en-US" sz="2800" dirty="0" err="1">
                <a:latin typeface="Berlin Sans FB Demi" panose="020E0802020502020306" pitchFamily="34" charset="0"/>
              </a:rPr>
              <a:t>berhenti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dirancang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untuk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membuat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lain yang </a:t>
            </a:r>
            <a:r>
              <a:rPr lang="en-US" sz="2800" dirty="0" err="1">
                <a:latin typeface="Berlin Sans FB Demi" panose="020E0802020502020306" pitchFamily="34" charset="0"/>
              </a:rPr>
              <a:t>berbeda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Contoh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alat-alat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pengecoran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logam</a:t>
            </a:r>
            <a:r>
              <a:rPr lang="en-US" sz="2800" dirty="0">
                <a:latin typeface="Berlin Sans FB Demi" panose="020E0802020502020306" pitchFamily="34" charset="0"/>
              </a:rPr>
              <a:t> di </a:t>
            </a:r>
            <a:r>
              <a:rPr lang="en-US" sz="2800" dirty="0" err="1">
                <a:latin typeface="Berlin Sans FB Demi" panose="020E0802020502020306" pitchFamily="34" charset="0"/>
              </a:rPr>
              <a:t>mana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bentuk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alat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ini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dirubah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setiap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saat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9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8870"/>
          </a:xfrm>
        </p:spPr>
        <p:txBody>
          <a:bodyPr/>
          <a:lstStyle/>
          <a:p>
            <a:r>
              <a:rPr lang="en-US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Teknologi</a:t>
            </a:r>
            <a:r>
              <a:rPr lang="en-US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dirty="0">
                <a:solidFill>
                  <a:srgbClr val="FFC000"/>
                </a:solidFill>
                <a:latin typeface="Berlin Sans FB Demi" panose="020E0802020502020306" pitchFamily="34" charset="0"/>
              </a:rPr>
              <a:t/>
            </a:r>
            <a:br>
              <a:rPr lang="en-US" dirty="0">
                <a:solidFill>
                  <a:srgbClr val="FFC000"/>
                </a:solidFill>
                <a:latin typeface="Berlin Sans FB Demi" panose="020E0802020502020306" pitchFamily="34" charset="0"/>
              </a:rPr>
            </a:b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4" y="1400176"/>
            <a:ext cx="11301412" cy="4848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Berlin Sans FB Demi" panose="020E0802020502020306" pitchFamily="34" charset="0"/>
              </a:rPr>
              <a:t>Perkembangan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juga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membawa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pengaruh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signifikan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kegiatan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ekonomi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bisnis</a:t>
            </a:r>
            <a:r>
              <a:rPr lang="en-US" sz="2400" dirty="0">
                <a:latin typeface="Berlin Sans FB Demi" panose="020E0802020502020306" pitchFamily="34" charset="0"/>
              </a:rPr>
              <a:t>. </a:t>
            </a:r>
            <a:r>
              <a:rPr lang="en-US" sz="2400" dirty="0" err="1">
                <a:latin typeface="Berlin Sans FB Demi" panose="020E0802020502020306" pitchFamily="34" charset="0"/>
              </a:rPr>
              <a:t>Sadar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tidak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sadar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perkembangan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semakin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pesat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ini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ternyata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juga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berhasil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membuka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peluang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usaha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atau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bisnis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baru</a:t>
            </a:r>
            <a:r>
              <a:rPr lang="en-US" sz="2400" dirty="0">
                <a:latin typeface="Berlin Sans FB Demi" panose="020E0802020502020306" pitchFamily="34" charset="0"/>
              </a:rPr>
              <a:t>, yang </a:t>
            </a:r>
            <a:r>
              <a:rPr lang="en-US" sz="2400" dirty="0" err="1">
                <a:latin typeface="Berlin Sans FB Demi" panose="020E0802020502020306" pitchFamily="34" charset="0"/>
              </a:rPr>
              <a:t>tentu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saja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memberikan</a:t>
            </a:r>
            <a:r>
              <a:rPr lang="en-US" sz="2400" dirty="0">
                <a:latin typeface="Berlin Sans FB Demi" panose="020E0802020502020306" pitchFamily="34" charset="0"/>
              </a:rPr>
              <a:t> “</a:t>
            </a:r>
            <a:r>
              <a:rPr lang="en-US" sz="2400" dirty="0" err="1">
                <a:latin typeface="Berlin Sans FB Demi" panose="020E0802020502020306" pitchFamily="34" charset="0"/>
              </a:rPr>
              <a:t>nafas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baru</a:t>
            </a:r>
            <a:r>
              <a:rPr lang="en-US" sz="2400" dirty="0">
                <a:latin typeface="Berlin Sans FB Demi" panose="020E0802020502020306" pitchFamily="34" charset="0"/>
              </a:rPr>
              <a:t>”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sektor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perekonomian</a:t>
            </a:r>
            <a:r>
              <a:rPr lang="en-US" sz="2400" dirty="0" smtClean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 smtClean="0">
                <a:latin typeface="Berlin Sans FB Demi" panose="020E0802020502020306" pitchFamily="34" charset="0"/>
              </a:rPr>
              <a:t>Walaupun</a:t>
            </a:r>
            <a:r>
              <a:rPr lang="en-US" sz="2400" dirty="0" smtClean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pada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awalnya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diciptakan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untuk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menghasilkan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manfaat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positif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namun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perkembangan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informasi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ini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juga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memiliki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sisi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negatif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dimana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banyak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penyalahgunaan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dalam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melakukan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tindak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kriminal</a:t>
            </a:r>
            <a:r>
              <a:rPr lang="en-US" sz="2400" dirty="0">
                <a:latin typeface="Berlin Sans FB Demi" panose="020E0802020502020306" pitchFamily="34" charset="0"/>
              </a:rPr>
              <a:t>. </a:t>
            </a:r>
          </a:p>
          <a:p>
            <a:pPr marL="0" indent="0">
              <a:buNone/>
            </a:pPr>
            <a:r>
              <a:rPr lang="en-US" sz="2400" dirty="0" err="1">
                <a:latin typeface="Berlin Sans FB Demi" panose="020E0802020502020306" pitchFamily="34" charset="0"/>
              </a:rPr>
              <a:t>Perubahan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komputer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menyebabkan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sistem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produksi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berubah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</a:rPr>
              <a:t>drastic. </a:t>
            </a:r>
            <a:r>
              <a:rPr lang="en-US" sz="2400" dirty="0" err="1">
                <a:latin typeface="Berlin Sans FB Demi" panose="020E0802020502020306" pitchFamily="34" charset="0"/>
              </a:rPr>
              <a:t>Perubahan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teknologi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tersebut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meningkatkan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efisiensi</a:t>
            </a:r>
            <a:r>
              <a:rPr lang="en-US" sz="2400" dirty="0">
                <a:latin typeface="Berlin Sans FB Demi" panose="020E0802020502020306" pitchFamily="34" charset="0"/>
              </a:rPr>
              <a:t>, </a:t>
            </a:r>
            <a:r>
              <a:rPr lang="en-US" sz="2400" dirty="0" err="1">
                <a:latin typeface="Berlin Sans FB Demi" panose="020E0802020502020306" pitchFamily="34" charset="0"/>
              </a:rPr>
              <a:t>otomatisasi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dapat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membantu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merancang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metode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produksi</a:t>
            </a:r>
            <a:r>
              <a:rPr lang="en-US" sz="2400" dirty="0">
                <a:latin typeface="Berlin Sans FB Demi" panose="020E0802020502020306" pitchFamily="34" charset="0"/>
              </a:rPr>
              <a:t> yang </a:t>
            </a:r>
            <a:r>
              <a:rPr lang="en-US" sz="2400" dirty="0" err="1">
                <a:latin typeface="Berlin Sans FB Demi" panose="020E0802020502020306" pitchFamily="34" charset="0"/>
              </a:rPr>
              <a:t>fleksibel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dan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lebih</a:t>
            </a: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err="1">
                <a:latin typeface="Berlin Sans FB Demi" panose="020E0802020502020306" pitchFamily="34" charset="0"/>
              </a:rPr>
              <a:t>cepat</a:t>
            </a:r>
            <a:endParaRPr lang="en-US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22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7314"/>
            <a:ext cx="9683751" cy="489108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>
                <a:latin typeface="Berlin Sans FB Demi" panose="020E0802020502020306" pitchFamily="34" charset="0"/>
              </a:rPr>
              <a:t>Macam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Teknologi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yang </a:t>
            </a:r>
            <a:r>
              <a:rPr lang="en-US" sz="3200" dirty="0" err="1">
                <a:latin typeface="Berlin Sans FB Demi" panose="020E0802020502020306" pitchFamily="34" charset="0"/>
              </a:rPr>
              <a:t>penting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saat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latin typeface="Berlin Sans FB Demi" panose="020E0802020502020306" pitchFamily="34" charset="0"/>
              </a:rPr>
              <a:t>ini</a:t>
            </a:r>
            <a:r>
              <a:rPr lang="en-US" sz="3200" dirty="0" smtClean="0">
                <a:latin typeface="Berlin Sans FB Demi" panose="020E0802020502020306" pitchFamily="34" charset="0"/>
              </a:rPr>
              <a:t> :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200" dirty="0">
                <a:latin typeface="Berlin Sans FB Demi" panose="020E0802020502020306" pitchFamily="34" charset="0"/>
              </a:rPr>
              <a:t>Robot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erlin Sans FB Demi" panose="020E0802020502020306" pitchFamily="34" charset="0"/>
              </a:rPr>
              <a:t>Rancangan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manufakturing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berbantuan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komputer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erlin Sans FB Demi" panose="020E0802020502020306" pitchFamily="34" charset="0"/>
              </a:rPr>
              <a:t>Sistem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manufakturing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fleksibel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erlin Sans FB Demi" panose="020E0802020502020306" pitchFamily="34" charset="0"/>
              </a:rPr>
              <a:t>Manufakturing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terpadukan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komputer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02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452718"/>
            <a:ext cx="8979271" cy="10858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  <a:latin typeface="Berlin Sans FB Demi" panose="020E0802020502020306" pitchFamily="34" charset="0"/>
              </a:rPr>
              <a:t>ASPEK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62" y="1424268"/>
            <a:ext cx="10783887" cy="4847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Berlin Sans FB Demi" panose="020E0802020502020306" pitchFamily="34" charset="0"/>
              </a:rPr>
              <a:t>Aspek-aspek</a:t>
            </a:r>
            <a:r>
              <a:rPr lang="en-US" sz="2800" b="1" dirty="0">
                <a:latin typeface="Berlin Sans FB Demi" panose="020E0802020502020306" pitchFamily="34" charset="0"/>
              </a:rPr>
              <a:t> </a:t>
            </a:r>
            <a:r>
              <a:rPr lang="en-US" sz="2800" b="1" dirty="0" err="1">
                <a:latin typeface="Berlin Sans FB Demi" panose="020E0802020502020306" pitchFamily="34" charset="0"/>
              </a:rPr>
              <a:t>penting</a:t>
            </a:r>
            <a:r>
              <a:rPr lang="en-US" sz="2800" b="1" dirty="0">
                <a:latin typeface="Berlin Sans FB Demi" panose="020E0802020502020306" pitchFamily="34" charset="0"/>
              </a:rPr>
              <a:t> </a:t>
            </a:r>
            <a:r>
              <a:rPr lang="en-US" sz="2800" b="1" dirty="0" err="1">
                <a:latin typeface="Berlin Sans FB Demi" panose="020E0802020502020306" pitchFamily="34" charset="0"/>
              </a:rPr>
              <a:t>organisasi</a:t>
            </a:r>
            <a:r>
              <a:rPr lang="en-US" sz="2800" b="1" dirty="0">
                <a:latin typeface="Berlin Sans FB Demi" panose="020E0802020502020306" pitchFamily="34" charset="0"/>
              </a:rPr>
              <a:t> </a:t>
            </a:r>
            <a:r>
              <a:rPr lang="en-US" sz="2800" b="1" dirty="0" err="1">
                <a:latin typeface="Berlin Sans FB Demi" panose="020E0802020502020306" pitchFamily="34" charset="0"/>
              </a:rPr>
              <a:t>dan</a:t>
            </a:r>
            <a:r>
              <a:rPr lang="en-US" sz="2800" b="1" dirty="0">
                <a:latin typeface="Berlin Sans FB Demi" panose="020E0802020502020306" pitchFamily="34" charset="0"/>
              </a:rPr>
              <a:t> proses </a:t>
            </a:r>
            <a:r>
              <a:rPr lang="en-US" sz="2800" b="1" dirty="0" err="1">
                <a:latin typeface="Berlin Sans FB Demi" panose="020E0802020502020306" pitchFamily="34" charset="0"/>
              </a:rPr>
              <a:t>pengorganisasian</a:t>
            </a:r>
            <a:r>
              <a:rPr lang="en-US" sz="2800" b="1" dirty="0">
                <a:latin typeface="Berlin Sans FB Demi" panose="020E0802020502020306" pitchFamily="34" charset="0"/>
              </a:rPr>
              <a:t>, </a:t>
            </a:r>
            <a:r>
              <a:rPr lang="en-US" sz="2800" b="1" dirty="0" err="1" smtClean="0">
                <a:latin typeface="Berlin Sans FB Demi" panose="020E0802020502020306" pitchFamily="34" charset="0"/>
              </a:rPr>
              <a:t>yaitu</a:t>
            </a:r>
            <a:r>
              <a:rPr lang="en-US" sz="2800" b="1" dirty="0" smtClean="0">
                <a:latin typeface="Berlin Sans FB Demi" panose="020E0802020502020306" pitchFamily="34" charset="0"/>
              </a:rPr>
              <a:t> :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Pembagian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kerja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Departementalisasi</a:t>
            </a:r>
            <a:r>
              <a:rPr lang="en-US" sz="2800" dirty="0">
                <a:latin typeface="Berlin Sans FB Demi" panose="020E0802020502020306" pitchFamily="34" charset="0"/>
              </a:rPr>
              <a:t> (</a:t>
            </a:r>
            <a:r>
              <a:rPr lang="en-US" sz="2800" dirty="0" err="1">
                <a:latin typeface="Berlin Sans FB Demi" panose="020E0802020502020306" pitchFamily="34" charset="0"/>
              </a:rPr>
              <a:t>departementasi</a:t>
            </a:r>
            <a:r>
              <a:rPr lang="en-US" sz="2800" dirty="0">
                <a:latin typeface="Berlin Sans FB Demi" panose="020E0802020502020306" pitchFamily="34" charset="0"/>
              </a:rPr>
              <a:t>).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Bagan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b="1" dirty="0" err="1">
                <a:latin typeface="Berlin Sans FB Demi" panose="020E0802020502020306" pitchFamily="34" charset="0"/>
              </a:rPr>
              <a:t>organisasi</a:t>
            </a:r>
            <a:r>
              <a:rPr lang="en-US" sz="2800" dirty="0">
                <a:latin typeface="Berlin Sans FB Demi" panose="020E0802020502020306" pitchFamily="34" charset="0"/>
              </a:rPr>
              <a:t> formal.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Rantai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perintah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kesatuan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perintah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latin typeface="Berlin Sans FB Demi" panose="020E0802020502020306" pitchFamily="34" charset="0"/>
              </a:rPr>
              <a:t>Tingkat-</a:t>
            </a:r>
            <a:r>
              <a:rPr lang="en-US" sz="2800" dirty="0" err="1">
                <a:latin typeface="Berlin Sans FB Demi" panose="020E0802020502020306" pitchFamily="34" charset="0"/>
              </a:rPr>
              <a:t>tingkat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hirarki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manajemen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Saluran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komunikasi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err="1">
                <a:latin typeface="Berlin Sans FB Demi" panose="020E0802020502020306" pitchFamily="34" charset="0"/>
              </a:rPr>
              <a:t>Penggunaan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komite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57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085851"/>
            <a:ext cx="10112375" cy="536257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Pengertian</a:t>
            </a:r>
            <a:r>
              <a:rPr lang="en-US" sz="3600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3600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dan</a:t>
            </a:r>
            <a:r>
              <a:rPr lang="en-US" sz="3600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manajemen</a:t>
            </a:r>
            <a:r>
              <a:rPr lang="en-US" sz="3600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endParaRPr lang="en-US" sz="3600" b="1" dirty="0" smtClean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0" indent="0">
              <a:buNone/>
              <a:tabLst>
                <a:tab pos="3671888" algn="l"/>
              </a:tabLst>
            </a:pP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</a:rPr>
              <a:t>	</a:t>
            </a:r>
            <a:r>
              <a:rPr lang="en-US" sz="3200" dirty="0" err="1" smtClean="0">
                <a:latin typeface="Berlin Sans FB Demi" panose="020E0802020502020306" pitchFamily="34" charset="0"/>
              </a:rPr>
              <a:t>membuat</a:t>
            </a:r>
            <a:r>
              <a:rPr 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atau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jasa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  <a:tabLst>
                <a:tab pos="3671888" algn="l"/>
              </a:tabLst>
            </a:pPr>
            <a:endParaRPr lang="en-US" sz="1000" dirty="0">
              <a:latin typeface="Berlin Sans FB Demi" panose="020E0802020502020306" pitchFamily="34" charset="0"/>
            </a:endParaRPr>
          </a:p>
          <a:p>
            <a:pPr marL="0" indent="0">
              <a:buNone/>
              <a:tabLst>
                <a:tab pos="3671888" algn="l"/>
                <a:tab pos="7258050" algn="l"/>
              </a:tabLst>
            </a:pPr>
            <a:r>
              <a:rPr lang="en-US" sz="3200" dirty="0" err="1" smtClean="0">
                <a:latin typeface="Berlin Sans FB Demi" panose="020E0802020502020306" pitchFamily="34" charset="0"/>
              </a:rPr>
              <a:t>Manajemen</a:t>
            </a:r>
            <a:r>
              <a:rPr 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Operasi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</a:rPr>
              <a:t>	</a:t>
            </a:r>
            <a:r>
              <a:rPr lang="en-US" sz="3200" dirty="0" err="1" smtClean="0">
                <a:latin typeface="Berlin Sans FB Demi" panose="020E0802020502020306" pitchFamily="34" charset="0"/>
              </a:rPr>
              <a:t>aktivitas</a:t>
            </a:r>
            <a:r>
              <a:rPr 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mentransformasi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sumberdaya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menjadi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atau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jasa</a:t>
            </a:r>
            <a:r>
              <a:rPr lang="en-US" sz="3200" dirty="0">
                <a:latin typeface="Berlin Sans FB Demi" panose="020E0802020502020306" pitchFamily="34" charset="0"/>
              </a:rPr>
              <a:t>. 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  <a:tabLst>
                <a:tab pos="3671888" algn="l"/>
                <a:tab pos="7258050" algn="l"/>
              </a:tabLst>
            </a:pPr>
            <a:r>
              <a:rPr lang="en-US" sz="3200" dirty="0" smtClean="0">
                <a:latin typeface="Berlin Sans FB Demi" panose="020E0802020502020306" pitchFamily="34" charset="0"/>
              </a:rPr>
              <a:t>(</a:t>
            </a:r>
            <a:r>
              <a:rPr lang="en-US" sz="3200" dirty="0" err="1">
                <a:latin typeface="Berlin Sans FB Demi" panose="020E0802020502020306" pitchFamily="34" charset="0"/>
              </a:rPr>
              <a:t>Jika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produknya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nyata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disebut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Manajemen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3200" dirty="0" smtClean="0">
                <a:latin typeface="Berlin Sans FB Demi" panose="020E0802020502020306" pitchFamily="34" charset="0"/>
              </a:rPr>
              <a:t>, </a:t>
            </a:r>
            <a:r>
              <a:rPr lang="en-US" sz="3200" dirty="0" err="1">
                <a:latin typeface="Berlin Sans FB Demi" panose="020E0802020502020306" pitchFamily="34" charset="0"/>
              </a:rPr>
              <a:t>j</a:t>
            </a:r>
            <a:r>
              <a:rPr lang="en-US" sz="3200" dirty="0" err="1" smtClean="0">
                <a:latin typeface="Berlin Sans FB Demi" panose="020E0802020502020306" pitchFamily="34" charset="0"/>
              </a:rPr>
              <a:t>ika</a:t>
            </a:r>
            <a:r>
              <a:rPr lang="en-US" sz="3200" dirty="0" smtClean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tidak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nyata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disebut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Manajemen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Operasi</a:t>
            </a:r>
            <a:r>
              <a:rPr lang="en-US" sz="3200" dirty="0">
                <a:latin typeface="Berlin Sans FB Demi" panose="020E0802020502020306" pitchFamily="34" charset="0"/>
              </a:rPr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57490" y="2328862"/>
            <a:ext cx="1214436" cy="270321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553200" y="3200971"/>
            <a:ext cx="1204912" cy="266129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613346"/>
            <a:ext cx="10558461" cy="450827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0" algn="l"/>
              </a:tabLst>
            </a:pPr>
            <a:r>
              <a:rPr lang="en-US" sz="3200" b="1" dirty="0" err="1">
                <a:latin typeface="Berlin Sans FB Demi" panose="020E0802020502020306" pitchFamily="34" charset="0"/>
              </a:rPr>
              <a:t>Produktivitas</a:t>
            </a:r>
            <a:r>
              <a:rPr lang="en-US" sz="3200" b="1" dirty="0">
                <a:latin typeface="Berlin Sans FB Demi" panose="020E0802020502020306" pitchFamily="34" charset="0"/>
              </a:rPr>
              <a:t> </a:t>
            </a:r>
            <a:r>
              <a:rPr lang="en-US" sz="3200" b="1" dirty="0" smtClean="0">
                <a:latin typeface="Berlin Sans FB Demi" panose="020E0802020502020306" pitchFamily="34" charset="0"/>
              </a:rPr>
              <a:t>	</a:t>
            </a:r>
            <a:r>
              <a:rPr lang="en-US" sz="3200" b="1" dirty="0" err="1" smtClean="0">
                <a:latin typeface="Berlin Sans FB Demi" panose="020E0802020502020306" pitchFamily="34" charset="0"/>
              </a:rPr>
              <a:t>peningkatan</a:t>
            </a:r>
            <a:r>
              <a:rPr lang="en-US" sz="3200" b="1" dirty="0" smtClean="0">
                <a:latin typeface="Berlin Sans FB Demi" panose="020E0802020502020306" pitchFamily="34" charset="0"/>
              </a:rPr>
              <a:t> </a:t>
            </a:r>
            <a:r>
              <a:rPr lang="en-US" sz="3200" b="1" dirty="0">
                <a:latin typeface="Berlin Sans FB Demi" panose="020E0802020502020306" pitchFamily="34" charset="0"/>
              </a:rPr>
              <a:t>proses </a:t>
            </a:r>
            <a:r>
              <a:rPr lang="en-US" sz="3200" b="1" dirty="0" err="1">
                <a:latin typeface="Berlin Sans FB Demi" panose="020E0802020502020306" pitchFamily="34" charset="0"/>
              </a:rPr>
              <a:t>produksi</a:t>
            </a:r>
            <a:r>
              <a:rPr lang="en-US" sz="3200" b="1" dirty="0" smtClean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  <a:tabLst>
                <a:tab pos="4572000" algn="l"/>
              </a:tabLst>
            </a:pPr>
            <a:r>
              <a:rPr lang="en-US" sz="3200" dirty="0">
                <a:latin typeface="Berlin Sans FB Demi" panose="020E0802020502020306" pitchFamily="34" charset="0"/>
              </a:rPr>
              <a:t/>
            </a:r>
            <a:br>
              <a:rPr lang="en-US" sz="3200" dirty="0">
                <a:latin typeface="Berlin Sans FB Demi" panose="020E0802020502020306" pitchFamily="34" charset="0"/>
              </a:rPr>
            </a:br>
            <a:r>
              <a:rPr lang="en-US" sz="3200" dirty="0" err="1">
                <a:latin typeface="Berlin Sans FB Demi" panose="020E0802020502020306" pitchFamily="34" charset="0"/>
              </a:rPr>
              <a:t>Produktivitas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dicapai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dengan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mengurangi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smtClean="0">
                <a:latin typeface="Berlin Sans FB Demi" panose="020E0802020502020306" pitchFamily="34" charset="0"/>
              </a:rPr>
              <a:t>input, </a:t>
            </a:r>
            <a:r>
              <a:rPr lang="en-US" sz="3200" dirty="0" err="1">
                <a:latin typeface="Berlin Sans FB Demi" panose="020E0802020502020306" pitchFamily="34" charset="0"/>
              </a:rPr>
              <a:t>sementara</a:t>
            </a:r>
            <a:r>
              <a:rPr lang="en-US" sz="3200" dirty="0">
                <a:latin typeface="Berlin Sans FB Demi" panose="020E0802020502020306" pitchFamily="34" charset="0"/>
              </a:rPr>
              <a:t> output </a:t>
            </a:r>
            <a:r>
              <a:rPr lang="en-US" sz="3200" dirty="0" err="1">
                <a:latin typeface="Berlin Sans FB Demi" panose="020E0802020502020306" pitchFamily="34" charset="0"/>
              </a:rPr>
              <a:t>konstan</a:t>
            </a:r>
            <a:r>
              <a:rPr lang="en-US" sz="3200" dirty="0">
                <a:latin typeface="Berlin Sans FB Demi" panose="020E0802020502020306" pitchFamily="34" charset="0"/>
              </a:rPr>
              <a:t>, </a:t>
            </a:r>
            <a:r>
              <a:rPr lang="en-US" sz="3200" dirty="0" err="1">
                <a:latin typeface="Berlin Sans FB Demi" panose="020E0802020502020306" pitchFamily="34" charset="0"/>
              </a:rPr>
              <a:t>atau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meningkatkan</a:t>
            </a:r>
            <a:r>
              <a:rPr lang="en-US" sz="3200" dirty="0">
                <a:latin typeface="Berlin Sans FB Demi" panose="020E0802020502020306" pitchFamily="34" charset="0"/>
              </a:rPr>
              <a:t> output </a:t>
            </a:r>
            <a:r>
              <a:rPr lang="en-US" sz="3200" dirty="0" err="1">
                <a:latin typeface="Berlin Sans FB Demi" panose="020E0802020502020306" pitchFamily="34" charset="0"/>
              </a:rPr>
              <a:t>sementara</a:t>
            </a:r>
            <a:r>
              <a:rPr lang="en-US" sz="3200" dirty="0">
                <a:latin typeface="Berlin Sans FB Demi" panose="020E0802020502020306" pitchFamily="34" charset="0"/>
              </a:rPr>
              <a:t> input </a:t>
            </a:r>
            <a:r>
              <a:rPr lang="en-US" sz="3200" dirty="0" err="1" smtClean="0">
                <a:latin typeface="Berlin Sans FB Demi" panose="020E0802020502020306" pitchFamily="34" charset="0"/>
              </a:rPr>
              <a:t>konstan</a:t>
            </a:r>
            <a:endParaRPr lang="en-US" sz="32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  <a:tabLst>
                <a:tab pos="4572000" algn="l"/>
              </a:tabLst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71877" y="1828800"/>
            <a:ext cx="1214436" cy="270321"/>
          </a:xfrm>
          <a:prstGeom prst="right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1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37" y="1228725"/>
            <a:ext cx="10201275" cy="475773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>
                <a:latin typeface="Berlin Sans FB Demi" panose="020E0802020502020306" pitchFamily="34" charset="0"/>
              </a:rPr>
              <a:t>Aspek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adalah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salah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aspek</a:t>
            </a:r>
            <a:r>
              <a:rPr lang="en-US" sz="2800" dirty="0">
                <a:latin typeface="Berlin Sans FB Demi" panose="020E0802020502020306" pitchFamily="34" charset="0"/>
              </a:rPr>
              <a:t> business plan yang </a:t>
            </a:r>
            <a:r>
              <a:rPr lang="en-US" sz="2800" dirty="0" err="1">
                <a:latin typeface="Berlin Sans FB Demi" panose="020E0802020502020306" pitchFamily="34" charset="0"/>
              </a:rPr>
              <a:t>menjelaskan</a:t>
            </a:r>
            <a:r>
              <a:rPr lang="en-US" sz="2800" dirty="0">
                <a:latin typeface="Berlin Sans FB Demi" panose="020E0802020502020306" pitchFamily="34" charset="0"/>
              </a:rPr>
              <a:t> proses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termasuk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teknis</a:t>
            </a:r>
            <a:r>
              <a:rPr lang="en-US" sz="2800" dirty="0">
                <a:latin typeface="Berlin Sans FB Demi" panose="020E0802020502020306" pitchFamily="34" charset="0"/>
              </a:rPr>
              <a:t>/</a:t>
            </a:r>
            <a:r>
              <a:rPr lang="en-US" sz="2800" dirty="0" err="1">
                <a:latin typeface="Berlin Sans FB Demi" panose="020E0802020502020306" pitchFamily="34" charset="0"/>
              </a:rPr>
              <a:t>operasional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teknologi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digunakan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sampai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/ </a:t>
            </a:r>
            <a:r>
              <a:rPr lang="en-US" sz="2800" dirty="0" err="1">
                <a:latin typeface="Berlin Sans FB Demi" panose="020E0802020502020306" pitchFamily="34" charset="0"/>
              </a:rPr>
              <a:t>jasa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tersebut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diterima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konsumen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 smtClean="0">
              <a:latin typeface="Berlin Sans FB Demi" panose="020E0802020502020306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Beberapa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>
                <a:latin typeface="Berlin Sans FB Demi" panose="020E0802020502020306" pitchFamily="34" charset="0"/>
              </a:rPr>
              <a:t>yang </a:t>
            </a:r>
            <a:r>
              <a:rPr lang="en-US" sz="2800" dirty="0" err="1">
                <a:latin typeface="Berlin Sans FB Demi" panose="020E0802020502020306" pitchFamily="34" charset="0"/>
              </a:rPr>
              <a:t>termasuk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aspek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diantaranya</a:t>
            </a:r>
            <a:r>
              <a:rPr lang="en-US" sz="2800" dirty="0" smtClean="0">
                <a:latin typeface="Berlin Sans FB Demi" panose="020E0802020502020306" pitchFamily="34" charset="0"/>
              </a:rPr>
              <a:t> :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Berlin Sans FB Demi" panose="020E0802020502020306" pitchFamily="34" charset="0"/>
              </a:rPr>
              <a:t>Pemilihan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Strategi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Berlin Sans FB Demi" panose="020E0802020502020306" pitchFamily="34" charset="0"/>
              </a:rPr>
              <a:t>Pemilihan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Perencanaan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diproduksi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Berlin Sans FB Demi" panose="020E0802020502020306" pitchFamily="34" charset="0"/>
              </a:rPr>
              <a:t>Rencana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Kualitas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Berlin Sans FB Demi" panose="020E0802020502020306" pitchFamily="34" charset="0"/>
              </a:rPr>
              <a:t>Pemilihan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Teknologi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Berlin Sans FB Demi" panose="020E0802020502020306" pitchFamily="34" charset="0"/>
              </a:rPr>
              <a:t>Rencana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Kapasitas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endParaRPr lang="en-US" sz="2800" dirty="0" smtClean="0">
              <a:latin typeface="Berlin Sans FB Demi" panose="020E0802020502020306" pitchFamily="34" charset="0"/>
            </a:endParaRP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00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124231"/>
            <a:ext cx="9192603" cy="419548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Manajemen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persediaan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Jenis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teknologi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Pengawasan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kualitas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Peralatan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mesin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Lokasi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pabrik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>
                <a:latin typeface="Berlin Sans FB Demi" panose="020E0802020502020306" pitchFamily="34" charset="0"/>
              </a:rPr>
              <a:t>Layout </a:t>
            </a:r>
            <a:r>
              <a:rPr lang="en-US" sz="2800" dirty="0" err="1">
                <a:latin typeface="Berlin Sans FB Demi" panose="020E0802020502020306" pitchFamily="34" charset="0"/>
              </a:rPr>
              <a:t>pabrik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</a:p>
          <a:p>
            <a:pPr algn="just">
              <a:spcBef>
                <a:spcPts val="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Perkembangan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teknologi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97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55" y="857250"/>
            <a:ext cx="9063636" cy="488496"/>
          </a:xfrm>
        </p:spPr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PENTINGNYA FUNGSI PRODUKSI</a:t>
            </a:r>
            <a:r>
              <a:rPr lang="en-US" b="1" dirty="0">
                <a:solidFill>
                  <a:srgbClr val="FFC000"/>
                </a:solidFill>
                <a:latin typeface="Berlin Sans FB Demi" panose="020E0802020502020306" pitchFamily="34" charset="0"/>
              </a:rPr>
              <a:t/>
            </a:r>
            <a:br>
              <a:rPr lang="en-US" b="1" dirty="0">
                <a:solidFill>
                  <a:srgbClr val="FFC000"/>
                </a:solidFill>
                <a:latin typeface="Berlin Sans FB Demi" panose="020E0802020502020306" pitchFamily="34" charset="0"/>
              </a:rPr>
            </a:br>
            <a:endParaRPr lang="en-US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455" y="1771649"/>
            <a:ext cx="10479088" cy="4729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latin typeface="Berlin Sans FB Demi" panose="020E0802020502020306" pitchFamily="34" charset="0"/>
              </a:rPr>
              <a:t>Sistem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maupun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manajemen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terkait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tugasnya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menghasilkan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barang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maupun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jasa</a:t>
            </a:r>
            <a:r>
              <a:rPr lang="en-US" sz="2800" dirty="0">
                <a:latin typeface="Berlin Sans FB Demi" panose="020E0802020502020306" pitchFamily="34" charset="0"/>
              </a:rPr>
              <a:t> (output) </a:t>
            </a:r>
            <a:r>
              <a:rPr lang="en-US" sz="2800" dirty="0" err="1">
                <a:latin typeface="Berlin Sans FB Demi" panose="020E0802020502020306" pitchFamily="34" charset="0"/>
              </a:rPr>
              <a:t>dari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bahan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baku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atau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sember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(input</a:t>
            </a:r>
            <a:r>
              <a:rPr lang="en-US" sz="2800" dirty="0" smtClean="0">
                <a:latin typeface="Berlin Sans FB Demi" panose="020E0802020502020306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2800" dirty="0">
                <a:latin typeface="Berlin Sans FB Demi" panose="020E0802020502020306" pitchFamily="34" charset="0"/>
              </a:rPr>
              <a:t/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 err="1">
                <a:latin typeface="Berlin Sans FB Demi" panose="020E0802020502020306" pitchFamily="34" charset="0"/>
              </a:rPr>
              <a:t>Oleh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karena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itu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harus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mengoptimalkan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potensi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ada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berupa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fungsi-fungsi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perusahaan</a:t>
            </a:r>
            <a:r>
              <a:rPr lang="en-US" sz="2800" dirty="0">
                <a:latin typeface="Berlin Sans FB Demi" panose="020E0802020502020306" pitchFamily="34" charset="0"/>
              </a:rPr>
              <a:t> agar </a:t>
            </a:r>
            <a:r>
              <a:rPr lang="en-US" sz="2800" dirty="0" err="1">
                <a:latin typeface="Berlin Sans FB Demi" panose="020E0802020502020306" pitchFamily="34" charset="0"/>
              </a:rPr>
              <a:t>dapat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berjalan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secara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sinergi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khususnya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fungsi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</a:rPr>
              <a:t>yang </a:t>
            </a:r>
            <a:r>
              <a:rPr lang="en-US" sz="2800" dirty="0" err="1">
                <a:latin typeface="Berlin Sans FB Demi" panose="020E0802020502020306" pitchFamily="34" charset="0"/>
              </a:rPr>
              <a:t>sangat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berpengaruh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besar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dalam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pembentukan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(output) yang </a:t>
            </a:r>
            <a:r>
              <a:rPr lang="en-US" sz="2800" dirty="0" err="1">
                <a:latin typeface="Berlin Sans FB Demi" panose="020E0802020502020306" pitchFamily="34" charset="0"/>
              </a:rPr>
              <a:t>akan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dihasilkan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dengan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cara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optimalisasi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fasilitas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potensi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sumber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daya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ada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958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MACAM </a:t>
            </a:r>
            <a:r>
              <a:rPr lang="en-US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MACAM</a:t>
            </a:r>
            <a:r>
              <a:rPr lang="en-US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PRODUKSI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76" y="1400176"/>
            <a:ext cx="9221178" cy="4848224"/>
          </a:xfrm>
        </p:spPr>
        <p:txBody>
          <a:bodyPr/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massal</a:t>
            </a:r>
            <a:r>
              <a:rPr lang="en-US" sz="32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</a:p>
          <a:p>
            <a:pPr marL="1085850" lvl="2" indent="-285750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massal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adalah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suatu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dalam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jumlah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besar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dengan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menggunakan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Metode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padat</a:t>
            </a:r>
            <a:r>
              <a:rPr lang="en-US" sz="3200" dirty="0">
                <a:latin typeface="Berlin Sans FB Demi" panose="020E0802020502020306" pitchFamily="34" charset="0"/>
              </a:rPr>
              <a:t> modal yang </a:t>
            </a:r>
            <a:r>
              <a:rPr lang="en-US" sz="3200" dirty="0" err="1">
                <a:latin typeface="Berlin Sans FB Demi" panose="020E0802020502020306" pitchFamily="34" charset="0"/>
              </a:rPr>
              <a:t>berkesinambungan</a:t>
            </a:r>
            <a:r>
              <a:rPr lang="en-US" sz="3200" dirty="0">
                <a:latin typeface="Berlin Sans FB Demi" panose="020E0802020502020306" pitchFamily="34" charset="0"/>
              </a:rPr>
              <a:t>. </a:t>
            </a:r>
            <a:r>
              <a:rPr lang="en-US" sz="3200" dirty="0" err="1">
                <a:latin typeface="Berlin Sans FB Demi" panose="020E0802020502020306" pitchFamily="34" charset="0"/>
              </a:rPr>
              <a:t>Produksi</a:t>
            </a:r>
            <a:r>
              <a:rPr lang="en-US" sz="3200" dirty="0">
                <a:latin typeface="Berlin Sans FB Demi" panose="020E0802020502020306" pitchFamily="34" charset="0"/>
              </a:rPr>
              <a:t> Massa </a:t>
            </a:r>
            <a:r>
              <a:rPr lang="en-US" sz="3200" dirty="0" err="1">
                <a:latin typeface="Berlin Sans FB Demi" panose="020E0802020502020306" pitchFamily="34" charset="0"/>
              </a:rPr>
              <a:t>sistem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manufakturing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produk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dalam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jumlah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besar</a:t>
            </a:r>
            <a:r>
              <a:rPr lang="en-US" sz="3200" dirty="0">
                <a:latin typeface="Berlin Sans FB Demi" panose="020E0802020502020306" pitchFamily="34" charset="0"/>
              </a:rPr>
              <a:t> via </a:t>
            </a:r>
            <a:r>
              <a:rPr lang="en-US" sz="3200" dirty="0" err="1">
                <a:latin typeface="Berlin Sans FB Demi" panose="020E0802020502020306" pitchFamily="34" charset="0"/>
              </a:rPr>
              <a:t>penggabungan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yg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efektif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dari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keahlian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khusus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pegawai</a:t>
            </a:r>
            <a:r>
              <a:rPr lang="en-US" sz="3200" dirty="0">
                <a:latin typeface="Berlin Sans FB Demi" panose="020E0802020502020306" pitchFamily="34" charset="0"/>
              </a:rPr>
              <a:t>, </a:t>
            </a:r>
            <a:r>
              <a:rPr lang="en-US" sz="3200" dirty="0" err="1">
                <a:latin typeface="Berlin Sans FB Demi" panose="020E0802020502020306" pitchFamily="34" charset="0"/>
              </a:rPr>
              <a:t>mekanisasi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dan</a:t>
            </a:r>
            <a:r>
              <a:rPr lang="en-US" sz="3200" dirty="0">
                <a:latin typeface="Berlin Sans FB Demi" panose="020E0802020502020306" pitchFamily="34" charset="0"/>
              </a:rPr>
              <a:t> </a:t>
            </a:r>
            <a:r>
              <a:rPr lang="en-US" sz="3200" dirty="0" err="1">
                <a:latin typeface="Berlin Sans FB Demi" panose="020E0802020502020306" pitchFamily="34" charset="0"/>
              </a:rPr>
              <a:t>standardisasi</a:t>
            </a:r>
            <a:r>
              <a:rPr lang="en-US" sz="3200" dirty="0">
                <a:latin typeface="Berlin Sans FB Demi" panose="020E0802020502020306" pitchFamily="34" charset="0"/>
              </a:rPr>
              <a:t>.</a:t>
            </a:r>
          </a:p>
          <a:p>
            <a:endParaRPr lang="en-US" sz="2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4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387" y="642939"/>
            <a:ext cx="10240963" cy="5805486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Fleksibel</a:t>
            </a:r>
            <a:endParaRPr lang="en-US" sz="28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1085850" lvl="2" indent="-285750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S</a:t>
            </a:r>
            <a:r>
              <a:rPr lang="en-US" sz="2800" dirty="0" err="1" smtClean="0">
                <a:latin typeface="Berlin Sans FB Demi" panose="020E0802020502020306" pitchFamily="34" charset="0"/>
              </a:rPr>
              <a:t>istem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flesibel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menyesuaikan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kebutuhan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sehingga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menghasilkan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variasi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br>
              <a:rPr lang="en-US" sz="2800" dirty="0">
                <a:latin typeface="Berlin Sans FB Demi" panose="020E0802020502020306" pitchFamily="34" charset="0"/>
              </a:rPr>
            </a:br>
            <a:r>
              <a:rPr lang="en-US" sz="2800" dirty="0" err="1">
                <a:latin typeface="Berlin Sans FB Demi" panose="020E0802020502020306" pitchFamily="34" charset="0"/>
              </a:rPr>
              <a:t>Sistem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Fleksibel</a:t>
            </a:r>
            <a:r>
              <a:rPr lang="en-US" sz="2800" dirty="0">
                <a:latin typeface="Berlin Sans FB Demi" panose="020E0802020502020306" pitchFamily="34" charset="0"/>
              </a:rPr>
              <a:t> (flexible manufacturing system- FMS) </a:t>
            </a:r>
            <a:r>
              <a:rPr lang="en-US" sz="2800" dirty="0" err="1">
                <a:latin typeface="Berlin Sans FB Demi" panose="020E0802020502020306" pitchFamily="34" charset="0"/>
              </a:rPr>
              <a:t>adalah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fasilitas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produksi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memungkinkan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pekerja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secara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cepat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memodifikasi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pembuatan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 smtClean="0">
                <a:latin typeface="Berlin Sans FB Demi" panose="020E0802020502020306" pitchFamily="34" charset="0"/>
              </a:rPr>
              <a:t>berbeda</a:t>
            </a:r>
            <a:r>
              <a:rPr lang="en-US" sz="2800" dirty="0" smtClean="0">
                <a:latin typeface="Berlin Sans FB Demi" panose="020E0802020502020306" pitchFamily="34" charset="0"/>
              </a:rPr>
              <a:t>.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442913" lvl="2" indent="-442913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US" sz="2800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2800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Beriorentasi</a:t>
            </a:r>
            <a:r>
              <a:rPr lang="en-US" sz="2800" dirty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Pelanggan</a:t>
            </a:r>
            <a:endParaRPr lang="en-US" sz="28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1085850" lvl="2" indent="-285750"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berarti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mengembangkan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produk-produk</a:t>
            </a:r>
            <a:r>
              <a:rPr lang="en-US" sz="2800" dirty="0">
                <a:latin typeface="Berlin Sans FB Demi" panose="020E0802020502020306" pitchFamily="34" charset="0"/>
              </a:rPr>
              <a:t> yang </a:t>
            </a:r>
            <a:r>
              <a:rPr lang="en-US" sz="2800" dirty="0" err="1">
                <a:latin typeface="Berlin Sans FB Demi" panose="020E0802020502020306" pitchFamily="34" charset="0"/>
              </a:rPr>
              <a:t>memang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dibutuhkan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  <a:r>
              <a:rPr lang="en-US" sz="2800" dirty="0" err="1">
                <a:latin typeface="Berlin Sans FB Demi" panose="020E0802020502020306" pitchFamily="34" charset="0"/>
              </a:rPr>
              <a:t>Meskipun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terlihat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sederhana</a:t>
            </a:r>
            <a:r>
              <a:rPr lang="en-US" sz="2800" dirty="0">
                <a:latin typeface="Berlin Sans FB Demi" panose="020E0802020502020306" pitchFamily="34" charset="0"/>
              </a:rPr>
              <a:t>, </a:t>
            </a: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tidak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terjadi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begitu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saja</a:t>
            </a:r>
            <a:r>
              <a:rPr lang="en-US" sz="2800" dirty="0">
                <a:latin typeface="Berlin Sans FB Demi" panose="020E0802020502020306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387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61720"/>
          </a:xfrm>
        </p:spPr>
        <p:txBody>
          <a:bodyPr/>
          <a:lstStyle/>
          <a:p>
            <a:pPr lvl="2" algn="l" defTabSz="457200" rtl="0">
              <a:spcBef>
                <a:spcPct val="0"/>
              </a:spcBef>
            </a:pPr>
            <a:r>
              <a:rPr lang="en-US" sz="2800" dirty="0" err="1">
                <a:latin typeface="Berlin Sans FB Demi" panose="020E0802020502020306" pitchFamily="34" charset="0"/>
              </a:rPr>
              <a:t>Berikut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perjalanan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pemasaran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berorientasi</a:t>
            </a:r>
            <a:r>
              <a:rPr lang="en-US" sz="2800" dirty="0">
                <a:latin typeface="Berlin Sans FB Demi" panose="020E0802020502020306" pitchFamily="34" charset="0"/>
              </a:rPr>
              <a:t> </a:t>
            </a:r>
            <a:r>
              <a:rPr lang="en-US" sz="2800" dirty="0" err="1">
                <a:latin typeface="Berlin Sans FB Demi" panose="020E0802020502020306" pitchFamily="34" charset="0"/>
              </a:rPr>
              <a:t>pelanggan</a:t>
            </a:r>
            <a:r>
              <a:rPr lang="en-US" sz="2800" dirty="0">
                <a:latin typeface="Berlin Sans FB Demi" panose="020E0802020502020306" pitchFamily="34" charset="0"/>
              </a:rPr>
              <a:t>.</a:t>
            </a:r>
            <a:br>
              <a:rPr lang="en-US" sz="2800" dirty="0">
                <a:latin typeface="Berlin Sans FB Demi" panose="020E0802020502020306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6" y="1214438"/>
            <a:ext cx="11472862" cy="503396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Konsep</a:t>
            </a:r>
            <a:r>
              <a:rPr lang="en-US" sz="2600" b="1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produksi</a:t>
            </a:r>
            <a:r>
              <a:rPr lang="en-US" sz="2600" dirty="0">
                <a:latin typeface="Berlin Sans FB Demi" panose="020E0802020502020306" pitchFamily="34" charset="0"/>
              </a:rPr>
              <a:t/>
            </a:r>
            <a:br>
              <a:rPr lang="en-US" sz="2600" dirty="0">
                <a:latin typeface="Berlin Sans FB Demi" panose="020E0802020502020306" pitchFamily="34" charset="0"/>
              </a:rPr>
            </a:br>
            <a:r>
              <a:rPr lang="en-US" sz="2600" dirty="0">
                <a:latin typeface="Berlin Sans FB Demi" panose="020E0802020502020306" pitchFamily="34" charset="0"/>
              </a:rPr>
              <a:t/>
            </a:r>
            <a:br>
              <a:rPr lang="en-US" sz="2600" dirty="0">
                <a:latin typeface="Berlin Sans FB Demi" panose="020E0802020502020306" pitchFamily="34" charset="0"/>
              </a:rPr>
            </a:br>
            <a:r>
              <a:rPr lang="en-US" sz="2600" dirty="0" err="1" smtClean="0">
                <a:latin typeface="Berlin Sans FB Demi" panose="020E0802020502020306" pitchFamily="34" charset="0"/>
              </a:rPr>
              <a:t>Pada</a:t>
            </a:r>
            <a:r>
              <a:rPr lang="en-US" sz="2600" dirty="0" smtClean="0">
                <a:latin typeface="Berlin Sans FB Demi" panose="020E0802020502020306" pitchFamily="34" charset="0"/>
              </a:rPr>
              <a:t> </a:t>
            </a:r>
            <a:r>
              <a:rPr lang="en-US" sz="2600" dirty="0">
                <a:latin typeface="Berlin Sans FB Demi" panose="020E0802020502020306" pitchFamily="34" charset="0"/>
              </a:rPr>
              <a:t>era </a:t>
            </a:r>
            <a:r>
              <a:rPr lang="en-US" sz="2600" dirty="0" err="1">
                <a:latin typeface="Berlin Sans FB Demi" panose="020E0802020502020306" pitchFamily="34" charset="0"/>
              </a:rPr>
              <a:t>ini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terpikir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adalah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asal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kita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membuat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produk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bagus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pasti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laku</a:t>
            </a:r>
            <a:r>
              <a:rPr lang="en-US" sz="2600" dirty="0">
                <a:latin typeface="Berlin Sans FB Demi" panose="020E0802020502020306" pitchFamily="34" charset="0"/>
              </a:rPr>
              <a:t>. Perusahaan </a:t>
            </a:r>
            <a:r>
              <a:rPr lang="en-US" sz="2600" dirty="0" err="1">
                <a:latin typeface="Berlin Sans FB Demi" panose="020E0802020502020306" pitchFamily="34" charset="0"/>
              </a:rPr>
              <a:t>membuat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produk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bagus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kemudian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meletakkannya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dalam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katalog</a:t>
            </a:r>
            <a:r>
              <a:rPr lang="en-US" sz="2600" dirty="0">
                <a:latin typeface="Berlin Sans FB Demi" panose="020E0802020502020306" pitchFamily="34" charset="0"/>
              </a:rPr>
              <a:t>. </a:t>
            </a:r>
            <a:r>
              <a:rPr lang="en-US" sz="2600" dirty="0" err="1">
                <a:latin typeface="Berlin Sans FB Demi" panose="020E0802020502020306" pitchFamily="34" charset="0"/>
              </a:rPr>
              <a:t>Pelanggan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akan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datang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untuk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membeli</a:t>
            </a:r>
            <a:r>
              <a:rPr lang="en-US" sz="2600" dirty="0">
                <a:latin typeface="Berlin Sans FB Demi" panose="020E0802020502020306" pitchFamily="34" charset="0"/>
              </a:rPr>
              <a:t>. </a:t>
            </a:r>
            <a:r>
              <a:rPr lang="en-US" sz="2600" dirty="0" err="1">
                <a:latin typeface="Berlin Sans FB Demi" panose="020E0802020502020306" pitchFamily="34" charset="0"/>
              </a:rPr>
              <a:t>Pada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konsep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produksi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ini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tidak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ada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aktivitas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pemasaran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maupun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 smtClean="0">
                <a:latin typeface="Berlin Sans FB Demi" panose="020E0802020502020306" pitchFamily="34" charset="0"/>
              </a:rPr>
              <a:t>penjualan</a:t>
            </a:r>
            <a:r>
              <a:rPr lang="en-US" sz="2600" dirty="0" smtClean="0">
                <a:latin typeface="Berlin Sans FB Demi" panose="020E0802020502020306" pitchFamily="34" charset="0"/>
              </a:rPr>
              <a:t>.</a:t>
            </a:r>
          </a:p>
          <a:p>
            <a:pPr marL="457200" indent="-4572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Konsep</a:t>
            </a:r>
            <a:r>
              <a:rPr lang="en-US" sz="2600" b="1" dirty="0" smtClean="0">
                <a:solidFill>
                  <a:srgbClr val="FFC000"/>
                </a:solidFill>
                <a:latin typeface="Berlin Sans FB Demi" panose="020E0802020502020306" pitchFamily="34" charset="0"/>
              </a:rPr>
              <a:t> </a:t>
            </a:r>
            <a:r>
              <a:rPr lang="en-US" sz="2600" b="1" dirty="0" err="1">
                <a:solidFill>
                  <a:srgbClr val="FFC000"/>
                </a:solidFill>
                <a:latin typeface="Berlin Sans FB Demi" panose="020E0802020502020306" pitchFamily="34" charset="0"/>
              </a:rPr>
              <a:t>penjualan</a:t>
            </a:r>
            <a:endParaRPr lang="en-US" sz="2600" dirty="0">
              <a:solidFill>
                <a:srgbClr val="FFC000"/>
              </a:solidFill>
              <a:latin typeface="Berlin Sans FB Demi" panose="020E0802020502020306" pitchFamily="34" charset="0"/>
            </a:endParaRPr>
          </a:p>
          <a:p>
            <a:pPr marL="442913" lvl="1" indent="0">
              <a:buNone/>
            </a:pPr>
            <a:r>
              <a:rPr lang="en-US" sz="2600" dirty="0" err="1">
                <a:latin typeface="Berlin Sans FB Demi" panose="020E0802020502020306" pitchFamily="34" charset="0"/>
              </a:rPr>
              <a:t>Pada</a:t>
            </a:r>
            <a:r>
              <a:rPr lang="en-US" sz="2600" dirty="0">
                <a:latin typeface="Berlin Sans FB Demi" panose="020E0802020502020306" pitchFamily="34" charset="0"/>
              </a:rPr>
              <a:t> era </a:t>
            </a:r>
            <a:r>
              <a:rPr lang="en-US" sz="2600" dirty="0" err="1">
                <a:latin typeface="Berlin Sans FB Demi" panose="020E0802020502020306" pitchFamily="34" charset="0"/>
              </a:rPr>
              <a:t>ini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banyak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produk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sama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diproduksi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oleh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berbagai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perusahaan</a:t>
            </a:r>
            <a:r>
              <a:rPr lang="en-US" sz="2600" dirty="0">
                <a:latin typeface="Berlin Sans FB Demi" panose="020E0802020502020306" pitchFamily="34" charset="0"/>
              </a:rPr>
              <a:t>. Perusahaan </a:t>
            </a:r>
            <a:r>
              <a:rPr lang="en-US" sz="2600" dirty="0" err="1">
                <a:latin typeface="Berlin Sans FB Demi" panose="020E0802020502020306" pitchFamily="34" charset="0"/>
              </a:rPr>
              <a:t>kemudian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menyadari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bahwa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perusahaanlah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harus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mendatangi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pelanggan</a:t>
            </a:r>
            <a:r>
              <a:rPr lang="en-US" sz="2600" dirty="0">
                <a:latin typeface="Berlin Sans FB Demi" panose="020E0802020502020306" pitchFamily="34" charset="0"/>
              </a:rPr>
              <a:t>. </a:t>
            </a:r>
            <a:r>
              <a:rPr lang="en-US" sz="2600" dirty="0" err="1">
                <a:latin typeface="Berlin Sans FB Demi" panose="020E0802020502020306" pitchFamily="34" charset="0"/>
              </a:rPr>
              <a:t>Peusahaan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kemudian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melakukan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pemasangan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iklan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dan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membuat</a:t>
            </a:r>
            <a:r>
              <a:rPr lang="en-US" sz="2600" dirty="0">
                <a:latin typeface="Berlin Sans FB Demi" panose="020E0802020502020306" pitchFamily="34" charset="0"/>
              </a:rPr>
              <a:t> team </a:t>
            </a:r>
            <a:r>
              <a:rPr lang="en-US" sz="2600" dirty="0" err="1">
                <a:latin typeface="Berlin Sans FB Demi" panose="020E0802020502020306" pitchFamily="34" charset="0"/>
              </a:rPr>
              <a:t>penjualan</a:t>
            </a:r>
            <a:r>
              <a:rPr lang="en-US" sz="2600" dirty="0">
                <a:latin typeface="Berlin Sans FB Demi" panose="020E0802020502020306" pitchFamily="34" charset="0"/>
              </a:rPr>
              <a:t>. Team </a:t>
            </a:r>
            <a:r>
              <a:rPr lang="en-US" sz="2600" dirty="0" err="1">
                <a:latin typeface="Berlin Sans FB Demi" panose="020E0802020502020306" pitchFamily="34" charset="0"/>
              </a:rPr>
              <a:t>penjualan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inilah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akan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mencari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pelanggan</a:t>
            </a:r>
            <a:r>
              <a:rPr lang="en-US" sz="2600" dirty="0">
                <a:latin typeface="Berlin Sans FB Demi" panose="020E0802020502020306" pitchFamily="34" charset="0"/>
              </a:rPr>
              <a:t>. Team </a:t>
            </a:r>
            <a:r>
              <a:rPr lang="en-US" sz="2600" dirty="0" err="1">
                <a:latin typeface="Berlin Sans FB Demi" panose="020E0802020502020306" pitchFamily="34" charset="0"/>
              </a:rPr>
              <a:t>penjualan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akan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diberikan</a:t>
            </a:r>
            <a:r>
              <a:rPr lang="en-US" sz="2600" dirty="0">
                <a:latin typeface="Berlin Sans FB Demi" panose="020E0802020502020306" pitchFamily="34" charset="0"/>
              </a:rPr>
              <a:t> training </a:t>
            </a:r>
            <a:r>
              <a:rPr lang="en-US" sz="2600" dirty="0" err="1">
                <a:latin typeface="Berlin Sans FB Demi" panose="020E0802020502020306" pitchFamily="34" charset="0"/>
              </a:rPr>
              <a:t>bagaimana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memahami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produk</a:t>
            </a:r>
            <a:r>
              <a:rPr lang="en-US" sz="2600" dirty="0">
                <a:latin typeface="Berlin Sans FB Demi" panose="020E0802020502020306" pitchFamily="34" charset="0"/>
              </a:rPr>
              <a:t> yang </a:t>
            </a:r>
            <a:r>
              <a:rPr lang="en-US" sz="2600" dirty="0" err="1">
                <a:latin typeface="Berlin Sans FB Demi" panose="020E0802020502020306" pitchFamily="34" charset="0"/>
              </a:rPr>
              <a:t>dijual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dan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bagaimana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menjual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kepada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calon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pelanggan</a:t>
            </a:r>
            <a:r>
              <a:rPr lang="en-US" sz="2600" dirty="0">
                <a:latin typeface="Berlin Sans FB Demi" panose="020E0802020502020306" pitchFamily="34" charset="0"/>
              </a:rPr>
              <a:t>. </a:t>
            </a:r>
            <a:r>
              <a:rPr lang="en-US" sz="2600" dirty="0" err="1">
                <a:latin typeface="Berlin Sans FB Demi" panose="020E0802020502020306" pitchFamily="34" charset="0"/>
              </a:rPr>
              <a:t>Pada</a:t>
            </a:r>
            <a:r>
              <a:rPr lang="en-US" sz="2600" dirty="0">
                <a:latin typeface="Berlin Sans FB Demi" panose="020E0802020502020306" pitchFamily="34" charset="0"/>
              </a:rPr>
              <a:t> era </a:t>
            </a:r>
            <a:r>
              <a:rPr lang="en-US" sz="2600" dirty="0" err="1">
                <a:latin typeface="Berlin Sans FB Demi" panose="020E0802020502020306" pitchFamily="34" charset="0"/>
              </a:rPr>
              <a:t>konsep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penjualan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ini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lebih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berorientasi</a:t>
            </a:r>
            <a:r>
              <a:rPr lang="en-US" sz="2600" dirty="0">
                <a:latin typeface="Berlin Sans FB Demi" panose="020E0802020502020306" pitchFamily="34" charset="0"/>
              </a:rPr>
              <a:t> </a:t>
            </a:r>
            <a:r>
              <a:rPr lang="en-US" sz="2600" dirty="0" err="1">
                <a:latin typeface="Berlin Sans FB Demi" panose="020E0802020502020306" pitchFamily="34" charset="0"/>
              </a:rPr>
              <a:t>pasar</a:t>
            </a:r>
            <a:r>
              <a:rPr lang="en-US" sz="2600" dirty="0">
                <a:latin typeface="Berlin Sans FB Demi" panose="020E0802020502020306" pitchFamily="34" charset="0"/>
              </a:rPr>
              <a:t>.</a:t>
            </a:r>
          </a:p>
          <a:p>
            <a:pPr marL="44291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6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355</TotalTime>
  <Words>578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Berlin Sans FB Demi</vt:lpstr>
      <vt:lpstr>Century Gothic</vt:lpstr>
      <vt:lpstr>Wingdings</vt:lpstr>
      <vt:lpstr>Wingdings 3</vt:lpstr>
      <vt:lpstr>Ion</vt:lpstr>
      <vt:lpstr>ASPEK PRODUKSI  &amp;  ORGANISASI</vt:lpstr>
      <vt:lpstr>PowerPoint Presentation</vt:lpstr>
      <vt:lpstr>PowerPoint Presentation</vt:lpstr>
      <vt:lpstr>PowerPoint Presentation</vt:lpstr>
      <vt:lpstr>PowerPoint Presentation</vt:lpstr>
      <vt:lpstr>PENTINGNYA FUNGSI PRODUKSI </vt:lpstr>
      <vt:lpstr>MACAM MACAM PRODUKSI </vt:lpstr>
      <vt:lpstr>PowerPoint Presentation</vt:lpstr>
      <vt:lpstr>Berikut perjalanan pemasaran berorientasi pelanggan. </vt:lpstr>
      <vt:lpstr>PowerPoint Presentation</vt:lpstr>
      <vt:lpstr>PROSES PRODUKSI </vt:lpstr>
      <vt:lpstr>PowerPoint Presentation</vt:lpstr>
      <vt:lpstr>PowerPoint Presentation</vt:lpstr>
      <vt:lpstr>Teknologi Produksi </vt:lpstr>
      <vt:lpstr>PowerPoint Presentation</vt:lpstr>
      <vt:lpstr>ASPEK ORGANISASI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PRODUKSI  &amp;  ORGANISASI</dc:title>
  <dc:creator>ordneh.18@gmail.com</dc:creator>
  <cp:lastModifiedBy>ordneh.18@gmail.com</cp:lastModifiedBy>
  <cp:revision>30</cp:revision>
  <dcterms:created xsi:type="dcterms:W3CDTF">2021-12-02T04:20:25Z</dcterms:created>
  <dcterms:modified xsi:type="dcterms:W3CDTF">2021-12-03T00:21:32Z</dcterms:modified>
</cp:coreProperties>
</file>