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7" r:id="rId3"/>
    <p:sldId id="260" r:id="rId4"/>
    <p:sldId id="258" r:id="rId5"/>
    <p:sldId id="261" r:id="rId6"/>
    <p:sldId id="263" r:id="rId7"/>
    <p:sldId id="262" r:id="rId8"/>
    <p:sldId id="27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4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26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11268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>
                <a:latin typeface="Times New Roman" charset="0"/>
              </a:endParaRPr>
            </a:p>
          </p:txBody>
        </p:sp>
        <p:grpSp>
          <p:nvGrpSpPr>
            <p:cNvPr id="11269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1270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1271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1272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1273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1274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1275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1276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1277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1278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1279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sz="2400">
                  <a:latin typeface="Times New Roman" charset="0"/>
                </a:endParaRPr>
              </a:p>
            </p:txBody>
          </p:sp>
        </p:grpSp>
      </p:grpSp>
      <p:sp>
        <p:nvSpPr>
          <p:cNvPr id="11280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281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282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E68CB6-8BFF-4DA2-8C3E-77BCC9DCDA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28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8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8442C2-C453-4413-9E0F-A7E34A58E8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F56846-B748-4A21-B91A-52637723533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82B39F1-2F60-4885-BC06-D619E4ED69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D874875-85A4-4BDA-8D7C-237D32DB5E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C3055A7-EA29-4A4A-802F-EB2739AF883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D44E2A6-A256-4F96-984F-BFF222C99C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51DAF9D-BDC3-417C-954E-603C9512B7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D1E66F-09C6-4F4E-B50C-63609D24449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5CE7A9-F407-4B9E-BB8F-B4FD2F55131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D40CC9-B5A1-40A9-92EF-431A85108DD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71633F-A8B2-4746-BACD-FC64E485B27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5DF617-1D56-42D5-B4F8-AA4CF186130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E96046-A30E-417A-8089-EB44E748CA9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C12B20-4413-426D-AD37-9618966DF7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DF4E29-0705-4064-9DA7-88002871A9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70876570-CF88-4321-84D4-76659BCEA8B4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24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24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25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5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5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Achievement Motivation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For people low in nAch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Motivating force is fear of failure</a:t>
            </a:r>
          </a:p>
          <a:p>
            <a:r>
              <a:rPr lang="en-US" sz="2800"/>
              <a:t>Long history of experiencing failure</a:t>
            </a:r>
          </a:p>
          <a:p>
            <a:r>
              <a:rPr lang="en-US" sz="2800"/>
              <a:t>Afraid of ridicule and dissapointment</a:t>
            </a:r>
          </a:p>
        </p:txBody>
      </p:sp>
      <p:pic>
        <p:nvPicPr>
          <p:cNvPr id="27663" name="Picture 15" descr="MCPE01508_0000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2638" y="2189163"/>
            <a:ext cx="3387725" cy="34686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nAch and risk-taking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8600" cy="4343400"/>
          </a:xfrm>
        </p:spPr>
        <p:txBody>
          <a:bodyPr/>
          <a:lstStyle/>
          <a:p>
            <a:r>
              <a:rPr lang="en-US" sz="2800"/>
              <a:t>What kind of risk-taker is Santa?</a:t>
            </a:r>
          </a:p>
          <a:p>
            <a:r>
              <a:rPr lang="en-US" sz="2800"/>
              <a:t>Getting all the wreaths onto the north pole?</a:t>
            </a:r>
          </a:p>
          <a:p>
            <a:r>
              <a:rPr lang="en-US" sz="2800"/>
              <a:t>Moderate risk-taker.</a:t>
            </a:r>
          </a:p>
          <a:p>
            <a:r>
              <a:rPr lang="en-US" sz="2800"/>
              <a:t>Chose a task of intermediate difficulty.</a:t>
            </a:r>
          </a:p>
          <a:p>
            <a:r>
              <a:rPr lang="en-US" sz="2800"/>
              <a:t>High in nAch.</a:t>
            </a:r>
          </a:p>
        </p:txBody>
      </p:sp>
      <p:pic>
        <p:nvPicPr>
          <p:cNvPr id="30727" name="Picture 7" descr="MCj01314850000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466975"/>
            <a:ext cx="4038600" cy="29146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Person with low nAch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Might pick a task that was too difficult.</a:t>
            </a:r>
          </a:p>
          <a:p>
            <a:r>
              <a:rPr lang="en-US" sz="2800"/>
              <a:t>Should we expect success?</a:t>
            </a:r>
          </a:p>
          <a:p>
            <a:r>
              <a:rPr lang="en-US" sz="2800"/>
              <a:t>Not blame him if he fails.</a:t>
            </a:r>
          </a:p>
          <a:p>
            <a:r>
              <a:rPr lang="en-US" sz="2800"/>
              <a:t>Didn’t expect him to succeed.</a:t>
            </a:r>
          </a:p>
        </p:txBody>
      </p:sp>
      <p:pic>
        <p:nvPicPr>
          <p:cNvPr id="32775" name="Picture 7" descr="MCj03700300000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660650"/>
            <a:ext cx="3886200" cy="26304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Children with ring toss 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800600" cy="3886200"/>
          </a:xfrm>
        </p:spPr>
        <p:txBody>
          <a:bodyPr/>
          <a:lstStyle/>
          <a:p>
            <a:r>
              <a:rPr lang="en-US" sz="2800"/>
              <a:t>High nAch children picked middle distance.</a:t>
            </a:r>
          </a:p>
          <a:p>
            <a:r>
              <a:rPr lang="en-US" sz="2800"/>
              <a:t>Challenge but not impossible.</a:t>
            </a:r>
          </a:p>
          <a:p>
            <a:r>
              <a:rPr lang="en-US" sz="2800"/>
              <a:t>Low nAch picked long distances (couldn’t win).</a:t>
            </a:r>
          </a:p>
          <a:p>
            <a:r>
              <a:rPr lang="en-US" sz="2800"/>
              <a:t>Or near distances (couldn’t lose).</a:t>
            </a:r>
          </a:p>
        </p:txBody>
      </p:sp>
      <p:pic>
        <p:nvPicPr>
          <p:cNvPr id="34823" name="Picture 7" descr="MCj03563870000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10200" y="1676400"/>
            <a:ext cx="3314700" cy="3352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Parenting styles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572000" cy="4495800"/>
          </a:xfrm>
        </p:spPr>
        <p:txBody>
          <a:bodyPr/>
          <a:lstStyle/>
          <a:p>
            <a:r>
              <a:rPr lang="en-US" sz="2800"/>
              <a:t>Parents who reward </a:t>
            </a:r>
          </a:p>
          <a:p>
            <a:pPr>
              <a:buFont typeface="Wingdings" pitchFamily="2" charset="2"/>
              <a:buNone/>
            </a:pPr>
            <a:r>
              <a:rPr lang="en-US" sz="2800"/>
              <a:t>    self-control and independence </a:t>
            </a:r>
            <a:r>
              <a:rPr lang="en-US" sz="2800">
                <a:sym typeface="Wingdings" pitchFamily="2" charset="2"/>
              </a:rPr>
              <a:t></a:t>
            </a:r>
          </a:p>
          <a:p>
            <a:pPr>
              <a:buFont typeface="Wingdings" pitchFamily="2" charset="2"/>
              <a:buNone/>
            </a:pPr>
            <a:r>
              <a:rPr lang="en-US" sz="2800"/>
              <a:t>    child with high nAch</a:t>
            </a:r>
          </a:p>
          <a:p>
            <a:r>
              <a:rPr lang="en-US" sz="2800"/>
              <a:t>Set high standards</a:t>
            </a:r>
          </a:p>
          <a:p>
            <a:r>
              <a:rPr lang="en-US" sz="2800"/>
              <a:t>Child works at own level</a:t>
            </a:r>
          </a:p>
          <a:p>
            <a:r>
              <a:rPr lang="en-US" sz="2800"/>
              <a:t>Makes mistakes</a:t>
            </a:r>
          </a:p>
          <a:p>
            <a:r>
              <a:rPr lang="en-US" sz="2800"/>
              <a:t>Encourage good performance</a:t>
            </a:r>
          </a:p>
        </p:txBody>
      </p:sp>
      <p:pic>
        <p:nvPicPr>
          <p:cNvPr id="36871" name="Picture 7" descr="MCj02333130000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10200" y="2895600"/>
            <a:ext cx="2954338" cy="30210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Parents of low achievers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352800" y="1981200"/>
            <a:ext cx="5562600" cy="3886200"/>
          </a:xfrm>
        </p:spPr>
        <p:txBody>
          <a:bodyPr/>
          <a:lstStyle/>
          <a:p>
            <a:r>
              <a:rPr lang="en-US" sz="2800"/>
              <a:t>Set impossibly high standards.</a:t>
            </a:r>
          </a:p>
          <a:p>
            <a:r>
              <a:rPr lang="en-US" sz="2800"/>
              <a:t>Punish child when he or she doesn’t achieve goal.</a:t>
            </a:r>
          </a:p>
          <a:p>
            <a:r>
              <a:rPr lang="en-US" sz="2800"/>
              <a:t>Or jump in and solve the problem.</a:t>
            </a:r>
          </a:p>
          <a:p>
            <a:r>
              <a:rPr lang="en-US" sz="2800"/>
              <a:t>Parent’s actions don’t encourage self-control.</a:t>
            </a:r>
          </a:p>
          <a:p>
            <a:r>
              <a:rPr lang="en-US" sz="2800"/>
              <a:t>Child begins to fear failure.</a:t>
            </a:r>
          </a:p>
        </p:txBody>
      </p:sp>
      <p:pic>
        <p:nvPicPr>
          <p:cNvPr id="38919" name="Picture 7" descr="MCj02262880000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2514600"/>
            <a:ext cx="2609850" cy="28876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8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Applications of nAch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r>
              <a:rPr lang="en-US"/>
              <a:t>McClelland interested in applications to business and global economy.</a:t>
            </a:r>
          </a:p>
          <a:p>
            <a:r>
              <a:rPr lang="en-US"/>
              <a:t>Business executives had higher nAch than men in other occupations.</a:t>
            </a:r>
          </a:p>
          <a:p>
            <a:r>
              <a:rPr lang="en-US"/>
              <a:t>Particularly real estate and investments.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Historical studies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648200" cy="3886200"/>
          </a:xfrm>
        </p:spPr>
        <p:txBody>
          <a:bodyPr/>
          <a:lstStyle/>
          <a:p>
            <a:r>
              <a:rPr lang="en-US" sz="2800"/>
              <a:t>McClelland in his later years extended theory.</a:t>
            </a:r>
          </a:p>
          <a:p>
            <a:r>
              <a:rPr lang="en-US" sz="2800"/>
              <a:t>Industrial revolution </a:t>
            </a:r>
            <a:r>
              <a:rPr lang="en-US" sz="2800">
                <a:sym typeface="Wingdings" pitchFamily="2" charset="2"/>
              </a:rPr>
              <a:t>  preceded by surge in achievement themes in literature.</a:t>
            </a:r>
          </a:p>
          <a:p>
            <a:r>
              <a:rPr lang="en-US" sz="2800"/>
              <a:t>Interesting theories but not scientific.</a:t>
            </a:r>
          </a:p>
        </p:txBody>
      </p:sp>
      <p:pic>
        <p:nvPicPr>
          <p:cNvPr id="41991" name="Picture 7" descr="MCj02979850000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2386013"/>
            <a:ext cx="3505200" cy="3143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Cognitive Choice Theory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Richard Atkinson</a:t>
            </a:r>
          </a:p>
          <a:p>
            <a:pPr>
              <a:lnSpc>
                <a:spcPct val="90000"/>
              </a:lnSpc>
            </a:pPr>
            <a:r>
              <a:rPr lang="en-US"/>
              <a:t>Based on McClelland’s ideas.</a:t>
            </a:r>
          </a:p>
          <a:p>
            <a:pPr>
              <a:lnSpc>
                <a:spcPct val="90000"/>
              </a:lnSpc>
            </a:pPr>
            <a:r>
              <a:rPr lang="en-US"/>
              <a:t>We all balance need to achieve with fear of failure.</a:t>
            </a:r>
          </a:p>
          <a:p>
            <a:pPr>
              <a:lnSpc>
                <a:spcPct val="90000"/>
              </a:lnSpc>
            </a:pPr>
            <a:r>
              <a:rPr lang="en-US"/>
              <a:t>Different aspects of our life.</a:t>
            </a:r>
          </a:p>
          <a:p>
            <a:pPr>
              <a:lnSpc>
                <a:spcPct val="90000"/>
              </a:lnSpc>
            </a:pPr>
            <a:r>
              <a:rPr lang="en-US"/>
              <a:t>Install new motherboard in my computer.</a:t>
            </a:r>
          </a:p>
          <a:p>
            <a:pPr>
              <a:lnSpc>
                <a:spcPct val="90000"/>
              </a:lnSpc>
            </a:pPr>
            <a:r>
              <a:rPr lang="en-US"/>
              <a:t>Build a deck in my backyard.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Prepare for exam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Need to achieve vs fear of Failure.</a:t>
            </a:r>
          </a:p>
          <a:p>
            <a:r>
              <a:rPr lang="en-US" sz="2800"/>
              <a:t>nAch &gt; fF </a:t>
            </a:r>
            <a:r>
              <a:rPr lang="en-US" sz="2800">
                <a:sym typeface="Wingdings" pitchFamily="2" charset="2"/>
              </a:rPr>
              <a:t></a:t>
            </a:r>
            <a:r>
              <a:rPr lang="en-US" sz="2800"/>
              <a:t>approach behavior.</a:t>
            </a:r>
          </a:p>
          <a:p>
            <a:r>
              <a:rPr lang="en-US" sz="2800"/>
              <a:t>Looking forward to success.</a:t>
            </a:r>
          </a:p>
          <a:p>
            <a:r>
              <a:rPr lang="en-US" sz="2800"/>
              <a:t>Positive frame.</a:t>
            </a:r>
          </a:p>
          <a:p>
            <a:r>
              <a:rPr lang="en-US" sz="2800"/>
              <a:t>Good outlook.</a:t>
            </a:r>
          </a:p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</p:txBody>
      </p:sp>
      <p:pic>
        <p:nvPicPr>
          <p:cNvPr id="46087" name="Picture 7" descr="MCj02316350000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38763" y="2979738"/>
            <a:ext cx="2655887" cy="18875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6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David McClelland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1917-1998</a:t>
            </a:r>
          </a:p>
          <a:p>
            <a:r>
              <a:rPr lang="en-US" sz="2800"/>
              <a:t>Boston University</a:t>
            </a:r>
          </a:p>
          <a:p>
            <a:r>
              <a:rPr lang="en-US" sz="2800"/>
              <a:t>Harvard</a:t>
            </a:r>
          </a:p>
          <a:p>
            <a:r>
              <a:rPr lang="en-US" sz="2800"/>
              <a:t>Achievement motivation</a:t>
            </a:r>
          </a:p>
          <a:p>
            <a:r>
              <a:rPr lang="en-US" sz="2800"/>
              <a:t>Need to achieve</a:t>
            </a:r>
          </a:p>
          <a:p>
            <a:r>
              <a:rPr lang="en-US" sz="2800"/>
              <a:t>nAch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57200" y="1981200"/>
            <a:ext cx="4038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2800"/>
          </a:p>
        </p:txBody>
      </p:sp>
      <p:pic>
        <p:nvPicPr>
          <p:cNvPr id="12297" name="Picture 9" descr="David McClelland, Psychologist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6475" y="1981200"/>
            <a:ext cx="2938463" cy="3886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Negative frame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981200"/>
            <a:ext cx="5029200" cy="3886200"/>
          </a:xfrm>
        </p:spPr>
        <p:txBody>
          <a:bodyPr/>
          <a:lstStyle/>
          <a:p>
            <a:r>
              <a:rPr lang="en-US" sz="2800"/>
              <a:t>fF &gt; nAch </a:t>
            </a:r>
            <a:r>
              <a:rPr lang="en-US" sz="2800">
                <a:sym typeface="Wingdings" pitchFamily="2" charset="2"/>
              </a:rPr>
              <a:t></a:t>
            </a:r>
            <a:endParaRPr lang="en-US" sz="2800"/>
          </a:p>
          <a:p>
            <a:pPr>
              <a:buFont typeface="Wingdings" pitchFamily="2" charset="2"/>
              <a:buNone/>
            </a:pPr>
            <a:r>
              <a:rPr lang="en-US" sz="2800"/>
              <a:t>      avoidance behavior.</a:t>
            </a:r>
          </a:p>
          <a:p>
            <a:r>
              <a:rPr lang="en-US" sz="2800"/>
              <a:t>May work hard to prepare. </a:t>
            </a:r>
          </a:p>
          <a:p>
            <a:r>
              <a:rPr lang="en-US" sz="2800"/>
              <a:t>Tense and anxious   </a:t>
            </a:r>
          </a:p>
          <a:p>
            <a:pPr>
              <a:buFont typeface="Wingdings" pitchFamily="2" charset="2"/>
              <a:buNone/>
            </a:pPr>
            <a:r>
              <a:rPr lang="en-US" sz="2800"/>
              <a:t>       frame of mind.</a:t>
            </a:r>
          </a:p>
          <a:p>
            <a:r>
              <a:rPr lang="en-US" sz="2800"/>
              <a:t>Bad outlook.</a:t>
            </a:r>
          </a:p>
        </p:txBody>
      </p:sp>
      <p:pic>
        <p:nvPicPr>
          <p:cNvPr id="48135" name="Picture 7" descr="MPj04000460000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9113" y="2619375"/>
            <a:ext cx="3367087" cy="22431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8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Attribution theory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991600" cy="3886200"/>
          </a:xfrm>
        </p:spPr>
        <p:txBody>
          <a:bodyPr/>
          <a:lstStyle/>
          <a:p>
            <a:r>
              <a:rPr lang="en-US"/>
              <a:t>Bernard Weiner</a:t>
            </a:r>
          </a:p>
          <a:p>
            <a:r>
              <a:rPr lang="en-US"/>
              <a:t>Attribution: things happen for a reason.</a:t>
            </a:r>
          </a:p>
          <a:p>
            <a:r>
              <a:rPr lang="en-US"/>
              <a:t>What reason do you give for success or failure?</a:t>
            </a:r>
          </a:p>
          <a:p>
            <a:r>
              <a:rPr lang="en-US"/>
              <a:t>Your frame of mind makes a huge difference.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Positive frame (high nAch)</a:t>
            </a: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800"/>
              <a:t>Attribute success:</a:t>
            </a:r>
          </a:p>
          <a:p>
            <a:r>
              <a:rPr lang="en-US" sz="2800"/>
              <a:t>Own ability or effort.</a:t>
            </a:r>
          </a:p>
          <a:p>
            <a:pPr>
              <a:buFont typeface="Wingdings" pitchFamily="2" charset="2"/>
              <a:buNone/>
            </a:pPr>
            <a:endParaRPr lang="en-US" sz="2800"/>
          </a:p>
          <a:p>
            <a:endParaRPr lang="en-US" sz="2800"/>
          </a:p>
          <a:p>
            <a:r>
              <a:rPr lang="en-US" sz="2800"/>
              <a:t>Attribute failure:</a:t>
            </a:r>
          </a:p>
          <a:p>
            <a:r>
              <a:rPr lang="en-US" sz="2800"/>
              <a:t>Lack of effort.</a:t>
            </a:r>
          </a:p>
          <a:p>
            <a:r>
              <a:rPr lang="en-US" sz="2800"/>
              <a:t>Try harder next time.</a:t>
            </a:r>
          </a:p>
        </p:txBody>
      </p:sp>
      <p:pic>
        <p:nvPicPr>
          <p:cNvPr id="51208" name="Picture 8" descr="MPj04000470000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4738" y="1981200"/>
            <a:ext cx="2801937" cy="1866900"/>
          </a:xfrm>
        </p:spPr>
      </p:pic>
      <p:pic>
        <p:nvPicPr>
          <p:cNvPr id="51209" name="Picture 9" descr="MPj0400046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4738" y="4000500"/>
            <a:ext cx="2801937" cy="18669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Negative frame (low nAch)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657600" y="1981200"/>
            <a:ext cx="5029200" cy="3886200"/>
          </a:xfrm>
        </p:spPr>
        <p:txBody>
          <a:bodyPr/>
          <a:lstStyle/>
          <a:p>
            <a:r>
              <a:rPr lang="en-US" sz="2800"/>
              <a:t>Attribute success:</a:t>
            </a:r>
          </a:p>
          <a:p>
            <a:r>
              <a:rPr lang="en-US" sz="2800"/>
              <a:t>Easy test.</a:t>
            </a:r>
          </a:p>
          <a:p>
            <a:r>
              <a:rPr lang="en-US" sz="2800"/>
              <a:t>Lucky break.</a:t>
            </a:r>
          </a:p>
          <a:p>
            <a:endParaRPr lang="en-US" sz="2800"/>
          </a:p>
          <a:p>
            <a:r>
              <a:rPr lang="en-US" sz="2800"/>
              <a:t>Attribute failure:</a:t>
            </a:r>
          </a:p>
          <a:p>
            <a:r>
              <a:rPr lang="en-US" sz="2800"/>
              <a:t>Lack of ability.</a:t>
            </a:r>
          </a:p>
          <a:p>
            <a:r>
              <a:rPr lang="en-US" sz="2800"/>
              <a:t>Same outcome next time.</a:t>
            </a:r>
          </a:p>
        </p:txBody>
      </p:sp>
      <p:pic>
        <p:nvPicPr>
          <p:cNvPr id="53252" name="Picture 4" descr="MPj04000470000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981200"/>
            <a:ext cx="2801938" cy="1866900"/>
          </a:xfrm>
        </p:spPr>
      </p:pic>
      <p:pic>
        <p:nvPicPr>
          <p:cNvPr id="53253" name="Picture 5" descr="MPj0400046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4038600"/>
            <a:ext cx="2801938" cy="18669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Locus of Control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763000" cy="3886200"/>
          </a:xfrm>
        </p:spPr>
        <p:txBody>
          <a:bodyPr/>
          <a:lstStyle/>
          <a:p>
            <a:r>
              <a:rPr lang="en-US"/>
              <a:t>Positive frame has internal locus of control.</a:t>
            </a:r>
          </a:p>
          <a:p>
            <a:r>
              <a:rPr lang="en-US"/>
              <a:t>Intrinsic motivation.</a:t>
            </a:r>
          </a:p>
          <a:p>
            <a:r>
              <a:rPr lang="en-US"/>
              <a:t>Negative frame has external locus of control.</a:t>
            </a:r>
          </a:p>
          <a:p>
            <a:r>
              <a:rPr lang="en-US"/>
              <a:t>Extrinsic motivation.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Overcoming negative frame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495800" cy="3886200"/>
          </a:xfrm>
        </p:spPr>
        <p:txBody>
          <a:bodyPr/>
          <a:lstStyle/>
          <a:p>
            <a:r>
              <a:rPr lang="en-US" sz="2800"/>
              <a:t>Learning optimism.</a:t>
            </a:r>
          </a:p>
          <a:p>
            <a:r>
              <a:rPr lang="en-US" sz="2800"/>
              <a:t>Math anxiety.</a:t>
            </a:r>
          </a:p>
          <a:p>
            <a:r>
              <a:rPr lang="en-US" sz="2800"/>
              <a:t>Start out with easy task.</a:t>
            </a:r>
          </a:p>
          <a:p>
            <a:r>
              <a:rPr lang="en-US" sz="2800"/>
              <a:t>Learn to value success.</a:t>
            </a:r>
          </a:p>
          <a:p>
            <a:r>
              <a:rPr lang="en-US" sz="2800"/>
              <a:t>External reward at first.</a:t>
            </a:r>
          </a:p>
          <a:p>
            <a:r>
              <a:rPr lang="en-US" sz="2800"/>
              <a:t>Internalize the motivation with continued success.</a:t>
            </a:r>
          </a:p>
        </p:txBody>
      </p:sp>
      <p:pic>
        <p:nvPicPr>
          <p:cNvPr id="55305" name="Picture 9" descr="MCj02953530000[1]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57800" y="1981200"/>
            <a:ext cx="3402013" cy="34845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Personality assessment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Projective Test</a:t>
            </a:r>
          </a:p>
          <a:p>
            <a:r>
              <a:rPr lang="en-US" sz="2800"/>
              <a:t>Present subjects with an ambiguous stimulus and ask them to describe it or tell a story about it.</a:t>
            </a:r>
          </a:p>
          <a:p>
            <a:endParaRPr lang="en-US" sz="2800"/>
          </a:p>
        </p:txBody>
      </p:sp>
      <p:pic>
        <p:nvPicPr>
          <p:cNvPr id="17413" name="Picture 5" descr="img020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19600" y="2066925"/>
            <a:ext cx="4419600" cy="35433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Thematic Apperception Test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14344" name="Picture 8" descr="img02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 l="25510" t="25095" r="23471" b="5161"/>
          <a:stretch>
            <a:fillRect/>
          </a:stretch>
        </p:blipFill>
        <p:spPr>
          <a:xfrm>
            <a:off x="4343400" y="1754188"/>
            <a:ext cx="4559300" cy="4494212"/>
          </a:xfrm>
        </p:spPr>
      </p:pic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28600" y="2057400"/>
            <a:ext cx="434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/>
              <a:t>Who are the persons?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/>
              <a:t>What is happening?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/>
              <a:t>What led up to situation?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/>
              <a:t>What is being thought or wanted? By whom?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/>
              <a:t>What will happen?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/>
              <a:t>What will be done?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4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McClelland’s methodology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r>
              <a:rPr lang="en-US"/>
              <a:t>Subjects shown 4-6 pictures.</a:t>
            </a:r>
          </a:p>
          <a:p>
            <a:r>
              <a:rPr lang="en-US"/>
              <a:t>Not from the TAT.</a:t>
            </a:r>
          </a:p>
          <a:p>
            <a:r>
              <a:rPr lang="en-US"/>
              <a:t>People involved in tasks.</a:t>
            </a:r>
          </a:p>
          <a:p>
            <a:r>
              <a:rPr lang="en-US"/>
              <a:t>Ex: Two men working on a machine.</a:t>
            </a:r>
          </a:p>
          <a:p>
            <a:r>
              <a:rPr lang="en-US"/>
              <a:t>View for 20 second each.</a:t>
            </a:r>
          </a:p>
          <a:p>
            <a:r>
              <a:rPr lang="en-US"/>
              <a:t>Write a story about each picture.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Write a story based on questions:</a:t>
            </a:r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1910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Who is the person?</a:t>
            </a:r>
          </a:p>
          <a:p>
            <a:pPr>
              <a:lnSpc>
                <a:spcPct val="90000"/>
              </a:lnSpc>
            </a:pPr>
            <a:r>
              <a:rPr lang="en-US" sz="2800"/>
              <a:t>What is happening?</a:t>
            </a:r>
          </a:p>
          <a:p>
            <a:pPr>
              <a:lnSpc>
                <a:spcPct val="90000"/>
              </a:lnSpc>
            </a:pPr>
            <a:r>
              <a:rPr lang="en-US" sz="2800"/>
              <a:t>What led up to situation?</a:t>
            </a:r>
          </a:p>
          <a:p>
            <a:pPr>
              <a:lnSpc>
                <a:spcPct val="90000"/>
              </a:lnSpc>
            </a:pPr>
            <a:r>
              <a:rPr lang="en-US" sz="2800"/>
              <a:t>What is being thought or wanted?</a:t>
            </a:r>
          </a:p>
          <a:p>
            <a:pPr>
              <a:lnSpc>
                <a:spcPct val="90000"/>
              </a:lnSpc>
            </a:pPr>
            <a:r>
              <a:rPr lang="en-US" sz="2800"/>
              <a:t>What will happen?</a:t>
            </a:r>
          </a:p>
          <a:p>
            <a:pPr>
              <a:lnSpc>
                <a:spcPct val="90000"/>
              </a:lnSpc>
            </a:pPr>
            <a:r>
              <a:rPr lang="en-US" sz="2800"/>
              <a:t>What will be done?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22541" name="Picture 13" descr="MPj04017550000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187575"/>
            <a:ext cx="4572000" cy="3449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Story content with high nAch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Main character</a:t>
            </a:r>
          </a:p>
          <a:p>
            <a:r>
              <a:rPr lang="en-US" sz="2800"/>
              <a:t>Ambitious</a:t>
            </a:r>
          </a:p>
          <a:p>
            <a:r>
              <a:rPr lang="en-US" sz="2800"/>
              <a:t>Making plans to forge ahead</a:t>
            </a:r>
          </a:p>
          <a:p>
            <a:r>
              <a:rPr lang="en-US" sz="2800"/>
              <a:t>Attempting to reach a goal</a:t>
            </a:r>
          </a:p>
        </p:txBody>
      </p:sp>
      <p:pic>
        <p:nvPicPr>
          <p:cNvPr id="20487" name="Picture 7" descr="MPj04004280000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00588" y="1981200"/>
            <a:ext cx="3932237" cy="3886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Stories low in nAch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3657600" cy="3886200"/>
          </a:xfrm>
        </p:spPr>
        <p:txBody>
          <a:bodyPr/>
          <a:lstStyle/>
          <a:p>
            <a:r>
              <a:rPr lang="en-US" sz="2800"/>
              <a:t>Main character</a:t>
            </a:r>
          </a:p>
          <a:p>
            <a:r>
              <a:rPr lang="en-US" sz="2800"/>
              <a:t>Yielding to pressure</a:t>
            </a:r>
          </a:p>
          <a:p>
            <a:r>
              <a:rPr lang="en-US" sz="2800"/>
              <a:t>Failing in endeavors</a:t>
            </a:r>
          </a:p>
          <a:p>
            <a:r>
              <a:rPr lang="en-US" sz="2800"/>
              <a:t>Avoiding responsibility</a:t>
            </a:r>
          </a:p>
        </p:txBody>
      </p:sp>
      <p:pic>
        <p:nvPicPr>
          <p:cNvPr id="44036" name="Picture 4" descr="MPj04017550000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0" y="2187575"/>
            <a:ext cx="4876800" cy="3679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Motivating force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648200" cy="3886200"/>
          </a:xfrm>
        </p:spPr>
        <p:txBody>
          <a:bodyPr/>
          <a:lstStyle/>
          <a:p>
            <a:r>
              <a:rPr lang="en-US" sz="2800"/>
              <a:t>In people with high nACh</a:t>
            </a:r>
          </a:p>
          <a:p>
            <a:r>
              <a:rPr lang="en-US" sz="2800"/>
              <a:t>Pleasure in success</a:t>
            </a:r>
          </a:p>
          <a:p>
            <a:r>
              <a:rPr lang="en-US" sz="2800"/>
              <a:t>Confident of abilities</a:t>
            </a:r>
          </a:p>
          <a:p>
            <a:r>
              <a:rPr lang="en-US" sz="2800"/>
              <a:t>Experienced success</a:t>
            </a:r>
          </a:p>
          <a:p>
            <a:r>
              <a:rPr lang="en-US" sz="2800"/>
              <a:t>Sets realistic goals</a:t>
            </a:r>
          </a:p>
        </p:txBody>
      </p:sp>
      <p:pic>
        <p:nvPicPr>
          <p:cNvPr id="25607" name="Picture 7" descr="MCj02787060000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961063" y="3021013"/>
            <a:ext cx="1412875" cy="18065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169</TotalTime>
  <Words>681</Words>
  <Application>Microsoft PowerPoint</Application>
  <PresentationFormat>On-screen Show (4:3)</PresentationFormat>
  <Paragraphs>143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Times New Roman</vt:lpstr>
      <vt:lpstr>Wingdings</vt:lpstr>
      <vt:lpstr>Arial Black</vt:lpstr>
      <vt:lpstr>Pixel</vt:lpstr>
      <vt:lpstr>Achievement Motivation</vt:lpstr>
      <vt:lpstr>David McClelland</vt:lpstr>
      <vt:lpstr>Personality assessment</vt:lpstr>
      <vt:lpstr>Thematic Apperception Test</vt:lpstr>
      <vt:lpstr>McClelland’s methodology</vt:lpstr>
      <vt:lpstr>Write a story based on questions:</vt:lpstr>
      <vt:lpstr>Story content with high nAch</vt:lpstr>
      <vt:lpstr>Stories low in nAch</vt:lpstr>
      <vt:lpstr>Motivating force</vt:lpstr>
      <vt:lpstr>For people low in nAch</vt:lpstr>
      <vt:lpstr>nAch and risk-taking</vt:lpstr>
      <vt:lpstr>Person with low nAch</vt:lpstr>
      <vt:lpstr>Children with ring toss </vt:lpstr>
      <vt:lpstr>Parenting styles</vt:lpstr>
      <vt:lpstr>Parents of low achievers</vt:lpstr>
      <vt:lpstr>Applications of nAch</vt:lpstr>
      <vt:lpstr>Historical studies</vt:lpstr>
      <vt:lpstr>Cognitive Choice Theory</vt:lpstr>
      <vt:lpstr>Prepare for exam</vt:lpstr>
      <vt:lpstr>Negative frame</vt:lpstr>
      <vt:lpstr>Attribution theory</vt:lpstr>
      <vt:lpstr>Positive frame (high nAch)</vt:lpstr>
      <vt:lpstr>Negative frame (low nAch)</vt:lpstr>
      <vt:lpstr>Locus of Control</vt:lpstr>
      <vt:lpstr>Overcoming negative frame</vt:lpstr>
    </vt:vector>
  </TitlesOfParts>
  <Company>Central CT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Achievement Motivation</dc:title>
  <dc:creator>CCSU</dc:creator>
  <cp:lastModifiedBy>FKES</cp:lastModifiedBy>
  <cp:revision>7</cp:revision>
  <dcterms:created xsi:type="dcterms:W3CDTF">2005-10-15T14:53:28Z</dcterms:created>
  <dcterms:modified xsi:type="dcterms:W3CDTF">2017-10-25T05:21:59Z</dcterms:modified>
</cp:coreProperties>
</file>