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AF5A798-CD9A-4B27-9BF3-733330B56EFD}" type="datetimeFigureOut">
              <a:rPr lang="id-ID" smtClean="0"/>
              <a:t>02/10/2018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368944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F5A798-CD9A-4B27-9BF3-733330B56EFD}" type="datetimeFigureOut">
              <a:rPr lang="id-ID" smtClean="0"/>
              <a:t>02/10/2018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34773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F5A798-CD9A-4B27-9BF3-733330B56EFD}" type="datetimeFigureOut">
              <a:rPr lang="id-ID" smtClean="0"/>
              <a:t>02/10/2018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144719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AF5A798-CD9A-4B27-9BF3-733330B56EFD}" type="datetimeFigureOut">
              <a:rPr lang="id-ID" smtClean="0"/>
              <a:t>02/10/2018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170644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5A798-CD9A-4B27-9BF3-733330B56EFD}" type="datetimeFigureOut">
              <a:rPr lang="id-ID" smtClean="0"/>
              <a:t>02/10/2018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388912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AF5A798-CD9A-4B27-9BF3-733330B56EFD}" type="datetimeFigureOut">
              <a:rPr lang="id-ID" smtClean="0"/>
              <a:t>02/10/2018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217839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AF5A798-CD9A-4B27-9BF3-733330B56EFD}" type="datetimeFigureOut">
              <a:rPr lang="id-ID" smtClean="0"/>
              <a:t>02/10/2018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206832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AF5A798-CD9A-4B27-9BF3-733330B56EFD}" type="datetimeFigureOut">
              <a:rPr lang="id-ID" smtClean="0"/>
              <a:t>02/10/2018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130928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5A798-CD9A-4B27-9BF3-733330B56EFD}" type="datetimeFigureOut">
              <a:rPr lang="id-ID" smtClean="0"/>
              <a:t>02/10/2018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225030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5A798-CD9A-4B27-9BF3-733330B56EFD}" type="datetimeFigureOut">
              <a:rPr lang="id-ID" smtClean="0"/>
              <a:t>02/10/2018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3033039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5A798-CD9A-4B27-9BF3-733330B56EFD}" type="datetimeFigureOut">
              <a:rPr lang="id-ID" smtClean="0"/>
              <a:t>02/10/2018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D842971-100F-41A4-ADED-973EAC89BC77}" type="slidenum">
              <a:rPr lang="id-ID" smtClean="0"/>
              <a:t>‹#›</a:t>
            </a:fld>
            <a:endParaRPr lang="id-ID"/>
          </a:p>
        </p:txBody>
      </p:sp>
    </p:spTree>
    <p:extLst>
      <p:ext uri="{BB962C8B-B14F-4D97-AF65-F5344CB8AC3E}">
        <p14:creationId xmlns:p14="http://schemas.microsoft.com/office/powerpoint/2010/main" val="3372320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5A798-CD9A-4B27-9BF3-733330B56EFD}" type="datetimeFigureOut">
              <a:rPr lang="id-ID" smtClean="0"/>
              <a:t>02/10/2018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42971-100F-41A4-ADED-973EAC89BC77}" type="slidenum">
              <a:rPr lang="id-ID" smtClean="0"/>
              <a:t>‹#›</a:t>
            </a:fld>
            <a:endParaRPr lang="id-ID"/>
          </a:p>
        </p:txBody>
      </p:sp>
    </p:spTree>
    <p:extLst>
      <p:ext uri="{BB962C8B-B14F-4D97-AF65-F5344CB8AC3E}">
        <p14:creationId xmlns:p14="http://schemas.microsoft.com/office/powerpoint/2010/main" val="39853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erg.canberra.edu.au/jardins/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Acuan Pustaka dan </a:t>
            </a:r>
            <a:br>
              <a:rPr lang="id-ID" dirty="0" smtClean="0"/>
            </a:br>
            <a:r>
              <a:rPr lang="id-ID" dirty="0" smtClean="0"/>
              <a:t>Program Kreatifitas Mahasiswa</a:t>
            </a:r>
            <a:endParaRPr lang="id-ID" dirty="0"/>
          </a:p>
        </p:txBody>
      </p:sp>
      <p:sp>
        <p:nvSpPr>
          <p:cNvPr id="3" name="Subtitle 2"/>
          <p:cNvSpPr>
            <a:spLocks noGrp="1"/>
          </p:cNvSpPr>
          <p:nvPr>
            <p:ph type="subTitle" idx="1"/>
          </p:nvPr>
        </p:nvSpPr>
        <p:spPr/>
        <p:txBody>
          <a:bodyPr/>
          <a:lstStyle/>
          <a:p>
            <a:r>
              <a:rPr lang="id-ID" dirty="0" smtClean="0"/>
              <a:t>Dr. Solichul Huda, M.Kom</a:t>
            </a:r>
            <a:endParaRPr lang="id-ID" dirty="0"/>
          </a:p>
        </p:txBody>
      </p:sp>
    </p:spTree>
    <p:extLst>
      <p:ext uri="{BB962C8B-B14F-4D97-AF65-F5344CB8AC3E}">
        <p14:creationId xmlns:p14="http://schemas.microsoft.com/office/powerpoint/2010/main" val="163155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 Usaha baju “Kanguru T-Shirt”</a:t>
            </a:r>
          </a:p>
          <a:p>
            <a:r>
              <a:rPr lang="id-ID" dirty="0" smtClean="0"/>
              <a:t>K. Havewoodtime” industri kreatif pembuatan wooden clock dari sisa kayu kusen untuk ragam produk jam dinding</a:t>
            </a:r>
          </a:p>
          <a:p>
            <a:r>
              <a:rPr lang="id-ID" dirty="0" smtClean="0"/>
              <a:t>KC. VR-NACT (Virtual reality for natural chilbirth training) sebagai media pelatihan calon bidan.</a:t>
            </a:r>
            <a:endParaRPr lang="id-ID" dirty="0"/>
          </a:p>
        </p:txBody>
      </p:sp>
    </p:spTree>
    <p:extLst>
      <p:ext uri="{BB962C8B-B14F-4D97-AF65-F5344CB8AC3E}">
        <p14:creationId xmlns:p14="http://schemas.microsoft.com/office/powerpoint/2010/main" val="1429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Buku</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2656955"/>
              </p:ext>
            </p:extLst>
          </p:nvPr>
        </p:nvGraphicFramePr>
        <p:xfrm>
          <a:off x="1043608" y="2204865"/>
          <a:ext cx="7128792" cy="3672408"/>
        </p:xfrm>
        <a:graphic>
          <a:graphicData uri="http://schemas.openxmlformats.org/drawingml/2006/table">
            <a:tbl>
              <a:tblPr firstRow="1" firstCol="1" bandRow="1">
                <a:tableStyleId>{5C22544A-7EE6-4342-B048-85BDC9FD1C3A}</a:tableStyleId>
              </a:tblPr>
              <a:tblGrid>
                <a:gridCol w="1785342"/>
                <a:gridCol w="5343450"/>
              </a:tblGrid>
              <a:tr h="1224136">
                <a:tc>
                  <a:txBody>
                    <a:bodyPr/>
                    <a:lstStyle/>
                    <a:p>
                      <a:pPr>
                        <a:lnSpc>
                          <a:spcPct val="115000"/>
                        </a:lnSpc>
                        <a:spcAft>
                          <a:spcPts val="0"/>
                        </a:spcAft>
                      </a:pPr>
                      <a:r>
                        <a:rPr lang="id-ID" sz="2000" dirty="0" smtClean="0">
                          <a:effectLst/>
                        </a:rPr>
                        <a:t>Satu pengarang</a:t>
                      </a:r>
                      <a:endParaRPr lang="id-ID" sz="2000" dirty="0">
                        <a:effectLst/>
                        <a:latin typeface="Calibri"/>
                        <a:ea typeface="Calibri"/>
                        <a:cs typeface="Times New Roman"/>
                      </a:endParaRPr>
                    </a:p>
                  </a:txBody>
                  <a:tcPr marL="0" marR="0" marT="0" marB="0"/>
                </a:tc>
                <a:tc>
                  <a:txBody>
                    <a:bodyPr/>
                    <a:lstStyle/>
                    <a:p>
                      <a:pPr>
                        <a:lnSpc>
                          <a:spcPct val="115000"/>
                        </a:lnSpc>
                        <a:spcAft>
                          <a:spcPts val="0"/>
                        </a:spcAft>
                      </a:pPr>
                      <a:r>
                        <a:rPr lang="id-ID" sz="2000" dirty="0">
                          <a:effectLst/>
                        </a:rPr>
                        <a:t>Conley, D 2002, The daily miracle: an introduction to journalism, Oxford University Press,New York.</a:t>
                      </a:r>
                      <a:endParaRPr lang="id-ID" sz="2000" dirty="0">
                        <a:effectLst/>
                        <a:latin typeface="Calibri"/>
                        <a:ea typeface="Calibri"/>
                        <a:cs typeface="Times New Roman"/>
                      </a:endParaRPr>
                    </a:p>
                  </a:txBody>
                  <a:tcPr marL="0" marR="0" marT="0" marB="0"/>
                </a:tc>
              </a:tr>
              <a:tr h="1224136">
                <a:tc>
                  <a:txBody>
                    <a:bodyPr/>
                    <a:lstStyle/>
                    <a:p>
                      <a:pPr>
                        <a:lnSpc>
                          <a:spcPct val="115000"/>
                        </a:lnSpc>
                        <a:spcAft>
                          <a:spcPts val="0"/>
                        </a:spcAft>
                      </a:pPr>
                      <a:r>
                        <a:rPr lang="id-ID" sz="2000" smtClean="0">
                          <a:effectLst/>
                        </a:rPr>
                        <a:t>Dua pengarang</a:t>
                      </a:r>
                      <a:endParaRPr lang="id-ID" sz="2000" dirty="0">
                        <a:effectLst/>
                        <a:latin typeface="Calibri"/>
                        <a:ea typeface="Calibri"/>
                        <a:cs typeface="Times New Roman"/>
                      </a:endParaRPr>
                    </a:p>
                  </a:txBody>
                  <a:tcPr marL="0" marR="0" marT="0" marB="0"/>
                </a:tc>
                <a:tc>
                  <a:txBody>
                    <a:bodyPr/>
                    <a:lstStyle/>
                    <a:p>
                      <a:pPr>
                        <a:lnSpc>
                          <a:spcPct val="115000"/>
                        </a:lnSpc>
                        <a:spcAft>
                          <a:spcPts val="0"/>
                        </a:spcAft>
                      </a:pPr>
                      <a:r>
                        <a:rPr lang="id-ID" sz="2000" dirty="0">
                          <a:effectLst/>
                        </a:rPr>
                        <a:t>Anna, N &amp; Santoso, CL 1997, Pendidikan anak, edk 5, Family Press, Jakarta.</a:t>
                      </a:r>
                      <a:endParaRPr lang="id-ID" sz="2000" dirty="0">
                        <a:effectLst/>
                        <a:latin typeface="Calibri"/>
                        <a:ea typeface="Calibri"/>
                        <a:cs typeface="Times New Roman"/>
                      </a:endParaRPr>
                    </a:p>
                  </a:txBody>
                  <a:tcPr marL="0" marR="0" marT="0" marB="0"/>
                </a:tc>
              </a:tr>
              <a:tr h="1224136">
                <a:tc>
                  <a:txBody>
                    <a:bodyPr/>
                    <a:lstStyle/>
                    <a:p>
                      <a:pPr>
                        <a:lnSpc>
                          <a:spcPct val="115000"/>
                        </a:lnSpc>
                        <a:spcAft>
                          <a:spcPts val="0"/>
                        </a:spcAft>
                      </a:pPr>
                      <a:r>
                        <a:rPr lang="id-ID" sz="2000">
                          <a:effectLst/>
                        </a:rPr>
                        <a:t>Lebih dari dua pengarang</a:t>
                      </a:r>
                      <a:endParaRPr lang="id-ID" sz="2000">
                        <a:effectLst/>
                        <a:latin typeface="Calibri"/>
                        <a:ea typeface="Calibri"/>
                        <a:cs typeface="Times New Roman"/>
                      </a:endParaRPr>
                    </a:p>
                  </a:txBody>
                  <a:tcPr marL="0" marR="0" marT="0" marB="0"/>
                </a:tc>
                <a:tc>
                  <a:txBody>
                    <a:bodyPr/>
                    <a:lstStyle/>
                    <a:p>
                      <a:pPr>
                        <a:lnSpc>
                          <a:spcPct val="115000"/>
                        </a:lnSpc>
                        <a:spcAft>
                          <a:spcPts val="0"/>
                        </a:spcAft>
                      </a:pPr>
                      <a:r>
                        <a:rPr lang="id-ID" sz="2000" dirty="0">
                          <a:effectLst/>
                        </a:rPr>
                        <a:t>Kotler, P, Adam, S, Brown, L &amp; Armstrong, G 2003, Principles of marketing, 2nd edn, Pearson</a:t>
                      </a:r>
                      <a:endParaRPr lang="id-ID" sz="20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206046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Jurnal</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717336010"/>
              </p:ext>
            </p:extLst>
          </p:nvPr>
        </p:nvGraphicFramePr>
        <p:xfrm>
          <a:off x="971600" y="3789040"/>
          <a:ext cx="7128792" cy="2232247"/>
        </p:xfrm>
        <a:graphic>
          <a:graphicData uri="http://schemas.openxmlformats.org/drawingml/2006/table">
            <a:tbl>
              <a:tblPr firstRow="1" firstCol="1" bandRow="1">
                <a:tableStyleId>{5C22544A-7EE6-4342-B048-85BDC9FD1C3A}</a:tableStyleId>
              </a:tblPr>
              <a:tblGrid>
                <a:gridCol w="1583509"/>
                <a:gridCol w="5545283"/>
              </a:tblGrid>
              <a:tr h="2232247">
                <a:tc>
                  <a:txBody>
                    <a:bodyPr/>
                    <a:lstStyle/>
                    <a:p>
                      <a:pPr>
                        <a:lnSpc>
                          <a:spcPct val="115000"/>
                        </a:lnSpc>
                        <a:spcAft>
                          <a:spcPts val="0"/>
                        </a:spcAft>
                      </a:pPr>
                      <a:r>
                        <a:rPr lang="id-ID" sz="1800" dirty="0">
                          <a:effectLst/>
                        </a:rPr>
                        <a:t>Pengarang tunggal</a:t>
                      </a:r>
                      <a:endParaRPr lang="id-ID" sz="1800" dirty="0">
                        <a:effectLst/>
                        <a:latin typeface="Calibri"/>
                        <a:ea typeface="Calibri"/>
                        <a:cs typeface="Times New Roman"/>
                      </a:endParaRPr>
                    </a:p>
                  </a:txBody>
                  <a:tcPr marL="0" marR="0" marT="0" marB="0"/>
                </a:tc>
                <a:tc>
                  <a:txBody>
                    <a:bodyPr/>
                    <a:lstStyle/>
                    <a:p>
                      <a:pPr>
                        <a:lnSpc>
                          <a:spcPct val="115000"/>
                        </a:lnSpc>
                        <a:spcAft>
                          <a:spcPts val="0"/>
                        </a:spcAft>
                      </a:pPr>
                      <a:r>
                        <a:rPr lang="id-ID" sz="2400" dirty="0">
                          <a:effectLst/>
                        </a:rPr>
                        <a:t>Hall, M </a:t>
                      </a:r>
                      <a:r>
                        <a:rPr lang="id-ID" sz="2400" dirty="0" smtClean="0">
                          <a:effectLst/>
                        </a:rPr>
                        <a:t>.,1999</a:t>
                      </a:r>
                      <a:r>
                        <a:rPr lang="id-ID" sz="2400" dirty="0">
                          <a:effectLst/>
                        </a:rPr>
                        <a:t>, ‘Breaking the silence: marginalisation of registered nurses employed in nursing homes’, Contemporary Nurse, vol. 8, no. 1, hh. 232-237.</a:t>
                      </a:r>
                      <a:endParaRPr lang="id-ID" sz="2400" dirty="0">
                        <a:effectLst/>
                        <a:latin typeface="Calibri"/>
                        <a:ea typeface="Calibri"/>
                        <a:cs typeface="Times New Roman"/>
                      </a:endParaRPr>
                    </a:p>
                  </a:txBody>
                  <a:tcPr marL="0" marR="0" marT="0" marB="0"/>
                </a:tc>
              </a:tr>
            </a:tbl>
          </a:graphicData>
        </a:graphic>
      </p:graphicFrame>
      <p:sp>
        <p:nvSpPr>
          <p:cNvPr id="5" name="Rectangle 1"/>
          <p:cNvSpPr>
            <a:spLocks noChangeArrowheads="1"/>
          </p:cNvSpPr>
          <p:nvPr/>
        </p:nvSpPr>
        <p:spPr bwMode="auto">
          <a:xfrm>
            <a:off x="539552" y="1484294"/>
            <a:ext cx="849694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Artikel jurnal</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rgbClr val="666666"/>
                </a:solidFill>
                <a:effectLst/>
                <a:latin typeface="Calibri" pitchFamily="34" charset="0"/>
                <a:ea typeface="Times New Roman" pitchFamily="18" charset="0"/>
                <a:cs typeface="Times New Roman" pitchFamily="18" charset="0"/>
              </a:rPr>
              <a:t>Penulisan untuk artikel jurnal yaitu,</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Nama belakang pengarang, inisial Tahun Publikasi, Judul artikel menggunakan tanda kutip tunggal, </a:t>
            </a:r>
          </a:p>
          <a:p>
            <a:pPr marL="0" marR="0" lvl="0" indent="0" algn="l"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Nama jurnal menggunakan format </a:t>
            </a:r>
            <a:r>
              <a:rPr kumimoji="0" lang="id-ID"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italic, </a:t>
            </a:r>
            <a:r>
              <a:rPr kumimoji="0" lang="id-ID"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Nomor volume (ditulis vol.), Nomor halaman. </a:t>
            </a:r>
            <a:endParaRPr kumimoji="0" lang="id-ID"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rgbClr val="666666"/>
                </a:solidFill>
                <a:effectLst/>
                <a:latin typeface="Calibri" pitchFamily="34" charset="0"/>
                <a:ea typeface="Times New Roman" pitchFamily="18" charset="0"/>
                <a:cs typeface="Times New Roman" pitchFamily="18" charset="0"/>
              </a:rPr>
              <a:t>Contoh:</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8728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WEb</a:t>
            </a:r>
            <a:endParaRPr lang="id-ID" dirty="0"/>
          </a:p>
        </p:txBody>
      </p:sp>
      <p:sp>
        <p:nvSpPr>
          <p:cNvPr id="4" name="Rectangle 3"/>
          <p:cNvSpPr/>
          <p:nvPr/>
        </p:nvSpPr>
        <p:spPr>
          <a:xfrm>
            <a:off x="683568" y="1181065"/>
            <a:ext cx="8280920" cy="5632311"/>
          </a:xfrm>
          <a:prstGeom prst="rect">
            <a:avLst/>
          </a:prstGeom>
        </p:spPr>
        <p:txBody>
          <a:bodyPr wrap="square">
            <a:spAutoFit/>
          </a:bodyPr>
          <a:lstStyle/>
          <a:p>
            <a:pPr fontAlgn="base"/>
            <a:r>
              <a:rPr lang="id-ID" sz="2400" dirty="0"/>
              <a:t>Halaman Web</a:t>
            </a:r>
          </a:p>
          <a:p>
            <a:pPr fontAlgn="base"/>
            <a:r>
              <a:rPr lang="id-ID" sz="2400" dirty="0"/>
              <a:t>Penulisan daftar pustaka untuk artikel yang dikutip dari web polanya adalah:</a:t>
            </a:r>
          </a:p>
          <a:p>
            <a:pPr fontAlgn="base"/>
            <a:r>
              <a:rPr lang="id-ID" sz="2400" dirty="0"/>
              <a:t>Nama pengarang atau editor atau penyusun Tahun , Judul Artikel (</a:t>
            </a:r>
            <a:r>
              <a:rPr lang="id-ID" sz="2400" i="1" dirty="0"/>
              <a:t>Italic</a:t>
            </a:r>
            <a:r>
              <a:rPr lang="id-ID" sz="2400" dirty="0"/>
              <a:t>), Nama lamam yang memuat, Tanggal akses, Alamat web. </a:t>
            </a:r>
          </a:p>
          <a:p>
            <a:pPr fontAlgn="base"/>
            <a:r>
              <a:rPr lang="id-ID" sz="2400" dirty="0"/>
              <a:t>Contoh:</a:t>
            </a:r>
          </a:p>
          <a:p>
            <a:pPr fontAlgn="base"/>
            <a:r>
              <a:rPr lang="id-ID" sz="2400" dirty="0"/>
              <a:t>desJardins, M 1998, </a:t>
            </a:r>
            <a:r>
              <a:rPr lang="id-ID" sz="2400" i="1" dirty="0"/>
              <a:t>How to succeed in postgraduate study</a:t>
            </a:r>
            <a:r>
              <a:rPr lang="id-ID" sz="2400" dirty="0"/>
              <a:t>, Applied Ecology Research Group, University of Canberra, dilihat 26 April 2001, &lt;</a:t>
            </a:r>
            <a:r>
              <a:rPr lang="id-ID" sz="2400" dirty="0">
                <a:hlinkClick r:id="rId2"/>
              </a:rPr>
              <a:t>http://aerg.canberra.edu.au/jardins/t.htm</a:t>
            </a:r>
            <a:r>
              <a:rPr lang="id-ID" sz="2400" dirty="0"/>
              <a:t>&gt;. (Disarikan dari berbagai sumber).</a:t>
            </a:r>
          </a:p>
          <a:p>
            <a:r>
              <a:rPr lang="id-ID" sz="2400" dirty="0"/>
              <a:t> </a:t>
            </a:r>
          </a:p>
          <a:p>
            <a:pPr lvl="0"/>
            <a:r>
              <a:rPr lang="id-ID" sz="2400" dirty="0"/>
              <a:t>Arifin, Musthofa. 2013. </a:t>
            </a:r>
            <a:r>
              <a:rPr lang="id-ID" sz="2400" i="1" dirty="0"/>
              <a:t>Rahasia Sukses Menjadi Publisher</a:t>
            </a:r>
            <a:r>
              <a:rPr lang="id-ID" sz="2400" dirty="0"/>
              <a:t> </a:t>
            </a:r>
            <a:r>
              <a:rPr lang="id-ID" sz="2400" i="1" dirty="0"/>
              <a:t>Lokal</a:t>
            </a:r>
            <a:r>
              <a:rPr lang="id-ID" sz="2400" dirty="0"/>
              <a:t>. KOMPAS, 2 November 2017.</a:t>
            </a:r>
          </a:p>
          <a:p>
            <a:pPr lvl="0"/>
            <a:r>
              <a:rPr lang="id-ID" sz="2400" dirty="0"/>
              <a:t>Suwandi, Basir. 2016. </a:t>
            </a:r>
            <a:r>
              <a:rPr lang="id-ID" sz="2400" i="1" dirty="0"/>
              <a:t>Wireless RT RW Net dengan Wajan Bolik, REPUBLIKA</a:t>
            </a:r>
            <a:r>
              <a:rPr lang="id-ID" sz="2400" dirty="0"/>
              <a:t>. 25 Maret 2005.</a:t>
            </a:r>
          </a:p>
        </p:txBody>
      </p:sp>
    </p:spTree>
    <p:extLst>
      <p:ext uri="{BB962C8B-B14F-4D97-AF65-F5344CB8AC3E}">
        <p14:creationId xmlns:p14="http://schemas.microsoft.com/office/powerpoint/2010/main" val="15942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Acuan</a:t>
            </a:r>
            <a:endParaRPr lang="id-ID" dirty="0"/>
          </a:p>
        </p:txBody>
      </p:sp>
      <p:sp>
        <p:nvSpPr>
          <p:cNvPr id="4" name="Rectangle 3"/>
          <p:cNvSpPr/>
          <p:nvPr/>
        </p:nvSpPr>
        <p:spPr>
          <a:xfrm>
            <a:off x="899592" y="2690336"/>
            <a:ext cx="7776864" cy="2246769"/>
          </a:xfrm>
          <a:prstGeom prst="rect">
            <a:avLst/>
          </a:prstGeom>
        </p:spPr>
        <p:txBody>
          <a:bodyPr wrap="square">
            <a:spAutoFit/>
          </a:bodyPr>
          <a:lstStyle/>
          <a:p>
            <a:pPr fontAlgn="base"/>
            <a:r>
              <a:rPr lang="id-ID" sz="2800" dirty="0"/>
              <a:t>Menurut Conley dalam (conley. 2002) menunjukkan .....</a:t>
            </a:r>
          </a:p>
          <a:p>
            <a:pPr fontAlgn="base"/>
            <a:r>
              <a:rPr lang="id-ID" sz="2800" dirty="0"/>
              <a:t>Dalam (Suwandi, 2016) dijelaskan bahwa....</a:t>
            </a:r>
          </a:p>
          <a:p>
            <a:pPr fontAlgn="base"/>
            <a:r>
              <a:rPr lang="id-ID" sz="2800" dirty="0"/>
              <a:t>Dunia ini dipengaruhi oleh faktor gen (Suwandi, 2016)</a:t>
            </a:r>
          </a:p>
        </p:txBody>
      </p:sp>
    </p:spTree>
    <p:extLst>
      <p:ext uri="{BB962C8B-B14F-4D97-AF65-F5344CB8AC3E}">
        <p14:creationId xmlns:p14="http://schemas.microsoft.com/office/powerpoint/2010/main" val="27437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Acuan</a:t>
            </a:r>
            <a:endParaRPr lang="id-ID" dirty="0"/>
          </a:p>
        </p:txBody>
      </p:sp>
      <p:sp>
        <p:nvSpPr>
          <p:cNvPr id="4" name="Rectangle 3"/>
          <p:cNvSpPr/>
          <p:nvPr/>
        </p:nvSpPr>
        <p:spPr>
          <a:xfrm>
            <a:off x="827584" y="1997839"/>
            <a:ext cx="7560840" cy="3970318"/>
          </a:xfrm>
          <a:prstGeom prst="rect">
            <a:avLst/>
          </a:prstGeom>
        </p:spPr>
        <p:txBody>
          <a:bodyPr wrap="square">
            <a:spAutoFit/>
          </a:bodyPr>
          <a:lstStyle/>
          <a:p>
            <a:pPr fontAlgn="base"/>
            <a:r>
              <a:rPr lang="id-ID" sz="2800" dirty="0"/>
              <a:t>1] Conley, D 2002, </a:t>
            </a:r>
            <a:r>
              <a:rPr lang="id-ID" sz="2800" i="1" dirty="0"/>
              <a:t>The daily miracle: an introduction to journalism</a:t>
            </a:r>
            <a:r>
              <a:rPr lang="id-ID" sz="2800" dirty="0"/>
              <a:t>, Oxford University Press,New York.</a:t>
            </a:r>
          </a:p>
          <a:p>
            <a:r>
              <a:rPr lang="id-ID" sz="2800" dirty="0"/>
              <a:t>[2] Suwandi, Basir. 2016. </a:t>
            </a:r>
            <a:r>
              <a:rPr lang="id-ID" sz="2800" i="1" dirty="0"/>
              <a:t>Wireless RT RW Net dengan Wajan Bolik, REPUBLIKA</a:t>
            </a:r>
            <a:r>
              <a:rPr lang="id-ID" sz="2800" dirty="0"/>
              <a:t>. 25 Maret 2005.</a:t>
            </a:r>
          </a:p>
          <a:p>
            <a:r>
              <a:rPr lang="id-ID" sz="2800" dirty="0"/>
              <a:t> </a:t>
            </a:r>
          </a:p>
          <a:p>
            <a:pPr fontAlgn="base"/>
            <a:r>
              <a:rPr lang="id-ID" sz="2800" dirty="0"/>
              <a:t>Menurut Conley dalam [1] menunjukkan .....</a:t>
            </a:r>
          </a:p>
          <a:p>
            <a:pPr fontAlgn="base"/>
            <a:r>
              <a:rPr lang="id-ID" sz="2800" dirty="0"/>
              <a:t>Dalam [2] dijelaskan bahwa....</a:t>
            </a:r>
          </a:p>
          <a:p>
            <a:pPr fontAlgn="base"/>
            <a:r>
              <a:rPr lang="id-ID" sz="2800" dirty="0"/>
              <a:t>Dunia ini dipengaruhi oleh faktor gen [2]</a:t>
            </a:r>
          </a:p>
        </p:txBody>
      </p:sp>
    </p:spTree>
    <p:extLst>
      <p:ext uri="{BB962C8B-B14F-4D97-AF65-F5344CB8AC3E}">
        <p14:creationId xmlns:p14="http://schemas.microsoft.com/office/powerpoint/2010/main" val="132851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PKM</a:t>
            </a:r>
            <a:endParaRPr lang="id-ID" dirty="0"/>
          </a:p>
        </p:txBody>
      </p:sp>
      <p:sp>
        <p:nvSpPr>
          <p:cNvPr id="3" name="Content Placeholder 2"/>
          <p:cNvSpPr>
            <a:spLocks noGrp="1"/>
          </p:cNvSpPr>
          <p:nvPr>
            <p:ph idx="1"/>
          </p:nvPr>
        </p:nvSpPr>
        <p:spPr/>
        <p:txBody>
          <a:bodyPr>
            <a:normAutofit fontScale="92500" lnSpcReduction="20000"/>
          </a:bodyPr>
          <a:lstStyle/>
          <a:p>
            <a:r>
              <a:rPr lang="id-ID" dirty="0"/>
              <a:t>1.      PKM-KC (Karsa Cipta)</a:t>
            </a:r>
          </a:p>
          <a:p>
            <a:r>
              <a:rPr lang="id-ID" dirty="0"/>
              <a:t>Penciptaan alat-alat karya yang memiliki manfaat pada suatu bidang tertentu</a:t>
            </a:r>
          </a:p>
          <a:p>
            <a:r>
              <a:rPr lang="id-ID" dirty="0"/>
              <a:t>2.      PKM-K (Kewirausahaan)</a:t>
            </a:r>
          </a:p>
          <a:p>
            <a:r>
              <a:rPr lang="id-ID" dirty="0"/>
              <a:t>3.      PKM-P (Penelitian)</a:t>
            </a:r>
          </a:p>
          <a:p>
            <a:pPr marL="0" indent="0">
              <a:buNone/>
            </a:pPr>
            <a:r>
              <a:rPr lang="id-ID" dirty="0"/>
              <a:t>-          Science Humaniora</a:t>
            </a:r>
          </a:p>
          <a:p>
            <a:pPr marL="0" indent="0">
              <a:buNone/>
            </a:pPr>
            <a:r>
              <a:rPr lang="id-ID" dirty="0"/>
              <a:t>Penelitian terhadap dampak diterapkannya suatu nilai dalam bidang tertentu</a:t>
            </a:r>
          </a:p>
          <a:p>
            <a:pPr marL="0" indent="0">
              <a:buNone/>
            </a:pPr>
            <a:r>
              <a:rPr lang="id-ID" dirty="0"/>
              <a:t>-          Ecsacta  </a:t>
            </a:r>
          </a:p>
          <a:p>
            <a:pPr marL="0" indent="0">
              <a:buNone/>
            </a:pPr>
            <a:r>
              <a:rPr lang="id-ID" dirty="0"/>
              <a:t>Penelitian terhadap suatu bidang keilmuan</a:t>
            </a:r>
          </a:p>
          <a:p>
            <a:endParaRPr lang="id-ID" dirty="0"/>
          </a:p>
        </p:txBody>
      </p:sp>
    </p:spTree>
    <p:extLst>
      <p:ext uri="{BB962C8B-B14F-4D97-AF65-F5344CB8AC3E}">
        <p14:creationId xmlns:p14="http://schemas.microsoft.com/office/powerpoint/2010/main" val="3626312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PKM</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4. PKM-T </a:t>
            </a:r>
            <a:r>
              <a:rPr lang="id-ID" dirty="0"/>
              <a:t>(Teknologi)</a:t>
            </a:r>
          </a:p>
          <a:p>
            <a:pPr marL="0" indent="0">
              <a:buNone/>
            </a:pPr>
            <a:r>
              <a:rPr lang="id-ID" dirty="0"/>
              <a:t>Pemanfaatan atau penerapan teknologi baru untuk membatu suatu pekerjaan dibidang yang lain. Dalam penindaklanjutan dari program ini,diperlukan adanya kerja sama dengan pihak sponsor. Karena biasanya biaya yang diperlukan untuk suatu alat teknologi, tidak kecil </a:t>
            </a:r>
          </a:p>
          <a:p>
            <a:pPr marL="0" indent="0">
              <a:buNone/>
            </a:pPr>
            <a:r>
              <a:rPr lang="id-ID" dirty="0"/>
              <a:t>5. </a:t>
            </a:r>
            <a:r>
              <a:rPr lang="id-ID" dirty="0" smtClean="0"/>
              <a:t>PKM-M </a:t>
            </a:r>
            <a:r>
              <a:rPr lang="id-ID" dirty="0"/>
              <a:t>(Pengabdian Masyarakat)</a:t>
            </a:r>
          </a:p>
          <a:p>
            <a:pPr marL="0" indent="0">
              <a:buNone/>
            </a:pPr>
            <a:r>
              <a:rPr lang="id-ID" dirty="0"/>
              <a:t>Pengabdian diri pada kehidupan tengah-tengah  masyarakat.</a:t>
            </a:r>
          </a:p>
          <a:p>
            <a:endParaRPr lang="id-ID" dirty="0"/>
          </a:p>
        </p:txBody>
      </p:sp>
    </p:spTree>
    <p:extLst>
      <p:ext uri="{BB962C8B-B14F-4D97-AF65-F5344CB8AC3E}">
        <p14:creationId xmlns:p14="http://schemas.microsoft.com/office/powerpoint/2010/main" val="228750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PKM TI</a:t>
            </a:r>
            <a:endParaRPr lang="id-ID" dirty="0"/>
          </a:p>
        </p:txBody>
      </p:sp>
      <p:sp>
        <p:nvSpPr>
          <p:cNvPr id="3" name="Content Placeholder 2"/>
          <p:cNvSpPr>
            <a:spLocks noGrp="1"/>
          </p:cNvSpPr>
          <p:nvPr>
            <p:ph idx="1"/>
          </p:nvPr>
        </p:nvSpPr>
        <p:spPr/>
        <p:txBody>
          <a:bodyPr/>
          <a:lstStyle/>
          <a:p>
            <a:r>
              <a:rPr lang="id-ID" dirty="0" smtClean="0"/>
              <a:t>KC : Pengendalim kelistrikan menggunakan wifi melalui smartphone android</a:t>
            </a:r>
          </a:p>
          <a:p>
            <a:r>
              <a:rPr lang="id-ID" dirty="0" smtClean="0"/>
              <a:t>T. Aplikasi pemesanan jajanan lokal untuk peningkatan pendapatan bagi pedagang di wilayah purbalingga</a:t>
            </a:r>
          </a:p>
          <a:p>
            <a:r>
              <a:rPr lang="id-ID" dirty="0" smtClean="0"/>
              <a:t>T. Layanan terpadu online bantuan kota semarang (ladu obat karang) </a:t>
            </a:r>
            <a:endParaRPr lang="id-ID" dirty="0"/>
          </a:p>
        </p:txBody>
      </p:sp>
    </p:spTree>
    <p:extLst>
      <p:ext uri="{BB962C8B-B14F-4D97-AF65-F5344CB8AC3E}">
        <p14:creationId xmlns:p14="http://schemas.microsoft.com/office/powerpoint/2010/main" val="1942159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432</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Acuan Pustaka dan  Program Kreatifitas Mahasiswa</vt:lpstr>
      <vt:lpstr>Buku</vt:lpstr>
      <vt:lpstr>Jurnal</vt:lpstr>
      <vt:lpstr>WEb</vt:lpstr>
      <vt:lpstr>Acuan</vt:lpstr>
      <vt:lpstr>Acuan</vt:lpstr>
      <vt:lpstr>Jenis PKM</vt:lpstr>
      <vt:lpstr>Jenis PKM</vt:lpstr>
      <vt:lpstr>Contoh PKM TI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2018-10-02T02:20:04Z</dcterms:created>
  <dcterms:modified xsi:type="dcterms:W3CDTF">2018-10-03T02:56:04Z</dcterms:modified>
</cp:coreProperties>
</file>