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Default Extension="gif" ContentType="image/gif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60" r:id="rId5"/>
    <p:sldId id="266" r:id="rId6"/>
    <p:sldId id="262" r:id="rId7"/>
    <p:sldId id="267" r:id="rId8"/>
    <p:sldId id="268" r:id="rId9"/>
    <p:sldId id="269" r:id="rId10"/>
    <p:sldId id="263" r:id="rId11"/>
    <p:sldId id="270" r:id="rId12"/>
    <p:sldId id="271" r:id="rId13"/>
    <p:sldId id="272" r:id="rId14"/>
    <p:sldId id="274" r:id="rId15"/>
    <p:sldId id="275" r:id="rId16"/>
    <p:sldId id="282" r:id="rId17"/>
    <p:sldId id="28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3399"/>
    <a:srgbClr val="00FF00"/>
    <a:srgbClr val="008000"/>
    <a:srgbClr val="CC3300"/>
    <a:srgbClr val="993366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875AB-F440-4CA0-A6F2-CF9C6E48596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62878-D910-40EC-8739-A13DD7FDB03D}">
      <dgm:prSet/>
      <dgm:spPr>
        <a:solidFill>
          <a:srgbClr val="FFFF00"/>
        </a:soli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ctr" rtl="0"/>
          <a:r>
            <a:rPr lang="id-ID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rPr>
            <a:t>ASPEK KEUANGAN</a:t>
          </a:r>
          <a:endParaRPr lang="es-E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endParaRPr>
        </a:p>
      </dgm:t>
    </dgm:pt>
    <dgm:pt modelId="{26B71875-0BFE-4059-AA88-709EC3B39D99}" type="parTrans" cxnId="{278E247F-2611-4630-A0D0-1CE2DCD40079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2A50F7BB-55A8-47BE-855E-C99FCBB413B3}" type="sibTrans" cxnId="{278E247F-2611-4630-A0D0-1CE2DCD40079}">
      <dgm:prSet/>
      <dgm:spPr/>
      <dgm:t>
        <a:bodyPr/>
        <a:lstStyle/>
        <a:p>
          <a:pPr algn="ctr"/>
          <a:endParaRPr lang="en-US">
            <a:solidFill>
              <a:schemeClr val="tx1"/>
            </a:solidFill>
          </a:endParaRPr>
        </a:p>
      </dgm:t>
    </dgm:pt>
    <dgm:pt modelId="{E26C3D19-3CDB-4CCA-A88D-B10AD9B8FC7B}" type="pres">
      <dgm:prSet presAssocID="{09C875AB-F440-4CA0-A6F2-CF9C6E4859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77EAA5-A54F-4484-8572-B55267B3C0B6}" type="pres">
      <dgm:prSet presAssocID="{5F262878-D910-40EC-8739-A13DD7FDB03D}" presName="parentText" presStyleLbl="node1" presStyleIdx="0" presStyleCnt="1" custScaleY="12156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F90D5C-7F65-4BC0-A574-73ACAF8B7FC5}" type="presOf" srcId="{5F262878-D910-40EC-8739-A13DD7FDB03D}" destId="{1D77EAA5-A54F-4484-8572-B55267B3C0B6}" srcOrd="0" destOrd="0" presId="urn:microsoft.com/office/officeart/2005/8/layout/vList2"/>
    <dgm:cxn modelId="{2823014C-70C5-4027-90FD-8EAB0E3B2603}" type="presOf" srcId="{09C875AB-F440-4CA0-A6F2-CF9C6E48596D}" destId="{E26C3D19-3CDB-4CCA-A88D-B10AD9B8FC7B}" srcOrd="0" destOrd="0" presId="urn:microsoft.com/office/officeart/2005/8/layout/vList2"/>
    <dgm:cxn modelId="{278E247F-2611-4630-A0D0-1CE2DCD40079}" srcId="{09C875AB-F440-4CA0-A6F2-CF9C6E48596D}" destId="{5F262878-D910-40EC-8739-A13DD7FDB03D}" srcOrd="0" destOrd="0" parTransId="{26B71875-0BFE-4059-AA88-709EC3B39D99}" sibTransId="{2A50F7BB-55A8-47BE-855E-C99FCBB413B3}"/>
    <dgm:cxn modelId="{394ABBF4-CD61-459C-B804-0181FDCB557D}" type="presParOf" srcId="{E26C3D19-3CDB-4CCA-A88D-B10AD9B8FC7B}" destId="{1D77EAA5-A54F-4484-8572-B55267B3C0B6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CA8BE4-B8F2-4860-B0BB-BC02865AAEB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270C3B-9F4C-408E-B0E9-5D02FF637186}">
      <dgm:prSet custT="1"/>
      <dgm:spPr>
        <a:solidFill>
          <a:schemeClr val="accent5"/>
        </a:solidFill>
      </dgm:spPr>
      <dgm:t>
        <a:bodyPr/>
        <a:lstStyle/>
        <a:p>
          <a:pPr algn="ctr" rtl="0"/>
          <a:r>
            <a:rPr lang="id-ID" sz="5400" b="1" dirty="0" smtClean="0">
              <a:solidFill>
                <a:schemeClr val="tx1"/>
              </a:solidFill>
            </a:rPr>
            <a:t>Kebutuhan </a:t>
          </a:r>
          <a:r>
            <a:rPr lang="en-US" sz="5400" b="1" dirty="0" smtClean="0">
              <a:solidFill>
                <a:schemeClr val="tx1"/>
              </a:solidFill>
            </a:rPr>
            <a:t>I</a:t>
          </a:r>
          <a:r>
            <a:rPr lang="id-ID" sz="5400" b="1" dirty="0" smtClean="0">
              <a:solidFill>
                <a:schemeClr val="tx1"/>
              </a:solidFill>
            </a:rPr>
            <a:t>nvestasi</a:t>
          </a:r>
          <a:endParaRPr lang="en-US" sz="5400" b="1" dirty="0">
            <a:solidFill>
              <a:schemeClr val="tx1"/>
            </a:solidFill>
          </a:endParaRPr>
        </a:p>
      </dgm:t>
    </dgm:pt>
    <dgm:pt modelId="{276F3F8F-E53D-4184-B583-AC67C0B8913A}" type="parTrans" cxnId="{11E7A364-55B9-4F10-AE4C-91D03E1DC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A6CFC0-2D6B-4BFA-B3BB-22CEA42B9185}" type="sibTrans" cxnId="{11E7A364-55B9-4F10-AE4C-91D03E1DC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F0C8003-80A5-4C8B-A21B-091D10A990BA}" type="pres">
      <dgm:prSet presAssocID="{DCCA8BE4-B8F2-4860-B0BB-BC02865AAE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A4D88A-DE7F-4623-AA75-385AFB71F213}" type="pres">
      <dgm:prSet presAssocID="{C1270C3B-9F4C-408E-B0E9-5D02FF6371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04542E-51F9-4D0B-87AA-F03496D7DEBF}" type="presOf" srcId="{DCCA8BE4-B8F2-4860-B0BB-BC02865AAEB4}" destId="{3F0C8003-80A5-4C8B-A21B-091D10A990BA}" srcOrd="0" destOrd="0" presId="urn:microsoft.com/office/officeart/2005/8/layout/vList2"/>
    <dgm:cxn modelId="{031B7F7D-82D6-4231-ACB4-C7B5B55C40C5}" type="presOf" srcId="{C1270C3B-9F4C-408E-B0E9-5D02FF637186}" destId="{E9A4D88A-DE7F-4623-AA75-385AFB71F213}" srcOrd="0" destOrd="0" presId="urn:microsoft.com/office/officeart/2005/8/layout/vList2"/>
    <dgm:cxn modelId="{11E7A364-55B9-4F10-AE4C-91D03E1DCC9B}" srcId="{DCCA8BE4-B8F2-4860-B0BB-BC02865AAEB4}" destId="{C1270C3B-9F4C-408E-B0E9-5D02FF637186}" srcOrd="0" destOrd="0" parTransId="{276F3F8F-E53D-4184-B583-AC67C0B8913A}" sibTransId="{2FA6CFC0-2D6B-4BFA-B3BB-22CEA42B9185}"/>
    <dgm:cxn modelId="{CDA97906-9D27-4031-80DB-1803C5218241}" type="presParOf" srcId="{3F0C8003-80A5-4C8B-A21B-091D10A990BA}" destId="{E9A4D88A-DE7F-4623-AA75-385AFB71F213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CA8BE4-B8F2-4860-B0BB-BC02865AAEB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270C3B-9F4C-408E-B0E9-5D02FF637186}">
      <dgm:prSet custT="1"/>
      <dgm:spPr>
        <a:solidFill>
          <a:schemeClr val="accent5"/>
        </a:solidFill>
      </dgm:spPr>
      <dgm:t>
        <a:bodyPr/>
        <a:lstStyle/>
        <a:p>
          <a:pPr algn="ctr" rtl="0"/>
          <a:r>
            <a:rPr lang="id-ID" sz="5400" b="1" dirty="0" smtClean="0">
              <a:solidFill>
                <a:schemeClr val="tx1"/>
              </a:solidFill>
            </a:rPr>
            <a:t>Kebutuhan </a:t>
          </a:r>
          <a:r>
            <a:rPr lang="en-US" sz="5400" b="1" dirty="0" smtClean="0">
              <a:solidFill>
                <a:schemeClr val="tx1"/>
              </a:solidFill>
            </a:rPr>
            <a:t>M</a:t>
          </a:r>
          <a:r>
            <a:rPr lang="id-ID" sz="5400" b="1" dirty="0" smtClean="0">
              <a:solidFill>
                <a:schemeClr val="tx1"/>
              </a:solidFill>
            </a:rPr>
            <a:t>odal Kerja</a:t>
          </a:r>
          <a:endParaRPr lang="en-US" sz="5400" b="1" dirty="0">
            <a:solidFill>
              <a:schemeClr val="tx1"/>
            </a:solidFill>
          </a:endParaRPr>
        </a:p>
      </dgm:t>
    </dgm:pt>
    <dgm:pt modelId="{276F3F8F-E53D-4184-B583-AC67C0B8913A}" type="parTrans" cxnId="{11E7A364-55B9-4F10-AE4C-91D03E1DC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A6CFC0-2D6B-4BFA-B3BB-22CEA42B9185}" type="sibTrans" cxnId="{11E7A364-55B9-4F10-AE4C-91D03E1DCC9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F0C8003-80A5-4C8B-A21B-091D10A990BA}" type="pres">
      <dgm:prSet presAssocID="{DCCA8BE4-B8F2-4860-B0BB-BC02865AAE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A4D88A-DE7F-4623-AA75-385AFB71F213}" type="pres">
      <dgm:prSet presAssocID="{C1270C3B-9F4C-408E-B0E9-5D02FF6371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0A2950-8375-4C55-A234-FE8FB972FE0B}" type="presOf" srcId="{C1270C3B-9F4C-408E-B0E9-5D02FF637186}" destId="{E9A4D88A-DE7F-4623-AA75-385AFB71F213}" srcOrd="0" destOrd="0" presId="urn:microsoft.com/office/officeart/2005/8/layout/vList2"/>
    <dgm:cxn modelId="{2711647B-505D-40FE-9C43-919D14FF2F0A}" type="presOf" srcId="{DCCA8BE4-B8F2-4860-B0BB-BC02865AAEB4}" destId="{3F0C8003-80A5-4C8B-A21B-091D10A990BA}" srcOrd="0" destOrd="0" presId="urn:microsoft.com/office/officeart/2005/8/layout/vList2"/>
    <dgm:cxn modelId="{11E7A364-55B9-4F10-AE4C-91D03E1DCC9B}" srcId="{DCCA8BE4-B8F2-4860-B0BB-BC02865AAEB4}" destId="{C1270C3B-9F4C-408E-B0E9-5D02FF637186}" srcOrd="0" destOrd="0" parTransId="{276F3F8F-E53D-4184-B583-AC67C0B8913A}" sibTransId="{2FA6CFC0-2D6B-4BFA-B3BB-22CEA42B9185}"/>
    <dgm:cxn modelId="{539C2087-3FBE-4D74-B616-D75FBD9641F3}" type="presParOf" srcId="{3F0C8003-80A5-4C8B-A21B-091D10A990BA}" destId="{E9A4D88A-DE7F-4623-AA75-385AFB71F213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DAF217-463C-4EE6-8A98-581914EB4863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EB539B-3A09-484E-87D1-26A5D3B00B7A}">
      <dgm:prSet custT="1"/>
      <dgm:spPr>
        <a:solidFill>
          <a:schemeClr val="bg1"/>
        </a:solidFill>
        <a:ln w="12700">
          <a:solidFill>
            <a:schemeClr val="tx1"/>
          </a:solidFill>
        </a:ln>
        <a:scene3d>
          <a:camera prst="orthographicFront"/>
          <a:lightRig rig="chilly" dir="t"/>
        </a:scene3d>
      </dgm:spPr>
      <dgm:t>
        <a:bodyPr/>
        <a:lstStyle/>
        <a:p>
          <a:pPr algn="ctr" rtl="0"/>
          <a:r>
            <a:rPr lang="id-ID" sz="5400" b="1" dirty="0" smtClean="0">
              <a:solidFill>
                <a:schemeClr val="tx1"/>
              </a:solidFill>
            </a:rPr>
            <a:t>Sumber Dana</a:t>
          </a:r>
          <a:endParaRPr lang="id-ID" sz="5400" b="1" dirty="0">
            <a:solidFill>
              <a:schemeClr val="tx1"/>
            </a:solidFill>
          </a:endParaRPr>
        </a:p>
      </dgm:t>
    </dgm:pt>
    <dgm:pt modelId="{C6FDE9E7-41BB-4445-92F5-A232AA1ECE5E}" type="parTrans" cxnId="{AAC0B425-1BCE-448A-B354-0AD41DE27AE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6A6095-6078-4D89-ABE8-23D6BCFAC56A}" type="sibTrans" cxnId="{AAC0B425-1BCE-448A-B354-0AD41DE27AE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C1F96A2-E3F4-441F-BFE3-CE02AF090C4D}" type="pres">
      <dgm:prSet presAssocID="{85DAF217-463C-4EE6-8A98-581914EB48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87DBE-7A29-41B0-BB26-551F8632CB55}" type="pres">
      <dgm:prSet presAssocID="{F5EB539B-3A09-484E-87D1-26A5D3B00B7A}" presName="parentText" presStyleLbl="node1" presStyleIdx="0" presStyleCnt="1" custScaleY="199297" custLinFactNeighborX="1379" custLinFactNeighborY="-7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2A2184-9F71-48E1-94D0-5B48BC4AFD79}" type="presOf" srcId="{85DAF217-463C-4EE6-8A98-581914EB4863}" destId="{2C1F96A2-E3F4-441F-BFE3-CE02AF090C4D}" srcOrd="0" destOrd="0" presId="urn:microsoft.com/office/officeart/2005/8/layout/vList2"/>
    <dgm:cxn modelId="{AAC0B425-1BCE-448A-B354-0AD41DE27AE1}" srcId="{85DAF217-463C-4EE6-8A98-581914EB4863}" destId="{F5EB539B-3A09-484E-87D1-26A5D3B00B7A}" srcOrd="0" destOrd="0" parTransId="{C6FDE9E7-41BB-4445-92F5-A232AA1ECE5E}" sibTransId="{7C6A6095-6078-4D89-ABE8-23D6BCFAC56A}"/>
    <dgm:cxn modelId="{D1B972F9-6E07-42D8-A939-2453A9FBDA14}" type="presOf" srcId="{F5EB539B-3A09-484E-87D1-26A5D3B00B7A}" destId="{84787DBE-7A29-41B0-BB26-551F8632CB55}" srcOrd="0" destOrd="0" presId="urn:microsoft.com/office/officeart/2005/8/layout/vList2"/>
    <dgm:cxn modelId="{71ACCD88-277B-4E7F-8667-03AAA074E235}" type="presParOf" srcId="{2C1F96A2-E3F4-441F-BFE3-CE02AF090C4D}" destId="{84787DBE-7A29-41B0-BB26-551F8632CB55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9001CE-AE90-4081-B6E5-254EC5E55E4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AC6D2-7B68-4DC4-85DB-B68624D69AF7}">
      <dgm:prSet custT="1"/>
      <dgm:spPr/>
      <dgm:t>
        <a:bodyPr/>
        <a:lstStyle/>
        <a:p>
          <a:pPr algn="ctr" rtl="0"/>
          <a:r>
            <a:rPr lang="id-ID" sz="4000" b="1" dirty="0" smtClean="0">
              <a:solidFill>
                <a:srgbClr val="FF0000"/>
              </a:solidFill>
            </a:rPr>
            <a:t>Harga Pokok Penjualan</a:t>
          </a:r>
          <a:endParaRPr lang="id-ID" sz="4000" b="1" dirty="0">
            <a:solidFill>
              <a:srgbClr val="FF0000"/>
            </a:solidFill>
          </a:endParaRPr>
        </a:p>
      </dgm:t>
    </dgm:pt>
    <dgm:pt modelId="{739DB633-51DB-4AD5-B6A1-BE1E91F6B05A}" type="parTrans" cxnId="{82606883-2C62-4C8E-9C49-10A86817F82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891BE4C8-70EC-42DB-821A-8DB2F58BE535}" type="sibTrans" cxnId="{82606883-2C62-4C8E-9C49-10A86817F82C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B694BE0-2CE7-4EF8-84D1-B128C39A9AB7}" type="pres">
      <dgm:prSet presAssocID="{389001CE-AE90-4081-B6E5-254EC5E55E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C73DE-1FA4-45AF-B524-0C19135E02FB}" type="pres">
      <dgm:prSet presAssocID="{323AC6D2-7B68-4DC4-85DB-B68624D69AF7}" presName="parentText" presStyleLbl="node1" presStyleIdx="0" presStyleCnt="1" custScaleY="2037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606883-2C62-4C8E-9C49-10A86817F82C}" srcId="{389001CE-AE90-4081-B6E5-254EC5E55E4E}" destId="{323AC6D2-7B68-4DC4-85DB-B68624D69AF7}" srcOrd="0" destOrd="0" parTransId="{739DB633-51DB-4AD5-B6A1-BE1E91F6B05A}" sibTransId="{891BE4C8-70EC-42DB-821A-8DB2F58BE535}"/>
    <dgm:cxn modelId="{7A09B7DA-6E7B-4E88-9A3B-FFA8B21022DF}" type="presOf" srcId="{323AC6D2-7B68-4DC4-85DB-B68624D69AF7}" destId="{A05C73DE-1FA4-45AF-B524-0C19135E02FB}" srcOrd="0" destOrd="0" presId="urn:microsoft.com/office/officeart/2005/8/layout/vList2"/>
    <dgm:cxn modelId="{05D26DFB-5A28-452D-BDE4-7233577521CA}" type="presOf" srcId="{389001CE-AE90-4081-B6E5-254EC5E55E4E}" destId="{FB694BE0-2CE7-4EF8-84D1-B128C39A9AB7}" srcOrd="0" destOrd="0" presId="urn:microsoft.com/office/officeart/2005/8/layout/vList2"/>
    <dgm:cxn modelId="{2A24613F-2907-4175-8F20-FEE14DB7C448}" type="presParOf" srcId="{FB694BE0-2CE7-4EF8-84D1-B128C39A9AB7}" destId="{A05C73DE-1FA4-45AF-B524-0C19135E02FB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9FDE93-D17F-43A4-8C0C-A6625DC0E67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722FCE01-AAA1-44C8-BA72-787B926D8086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pPr algn="ctr" rtl="0"/>
          <a:r>
            <a:rPr lang="id-ID" b="1" dirty="0" smtClean="0">
              <a:solidFill>
                <a:srgbClr val="FF0000"/>
              </a:solidFill>
            </a:rPr>
            <a:t>Metode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i="1" dirty="0" smtClean="0">
              <a:solidFill>
                <a:srgbClr val="FF0000"/>
              </a:solidFill>
            </a:rPr>
            <a:t>Payback Period</a:t>
          </a:r>
          <a:r>
            <a:rPr lang="id-ID" b="1" i="1" dirty="0" smtClean="0">
              <a:solidFill>
                <a:srgbClr val="FF0000"/>
              </a:solidFill>
            </a:rPr>
            <a:t> </a:t>
          </a:r>
          <a:r>
            <a:rPr lang="id-ID" b="1" dirty="0" smtClean="0">
              <a:solidFill>
                <a:srgbClr val="FF0000"/>
              </a:solidFill>
            </a:rPr>
            <a:t>(PP)</a:t>
          </a:r>
          <a:endParaRPr lang="en-US" b="1" dirty="0">
            <a:solidFill>
              <a:srgbClr val="FF0000"/>
            </a:solidFill>
          </a:endParaRPr>
        </a:p>
      </dgm:t>
    </dgm:pt>
    <dgm:pt modelId="{4BD55064-41E5-4D94-97F4-EFB5EE94212B}" type="parTrans" cxnId="{06FA05CA-3116-44DF-B713-407007A2DE14}">
      <dgm:prSet/>
      <dgm:spPr/>
      <dgm:t>
        <a:bodyPr/>
        <a:lstStyle/>
        <a:p>
          <a:pPr algn="ctr"/>
          <a:endParaRPr lang="id-ID"/>
        </a:p>
      </dgm:t>
    </dgm:pt>
    <dgm:pt modelId="{BCB3DDCE-282B-4C9E-B533-4D8952064123}" type="sibTrans" cxnId="{06FA05CA-3116-44DF-B713-407007A2DE14}">
      <dgm:prSet/>
      <dgm:spPr/>
      <dgm:t>
        <a:bodyPr/>
        <a:lstStyle/>
        <a:p>
          <a:pPr algn="ctr"/>
          <a:endParaRPr lang="id-ID"/>
        </a:p>
      </dgm:t>
    </dgm:pt>
    <dgm:pt modelId="{BBDA65B2-7926-4384-A2D7-20AD5D7BC06E}" type="pres">
      <dgm:prSet presAssocID="{EA9FDE93-D17F-43A4-8C0C-A6625DC0E6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E2D6B1-C63F-4457-9AD7-222D05E1BE38}" type="pres">
      <dgm:prSet presAssocID="{722FCE01-AAA1-44C8-BA72-787B926D80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FA05CA-3116-44DF-B713-407007A2DE14}" srcId="{EA9FDE93-D17F-43A4-8C0C-A6625DC0E677}" destId="{722FCE01-AAA1-44C8-BA72-787B926D8086}" srcOrd="0" destOrd="0" parTransId="{4BD55064-41E5-4D94-97F4-EFB5EE94212B}" sibTransId="{BCB3DDCE-282B-4C9E-B533-4D8952064123}"/>
    <dgm:cxn modelId="{630D2FD5-911B-40D3-86DB-EEF15BEEA6BB}" type="presOf" srcId="{EA9FDE93-D17F-43A4-8C0C-A6625DC0E677}" destId="{BBDA65B2-7926-4384-A2D7-20AD5D7BC06E}" srcOrd="0" destOrd="0" presId="urn:microsoft.com/office/officeart/2005/8/layout/vList2"/>
    <dgm:cxn modelId="{8C0FD521-F824-4D7B-A6CD-CA40D401D34B}" type="presOf" srcId="{722FCE01-AAA1-44C8-BA72-787B926D8086}" destId="{EAE2D6B1-C63F-4457-9AD7-222D05E1BE38}" srcOrd="0" destOrd="0" presId="urn:microsoft.com/office/officeart/2005/8/layout/vList2"/>
    <dgm:cxn modelId="{AC6554D1-8089-4BC9-8473-D5C1D2C41229}" type="presParOf" srcId="{BBDA65B2-7926-4384-A2D7-20AD5D7BC06E}" destId="{EAE2D6B1-C63F-4457-9AD7-222D05E1BE38}" srcOrd="0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5B5E114-B73A-4407-BFF0-A8FB0D70AEB0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A77B1FC-3E21-4FB8-903E-7104F85641D0}">
      <dgm:prSet/>
      <dgm:spPr>
        <a:solidFill>
          <a:srgbClr val="00FF00"/>
        </a:solidFill>
      </dgm:spPr>
      <dgm:t>
        <a:bodyPr/>
        <a:lstStyle/>
        <a:p>
          <a:pPr rtl="0"/>
          <a:r>
            <a:rPr lang="id-ID" b="1" dirty="0" smtClean="0">
              <a:solidFill>
                <a:srgbClr val="FF0000"/>
              </a:solidFill>
            </a:rPr>
            <a:t>Metode BEP</a:t>
          </a:r>
          <a:endParaRPr lang="id-ID" dirty="0">
            <a:solidFill>
              <a:srgbClr val="FF0000"/>
            </a:solidFill>
          </a:endParaRPr>
        </a:p>
      </dgm:t>
    </dgm:pt>
    <dgm:pt modelId="{B97D9684-960A-4D28-BA20-E155D5BB010D}" type="parTrans" cxnId="{69FD8EE1-6D2D-42AA-974C-BE6930958D8A}">
      <dgm:prSet/>
      <dgm:spPr/>
      <dgm:t>
        <a:bodyPr/>
        <a:lstStyle/>
        <a:p>
          <a:endParaRPr lang="id-ID"/>
        </a:p>
      </dgm:t>
    </dgm:pt>
    <dgm:pt modelId="{C29291BF-FFDF-4388-B97F-1413677E6058}" type="sibTrans" cxnId="{69FD8EE1-6D2D-42AA-974C-BE6930958D8A}">
      <dgm:prSet/>
      <dgm:spPr/>
      <dgm:t>
        <a:bodyPr/>
        <a:lstStyle/>
        <a:p>
          <a:endParaRPr lang="id-ID"/>
        </a:p>
      </dgm:t>
    </dgm:pt>
    <dgm:pt modelId="{35768CBB-9F5D-48E3-B1B6-5DF828B4A4F1}" type="pres">
      <dgm:prSet presAssocID="{15B5E114-B73A-4407-BFF0-A8FB0D70AEB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E42F56-7553-42F6-BEAF-1381359886D6}" type="pres">
      <dgm:prSet presAssocID="{AA77B1FC-3E21-4FB8-903E-7104F85641D0}" presName="circle1" presStyleLbl="node1" presStyleIdx="0" presStyleCnt="1"/>
      <dgm:spPr/>
    </dgm:pt>
    <dgm:pt modelId="{909D87A6-485A-43B7-92F4-F20F4572A910}" type="pres">
      <dgm:prSet presAssocID="{AA77B1FC-3E21-4FB8-903E-7104F85641D0}" presName="space" presStyleCnt="0"/>
      <dgm:spPr/>
    </dgm:pt>
    <dgm:pt modelId="{2B899466-01AE-4EE8-827C-AFE0B6C6DCCA}" type="pres">
      <dgm:prSet presAssocID="{AA77B1FC-3E21-4FB8-903E-7104F85641D0}" presName="rect1" presStyleLbl="alignAcc1" presStyleIdx="0" presStyleCnt="1"/>
      <dgm:spPr/>
      <dgm:t>
        <a:bodyPr/>
        <a:lstStyle/>
        <a:p>
          <a:endParaRPr lang="en-US"/>
        </a:p>
      </dgm:t>
    </dgm:pt>
    <dgm:pt modelId="{78480E9E-AE8D-4D90-81D4-AE592FC8CBB7}" type="pres">
      <dgm:prSet presAssocID="{AA77B1FC-3E21-4FB8-903E-7104F85641D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56CB5-12F1-4935-9D4C-A385A1497721}" type="presOf" srcId="{AA77B1FC-3E21-4FB8-903E-7104F85641D0}" destId="{2B899466-01AE-4EE8-827C-AFE0B6C6DCCA}" srcOrd="0" destOrd="0" presId="urn:microsoft.com/office/officeart/2005/8/layout/target3"/>
    <dgm:cxn modelId="{FADE0CC5-D3D0-433F-B7A2-2EDA5DF04CAD}" type="presOf" srcId="{AA77B1FC-3E21-4FB8-903E-7104F85641D0}" destId="{78480E9E-AE8D-4D90-81D4-AE592FC8CBB7}" srcOrd="1" destOrd="0" presId="urn:microsoft.com/office/officeart/2005/8/layout/target3"/>
    <dgm:cxn modelId="{69FD8EE1-6D2D-42AA-974C-BE6930958D8A}" srcId="{15B5E114-B73A-4407-BFF0-A8FB0D70AEB0}" destId="{AA77B1FC-3E21-4FB8-903E-7104F85641D0}" srcOrd="0" destOrd="0" parTransId="{B97D9684-960A-4D28-BA20-E155D5BB010D}" sibTransId="{C29291BF-FFDF-4388-B97F-1413677E6058}"/>
    <dgm:cxn modelId="{D0579F95-2A64-4EC8-8E75-8033215660C6}" type="presOf" srcId="{15B5E114-B73A-4407-BFF0-A8FB0D70AEB0}" destId="{35768CBB-9F5D-48E3-B1B6-5DF828B4A4F1}" srcOrd="0" destOrd="0" presId="urn:microsoft.com/office/officeart/2005/8/layout/target3"/>
    <dgm:cxn modelId="{28672C3E-4037-4FDE-900B-770E4F3FA836}" type="presParOf" srcId="{35768CBB-9F5D-48E3-B1B6-5DF828B4A4F1}" destId="{CFE42F56-7553-42F6-BEAF-1381359886D6}" srcOrd="0" destOrd="0" presId="urn:microsoft.com/office/officeart/2005/8/layout/target3"/>
    <dgm:cxn modelId="{17C95A15-328C-4335-982C-6266EF5A11B0}" type="presParOf" srcId="{35768CBB-9F5D-48E3-B1B6-5DF828B4A4F1}" destId="{909D87A6-485A-43B7-92F4-F20F4572A910}" srcOrd="1" destOrd="0" presId="urn:microsoft.com/office/officeart/2005/8/layout/target3"/>
    <dgm:cxn modelId="{F8DC755D-2F1B-435F-A36D-8030ADD3033C}" type="presParOf" srcId="{35768CBB-9F5D-48E3-B1B6-5DF828B4A4F1}" destId="{2B899466-01AE-4EE8-827C-AFE0B6C6DCCA}" srcOrd="2" destOrd="0" presId="urn:microsoft.com/office/officeart/2005/8/layout/target3"/>
    <dgm:cxn modelId="{F06B7DCC-07E0-4618-88E6-4FB35482E14C}" type="presParOf" srcId="{35768CBB-9F5D-48E3-B1B6-5DF828B4A4F1}" destId="{78480E9E-AE8D-4D90-81D4-AE592FC8CBB7}" srcOrd="3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6B69DB3-2D95-4A6B-B413-47A70FE1C31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27DD8F5-F868-49D6-B34B-DF182C034697}">
      <dgm:prSet/>
      <dgm:spPr/>
      <dgm:t>
        <a:bodyPr/>
        <a:lstStyle/>
        <a:p>
          <a:pPr rtl="0"/>
          <a:r>
            <a:rPr lang="id-ID" b="1" dirty="0" smtClean="0">
              <a:solidFill>
                <a:srgbClr val="003399"/>
              </a:solidFill>
            </a:rPr>
            <a:t>Rumus </a:t>
          </a:r>
          <a:r>
            <a:rPr lang="en-US" b="1" dirty="0" smtClean="0">
              <a:solidFill>
                <a:srgbClr val="003399"/>
              </a:solidFill>
            </a:rPr>
            <a:t>BEP</a:t>
          </a:r>
          <a:r>
            <a:rPr lang="id-ID" b="1" dirty="0" smtClean="0">
              <a:solidFill>
                <a:srgbClr val="003399"/>
              </a:solidFill>
            </a:rPr>
            <a:t> </a:t>
          </a:r>
          <a:endParaRPr lang="en-US" b="1" dirty="0">
            <a:solidFill>
              <a:srgbClr val="003399"/>
            </a:solidFill>
          </a:endParaRPr>
        </a:p>
      </dgm:t>
    </dgm:pt>
    <dgm:pt modelId="{573D94A1-100C-48AF-8D94-7B3A6CA30889}" type="parTrans" cxnId="{14AC5832-1D44-4731-8AFF-FAD780532D9E}">
      <dgm:prSet/>
      <dgm:spPr/>
      <dgm:t>
        <a:bodyPr/>
        <a:lstStyle/>
        <a:p>
          <a:endParaRPr lang="id-ID">
            <a:solidFill>
              <a:srgbClr val="003399"/>
            </a:solidFill>
          </a:endParaRPr>
        </a:p>
      </dgm:t>
    </dgm:pt>
    <dgm:pt modelId="{8BFF198F-CF88-465C-ABCF-43DADCB849A2}" type="sibTrans" cxnId="{14AC5832-1D44-4731-8AFF-FAD780532D9E}">
      <dgm:prSet/>
      <dgm:spPr/>
      <dgm:t>
        <a:bodyPr/>
        <a:lstStyle/>
        <a:p>
          <a:endParaRPr lang="id-ID">
            <a:solidFill>
              <a:srgbClr val="003399"/>
            </a:solidFill>
          </a:endParaRPr>
        </a:p>
      </dgm:t>
    </dgm:pt>
    <dgm:pt modelId="{C20EFD9A-74FC-4738-8891-41C872E7996D}" type="pres">
      <dgm:prSet presAssocID="{96B69DB3-2D95-4A6B-B413-47A70FE1C31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1EDA37C-490F-4EA6-9D19-3115A69C5885}" type="pres">
      <dgm:prSet presAssocID="{D27DD8F5-F868-49D6-B34B-DF182C034697}" presName="horFlow" presStyleCnt="0"/>
      <dgm:spPr/>
    </dgm:pt>
    <dgm:pt modelId="{3DD2E3F8-38BB-44AD-A87F-3B4F9F199DCA}" type="pres">
      <dgm:prSet presAssocID="{D27DD8F5-F868-49D6-B34B-DF182C034697}" presName="bigChev" presStyleLbl="node1" presStyleIdx="0" presStyleCnt="1" custScaleX="279400" custScaleY="135715"/>
      <dgm:spPr/>
      <dgm:t>
        <a:bodyPr/>
        <a:lstStyle/>
        <a:p>
          <a:endParaRPr lang="en-US"/>
        </a:p>
      </dgm:t>
    </dgm:pt>
  </dgm:ptLst>
  <dgm:cxnLst>
    <dgm:cxn modelId="{14AC5832-1D44-4731-8AFF-FAD780532D9E}" srcId="{96B69DB3-2D95-4A6B-B413-47A70FE1C314}" destId="{D27DD8F5-F868-49D6-B34B-DF182C034697}" srcOrd="0" destOrd="0" parTransId="{573D94A1-100C-48AF-8D94-7B3A6CA30889}" sibTransId="{8BFF198F-CF88-465C-ABCF-43DADCB849A2}"/>
    <dgm:cxn modelId="{303260C7-C52F-45DF-9AB6-80C8B13E0798}" type="presOf" srcId="{96B69DB3-2D95-4A6B-B413-47A70FE1C314}" destId="{C20EFD9A-74FC-4738-8891-41C872E7996D}" srcOrd="0" destOrd="0" presId="urn:microsoft.com/office/officeart/2005/8/layout/lProcess3"/>
    <dgm:cxn modelId="{EDBBD139-C732-4FBF-AF07-70460FF9CDEE}" type="presOf" srcId="{D27DD8F5-F868-49D6-B34B-DF182C034697}" destId="{3DD2E3F8-38BB-44AD-A87F-3B4F9F199DCA}" srcOrd="0" destOrd="0" presId="urn:microsoft.com/office/officeart/2005/8/layout/lProcess3"/>
    <dgm:cxn modelId="{B558303F-D6F5-40EA-A243-6E0F0120FF8B}" type="presParOf" srcId="{C20EFD9A-74FC-4738-8891-41C872E7996D}" destId="{A1EDA37C-490F-4EA6-9D19-3115A69C5885}" srcOrd="0" destOrd="0" presId="urn:microsoft.com/office/officeart/2005/8/layout/lProcess3"/>
    <dgm:cxn modelId="{CFEC5AC8-F121-4A72-9E21-53A4F9AD042D}" type="presParOf" srcId="{A1EDA37C-490F-4EA6-9D19-3115A69C5885}" destId="{3DD2E3F8-38BB-44AD-A87F-3B4F9F199DCA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81AEEE-CED1-4FC2-B6F6-8BE4C9D62CF8}" type="datetimeFigureOut">
              <a:rPr lang="id-ID"/>
              <a:pPr/>
              <a:t>28/09/2015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CF02F6-944C-4DBE-9126-D40A43AD5D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1CF3A-4DD0-47C5-AFCB-2207CED706F9}" type="datetimeFigureOut">
              <a:rPr lang="es-UY"/>
              <a:pPr/>
              <a:t>28/09/2015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ABEF5-6A34-414C-A640-130FBCD7D6FA}" type="slidenum">
              <a:rPr lang="es-UY"/>
              <a:pPr/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0998D8-9778-4C69-887D-E1603FADFFD4}" type="slidenum">
              <a:rPr lang="es-UY"/>
              <a:pPr/>
              <a:t>1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73D45E-50F0-4282-91BC-C623FD582C84}" type="slidenum">
              <a:rPr lang="es-UY"/>
              <a:pPr/>
              <a:t>2</a:t>
            </a:fld>
            <a:endParaRPr lang="es-U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UY" smtClean="0"/>
          </a:p>
        </p:txBody>
      </p:sp>
      <p:sp>
        <p:nvSpPr>
          <p:cNvPr id="23556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E6DE70-2234-44D5-BA6C-FEAEA17C10DD}" type="slidenum">
              <a:rPr lang="es-UY" sz="1200"/>
              <a:pPr algn="r"/>
              <a:t>4</a:t>
            </a:fld>
            <a:endParaRPr lang="es-UY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DA40E-D1D2-4DE4-A4D0-918C1DC6E5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7D23A-BC54-44CB-8B59-7AA144D07D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BA02F-855C-4DBB-AE07-BA9A2CE82F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E3050-4FBD-4019-B204-A0E5FCDC3A8B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6322-5902-46C5-BFBC-5A667DE5681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6D5AB-8D81-43E5-B3E4-AE4E5D428D1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304B9-3A28-425D-9733-C4D4C121A5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DDCAD-22C7-432D-801F-37BE316ABDD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4437A-96AD-4540-905B-AD74E683E21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47579-AD45-425F-9067-2351A7722D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A9F88-BB65-4B77-A712-C302B1CC799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6A0AA-836E-452F-9EAC-E64FDFC3E2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3CB7E-06CE-4777-8FC3-5B0E2C8AB3D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gi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diagramColors" Target="../diagrams/colors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357422" y="357166"/>
          <a:ext cx="6143668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099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4F8DC-A5E5-4758-ADC8-9354EFAB9545}" type="slidenum">
              <a:rPr lang="es-ES"/>
              <a:pPr/>
              <a:t>10</a:t>
            </a:fld>
            <a:endParaRPr lang="es-ES"/>
          </a:p>
        </p:txBody>
      </p:sp>
      <p:sp>
        <p:nvSpPr>
          <p:cNvPr id="13315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graphicFrame>
        <p:nvGraphicFramePr>
          <p:cNvPr id="8" name="Diagram 7"/>
          <p:cNvGraphicFramePr/>
          <p:nvPr/>
        </p:nvGraphicFramePr>
        <p:xfrm>
          <a:off x="2786050" y="357166"/>
          <a:ext cx="6143639" cy="8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357188" y="1582738"/>
            <a:ext cx="8429625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800" b="1"/>
              <a:t>Seluruh biaya yang dikeluarkan untuk memperoleh barang yang dijual atau harga perolehan dari barang yang dijual.</a:t>
            </a:r>
            <a:endParaRPr lang="id-ID" sz="2400" b="1"/>
          </a:p>
          <a:p>
            <a:endParaRPr lang="id-ID" sz="1200" b="1"/>
          </a:p>
          <a:p>
            <a:r>
              <a:rPr lang="id-ID" sz="3200" b="1" u="sng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Harga Pokok Penjualan :</a:t>
            </a:r>
          </a:p>
          <a:p>
            <a:endParaRPr lang="id-ID" sz="1200" b="1"/>
          </a:p>
          <a:p>
            <a:pPr>
              <a:buFont typeface="Arial" charset="0"/>
              <a:buAutoNum type="arabicPeriod"/>
            </a:pPr>
            <a:r>
              <a:rPr lang="id-ID" sz="2400" b="1">
                <a:solidFill>
                  <a:srgbClr val="008000"/>
                </a:solidFill>
              </a:rPr>
              <a:t>Sebagai patokan untuk menentukan harga jual.</a:t>
            </a:r>
          </a:p>
          <a:p>
            <a:endParaRPr lang="id-ID" sz="1200" b="1">
              <a:solidFill>
                <a:srgbClr val="CC3300"/>
              </a:solidFill>
            </a:endParaRPr>
          </a:p>
          <a:p>
            <a:pPr>
              <a:buFont typeface="Arial" charset="0"/>
              <a:buAutoNum type="arabicPeriod" startAt="2"/>
            </a:pPr>
            <a:r>
              <a:rPr lang="id-ID" sz="2400" b="1">
                <a:solidFill>
                  <a:srgbClr val="CC3300"/>
                </a:solidFill>
              </a:rPr>
              <a:t>Untuk mengetahui laba yang diinginkan perusahaan. </a:t>
            </a:r>
            <a:r>
              <a:rPr lang="id-ID" sz="2400" b="1"/>
              <a:t>Apabila harga jual lebih besar dari harga pokok penjualan maka akan diperoleh laba, dan sebaliknya apabila harga jual lebih rendah dari harga pokok penjualan akan diperoleh kerugian.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22F524-8BD0-4CFB-BCA8-79CA208D043B}" type="slidenum">
              <a:rPr lang="id-ID" altLang="en-US"/>
              <a:pPr/>
              <a:t>11</a:t>
            </a:fld>
            <a:endParaRPr lang="id-ID" alt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4583112" cy="123825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00100" indent="-800100" eaLnBrk="1" hangingPunct="1"/>
            <a:r>
              <a:rPr lang="id-ID" sz="7200" smtClean="0">
                <a:solidFill>
                  <a:srgbClr val="FFFF00"/>
                </a:solidFill>
              </a:rPr>
              <a:t>Rugi Laba</a:t>
            </a:r>
            <a:endParaRPr lang="en-US" sz="7200" smtClean="0">
              <a:solidFill>
                <a:srgbClr val="FFFF00"/>
              </a:solidFill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401050" cy="4483100"/>
          </a:xfrm>
        </p:spPr>
        <p:txBody>
          <a:bodyPr/>
          <a:lstStyle/>
          <a:p>
            <a:pPr marL="561975" indent="-561975" eaLnBrk="1" hangingPunct="1">
              <a:buFont typeface="Wingdings" pitchFamily="2" charset="2"/>
              <a:buChar char="v"/>
            </a:pPr>
            <a:r>
              <a:rPr lang="id-ID" b="1" smtClean="0"/>
              <a:t>Untuk dapat membuat proyeksi rugi laba harus dihitung terlebih dahulu proyeksi nilai penjualan dan biaya operasi. </a:t>
            </a:r>
            <a:endParaRPr lang="en-US" b="1" smtClean="0">
              <a:solidFill>
                <a:srgbClr val="008000"/>
              </a:solidFill>
            </a:endParaRPr>
          </a:p>
          <a:p>
            <a:pPr marL="561975" indent="-561975" eaLnBrk="1" hangingPunct="1">
              <a:buFont typeface="Wingdings" pitchFamily="2" charset="2"/>
              <a:buChar char="v"/>
            </a:pPr>
            <a:r>
              <a:rPr lang="id-ID" b="1" smtClean="0">
                <a:solidFill>
                  <a:srgbClr val="008000"/>
                </a:solidFill>
              </a:rPr>
              <a:t>Biaya operasi terdiri dari biaya administrasi dan umum dan bi</a:t>
            </a:r>
            <a:r>
              <a:rPr lang="en-US" b="1" smtClean="0">
                <a:solidFill>
                  <a:srgbClr val="008000"/>
                </a:solidFill>
              </a:rPr>
              <a:t>a</a:t>
            </a:r>
            <a:r>
              <a:rPr lang="id-ID" b="1" smtClean="0">
                <a:solidFill>
                  <a:srgbClr val="008000"/>
                </a:solidFill>
              </a:rPr>
              <a:t>ya pemasaran yaitu biaya-biaya yang dikeluarkan untuk kegiatan operasional ka</a:t>
            </a:r>
            <a:r>
              <a:rPr lang="en-US" b="1" smtClean="0">
                <a:solidFill>
                  <a:srgbClr val="008000"/>
                </a:solidFill>
              </a:rPr>
              <a:t>n</a:t>
            </a:r>
            <a:r>
              <a:rPr lang="id-ID" b="1" smtClean="0">
                <a:solidFill>
                  <a:srgbClr val="008000"/>
                </a:solidFill>
              </a:rPr>
              <a:t>tor dan pemasaran produk.</a:t>
            </a:r>
          </a:p>
        </p:txBody>
      </p:sp>
      <p:sp>
        <p:nvSpPr>
          <p:cNvPr id="14341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42910" y="214290"/>
          <a:ext cx="76867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229600" cy="5286375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id-ID" sz="2800" b="1" i="1" smtClean="0">
                <a:solidFill>
                  <a:srgbClr val="000099"/>
                </a:solidFill>
              </a:rPr>
              <a:t>	</a:t>
            </a:r>
            <a:r>
              <a:rPr lang="id-ID" sz="2800" b="1" smtClean="0"/>
              <a:t>Suatu periode yang diperlukan untuk menutup kembali pengeluaran investasi (</a:t>
            </a:r>
            <a:r>
              <a:rPr lang="id-ID" sz="2800" b="1" i="1" smtClean="0"/>
              <a:t>initial cost investment</a:t>
            </a:r>
            <a:r>
              <a:rPr lang="id-ID" sz="2800" b="1" smtClean="0"/>
              <a:t>) dengan menggunakan aliran kas. </a:t>
            </a:r>
          </a:p>
          <a:p>
            <a:pPr eaLnBrk="1" hangingPunct="1">
              <a:buFont typeface="Wingdings" pitchFamily="2" charset="2"/>
              <a:buNone/>
            </a:pPr>
            <a:endParaRPr lang="id-ID" sz="800" b="1" smtClean="0">
              <a:solidFill>
                <a:srgbClr val="0033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d-ID" sz="2800" b="1" smtClean="0">
                <a:solidFill>
                  <a:srgbClr val="003399"/>
                </a:solidFill>
              </a:rPr>
              <a:t>Dengan kata lain </a:t>
            </a:r>
            <a:r>
              <a:rPr lang="id-ID" sz="2800" b="1" i="1" smtClean="0">
                <a:solidFill>
                  <a:srgbClr val="003399"/>
                </a:solidFill>
              </a:rPr>
              <a:t>payback period</a:t>
            </a:r>
            <a:r>
              <a:rPr lang="id-ID" sz="2800" b="1" smtClean="0">
                <a:solidFill>
                  <a:srgbClr val="003399"/>
                </a:solidFill>
              </a:rPr>
              <a:t> merupakan ratio antara </a:t>
            </a:r>
            <a:r>
              <a:rPr lang="id-ID" sz="2800" b="1" i="1" smtClean="0">
                <a:solidFill>
                  <a:srgbClr val="003399"/>
                </a:solidFill>
              </a:rPr>
              <a:t>initial cost investment</a:t>
            </a:r>
            <a:r>
              <a:rPr lang="id-ID" sz="2800" b="1" smtClean="0">
                <a:solidFill>
                  <a:srgbClr val="003399"/>
                </a:solidFill>
              </a:rPr>
              <a:t> dengan </a:t>
            </a:r>
            <a:r>
              <a:rPr lang="id-ID" sz="2800" b="1" i="1" smtClean="0">
                <a:solidFill>
                  <a:srgbClr val="003399"/>
                </a:solidFill>
              </a:rPr>
              <a:t>cash flow-</a:t>
            </a:r>
            <a:r>
              <a:rPr lang="id-ID" sz="2800" b="1" smtClean="0">
                <a:solidFill>
                  <a:srgbClr val="003399"/>
                </a:solidFill>
              </a:rPr>
              <a:t>nya yang hasilnya merupakan </a:t>
            </a:r>
            <a:r>
              <a:rPr lang="id-ID" b="1" smtClean="0">
                <a:solidFill>
                  <a:srgbClr val="CC3300"/>
                </a:solidFill>
              </a:rPr>
              <a:t>SATUAN WAKTU</a:t>
            </a:r>
            <a:r>
              <a:rPr lang="id-ID" sz="2800" b="1" smtClean="0"/>
              <a:t>.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id-ID" sz="800" b="1" smtClean="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id-ID" sz="2800" b="1" smtClean="0">
                <a:solidFill>
                  <a:srgbClr val="008000"/>
                </a:solidFill>
              </a:rPr>
              <a:t>Selanjutnya nilai rasio ini dibandingkan dengan </a:t>
            </a:r>
            <a:r>
              <a:rPr lang="id-ID" sz="2800" b="1" i="1" smtClean="0">
                <a:solidFill>
                  <a:srgbClr val="008000"/>
                </a:solidFill>
              </a:rPr>
              <a:t>maximum payback periode</a:t>
            </a:r>
            <a:r>
              <a:rPr lang="id-ID" sz="2800" b="1" smtClean="0">
                <a:solidFill>
                  <a:srgbClr val="008000"/>
                </a:solidFill>
              </a:rPr>
              <a:t> yang dapat diterima.</a:t>
            </a:r>
          </a:p>
        </p:txBody>
      </p:sp>
      <p:sp>
        <p:nvSpPr>
          <p:cNvPr id="15364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5365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4BF6933-A660-4443-AED5-0D2D77E426DC}" type="slidenum">
              <a:rPr lang="id-ID" altLang="en-US" sz="1400"/>
              <a:pPr algn="r"/>
              <a:t>12</a:t>
            </a:fld>
            <a:endParaRPr lang="id-ID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8" y="285750"/>
            <a:ext cx="3886200" cy="900113"/>
          </a:xfrm>
          <a:solidFill>
            <a:srgbClr val="00FF00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id-ID" b="1" dirty="0" smtClean="0">
                <a:solidFill>
                  <a:schemeClr val="bg1"/>
                </a:solidFill>
              </a:rPr>
              <a:t>Rumus PP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643063" y="2643188"/>
          <a:ext cx="7089775" cy="838200"/>
        </p:xfrm>
        <a:graphic>
          <a:graphicData uri="http://schemas.openxmlformats.org/presentationml/2006/ole">
            <p:oleObj spid="_x0000_s1026" name="Equation" r:id="rId4" imgW="2920680" imgH="393480" progId="Equation.3">
              <p:embed/>
            </p:oleObj>
          </a:graphicData>
        </a:graphic>
      </p:graphicFrame>
      <p:pic>
        <p:nvPicPr>
          <p:cNvPr id="1028" name="Picture 10" descr="disiniann"/>
          <p:cNvPicPr>
            <a:picLocks noChangeAspect="1" noChangeArrowheads="1" noCro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28625" y="285750"/>
            <a:ext cx="3643313" cy="2428875"/>
          </a:xfrm>
          <a:noFill/>
        </p:spPr>
      </p:pic>
      <p:sp>
        <p:nvSpPr>
          <p:cNvPr id="1029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030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D98298-9E55-4FF1-BB8E-1DB11AE06DC7}" type="slidenum">
              <a:rPr lang="id-ID" altLang="en-US" sz="1400"/>
              <a:pPr algn="r"/>
              <a:t>13</a:t>
            </a:fld>
            <a:endParaRPr lang="id-ID" altLang="en-US" sz="140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57188" y="4000500"/>
            <a:ext cx="44291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id-ID" sz="3200" b="1" u="sng" kern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Kriteria Kelayakan PP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4857750"/>
            <a:ext cx="8229600" cy="15716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d-ID" b="1" smtClean="0">
                <a:solidFill>
                  <a:srgbClr val="000099"/>
                </a:solidFill>
              </a:rPr>
              <a:t>Jika </a:t>
            </a:r>
            <a:r>
              <a:rPr lang="id-ID" b="1" i="1" smtClean="0">
                <a:solidFill>
                  <a:srgbClr val="000099"/>
                </a:solidFill>
              </a:rPr>
              <a:t>PP</a:t>
            </a:r>
            <a:r>
              <a:rPr lang="id-ID" b="1" smtClean="0">
                <a:solidFill>
                  <a:srgbClr val="000099"/>
                </a:solidFill>
              </a:rPr>
              <a:t> lebih pendek waktunya dari </a:t>
            </a:r>
            <a:r>
              <a:rPr lang="id-ID" b="1" i="1" smtClean="0">
                <a:solidFill>
                  <a:srgbClr val="000099"/>
                </a:solidFill>
              </a:rPr>
              <a:t>maximum</a:t>
            </a:r>
            <a:r>
              <a:rPr lang="id-ID" b="1" smtClean="0">
                <a:solidFill>
                  <a:srgbClr val="000099"/>
                </a:solidFill>
              </a:rPr>
              <a:t> </a:t>
            </a:r>
            <a:r>
              <a:rPr lang="id-ID" b="1" i="1" smtClean="0">
                <a:solidFill>
                  <a:srgbClr val="000099"/>
                </a:solidFill>
              </a:rPr>
              <a:t>PP-nya</a:t>
            </a:r>
            <a:r>
              <a:rPr lang="id-ID" b="1" smtClean="0">
                <a:solidFill>
                  <a:srgbClr val="000099"/>
                </a:solidFill>
              </a:rPr>
              <a:t> maka usulan investasi dapat diterima.</a:t>
            </a:r>
          </a:p>
        </p:txBody>
      </p:sp>
    </p:spTree>
  </p:cSld>
  <p:clrMapOvr>
    <a:masterClrMapping/>
  </p:clrMapOvr>
  <p:transition spd="slow">
    <p:zoom/>
    <p:sndAc>
      <p:stSnd>
        <p:snd r:embed="rId3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4191000" cy="785813"/>
          </a:xfrm>
        </p:spPr>
        <p:txBody>
          <a:bodyPr/>
          <a:lstStyle/>
          <a:p>
            <a:pPr eaLnBrk="1" hangingPunct="1"/>
            <a:r>
              <a:rPr lang="id-ID" sz="4000" b="1" smtClean="0">
                <a:solidFill>
                  <a:schemeClr val="bg1"/>
                </a:solidFill>
              </a:rPr>
              <a:t>Kelebihan PP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071563"/>
            <a:ext cx="8858250" cy="5176837"/>
          </a:xfrm>
        </p:spPr>
        <p:txBody>
          <a:bodyPr/>
          <a:lstStyle/>
          <a:p>
            <a:pPr marL="735013" indent="-625475" eaLnBrk="1" hangingPunct="1">
              <a:buFont typeface="Wingdings" pitchFamily="2" charset="2"/>
              <a:buChar char="v"/>
            </a:pPr>
            <a:r>
              <a:rPr lang="id-ID" b="1" smtClean="0"/>
              <a:t>Mudah dalam penggunaan dan perhitungan.</a:t>
            </a:r>
            <a:endParaRPr lang="id-ID" b="1" smtClean="0">
              <a:solidFill>
                <a:srgbClr val="CC3300"/>
              </a:solidFill>
            </a:endParaRPr>
          </a:p>
          <a:p>
            <a:pPr marL="735013" indent="-625475" eaLnBrk="1" hangingPunct="1">
              <a:buFont typeface="Wingdings" pitchFamily="2" charset="2"/>
              <a:buChar char="v"/>
            </a:pPr>
            <a:r>
              <a:rPr lang="id-ID" b="1" smtClean="0">
                <a:solidFill>
                  <a:srgbClr val="CC3300"/>
                </a:solidFill>
              </a:rPr>
              <a:t>Berguna untuk memilih proyeksi yg mempunyai masa pemulihan tercepat.</a:t>
            </a:r>
            <a:endParaRPr lang="id-ID" b="1" smtClean="0">
              <a:solidFill>
                <a:srgbClr val="003399"/>
              </a:solidFill>
            </a:endParaRPr>
          </a:p>
          <a:p>
            <a:pPr marL="735013" indent="-625475" eaLnBrk="1" hangingPunct="1">
              <a:buFont typeface="Wingdings" pitchFamily="2" charset="2"/>
              <a:buChar char="v"/>
            </a:pPr>
            <a:r>
              <a:rPr lang="id-ID" b="1" smtClean="0">
                <a:solidFill>
                  <a:srgbClr val="003399"/>
                </a:solidFill>
              </a:rPr>
              <a:t>Masa pemulihan modal dapat digunakan untuk alat prediksi risiko ketidakpastian pada masa mendatang. Masa pemulihan tercepat memiliki risiko lebih kecil dibandingkan dengan masa pemulihan yang relatif lebih lama. </a:t>
            </a:r>
          </a:p>
        </p:txBody>
      </p:sp>
      <p:sp>
        <p:nvSpPr>
          <p:cNvPr id="16388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6389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DCFB9F1-BE12-42C2-8CC8-71D51B1ACF81}" type="slidenum">
              <a:rPr lang="id-ID" altLang="en-US" sz="1400"/>
              <a:pPr algn="r"/>
              <a:t>14</a:t>
            </a:fld>
            <a:endParaRPr lang="id-ID" altLang="en-US" sz="1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4757738" cy="828675"/>
          </a:xfrm>
        </p:spPr>
        <p:txBody>
          <a:bodyPr/>
          <a:lstStyle/>
          <a:p>
            <a:pPr eaLnBrk="1" hangingPunct="1"/>
            <a:r>
              <a:rPr lang="id-ID" b="1" smtClean="0">
                <a:solidFill>
                  <a:schemeClr val="bg1"/>
                </a:solidFill>
              </a:rPr>
              <a:t>Kelemahan PP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00587"/>
          </a:xfrm>
        </p:spPr>
        <p:txBody>
          <a:bodyPr/>
          <a:lstStyle/>
          <a:p>
            <a:pPr marL="735013" indent="-735013" eaLnBrk="1" hangingPunct="1">
              <a:buFont typeface="Wingdings" pitchFamily="2" charset="2"/>
              <a:buChar char="v"/>
            </a:pPr>
            <a:r>
              <a:rPr lang="id-ID" smtClean="0">
                <a:solidFill>
                  <a:srgbClr val="000099"/>
                </a:solidFill>
                <a:latin typeface="Arial Rounded MT Bold" pitchFamily="34" charset="0"/>
              </a:rPr>
              <a:t>Mengabaikan adanya perubahaan nilai uang dari waktu ke waktu.</a:t>
            </a:r>
            <a:endParaRPr lang="id-ID" smtClean="0">
              <a:solidFill>
                <a:srgbClr val="CC3300"/>
              </a:solidFill>
              <a:latin typeface="Arial Rounded MT Bold" pitchFamily="34" charset="0"/>
            </a:endParaRPr>
          </a:p>
          <a:p>
            <a:pPr marL="735013" indent="-735013" eaLnBrk="1" hangingPunct="1">
              <a:buFont typeface="Wingdings" pitchFamily="2" charset="2"/>
              <a:buChar char="v"/>
            </a:pPr>
            <a:r>
              <a:rPr lang="id-ID" smtClean="0">
                <a:solidFill>
                  <a:srgbClr val="CC3300"/>
                </a:solidFill>
                <a:latin typeface="Arial Rounded MT Bold" pitchFamily="34" charset="0"/>
              </a:rPr>
              <a:t>Mengabaikan arus kas setelah periode pemulihan modal dicapai.</a:t>
            </a:r>
            <a:endParaRPr lang="id-ID" smtClean="0">
              <a:solidFill>
                <a:srgbClr val="008000"/>
              </a:solidFill>
              <a:latin typeface="Arial Rounded MT Bold" pitchFamily="34" charset="0"/>
            </a:endParaRPr>
          </a:p>
          <a:p>
            <a:pPr marL="735013" indent="-735013" eaLnBrk="1" hangingPunct="1">
              <a:buFont typeface="Wingdings" pitchFamily="2" charset="2"/>
              <a:buChar char="v"/>
            </a:pPr>
            <a:r>
              <a:rPr lang="id-ID" smtClean="0">
                <a:solidFill>
                  <a:srgbClr val="008000"/>
                </a:solidFill>
                <a:latin typeface="Arial Rounded MT Bold" pitchFamily="34" charset="0"/>
              </a:rPr>
              <a:t>Mengabaikan nilai sisa proses.</a:t>
            </a:r>
            <a:endParaRPr lang="id-ID" smtClean="0">
              <a:latin typeface="Arial Rounded MT Bold" pitchFamily="34" charset="0"/>
            </a:endParaRPr>
          </a:p>
          <a:p>
            <a:pPr marL="735013" indent="-735013" eaLnBrk="1" hangingPunct="1">
              <a:buFont typeface="Wingdings" pitchFamily="2" charset="2"/>
              <a:buChar char="v"/>
            </a:pPr>
            <a:r>
              <a:rPr lang="id-ID" smtClean="0">
                <a:latin typeface="Arial Rounded MT Bold" pitchFamily="34" charset="0"/>
              </a:rPr>
              <a:t>Sering menjebak analisator jika </a:t>
            </a:r>
            <a:r>
              <a:rPr lang="id-ID" u="sng" smtClean="0">
                <a:solidFill>
                  <a:srgbClr val="FF0000"/>
                </a:solidFill>
                <a:latin typeface="Arial Rounded MT Bold" pitchFamily="34" charset="0"/>
              </a:rPr>
              <a:t>biaya modal</a:t>
            </a:r>
            <a:r>
              <a:rPr lang="id-ID" smtClean="0">
                <a:latin typeface="Arial Rounded MT Bold" pitchFamily="34" charset="0"/>
              </a:rPr>
              <a:t> atau </a:t>
            </a:r>
            <a:r>
              <a:rPr lang="id-ID" u="sng" smtClean="0">
                <a:solidFill>
                  <a:srgbClr val="FF0000"/>
                </a:solidFill>
                <a:latin typeface="Arial Rounded MT Bold" pitchFamily="34" charset="0"/>
              </a:rPr>
              <a:t>bunga kredit </a:t>
            </a:r>
            <a:r>
              <a:rPr lang="id-ID" smtClean="0">
                <a:latin typeface="Arial Rounded MT Bold" pitchFamily="34" charset="0"/>
              </a:rPr>
              <a:t>tidak diperhitungkan dalam arus kas yang menyebabkan usaha tidak likuid.</a:t>
            </a:r>
          </a:p>
        </p:txBody>
      </p:sp>
      <p:sp>
        <p:nvSpPr>
          <p:cNvPr id="17412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7413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63DFB7B-0251-49D2-9441-7F18A5F17675}" type="slidenum">
              <a:rPr lang="id-ID" altLang="en-US" sz="1400"/>
              <a:pPr algn="r"/>
              <a:t>15</a:t>
            </a:fld>
            <a:endParaRPr lang="id-ID" altLang="en-US" sz="140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3857620" y="285728"/>
          <a:ext cx="50292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57313"/>
            <a:ext cx="8229600" cy="487680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35000"/>
              </a:spcBef>
              <a:buClr>
                <a:schemeClr val="tx1"/>
              </a:buClr>
              <a:buFontTx/>
              <a:buNone/>
            </a:pPr>
            <a:r>
              <a:rPr lang="id-ID" sz="2800" b="1" smtClean="0">
                <a:solidFill>
                  <a:srgbClr val="262626"/>
                </a:solidFill>
              </a:rPr>
              <a:t>Suatu alat analisis yang digunakan untuk mengetahui hubungan antar</a:t>
            </a:r>
            <a:r>
              <a:rPr lang="en-US" sz="2800" b="1" smtClean="0">
                <a:solidFill>
                  <a:srgbClr val="262626"/>
                </a:solidFill>
              </a:rPr>
              <a:t>a</a:t>
            </a:r>
            <a:r>
              <a:rPr lang="id-ID" sz="2800" b="1" smtClean="0">
                <a:solidFill>
                  <a:srgbClr val="262626"/>
                </a:solidFill>
              </a:rPr>
              <a:t> beberapa variabel di dalam kegiatan perusahaan, seperti </a:t>
            </a:r>
            <a:r>
              <a:rPr lang="id-ID" sz="2800" b="1" smtClean="0">
                <a:solidFill>
                  <a:srgbClr val="FF0000"/>
                </a:solidFill>
              </a:rPr>
              <a:t>tingkat produksi</a:t>
            </a:r>
            <a:r>
              <a:rPr lang="id-ID" sz="2800" b="1" smtClean="0">
                <a:solidFill>
                  <a:srgbClr val="262626"/>
                </a:solidFill>
              </a:rPr>
              <a:t> yang dilaksanakan, </a:t>
            </a:r>
            <a:r>
              <a:rPr lang="id-ID" sz="2800" b="1" smtClean="0">
                <a:solidFill>
                  <a:srgbClr val="FF0000"/>
                </a:solidFill>
              </a:rPr>
              <a:t>biaya yang dikeluarkan</a:t>
            </a:r>
            <a:r>
              <a:rPr lang="id-ID" sz="2800" b="1" smtClean="0">
                <a:solidFill>
                  <a:srgbClr val="262626"/>
                </a:solidFill>
              </a:rPr>
              <a:t>, serta </a:t>
            </a:r>
            <a:r>
              <a:rPr lang="id-ID" sz="2800" b="1" smtClean="0">
                <a:solidFill>
                  <a:srgbClr val="FF0000"/>
                </a:solidFill>
              </a:rPr>
              <a:t>pendapatan yang diterima </a:t>
            </a:r>
            <a:r>
              <a:rPr lang="id-ID" sz="2800" b="1" smtClean="0">
                <a:solidFill>
                  <a:srgbClr val="262626"/>
                </a:solidFill>
              </a:rPr>
              <a:t>perusahaan dari kegiatannya. </a:t>
            </a:r>
            <a:endParaRPr lang="en-US" sz="2800" b="1" smtClean="0">
              <a:solidFill>
                <a:srgbClr val="262626"/>
              </a:solidFill>
            </a:endParaRPr>
          </a:p>
          <a:p>
            <a:pPr marL="0" indent="0" algn="r" eaLnBrk="1" hangingPunct="1">
              <a:lnSpc>
                <a:spcPct val="115000"/>
              </a:lnSpc>
              <a:spcBef>
                <a:spcPct val="35000"/>
              </a:spcBef>
              <a:buClr>
                <a:schemeClr val="tx1"/>
              </a:buClr>
              <a:buFontTx/>
              <a:buNone/>
            </a:pPr>
            <a:r>
              <a:rPr lang="id-ID" sz="2400" b="1" smtClean="0">
                <a:solidFill>
                  <a:srgbClr val="003399"/>
                </a:solidFill>
              </a:rPr>
              <a:t>Pendapatan perusahaan merupakan penerimaan yang dihasilkan dari kegiatan perusahaan sedangkan biaya operasinya merupakan pengeluaran yang juga karena kegiatan perusahaan. </a:t>
            </a:r>
            <a:endParaRPr lang="en-US" sz="2400" b="1" smtClean="0">
              <a:solidFill>
                <a:srgbClr val="003399"/>
              </a:solidFill>
            </a:endParaRPr>
          </a:p>
        </p:txBody>
      </p:sp>
      <p:sp>
        <p:nvSpPr>
          <p:cNvPr id="18436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8437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7AF422-3BE7-40F2-9F7E-CA79074B93EE}" type="slidenum">
              <a:rPr lang="id-ID" altLang="en-US" sz="1400"/>
              <a:pPr algn="r"/>
              <a:t>16</a:t>
            </a:fld>
            <a:endParaRPr lang="id-ID" altLang="en-US" sz="1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500034" y="357166"/>
          <a:ext cx="4786346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428750" y="2214563"/>
            <a:ext cx="6286500" cy="990600"/>
          </a:xfrm>
          <a:prstGeom prst="rect">
            <a:avLst/>
          </a:prstGeom>
          <a:solidFill>
            <a:srgbClr val="FFCCFF"/>
          </a:solidFill>
          <a:ln w="76200" cmpd="tri">
            <a:solidFill>
              <a:srgbClr val="FFCC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d-ID" sz="3200" b="1">
                <a:solidFill>
                  <a:srgbClr val="CC0000"/>
                </a:solidFill>
              </a:rPr>
              <a:t>TR = TC </a:t>
            </a:r>
            <a:r>
              <a:rPr lang="id-ID" sz="3200"/>
              <a:t>atau</a:t>
            </a:r>
            <a:r>
              <a:rPr lang="id-ID" sz="3200">
                <a:solidFill>
                  <a:srgbClr val="CC0000"/>
                </a:solidFill>
              </a:rPr>
              <a:t> </a:t>
            </a:r>
            <a:r>
              <a:rPr lang="id-ID" sz="3600" b="1">
                <a:solidFill>
                  <a:srgbClr val="FF0000"/>
                </a:solidFill>
              </a:rPr>
              <a:t>Q . P = a + b . X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1285875" y="3962400"/>
            <a:ext cx="7072313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tabLst>
                <a:tab pos="1436688" algn="l"/>
                <a:tab pos="2060575" algn="l"/>
                <a:tab pos="2511425" algn="l"/>
              </a:tabLst>
            </a:pPr>
            <a:r>
              <a:rPr lang="id-ID" sz="2800" b="1"/>
              <a:t>  </a:t>
            </a:r>
            <a:r>
              <a:rPr lang="en-US" sz="2800" b="1"/>
              <a:t>D</a:t>
            </a:r>
            <a:r>
              <a:rPr lang="id-ID" sz="2800" b="1"/>
              <a:t>imana : 	Q 	= tingkat produksi (unit)</a:t>
            </a:r>
          </a:p>
          <a:p>
            <a:pPr>
              <a:tabLst>
                <a:tab pos="1436688" algn="l"/>
                <a:tab pos="2060575" algn="l"/>
                <a:tab pos="2511425" algn="l"/>
              </a:tabLst>
            </a:pPr>
            <a:r>
              <a:rPr lang="id-ID" sz="2800" b="1"/>
              <a:t>		P	= harga jual per unit</a:t>
            </a:r>
          </a:p>
          <a:p>
            <a:pPr>
              <a:tabLst>
                <a:tab pos="1436688" algn="l"/>
                <a:tab pos="2060575" algn="l"/>
                <a:tab pos="2511425" algn="l"/>
              </a:tabLst>
            </a:pPr>
            <a:r>
              <a:rPr lang="id-ID" sz="2800" b="1"/>
              <a:t>		a	= biaya tetap</a:t>
            </a:r>
          </a:p>
          <a:p>
            <a:pPr>
              <a:tabLst>
                <a:tab pos="1436688" algn="l"/>
                <a:tab pos="2060575" algn="l"/>
                <a:tab pos="2511425" algn="l"/>
              </a:tabLst>
            </a:pPr>
            <a:r>
              <a:rPr lang="id-ID" sz="2800" b="1"/>
              <a:t>		b	= biaya variabel</a:t>
            </a:r>
          </a:p>
        </p:txBody>
      </p:sp>
      <p:sp>
        <p:nvSpPr>
          <p:cNvPr id="19461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19462" name="Slide Number Placeholder 5"/>
          <p:cNvSpPr txBox="1">
            <a:spLocks/>
          </p:cNvSpPr>
          <p:nvPr/>
        </p:nvSpPr>
        <p:spPr bwMode="auto">
          <a:xfrm>
            <a:off x="6553200" y="62865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E52B6A7-68CD-441B-9C3D-D2E98E093F52}" type="slidenum">
              <a:rPr lang="id-ID" altLang="en-US" sz="1400"/>
              <a:pPr algn="r"/>
              <a:t>17</a:t>
            </a:fld>
            <a:endParaRPr lang="id-ID" altLang="en-US" sz="1400"/>
          </a:p>
        </p:txBody>
      </p:sp>
    </p:spTree>
  </p:cSld>
  <p:clrMapOvr>
    <a:masterClrMapping/>
  </p:clrMapOvr>
  <p:transition spd="slow">
    <p:dissolv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457200" y="533400"/>
            <a:ext cx="8258175" cy="589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222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d-ID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Aspek keuangan meliputi hal-hal </a:t>
            </a:r>
          </a:p>
          <a:p>
            <a:pPr indent="2222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id-ID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sebagai berikut :</a:t>
            </a:r>
          </a:p>
          <a:p>
            <a:pPr indent="22225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id-ID" sz="1200" b="1">
              <a:solidFill>
                <a:srgbClr val="FFFF00"/>
              </a:solidFill>
              <a:latin typeface="Rockwell" pitchFamily="18" charset="0"/>
            </a:endParaRP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>
                <a:latin typeface="Rockwell" pitchFamily="18" charset="0"/>
              </a:rPr>
              <a:t>Biaya pra-Operasi.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>
                <a:latin typeface="Rockwell" pitchFamily="18" charset="0"/>
              </a:rPr>
              <a:t>Kebutuhan Modal.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>
                <a:latin typeface="Rockwell" pitchFamily="18" charset="0"/>
              </a:rPr>
              <a:t>Sumber Dana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>
                <a:latin typeface="Rockwell" pitchFamily="18" charset="0"/>
              </a:rPr>
              <a:t>Harga Pokok Penjualan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>
                <a:latin typeface="Rockwell" pitchFamily="18" charset="0"/>
              </a:rPr>
              <a:t>Rugi Laba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 i="1">
                <a:latin typeface="Rockwell" pitchFamily="18" charset="0"/>
              </a:rPr>
              <a:t>Payback Period (PP)</a:t>
            </a:r>
          </a:p>
          <a:p>
            <a:pPr marL="1279525" lvl="1" indent="-533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d-ID" sz="3600" b="1" i="1">
                <a:latin typeface="Rockwell" pitchFamily="18" charset="0"/>
              </a:rPr>
              <a:t>Break Event Point (BEP)</a:t>
            </a:r>
            <a:endParaRPr lang="id-ID" sz="3600" b="1">
              <a:latin typeface="Rockwell" pitchFamily="18" charset="0"/>
            </a:endParaRP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ADF84-8EFB-400B-B59C-02BE6B5BED32}" type="slidenum">
              <a:rPr lang="es-ES"/>
              <a:pPr/>
              <a:t>2</a:t>
            </a:fld>
            <a:endParaRPr lang="es-ES"/>
          </a:p>
        </p:txBody>
      </p:sp>
      <p:sp>
        <p:nvSpPr>
          <p:cNvPr id="5124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Perijinan 1.jpeg"/>
          <p:cNvPicPr>
            <a:picLocks noChangeAspect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4573588" y="0"/>
            <a:ext cx="4570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6701A-14D2-4CC7-8290-2C2591969AF1}" type="slidenum">
              <a:rPr lang="id-ID" altLang="en-US"/>
              <a:pPr/>
              <a:t>3</a:t>
            </a:fld>
            <a:endParaRPr lang="id-ID" alt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title"/>
          </p:nvPr>
        </p:nvSpPr>
        <p:spPr>
          <a:xfrm>
            <a:off x="2071688" y="214313"/>
            <a:ext cx="6643687" cy="1071562"/>
          </a:xfrm>
        </p:spPr>
        <p:txBody>
          <a:bodyPr/>
          <a:lstStyle/>
          <a:p>
            <a:pPr algn="r" eaLnBrk="1" hangingPunct="1"/>
            <a:r>
              <a:rPr lang="id-ID" sz="600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Biaya </a:t>
            </a:r>
            <a:r>
              <a:rPr lang="id-ID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pra-</a:t>
            </a:r>
            <a:r>
              <a:rPr lang="en-US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O</a:t>
            </a:r>
            <a:r>
              <a:rPr lang="id-ID" sz="6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perasi</a:t>
            </a:r>
            <a:endParaRPr lang="en-US" sz="60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uhaus 93" pitchFamily="82" charset="0"/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42875" y="1071563"/>
            <a:ext cx="8229600" cy="5286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800" b="1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b="1" smtClean="0"/>
              <a:t>Biaya-biaya yang dikeluarkan sebelum kegiatan usaha mulai berproduksi.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1400" b="1" smtClean="0">
              <a:solidFill>
                <a:srgbClr val="000099"/>
              </a:solidFill>
              <a:latin typeface="Berlin Sans FB Demi" pitchFamily="34" charset="0"/>
            </a:endParaRPr>
          </a:p>
          <a:p>
            <a:pPr eaLnBrk="1" hangingPunct="1">
              <a:buFont typeface="Wingdings" pitchFamily="2" charset="2"/>
              <a:buAutoNum type="arabicPeriod"/>
            </a:pPr>
            <a:r>
              <a:rPr lang="id-ID" b="1" smtClean="0">
                <a:solidFill>
                  <a:srgbClr val="000099"/>
                </a:solidFill>
                <a:latin typeface="Berlin Sans FB Demi" pitchFamily="34" charset="0"/>
              </a:rPr>
              <a:t>Studi kelayakan bisnis.</a:t>
            </a: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 </a:t>
            </a:r>
            <a:endParaRPr lang="id-ID" b="1" smtClean="0">
              <a:solidFill>
                <a:srgbClr val="000099"/>
              </a:solidFill>
              <a:latin typeface="Berlin Sans FB Demi" pitchFamily="34" charset="0"/>
            </a:endParaRP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P</a:t>
            </a:r>
            <a:r>
              <a:rPr lang="id-ID" b="1" smtClean="0">
                <a:solidFill>
                  <a:srgbClr val="000099"/>
                </a:solidFill>
                <a:latin typeface="Berlin Sans FB Demi" pitchFamily="34" charset="0"/>
              </a:rPr>
              <a:t>erizinan</a:t>
            </a: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.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B</a:t>
            </a:r>
            <a:r>
              <a:rPr lang="id-ID" b="1" smtClean="0">
                <a:solidFill>
                  <a:srgbClr val="000099"/>
                </a:solidFill>
                <a:latin typeface="Berlin Sans FB Demi" pitchFamily="34" charset="0"/>
              </a:rPr>
              <a:t>iaya perancangan (</a:t>
            </a:r>
            <a:r>
              <a:rPr lang="id-ID" b="1" i="1" smtClean="0">
                <a:solidFill>
                  <a:srgbClr val="000099"/>
                </a:solidFill>
                <a:latin typeface="Berlin Sans FB Demi" pitchFamily="34" charset="0"/>
              </a:rPr>
              <a:t>design</a:t>
            </a: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).</a:t>
            </a:r>
          </a:p>
          <a:p>
            <a:pPr eaLnBrk="1" hangingPunct="1">
              <a:buFont typeface="Wingdings" pitchFamily="2" charset="2"/>
              <a:buAutoNum type="arabicPeriod"/>
            </a:pPr>
            <a:r>
              <a:rPr lang="en-US" b="1" smtClean="0">
                <a:solidFill>
                  <a:srgbClr val="000099"/>
                </a:solidFill>
                <a:latin typeface="Berlin Sans FB Demi" pitchFamily="34" charset="0"/>
              </a:rPr>
              <a:t>B</a:t>
            </a:r>
            <a:r>
              <a:rPr lang="id-ID" b="1" smtClean="0">
                <a:solidFill>
                  <a:srgbClr val="000099"/>
                </a:solidFill>
                <a:latin typeface="Berlin Sans FB Demi" pitchFamily="34" charset="0"/>
              </a:rPr>
              <a:t>iaya pemasaran jika perusahaan mulai melakukan promosi sebelum produk siap diluncurkan.</a:t>
            </a:r>
            <a:endParaRPr lang="en-US" b="1" smtClean="0">
              <a:solidFill>
                <a:srgbClr val="000099"/>
              </a:solidFill>
              <a:latin typeface="Berlin Sans FB Demi" pitchFamily="34" charset="0"/>
            </a:endParaRPr>
          </a:p>
        </p:txBody>
      </p:sp>
      <p:sp>
        <p:nvSpPr>
          <p:cNvPr id="6150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ransition spd="slow">
    <p:strips dir="rd"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6000750" cy="1928812"/>
          </a:xfrm>
        </p:spPr>
        <p:txBody>
          <a:bodyPr/>
          <a:lstStyle/>
          <a:p>
            <a:pPr algn="l"/>
            <a:r>
              <a:rPr lang="id-ID" sz="7200" smtClean="0">
                <a:solidFill>
                  <a:srgbClr val="66FF33"/>
                </a:solidFill>
                <a:latin typeface="Stencil" pitchFamily="82" charset="0"/>
              </a:rPr>
              <a:t>Kebutuhan Modal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0D11F-BA2C-4526-8E5B-482D25095DFF}" type="slidenum">
              <a:rPr lang="es-ES"/>
              <a:pPr/>
              <a:t>4</a:t>
            </a:fld>
            <a:endParaRPr lang="es-ES"/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pic>
        <p:nvPicPr>
          <p:cNvPr id="7173" name="Picture 4" descr="thumbnail_058"/>
          <p:cNvPicPr>
            <a:picLocks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3981450" y="1285875"/>
            <a:ext cx="4805363" cy="2786063"/>
          </a:xfrm>
          <a:noFill/>
          <a:ln w="76200" cmpd="tri">
            <a:solidFill>
              <a:schemeClr val="tx2"/>
            </a:solidFill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643188" y="4643438"/>
            <a:ext cx="60960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Blip>
                <a:blip r:embed="rId5"/>
              </a:buBlip>
            </a:pPr>
            <a:r>
              <a:rPr lang="id-ID" sz="3600" b="1"/>
              <a:t>Kebutuhan investasi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Blip>
                <a:blip r:embed="rId5"/>
              </a:buBlip>
            </a:pPr>
            <a:r>
              <a:rPr lang="id-ID" sz="3600" b="1"/>
              <a:t>Kebutuhan modal kerja</a:t>
            </a:r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thumbnail_026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857375"/>
            <a:ext cx="2643188" cy="4000500"/>
          </a:xfrm>
          <a:noFill/>
        </p:spPr>
      </p:pic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104A17-9099-45DE-902E-05A9BB83B4A3}" type="slidenum">
              <a:rPr lang="es-ES"/>
              <a:pPr/>
              <a:t>5</a:t>
            </a:fld>
            <a:endParaRPr lang="es-ES"/>
          </a:p>
        </p:txBody>
      </p:sp>
      <p:graphicFrame>
        <p:nvGraphicFramePr>
          <p:cNvPr id="8" name="Diagram 7"/>
          <p:cNvGraphicFramePr/>
          <p:nvPr/>
        </p:nvGraphicFramePr>
        <p:xfrm>
          <a:off x="285720" y="285728"/>
          <a:ext cx="7258072" cy="88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86063" y="1285875"/>
            <a:ext cx="62150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b="1">
                <a:latin typeface="Times New Roman" pitchFamily="18" charset="0"/>
                <a:cs typeface="Times New Roman" pitchFamily="18" charset="0"/>
              </a:rPr>
              <a:t>Biaya investasi adalah biaya yang diperlukan dalam pembangunan awal usaha, terdiri dari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: </a:t>
            </a:r>
            <a:endParaRPr lang="id-ID" sz="2800" b="1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id-ID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engadaan tanah &amp; gedung.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d-ID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Mesin &amp; peralatan.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d-ID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Biaya pemasangan pendukung &amp; setting tempat usaha (Listrik, air, jaringan komputer, dll.)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id-ID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Biaya lainnya yang berhubungan dengan pembangunan awal usaha.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D266AE-8D00-4BB7-B6B6-ECAF8E9BEED5}" type="slidenum">
              <a:rPr lang="es-ES"/>
              <a:pPr/>
              <a:t>6</a:t>
            </a:fld>
            <a:endParaRPr lang="es-ES"/>
          </a:p>
        </p:txBody>
      </p:sp>
      <p:graphicFrame>
        <p:nvGraphicFramePr>
          <p:cNvPr id="5" name="Diagram 4"/>
          <p:cNvGraphicFramePr/>
          <p:nvPr/>
        </p:nvGraphicFramePr>
        <p:xfrm>
          <a:off x="285720" y="285728"/>
          <a:ext cx="8215370" cy="88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447800"/>
            <a:ext cx="9144000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d-ID" sz="2500" b="1">
                <a:solidFill>
                  <a:schemeClr val="bg1"/>
                </a:solidFill>
              </a:rPr>
              <a:t>Biaya yang dikeluarkan untuk membiayai kegiatan usaha setelah pembangunan awal siap, terdiri dari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id-ID" sz="25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biaya tetap (</a:t>
            </a:r>
            <a:r>
              <a:rPr lang="id-ID" sz="25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fixed cost</a:t>
            </a:r>
            <a:r>
              <a:rPr lang="id-ID" sz="25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&amp; biaya tidak tetap (</a:t>
            </a:r>
            <a:r>
              <a:rPr lang="id-ID" sz="2500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variable cost</a:t>
            </a:r>
            <a:r>
              <a:rPr lang="id-ID" sz="25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).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id-ID" b="1">
              <a:solidFill>
                <a:srgbClr val="000099"/>
              </a:solidFill>
            </a:endParaRPr>
          </a:p>
          <a:p>
            <a:r>
              <a:rPr lang="id-ID" sz="2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Biaya tetap (</a:t>
            </a:r>
            <a:r>
              <a:rPr lang="id-ID" sz="28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fixed cost</a:t>
            </a:r>
            <a:r>
              <a:rPr lang="id-ID" sz="28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 adalah </a:t>
            </a:r>
            <a:r>
              <a:rPr lang="id-ID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biaya yang tidak dipengaruhi oleh naik turunnya produksi yang dihasilkan. </a:t>
            </a:r>
            <a:r>
              <a:rPr lang="id-ID" sz="2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Seperti biaya tenaga kerja tidak langsung, penyusutan, bunga bank, asuransi dan lain sebagainya.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id-ID" sz="12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Biaya tidak tetap (</a:t>
            </a:r>
            <a:r>
              <a:rPr lang="id-ID" sz="28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variable cost</a:t>
            </a:r>
            <a:r>
              <a:rPr lang="id-ID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 adalah</a:t>
            </a:r>
            <a:r>
              <a:rPr lang="id-ID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biaya yang dikeluarkan untuk membeli bahan baku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bahan pembantu, upah tenaga kerja langsung, biaya transportasi, biaya pemasaran, dan lain sebagainya.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thumbnail_87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3600" y="3581400"/>
            <a:ext cx="2546350" cy="2611438"/>
          </a:xfrm>
          <a:noFill/>
        </p:spPr>
      </p:pic>
      <p:sp>
        <p:nvSpPr>
          <p:cNvPr id="102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FCD308-3DF4-4FD5-B258-1F0EB35AAA29}" type="slidenum">
              <a:rPr lang="id-ID" altLang="en-US"/>
              <a:pPr/>
              <a:t>7</a:t>
            </a:fld>
            <a:endParaRPr lang="id-ID" altLang="en-US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536825"/>
            <a:ext cx="4114800" cy="1631950"/>
          </a:xfrm>
        </p:spPr>
        <p:txBody>
          <a:bodyPr/>
          <a:lstStyle/>
          <a:p>
            <a:pPr marL="974725" indent="-865188" eaLnBrk="1" hangingPunct="1">
              <a:buFont typeface="Wingdings" pitchFamily="2" charset="2"/>
              <a:buChar char="ÿ"/>
            </a:pPr>
            <a:r>
              <a:rPr lang="id-ID" sz="3600" b="1" smtClean="0">
                <a:solidFill>
                  <a:srgbClr val="C00000"/>
                </a:solidFill>
              </a:rPr>
              <a:t>Modal sendiri</a:t>
            </a:r>
          </a:p>
          <a:p>
            <a:pPr marL="974725" indent="-865188" eaLnBrk="1" hangingPunct="1">
              <a:buFont typeface="Wingdings" pitchFamily="2" charset="2"/>
              <a:buChar char="ÿ"/>
            </a:pPr>
            <a:r>
              <a:rPr lang="id-ID" sz="3600" b="1" smtClean="0">
                <a:solidFill>
                  <a:srgbClr val="C00000"/>
                </a:solidFill>
              </a:rPr>
              <a:t>Pinjaman	</a:t>
            </a:r>
          </a:p>
        </p:txBody>
      </p:sp>
      <p:sp>
        <p:nvSpPr>
          <p:cNvPr id="10245" name="AutoShape 8"/>
          <p:cNvSpPr>
            <a:spLocks noChangeArrowheads="1"/>
          </p:cNvSpPr>
          <p:nvPr/>
        </p:nvSpPr>
        <p:spPr bwMode="auto">
          <a:xfrm rot="-3529908">
            <a:off x="3365500" y="3708400"/>
            <a:ext cx="927100" cy="3086100"/>
          </a:xfrm>
          <a:prstGeom prst="curvedRightArrow">
            <a:avLst>
              <a:gd name="adj1" fmla="val 66575"/>
              <a:gd name="adj2" fmla="val 133151"/>
              <a:gd name="adj3" fmla="val 33333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46" name="AutoShape 9"/>
          <p:cNvSpPr>
            <a:spLocks noChangeArrowheads="1"/>
          </p:cNvSpPr>
          <p:nvPr/>
        </p:nvSpPr>
        <p:spPr bwMode="auto">
          <a:xfrm rot="-3699415">
            <a:off x="5611812" y="865188"/>
            <a:ext cx="815975" cy="3048000"/>
          </a:xfrm>
          <a:prstGeom prst="curvedLeftArrow">
            <a:avLst>
              <a:gd name="adj1" fmla="val 74708"/>
              <a:gd name="adj2" fmla="val 149416"/>
              <a:gd name="adj3" fmla="val 33333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rect">
              <a:fillToRect t="100000" r="100000"/>
            </a:path>
          </a:gra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1" name="Diagram 10"/>
          <p:cNvGraphicFramePr/>
          <p:nvPr/>
        </p:nvGraphicFramePr>
        <p:xfrm>
          <a:off x="500034" y="357166"/>
          <a:ext cx="5181600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248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ransition>
    <p:wedg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AAE68-E452-4923-8604-53F61988E75B}" type="slidenum">
              <a:rPr lang="id-ID" altLang="en-US"/>
              <a:pPr/>
              <a:t>8</a:t>
            </a:fld>
            <a:endParaRPr lang="id-ID" alt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title"/>
          </p:nvPr>
        </p:nvSpPr>
        <p:spPr>
          <a:xfrm>
            <a:off x="214313" y="500063"/>
            <a:ext cx="4160837" cy="1033462"/>
          </a:xfrm>
          <a:solidFill>
            <a:srgbClr val="00FFFF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id-ID" b="1" dirty="0" smtClean="0">
                <a:solidFill>
                  <a:schemeClr val="tx1"/>
                </a:solidFill>
              </a:rPr>
              <a:t>Modal Sendiri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312988"/>
            <a:ext cx="8229600" cy="35448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2800" b="1" dirty="0" smtClean="0">
                <a:latin typeface="Georgia" pitchFamily="18" charset="0"/>
              </a:rPr>
              <a:t>	</a:t>
            </a:r>
            <a:r>
              <a:rPr lang="id-ID" sz="2800" b="1" dirty="0" smtClean="0">
                <a:solidFill>
                  <a:srgbClr val="FF0000"/>
                </a:solidFill>
                <a:latin typeface="Georgia" pitchFamily="18" charset="0"/>
              </a:rPr>
              <a:t>Dalam pendirian usaha dinyatakan jumlah setoran modal masing-masing pendirinya.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b="1" dirty="0" smtClean="0">
                <a:latin typeface="Georgia" pitchFamily="18" charset="0"/>
              </a:rPr>
              <a:t>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d-ID" sz="2800" b="1" dirty="0" smtClean="0">
                <a:solidFill>
                  <a:srgbClr val="000099"/>
                </a:solidFill>
                <a:latin typeface="Georgia" pitchFamily="18" charset="0"/>
              </a:rPr>
              <a:t>Umumnya jumlah dana yang ada, masih jauh dari cukup untuk menutupi kebutuhan dana investasi keseluruhan.</a:t>
            </a:r>
          </a:p>
        </p:txBody>
      </p:sp>
      <p:sp>
        <p:nvSpPr>
          <p:cNvPr id="11269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A5BBA8-7871-42AD-8533-54D1B285A800}" type="slidenum">
              <a:rPr lang="id-ID" altLang="en-US"/>
              <a:pPr/>
              <a:t>9</a:t>
            </a:fld>
            <a:endParaRPr lang="id-ID" alt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14313" y="357188"/>
            <a:ext cx="3095625" cy="877887"/>
          </a:xfrm>
          <a:solidFill>
            <a:srgbClr val="00FFFF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id-ID" b="1" dirty="0" smtClean="0">
                <a:solidFill>
                  <a:schemeClr val="tx1"/>
                </a:solidFill>
              </a:rPr>
              <a:t>Pinjaman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401050" cy="4929188"/>
          </a:xfrm>
        </p:spPr>
        <p:txBody>
          <a:bodyPr/>
          <a:lstStyle/>
          <a:p>
            <a:pPr marL="0" indent="47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b="1" smtClean="0">
                <a:solidFill>
                  <a:srgbClr val="000099"/>
                </a:solidFill>
                <a:latin typeface="Rockwell" pitchFamily="18" charset="0"/>
              </a:rPr>
              <a:t>Sumber pinjaman berasal dari perorangan maupun bank atau lembaga keuangan lainnya</a:t>
            </a:r>
            <a:r>
              <a:rPr lang="en-US" b="1" smtClean="0">
                <a:solidFill>
                  <a:srgbClr val="000099"/>
                </a:solidFill>
                <a:latin typeface="Rockwell" pitchFamily="18" charset="0"/>
              </a:rPr>
              <a:t>, yang </a:t>
            </a:r>
            <a:r>
              <a:rPr lang="id-ID" b="1" smtClean="0">
                <a:solidFill>
                  <a:srgbClr val="000099"/>
                </a:solidFill>
                <a:latin typeface="Rockwell" pitchFamily="18" charset="0"/>
              </a:rPr>
              <a:t>akan digunakan untuk membeli harta tetap dan kebutuhan modal kerja. </a:t>
            </a:r>
          </a:p>
          <a:p>
            <a:pPr marL="0" indent="4763"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1200" b="1" smtClean="0">
              <a:solidFill>
                <a:srgbClr val="000099"/>
              </a:solidFill>
              <a:latin typeface="Rockwell" pitchFamily="18" charset="0"/>
            </a:endParaRPr>
          </a:p>
          <a:p>
            <a:pPr marL="0" indent="47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smtClean="0">
                <a:solidFill>
                  <a:srgbClr val="006600"/>
                </a:solidFill>
              </a:rPr>
              <a:t>Ketentuan pinjaman </a:t>
            </a:r>
            <a:r>
              <a:rPr lang="en-US" sz="2800" b="1" smtClean="0">
                <a:solidFill>
                  <a:srgbClr val="006600"/>
                </a:solidFill>
              </a:rPr>
              <a:t>:</a:t>
            </a:r>
          </a:p>
          <a:p>
            <a:pPr marL="0" indent="47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800" b="1" smtClean="0">
                <a:solidFill>
                  <a:srgbClr val="CC0000"/>
                </a:solidFill>
              </a:rPr>
              <a:t>(</a:t>
            </a:r>
            <a:r>
              <a:rPr lang="en-US" sz="2800" b="1" smtClean="0">
                <a:solidFill>
                  <a:srgbClr val="CC0000"/>
                </a:solidFill>
              </a:rPr>
              <a:t>B</a:t>
            </a:r>
            <a:r>
              <a:rPr lang="id-ID" sz="2800" b="1" smtClean="0">
                <a:solidFill>
                  <a:srgbClr val="CC0000"/>
                </a:solidFill>
              </a:rPr>
              <a:t>esarnya pinjaman, periode pinjaman, cicilan, tingkat bunga, waktu pelunasan, denda dan biaya Administrasi lainnya)</a:t>
            </a:r>
            <a:r>
              <a:rPr lang="id-ID" sz="2800" b="1" smtClean="0">
                <a:solidFill>
                  <a:srgbClr val="006600"/>
                </a:solidFill>
              </a:rPr>
              <a:t> dicantumkan dalam perjanjian kredit atau kontrak yang disepakati antara kedua belah pihak.</a:t>
            </a:r>
          </a:p>
        </p:txBody>
      </p:sp>
      <p:sp>
        <p:nvSpPr>
          <p:cNvPr id="12293" name="Rectangle 24"/>
          <p:cNvSpPr>
            <a:spLocks noChangeArrowheads="1"/>
          </p:cNvSpPr>
          <p:nvPr/>
        </p:nvSpPr>
        <p:spPr bwMode="auto">
          <a:xfrm>
            <a:off x="6227763" y="6524625"/>
            <a:ext cx="2916237" cy="333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d-ID" sz="800" b="1" i="1"/>
              <a:t>Entrepreneurship Center </a:t>
            </a:r>
            <a:r>
              <a:rPr lang="id-ID" sz="800" b="1"/>
              <a:t>Universitas Dian Nuswantoro</a:t>
            </a:r>
            <a:endParaRPr lang="id-ID" sz="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666</Words>
  <Application>Microsoft Office PowerPoint</Application>
  <PresentationFormat>On-screen Show (4:3)</PresentationFormat>
  <Paragraphs>121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Georgia</vt:lpstr>
      <vt:lpstr>Rockwell</vt:lpstr>
      <vt:lpstr>Wingdings</vt:lpstr>
      <vt:lpstr>Bauhaus 93</vt:lpstr>
      <vt:lpstr>Berlin Sans FB Demi</vt:lpstr>
      <vt:lpstr>Stencil</vt:lpstr>
      <vt:lpstr>Times New Roman</vt:lpstr>
      <vt:lpstr>Arial Rounded MT Bold</vt:lpstr>
      <vt:lpstr>Diseño predeterminado</vt:lpstr>
      <vt:lpstr>Microsoft Equation 3.0</vt:lpstr>
      <vt:lpstr>Slide 1</vt:lpstr>
      <vt:lpstr>Slide 2</vt:lpstr>
      <vt:lpstr>Biaya pra-Operasi</vt:lpstr>
      <vt:lpstr>Kebutuhan Modal</vt:lpstr>
      <vt:lpstr>Slide 5</vt:lpstr>
      <vt:lpstr>Slide 6</vt:lpstr>
      <vt:lpstr>Slide 7</vt:lpstr>
      <vt:lpstr>Modal Sendiri</vt:lpstr>
      <vt:lpstr>Pinjaman</vt:lpstr>
      <vt:lpstr>Slide 10</vt:lpstr>
      <vt:lpstr>Rugi Laba</vt:lpstr>
      <vt:lpstr>Slide 12</vt:lpstr>
      <vt:lpstr>Rumus PP</vt:lpstr>
      <vt:lpstr>Kelebihan PP</vt:lpstr>
      <vt:lpstr>Kelemahan PP</vt:lpstr>
      <vt:lpstr>Slide 16</vt:lpstr>
      <vt:lpstr>Slide 17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fbs-102</cp:lastModifiedBy>
  <cp:revision>102</cp:revision>
  <dcterms:created xsi:type="dcterms:W3CDTF">2009-03-26T20:51:52Z</dcterms:created>
  <dcterms:modified xsi:type="dcterms:W3CDTF">2015-09-28T11:11:43Z</dcterms:modified>
</cp:coreProperties>
</file>