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  <p:sldId id="262" r:id="rId6"/>
    <p:sldId id="263" r:id="rId7"/>
    <p:sldId id="259" r:id="rId8"/>
    <p:sldId id="260" r:id="rId9"/>
    <p:sldId id="264" r:id="rId10"/>
    <p:sldId id="261" r:id="rId11"/>
    <p:sldId id="265" r:id="rId12"/>
    <p:sldId id="266" r:id="rId13"/>
    <p:sldId id="267" r:id="rId14"/>
    <p:sldId id="268" r:id="rId15"/>
    <p:sldId id="269" r:id="rId16"/>
    <p:sldId id="270" r:id="rId17"/>
    <p:sldId id="273" r:id="rId18"/>
    <p:sldId id="271" r:id="rId19"/>
    <p:sldId id="272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7A20-4E38-463A-B741-1754EE3E903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F149-B00B-4D60-BC47-61881A6FD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7A20-4E38-463A-B741-1754EE3E903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F149-B00B-4D60-BC47-61881A6FD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7A20-4E38-463A-B741-1754EE3E903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F149-B00B-4D60-BC47-61881A6FD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7A20-4E38-463A-B741-1754EE3E903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F149-B00B-4D60-BC47-61881A6FD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7A20-4E38-463A-B741-1754EE3E903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F149-B00B-4D60-BC47-61881A6FD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7A20-4E38-463A-B741-1754EE3E903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F149-B00B-4D60-BC47-61881A6FD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7A20-4E38-463A-B741-1754EE3E903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F149-B00B-4D60-BC47-61881A6FD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7A20-4E38-463A-B741-1754EE3E903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F149-B00B-4D60-BC47-61881A6FD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7A20-4E38-463A-B741-1754EE3E903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F149-B00B-4D60-BC47-61881A6FD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7A20-4E38-463A-B741-1754EE3E903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F149-B00B-4D60-BC47-61881A6FD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7A20-4E38-463A-B741-1754EE3E903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F149-B00B-4D60-BC47-61881A6FD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D7A20-4E38-463A-B741-1754EE3E903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3F149-B00B-4D60-BC47-61881A6FD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ANALISA ASOSIASI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DATA MINING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en-US" dirty="0" smtClean="0"/>
              <a:t>Frequent 1-Itemset (F1)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Support:                                         </a:t>
            </a:r>
          </a:p>
          <a:p>
            <a:pPr>
              <a:buNone/>
            </a:pPr>
            <a:r>
              <a:rPr lang="en-US" dirty="0" err="1" smtClean="0"/>
              <a:t>Teh</a:t>
            </a:r>
            <a:r>
              <a:rPr lang="en-US" dirty="0" smtClean="0"/>
              <a:t> : 5/10 = 50%</a:t>
            </a:r>
          </a:p>
          <a:p>
            <a:pPr>
              <a:buNone/>
            </a:pPr>
            <a:r>
              <a:rPr lang="en-US" dirty="0" err="1" smtClean="0"/>
              <a:t>Gula</a:t>
            </a:r>
            <a:r>
              <a:rPr lang="en-US" dirty="0" smtClean="0"/>
              <a:t> : 8/10 = 80%</a:t>
            </a:r>
          </a:p>
          <a:p>
            <a:pPr>
              <a:buNone/>
            </a:pPr>
            <a:r>
              <a:rPr lang="en-US" dirty="0" smtClean="0"/>
              <a:t>Kopi : 4/10 = 40%</a:t>
            </a:r>
          </a:p>
          <a:p>
            <a:pPr>
              <a:buNone/>
            </a:pPr>
            <a:r>
              <a:rPr lang="en-US" dirty="0" err="1" smtClean="0"/>
              <a:t>Susu</a:t>
            </a:r>
            <a:r>
              <a:rPr lang="en-US" dirty="0" smtClean="0"/>
              <a:t>  :6/10 = 60%</a:t>
            </a:r>
          </a:p>
          <a:p>
            <a:pPr>
              <a:buNone/>
            </a:pPr>
            <a:r>
              <a:rPr lang="en-US" dirty="0" err="1" smtClean="0"/>
              <a:t>Roti</a:t>
            </a:r>
            <a:r>
              <a:rPr lang="en-US" dirty="0" smtClean="0"/>
              <a:t>   :4/10 = 40%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Frequent </a:t>
            </a:r>
            <a:r>
              <a:rPr lang="en-US" dirty="0" err="1" smtClean="0"/>
              <a:t>Itemset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minimum (ɸ = 2)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l="6250" t="65768" r="21094"/>
          <a:stretch>
            <a:fillRect/>
          </a:stretch>
        </p:blipFill>
        <p:spPr bwMode="auto">
          <a:xfrm>
            <a:off x="4357686" y="1285860"/>
            <a:ext cx="478631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71472" y="1428736"/>
          <a:ext cx="3657600" cy="22860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Teh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Gula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Kopi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Susu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Roti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Frequent 2-Itemset (F2)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Calon</a:t>
            </a:r>
            <a:r>
              <a:rPr lang="en-US" sz="2400" dirty="0" smtClean="0"/>
              <a:t> 2-Itemset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Frequent </a:t>
            </a:r>
            <a:r>
              <a:rPr lang="en-US" sz="2400" dirty="0" err="1" smtClean="0"/>
              <a:t>Itemset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minimum (ɸ = 2)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terbentuk</a:t>
            </a:r>
            <a:r>
              <a:rPr lang="en-US" sz="2400" dirty="0" smtClean="0"/>
              <a:t> 2-item set </a:t>
            </a:r>
          </a:p>
          <a:p>
            <a:pPr>
              <a:buNone/>
            </a:pPr>
            <a:r>
              <a:rPr lang="en-US" sz="1600" dirty="0" smtClean="0"/>
              <a:t>      {{</a:t>
            </a:r>
            <a:r>
              <a:rPr lang="en-US" sz="1600" dirty="0" err="1" smtClean="0"/>
              <a:t>Teh,Gula</a:t>
            </a:r>
            <a:r>
              <a:rPr lang="en-US" sz="1600" dirty="0" smtClean="0"/>
              <a:t>},{</a:t>
            </a:r>
            <a:r>
              <a:rPr lang="en-US" sz="1600" dirty="0" err="1" smtClean="0"/>
              <a:t>Gula,Kopi</a:t>
            </a:r>
            <a:r>
              <a:rPr lang="en-US" sz="1600" dirty="0" smtClean="0"/>
              <a:t>},{</a:t>
            </a:r>
            <a:r>
              <a:rPr lang="en-US" sz="1600" dirty="0" err="1" smtClean="0"/>
              <a:t>Gula,Susu</a:t>
            </a:r>
            <a:r>
              <a:rPr lang="en-US" sz="1600" dirty="0" smtClean="0"/>
              <a:t>},{</a:t>
            </a:r>
            <a:r>
              <a:rPr lang="en-US" sz="1600" dirty="0" err="1" smtClean="0"/>
              <a:t>Gula,Roti</a:t>
            </a:r>
            <a:r>
              <a:rPr lang="en-US" sz="1600" dirty="0" smtClean="0"/>
              <a:t>},{</a:t>
            </a:r>
            <a:r>
              <a:rPr lang="en-US" sz="1600" dirty="0" err="1" smtClean="0"/>
              <a:t>Kopi,Susu</a:t>
            </a:r>
            <a:r>
              <a:rPr lang="en-US" sz="1600" dirty="0" smtClean="0"/>
              <a:t>},{</a:t>
            </a:r>
            <a:r>
              <a:rPr lang="en-US" sz="1600" dirty="0" err="1" smtClean="0"/>
              <a:t>susu,Roti</a:t>
            </a:r>
            <a:r>
              <a:rPr lang="en-US" sz="1600" dirty="0" smtClean="0"/>
              <a:t>}}</a:t>
            </a:r>
          </a:p>
          <a:p>
            <a:endParaRPr lang="en-US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28662" y="2357430"/>
          <a:ext cx="1828800" cy="20955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Kombinasi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Jumlah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Teh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Gula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Teh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Kopi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Teh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Susu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Teh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Roti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Gula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Kopi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Gula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Susu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Gula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Roti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Kopi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Susu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Kopi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Roti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Susu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Roti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00364" y="2357430"/>
          <a:ext cx="3657600" cy="22860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Teh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Gula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Kopi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Susu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Roti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143768" y="4500570"/>
          <a:ext cx="1828800" cy="20955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Kombinasi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Jumlah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Teh</a:t>
                      </a:r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Gula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Teh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Kopi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Teh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Susu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Teh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Roti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Gula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Kopi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Gula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Susu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Gula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Roti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Kopi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Susu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Kopi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Roti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Susu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Roti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Frequent 3-Itemset (F3)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F2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digabung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3-itemset</a:t>
            </a:r>
          </a:p>
          <a:p>
            <a:r>
              <a:rPr lang="en-US" dirty="0" err="1" smtClean="0"/>
              <a:t>Itemset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F2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digabung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itemset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kesamaan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k-1 item </a:t>
            </a:r>
            <a:r>
              <a:rPr lang="en-US" dirty="0" err="1" smtClean="0"/>
              <a:t>pertama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(ɸ = 2)  F3 </a:t>
            </a:r>
            <a:r>
              <a:rPr lang="en-US" dirty="0" err="1" smtClean="0"/>
              <a:t>adalah</a:t>
            </a:r>
            <a:r>
              <a:rPr lang="en-US" dirty="0" smtClean="0"/>
              <a:t> {</a:t>
            </a:r>
            <a:r>
              <a:rPr lang="en-US" dirty="0" err="1" smtClean="0"/>
              <a:t>gula,kopi,susu</a:t>
            </a:r>
            <a:r>
              <a:rPr lang="en-US" dirty="0" smtClean="0"/>
              <a:t>}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28662" y="3714752"/>
          <a:ext cx="1219200" cy="11430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Teh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Gula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Gula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Kopi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Gula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Susu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Gula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Roti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Kopi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Susu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Susu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Roti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2214546" y="4214818"/>
            <a:ext cx="17145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286248" y="3429000"/>
          <a:ext cx="2438400" cy="17145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1905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Kombinasi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Jumlah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Gula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Teh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Kopi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Gula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Teh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Susu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Gula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Kopi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Susu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susu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Kopi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Roti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Susu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Roti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Gula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Gula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Teh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Roti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Gula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Kopi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Roti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Gula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Susu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Roti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Pembangkitan</a:t>
            </a:r>
            <a:r>
              <a:rPr lang="en-US" sz="6000" dirty="0" smtClean="0"/>
              <a:t> </a:t>
            </a:r>
            <a:r>
              <a:rPr lang="en-US" sz="6000" dirty="0" err="1" smtClean="0"/>
              <a:t>Asosiation</a:t>
            </a:r>
            <a:r>
              <a:rPr lang="en-US" sz="6000" dirty="0" smtClean="0"/>
              <a:t> Rule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-  </a:t>
            </a:r>
            <a:r>
              <a:rPr lang="en-US" dirty="0" err="1" smtClean="0"/>
              <a:t>Asosiasi</a:t>
            </a:r>
            <a:r>
              <a:rPr lang="en-US" dirty="0" smtClean="0"/>
              <a:t> F3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16211" t="53908" r="35449" b="28841"/>
          <a:stretch>
            <a:fillRect/>
          </a:stretch>
        </p:blipFill>
        <p:spPr bwMode="auto">
          <a:xfrm>
            <a:off x="5786446" y="1643050"/>
            <a:ext cx="284159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28596" y="1571612"/>
          <a:ext cx="2438400" cy="17145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1905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Kombinasi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Jumlah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Gula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Teh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Kopi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Gula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Teh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Susu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Gula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Kopi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Susu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susu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Kopi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Roti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Susu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Roti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Gula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Gula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Teh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Roti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Gula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Kopi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Roti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Gula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Susu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Roti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14414" y="3929066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76"/>
                <a:gridCol w="1214446"/>
                <a:gridCol w="11667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Aturan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Confidence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Gula,Kopi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/>
                        <a:t>THEN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Susu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Gula,Susu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/>
                        <a:t>THEN</a:t>
                      </a:r>
                      <a:r>
                        <a:rPr lang="en-US" baseline="0" dirty="0" smtClean="0"/>
                        <a:t> Kopi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Kopi,Susu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/>
                        <a:t>THEN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Gula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143240" y="1571612"/>
          <a:ext cx="1828800" cy="20955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Kombinasi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Jumlah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Teh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Gula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Teh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Kopi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Teh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Susu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Teh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Roti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Gula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Kopi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Gula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Susu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Gula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Roti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Kopi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Susu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Kopi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Roti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Susu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Roti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85720" y="5648942"/>
            <a:ext cx="84407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minimmum</a:t>
            </a:r>
            <a:r>
              <a:rPr lang="en-US" dirty="0" smtClean="0"/>
              <a:t> confidence </a:t>
            </a:r>
            <a:r>
              <a:rPr lang="en-US" dirty="0" err="1" smtClean="0"/>
              <a:t>sebesar</a:t>
            </a:r>
            <a:r>
              <a:rPr lang="en-US" dirty="0" smtClean="0"/>
              <a:t> 60% </a:t>
            </a:r>
            <a:r>
              <a:rPr lang="en-US" dirty="0" err="1" smtClean="0"/>
              <a:t>maka</a:t>
            </a:r>
            <a:r>
              <a:rPr lang="en-US" dirty="0" smtClean="0"/>
              <a:t> RuleF3 yang </a:t>
            </a:r>
            <a:r>
              <a:rPr lang="en-US" dirty="0" err="1" smtClean="0"/>
              <a:t>terbentuk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endParaRPr lang="en-US" dirty="0" smtClean="0"/>
          </a:p>
          <a:p>
            <a:pPr algn="ctr"/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en-US" dirty="0" err="1" smtClean="0"/>
              <a:t>Gula,Susu</a:t>
            </a:r>
            <a:r>
              <a:rPr lang="en-US" dirty="0" smtClean="0"/>
              <a:t> </a:t>
            </a:r>
            <a:r>
              <a:rPr lang="en-US" b="1" dirty="0" smtClean="0"/>
              <a:t>THEN</a:t>
            </a:r>
            <a:r>
              <a:rPr lang="en-US" dirty="0" smtClean="0"/>
              <a:t> Kopi</a:t>
            </a:r>
          </a:p>
          <a:p>
            <a:pPr algn="ctr"/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en-US" dirty="0" err="1" smtClean="0"/>
              <a:t>Kopi,Susu</a:t>
            </a:r>
            <a:r>
              <a:rPr lang="en-US" dirty="0" smtClean="0"/>
              <a:t> </a:t>
            </a:r>
            <a:r>
              <a:rPr lang="en-US" b="1" dirty="0" smtClean="0"/>
              <a:t>THEN</a:t>
            </a:r>
            <a:r>
              <a:rPr lang="en-US" dirty="0" smtClean="0"/>
              <a:t> </a:t>
            </a:r>
            <a:r>
              <a:rPr lang="en-US" dirty="0" err="1" smtClean="0"/>
              <a:t>Gula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29510" cy="1143000"/>
          </a:xfrm>
        </p:spPr>
        <p:txBody>
          <a:bodyPr/>
          <a:lstStyle/>
          <a:p>
            <a:pPr algn="l"/>
            <a:r>
              <a:rPr lang="en-US" dirty="0" smtClean="0"/>
              <a:t>Rule-F2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00298" y="357166"/>
          <a:ext cx="1828800" cy="20955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Kombinasi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Jumlah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Teh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Gula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Teh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Kopi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Teh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Susu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Teh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Roti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Gula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Kopi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Gula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Susu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Gula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Roti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Kopi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Susu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Kopi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Roti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Susu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Roti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0" y="285728"/>
          <a:ext cx="3657600" cy="22860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Teh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Gula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Kopi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Susu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Roti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14414" y="2714620"/>
          <a:ext cx="60960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76"/>
                <a:gridCol w="1214446"/>
                <a:gridCol w="11667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Aturan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Confidence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/>
                        <a:t>THEN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Gula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5/5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       IF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Gula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/>
                        <a:t>THEN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Teh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5/8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62.5%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Gula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b="1" baseline="0" dirty="0" smtClean="0"/>
                        <a:t>THEN</a:t>
                      </a:r>
                      <a:r>
                        <a:rPr lang="en-US" baseline="0" dirty="0" smtClean="0"/>
                        <a:t> Kopi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37.5%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       IF</a:t>
                      </a:r>
                      <a:r>
                        <a:rPr lang="en-US" baseline="0" dirty="0" smtClean="0"/>
                        <a:t> Kopi </a:t>
                      </a:r>
                      <a:r>
                        <a:rPr lang="en-US" b="1" baseline="0" dirty="0" smtClean="0"/>
                        <a:t>THEN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Gula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75%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Gula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/>
                        <a:t>THEN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Susu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50%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       IF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Susu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/>
                        <a:t>THEN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Gula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67%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IF</a:t>
                      </a:r>
                      <a:r>
                        <a:rPr lang="en-US" baseline="0" dirty="0" smtClean="0"/>
                        <a:t> Kopi </a:t>
                      </a:r>
                      <a:r>
                        <a:rPr lang="en-US" b="1" baseline="0" dirty="0" smtClean="0"/>
                        <a:t>THEN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Susu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75%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      IF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Susu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/>
                        <a:t>THEN</a:t>
                      </a:r>
                      <a:r>
                        <a:rPr lang="en-US" baseline="0" dirty="0" smtClean="0"/>
                        <a:t> Kopi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50%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Susu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/>
                        <a:t>THEN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Roti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50%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      IF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Roti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/>
                        <a:t>THEN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Susu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75%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 err="1" smtClean="0"/>
              <a:t>Aturan</a:t>
            </a:r>
            <a:r>
              <a:rPr lang="en-US" sz="3200" dirty="0" smtClean="0"/>
              <a:t> </a:t>
            </a:r>
            <a:r>
              <a:rPr lang="en-US" sz="3200" dirty="0" err="1" smtClean="0"/>
              <a:t>Asosiasi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Final F2</a:t>
            </a:r>
            <a:endParaRPr lang="en-US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71802" y="142852"/>
          <a:ext cx="1828800" cy="20955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Kombinasi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Jumlah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Teh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Gula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Teh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Kopi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Teh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Susu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Teh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Roti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Gula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Kopi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Gula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Susu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Gula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Roti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Kopi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Susu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Kopi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Roti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Susu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Roti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286380" y="0"/>
          <a:ext cx="3657600" cy="22860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Teh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Gula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Kopi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Susu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Roti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28596" y="2428868"/>
          <a:ext cx="742955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0228"/>
                <a:gridCol w="744548"/>
                <a:gridCol w="857256"/>
                <a:gridCol w="586058"/>
                <a:gridCol w="1135730"/>
                <a:gridCol w="11357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Aturan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Support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Confidence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/>
                        <a:t>THEN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Gula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5/10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5/5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       IF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Gula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/>
                        <a:t>THEN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Teh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5/10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5/8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62.5%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Gula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b="1" baseline="0" dirty="0" smtClean="0"/>
                        <a:t>THEN</a:t>
                      </a:r>
                      <a:r>
                        <a:rPr lang="en-US" baseline="0" dirty="0" smtClean="0"/>
                        <a:t> Kopi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37.5%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11.25%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       IF</a:t>
                      </a:r>
                      <a:r>
                        <a:rPr lang="en-US" baseline="0" dirty="0" smtClean="0"/>
                        <a:t> Kopi </a:t>
                      </a:r>
                      <a:r>
                        <a:rPr lang="en-US" b="1" baseline="0" dirty="0" smtClean="0"/>
                        <a:t>THEN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Gula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75%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22.5%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Gula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/>
                        <a:t>THEN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Susu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50%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       IF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Susu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/>
                        <a:t>THEN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Gula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67%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26.8%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IF</a:t>
                      </a:r>
                      <a:r>
                        <a:rPr lang="en-US" baseline="0" dirty="0" smtClean="0"/>
                        <a:t> Kopi </a:t>
                      </a:r>
                      <a:r>
                        <a:rPr lang="en-US" b="1" baseline="0" dirty="0" smtClean="0"/>
                        <a:t>THEN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Susu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75%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22.5%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      IF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Susu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/>
                        <a:t>THEN</a:t>
                      </a:r>
                      <a:r>
                        <a:rPr lang="en-US" baseline="0" dirty="0" smtClean="0"/>
                        <a:t> Kopi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50%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Susu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/>
                        <a:t>THEN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Roti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50%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      IF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Roti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/>
                        <a:t>THEN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Susu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75%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22.5%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apriori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–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apriori</a:t>
            </a:r>
            <a:r>
              <a:rPr lang="en-US" dirty="0" smtClean="0"/>
              <a:t> :</a:t>
            </a:r>
          </a:p>
          <a:p>
            <a:pPr lvl="0"/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kali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support </a:t>
            </a:r>
            <a:r>
              <a:rPr lang="en-US" dirty="0" err="1" smtClean="0"/>
              <a:t>setiap</a:t>
            </a:r>
            <a:r>
              <a:rPr lang="en-US" dirty="0" smtClean="0"/>
              <a:t> item.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1-itemset yang </a:t>
            </a:r>
            <a:r>
              <a:rPr lang="en-US" i="1" dirty="0" smtClean="0"/>
              <a:t>frequent.</a:t>
            </a:r>
            <a:endParaRPr lang="en-US" dirty="0" smtClean="0"/>
          </a:p>
          <a:p>
            <a:pPr lvl="0"/>
            <a:r>
              <a:rPr lang="en-US" dirty="0" err="1" smtClean="0"/>
              <a:t>Membangkitkan</a:t>
            </a:r>
            <a:r>
              <a:rPr lang="en-US" dirty="0" smtClean="0"/>
              <a:t> </a:t>
            </a:r>
            <a:r>
              <a:rPr lang="en-US" dirty="0" err="1" smtClean="0"/>
              <a:t>kandidat</a:t>
            </a:r>
            <a:r>
              <a:rPr lang="en-US" dirty="0" smtClean="0"/>
              <a:t> k-</a:t>
            </a:r>
            <a:r>
              <a:rPr lang="en-US" i="1" dirty="0" err="1" smtClean="0"/>
              <a:t>itemset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(k-1)-</a:t>
            </a:r>
            <a:r>
              <a:rPr lang="en-US" i="1" dirty="0" err="1" smtClean="0"/>
              <a:t>itemset</a:t>
            </a:r>
            <a:r>
              <a:rPr lang="en-US" dirty="0" smtClean="0"/>
              <a:t> yang </a:t>
            </a:r>
            <a:r>
              <a:rPr lang="en-US" i="1" dirty="0" smtClean="0"/>
              <a:t>frequent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Menghitung</a:t>
            </a:r>
            <a:r>
              <a:rPr lang="en-US" dirty="0" smtClean="0"/>
              <a:t> support count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kandidat</a:t>
            </a:r>
            <a:endParaRPr lang="en-US" dirty="0" smtClean="0"/>
          </a:p>
          <a:p>
            <a:pPr lvl="0"/>
            <a:r>
              <a:rPr lang="en-US" dirty="0" err="1" smtClean="0"/>
              <a:t>Membuang</a:t>
            </a:r>
            <a:r>
              <a:rPr lang="en-US" dirty="0" smtClean="0"/>
              <a:t> </a:t>
            </a:r>
            <a:r>
              <a:rPr lang="en-US" dirty="0" err="1" smtClean="0"/>
              <a:t>kandidat</a:t>
            </a:r>
            <a:r>
              <a:rPr lang="en-US" dirty="0" smtClean="0"/>
              <a:t> </a:t>
            </a:r>
            <a:r>
              <a:rPr lang="en-US" i="1" dirty="0" err="1" smtClean="0"/>
              <a:t>itemset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i="1" dirty="0" smtClean="0"/>
              <a:t>support-count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min-support.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i="1" dirty="0" err="1" smtClean="0"/>
              <a:t>itemset</a:t>
            </a:r>
            <a:r>
              <a:rPr lang="en-US" dirty="0" smtClean="0"/>
              <a:t> yang </a:t>
            </a:r>
            <a:r>
              <a:rPr lang="en-US" i="1" dirty="0" smtClean="0"/>
              <a:t>frequent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Apriori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 smtClean="0"/>
              <a:t>//</a:t>
            </a:r>
            <a:r>
              <a:rPr lang="en-US" sz="1800" dirty="0" err="1" smtClean="0"/>
              <a:t>pembangkitan</a:t>
            </a:r>
            <a:r>
              <a:rPr lang="en-US" sz="1800" dirty="0" smtClean="0"/>
              <a:t> </a:t>
            </a:r>
            <a:r>
              <a:rPr lang="en-US" sz="1800" dirty="0" err="1" smtClean="0"/>
              <a:t>itemset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begin</a:t>
            </a:r>
          </a:p>
          <a:p>
            <a:pPr>
              <a:buNone/>
            </a:pPr>
            <a:r>
              <a:rPr lang="en-US" sz="1800" dirty="0" smtClean="0"/>
              <a:t>K=1</a:t>
            </a:r>
          </a:p>
          <a:p>
            <a:pPr>
              <a:buNone/>
            </a:pPr>
            <a:r>
              <a:rPr lang="en-US" sz="1800" dirty="0" err="1" smtClean="0"/>
              <a:t>Fk</a:t>
            </a:r>
            <a:r>
              <a:rPr lang="en-US" sz="1800" dirty="0" smtClean="0"/>
              <a:t>={</a:t>
            </a:r>
            <a:r>
              <a:rPr lang="en-US" sz="1800" dirty="0" err="1" smtClean="0"/>
              <a:t>i|i</a:t>
            </a:r>
            <a:r>
              <a:rPr lang="el-GR" sz="1800" dirty="0" smtClean="0"/>
              <a:t>ϵ</a:t>
            </a:r>
            <a:r>
              <a:rPr lang="en-US" sz="1800" dirty="0" smtClean="0"/>
              <a:t>I˄</a:t>
            </a:r>
            <a:r>
              <a:rPr lang="el-GR" sz="1800" dirty="0" smtClean="0"/>
              <a:t>σ</a:t>
            </a:r>
            <a:r>
              <a:rPr lang="en-US" sz="1800" dirty="0" smtClean="0"/>
              <a:t>({</a:t>
            </a:r>
            <a:r>
              <a:rPr lang="en-US" sz="1800" dirty="0" err="1" smtClean="0"/>
              <a:t>i</a:t>
            </a:r>
            <a:r>
              <a:rPr lang="en-US" sz="1800" dirty="0" smtClean="0"/>
              <a:t>})≥</a:t>
            </a:r>
            <a:r>
              <a:rPr lang="en-US" sz="1800" dirty="0" err="1" smtClean="0"/>
              <a:t>Nxminsup</a:t>
            </a:r>
            <a:r>
              <a:rPr lang="en-US" sz="1800" dirty="0" smtClean="0"/>
              <a:t>} //</a:t>
            </a:r>
            <a:r>
              <a:rPr lang="en-US" sz="1800" dirty="0" err="1" smtClean="0"/>
              <a:t>mencari</a:t>
            </a:r>
            <a:r>
              <a:rPr lang="en-US" sz="1800" dirty="0" smtClean="0"/>
              <a:t> F1</a:t>
            </a:r>
          </a:p>
          <a:p>
            <a:pPr>
              <a:buNone/>
            </a:pPr>
            <a:r>
              <a:rPr lang="en-US" sz="1800" dirty="0" smtClean="0"/>
              <a:t>Do while </a:t>
            </a:r>
            <a:r>
              <a:rPr lang="en-US" sz="1800" dirty="0" err="1" smtClean="0"/>
              <a:t>Fk</a:t>
            </a:r>
            <a:r>
              <a:rPr lang="en-US" sz="1800" dirty="0" smtClean="0"/>
              <a:t>=Ø</a:t>
            </a:r>
          </a:p>
          <a:p>
            <a:pPr>
              <a:buNone/>
            </a:pPr>
            <a:r>
              <a:rPr lang="en-US" sz="1800" dirty="0" smtClean="0"/>
              <a:t>   k=k+1</a:t>
            </a:r>
          </a:p>
          <a:p>
            <a:pPr>
              <a:buNone/>
            </a:pPr>
            <a:r>
              <a:rPr lang="en-US" sz="1800" dirty="0" smtClean="0"/>
              <a:t>   Ck=</a:t>
            </a:r>
            <a:r>
              <a:rPr lang="en-US" sz="1800" dirty="0" err="1" smtClean="0"/>
              <a:t>apriori_gen</a:t>
            </a:r>
            <a:r>
              <a:rPr lang="en-US" sz="1800" dirty="0" smtClean="0"/>
              <a:t>(</a:t>
            </a:r>
            <a:r>
              <a:rPr lang="en-US" sz="1800" dirty="0" err="1" smtClean="0"/>
              <a:t>Fk</a:t>
            </a:r>
            <a:r>
              <a:rPr lang="en-US" sz="1800" dirty="0" smtClean="0"/>
              <a:t>) // </a:t>
            </a:r>
            <a:r>
              <a:rPr lang="en-US" sz="1800" dirty="0" err="1" smtClean="0"/>
              <a:t>membangkitkan</a:t>
            </a:r>
            <a:r>
              <a:rPr lang="en-US" sz="1800" dirty="0" smtClean="0"/>
              <a:t> </a:t>
            </a:r>
            <a:r>
              <a:rPr lang="en-US" sz="1800" dirty="0" err="1" smtClean="0"/>
              <a:t>kandidat</a:t>
            </a:r>
            <a:r>
              <a:rPr lang="en-US" sz="1800" dirty="0" smtClean="0"/>
              <a:t> </a:t>
            </a:r>
            <a:r>
              <a:rPr lang="en-US" sz="1800" dirty="0" err="1" smtClean="0"/>
              <a:t>itemset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       For Each t in </a:t>
            </a:r>
            <a:r>
              <a:rPr lang="en-US" sz="1800" dirty="0" err="1" smtClean="0"/>
              <a:t>transaksi</a:t>
            </a:r>
            <a:r>
              <a:rPr lang="en-US" sz="1800" dirty="0" smtClean="0"/>
              <a:t> T</a:t>
            </a:r>
          </a:p>
          <a:p>
            <a:pPr>
              <a:buNone/>
            </a:pPr>
            <a:r>
              <a:rPr lang="en-US" sz="1800" dirty="0" smtClean="0"/>
              <a:t>               Ct-subset(</a:t>
            </a:r>
            <a:r>
              <a:rPr lang="en-US" sz="1800" dirty="0" err="1" smtClean="0"/>
              <a:t>Ck,t</a:t>
            </a:r>
            <a:r>
              <a:rPr lang="en-US" sz="1800" dirty="0" smtClean="0"/>
              <a:t>) // </a:t>
            </a:r>
            <a:r>
              <a:rPr lang="en-US" sz="1800" dirty="0" err="1" smtClean="0"/>
              <a:t>identifikasi</a:t>
            </a:r>
            <a:r>
              <a:rPr lang="en-US" sz="1800" dirty="0" smtClean="0"/>
              <a:t> </a:t>
            </a:r>
            <a:r>
              <a:rPr lang="en-US" sz="1800" dirty="0" err="1" smtClean="0"/>
              <a:t>semua</a:t>
            </a:r>
            <a:r>
              <a:rPr lang="en-US" sz="1800" dirty="0" smtClean="0"/>
              <a:t> </a:t>
            </a:r>
            <a:r>
              <a:rPr lang="en-US" sz="1800" dirty="0" err="1" smtClean="0"/>
              <a:t>kandidat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dimiliki</a:t>
            </a:r>
            <a:r>
              <a:rPr lang="en-US" sz="1800" dirty="0" smtClean="0"/>
              <a:t> t</a:t>
            </a:r>
          </a:p>
          <a:p>
            <a:pPr>
              <a:buNone/>
            </a:pPr>
            <a:r>
              <a:rPr lang="en-US" sz="1800" dirty="0" smtClean="0"/>
              <a:t>               for each c in </a:t>
            </a:r>
            <a:r>
              <a:rPr lang="en-US" sz="1800" dirty="0" err="1" smtClean="0"/>
              <a:t>Kandidat</a:t>
            </a:r>
            <a:r>
              <a:rPr lang="en-US" sz="1800" dirty="0" smtClean="0"/>
              <a:t> </a:t>
            </a:r>
          </a:p>
          <a:p>
            <a:pPr>
              <a:buNone/>
            </a:pPr>
            <a:r>
              <a:rPr lang="en-US" sz="1800" dirty="0" smtClean="0"/>
              <a:t>                        </a:t>
            </a:r>
            <a:r>
              <a:rPr lang="el-GR" sz="1800" dirty="0" smtClean="0"/>
              <a:t>σ</a:t>
            </a:r>
            <a:r>
              <a:rPr lang="en-US" sz="1800" dirty="0" smtClean="0"/>
              <a:t>(c)=</a:t>
            </a:r>
            <a:r>
              <a:rPr lang="el-GR" sz="1800" dirty="0" smtClean="0"/>
              <a:t>σ</a:t>
            </a:r>
            <a:r>
              <a:rPr lang="en-US" sz="1800" dirty="0" smtClean="0"/>
              <a:t>(c)+1 // </a:t>
            </a:r>
            <a:r>
              <a:rPr lang="en-US" sz="1800" dirty="0" err="1" smtClean="0"/>
              <a:t>naikkan</a:t>
            </a:r>
            <a:r>
              <a:rPr lang="en-US" sz="1800" dirty="0" smtClean="0"/>
              <a:t> support count</a:t>
            </a:r>
          </a:p>
          <a:p>
            <a:pPr>
              <a:buNone/>
            </a:pPr>
            <a:r>
              <a:rPr lang="en-US" sz="1800" dirty="0" smtClean="0"/>
              <a:t>               </a:t>
            </a:r>
            <a:r>
              <a:rPr lang="en-US" sz="1800" dirty="0" err="1" smtClean="0"/>
              <a:t>endfor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       </a:t>
            </a:r>
            <a:r>
              <a:rPr lang="en-US" sz="1800" dirty="0" err="1" smtClean="0"/>
              <a:t>endfor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     </a:t>
            </a:r>
            <a:r>
              <a:rPr lang="en-US" sz="1800" dirty="0" err="1" smtClean="0"/>
              <a:t>Fk</a:t>
            </a:r>
            <a:r>
              <a:rPr lang="en-US" sz="1800" dirty="0" smtClean="0"/>
              <a:t>={</a:t>
            </a:r>
            <a:r>
              <a:rPr lang="en-US" sz="1800" dirty="0" err="1" smtClean="0"/>
              <a:t>c|c</a:t>
            </a:r>
            <a:r>
              <a:rPr lang="el-GR" sz="1800" dirty="0" smtClean="0"/>
              <a:t>ϵ</a:t>
            </a:r>
            <a:r>
              <a:rPr lang="en-US" sz="1800" dirty="0" smtClean="0"/>
              <a:t>Ck˄</a:t>
            </a:r>
            <a:r>
              <a:rPr lang="el-GR" sz="1800" dirty="0" smtClean="0"/>
              <a:t>σ</a:t>
            </a:r>
            <a:r>
              <a:rPr lang="en-US" sz="1800" dirty="0" smtClean="0"/>
              <a:t>({c})≥</a:t>
            </a:r>
            <a:r>
              <a:rPr lang="en-US" sz="1800" dirty="0" err="1" smtClean="0"/>
              <a:t>Nxminsup</a:t>
            </a:r>
            <a:r>
              <a:rPr lang="en-US" sz="1800" dirty="0" smtClean="0"/>
              <a:t>} //</a:t>
            </a:r>
            <a:r>
              <a:rPr lang="en-US" sz="1800" dirty="0" err="1" smtClean="0"/>
              <a:t>pilih</a:t>
            </a:r>
            <a:r>
              <a:rPr lang="en-US" sz="1800" dirty="0" smtClean="0"/>
              <a:t> k-</a:t>
            </a:r>
            <a:r>
              <a:rPr lang="en-US" sz="1800" dirty="0" err="1" smtClean="0"/>
              <a:t>itemset</a:t>
            </a:r>
            <a:r>
              <a:rPr lang="en-US" sz="1800" dirty="0" smtClean="0"/>
              <a:t> yang frequent</a:t>
            </a:r>
          </a:p>
          <a:p>
            <a:pPr>
              <a:buNone/>
            </a:pPr>
            <a:r>
              <a:rPr lang="en-US" sz="1800" dirty="0" err="1" smtClean="0"/>
              <a:t>endWhile</a:t>
            </a: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Hasil</a:t>
            </a:r>
            <a:r>
              <a:rPr lang="en-US" sz="1800" dirty="0" smtClean="0"/>
              <a:t>=</a:t>
            </a:r>
            <a:r>
              <a:rPr lang="en-US" sz="1800" dirty="0" err="1" smtClean="0"/>
              <a:t>Ufk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85860"/>
            <a:ext cx="3929090" cy="484030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/>
              <a:t>Procedure </a:t>
            </a:r>
            <a:r>
              <a:rPr lang="en-US" sz="1600" dirty="0" err="1" smtClean="0"/>
              <a:t>ap_genrule</a:t>
            </a:r>
            <a:r>
              <a:rPr lang="en-US" sz="1600" dirty="0" smtClean="0"/>
              <a:t>(</a:t>
            </a:r>
            <a:r>
              <a:rPr lang="en-US" sz="1600" dirty="0" err="1" smtClean="0"/>
              <a:t>fk,Hm</a:t>
            </a:r>
            <a:r>
              <a:rPr lang="en-US" sz="1600" dirty="0" smtClean="0"/>
              <a:t>)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K=|</a:t>
            </a:r>
            <a:r>
              <a:rPr lang="en-US" sz="1600" dirty="0" err="1" smtClean="0"/>
              <a:t>Fk</a:t>
            </a:r>
            <a:r>
              <a:rPr lang="en-US" sz="1600" dirty="0" smtClean="0"/>
              <a:t>| </a:t>
            </a:r>
            <a:r>
              <a:rPr lang="en-US" sz="1600" dirty="0" err="1" smtClean="0"/>
              <a:t>ukuran</a:t>
            </a:r>
            <a:r>
              <a:rPr lang="en-US" sz="1600" dirty="0" smtClean="0"/>
              <a:t> </a:t>
            </a:r>
            <a:r>
              <a:rPr lang="en-US" sz="1600" dirty="0" err="1" smtClean="0"/>
              <a:t>itemset</a:t>
            </a:r>
            <a:r>
              <a:rPr lang="en-US" sz="1600" dirty="0" smtClean="0"/>
              <a:t> frequent</a:t>
            </a:r>
          </a:p>
          <a:p>
            <a:pPr>
              <a:buNone/>
            </a:pPr>
            <a:r>
              <a:rPr lang="en-US" sz="1600" dirty="0" smtClean="0"/>
              <a:t>M=|</a:t>
            </a:r>
            <a:r>
              <a:rPr lang="en-US" sz="1600" dirty="0" err="1" smtClean="0"/>
              <a:t>Hm</a:t>
            </a:r>
            <a:r>
              <a:rPr lang="en-US" sz="1600" dirty="0" smtClean="0"/>
              <a:t>| </a:t>
            </a:r>
            <a:r>
              <a:rPr lang="en-US" sz="1600" dirty="0" err="1" smtClean="0"/>
              <a:t>ukuran</a:t>
            </a:r>
            <a:r>
              <a:rPr lang="en-US" sz="1600" dirty="0" smtClean="0"/>
              <a:t> consequent </a:t>
            </a:r>
            <a:r>
              <a:rPr lang="en-US" sz="1600" dirty="0" err="1" smtClean="0"/>
              <a:t>aturan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If k&gt;m+1 then</a:t>
            </a:r>
          </a:p>
          <a:p>
            <a:pPr>
              <a:buNone/>
            </a:pPr>
            <a:r>
              <a:rPr lang="en-US" sz="1600" dirty="0" smtClean="0"/>
              <a:t>     Hm+1=</a:t>
            </a:r>
            <a:r>
              <a:rPr lang="en-US" sz="1600" dirty="0" err="1" smtClean="0"/>
              <a:t>apriori_gen</a:t>
            </a:r>
            <a:r>
              <a:rPr lang="en-US" sz="1600" dirty="0" smtClean="0"/>
              <a:t>(</a:t>
            </a:r>
            <a:r>
              <a:rPr lang="en-US" sz="1600" dirty="0" err="1" smtClean="0"/>
              <a:t>Hm</a:t>
            </a:r>
            <a:r>
              <a:rPr lang="en-US" sz="1600" dirty="0" smtClean="0"/>
              <a:t>)</a:t>
            </a:r>
          </a:p>
          <a:p>
            <a:pPr>
              <a:buNone/>
            </a:pPr>
            <a:r>
              <a:rPr lang="en-US" sz="1600" dirty="0" smtClean="0"/>
              <a:t>     For Each hm+1 in Hm+1 do</a:t>
            </a:r>
          </a:p>
          <a:p>
            <a:pPr>
              <a:buNone/>
            </a:pPr>
            <a:r>
              <a:rPr lang="en-US" sz="1600" dirty="0" smtClean="0"/>
              <a:t>         conf=</a:t>
            </a:r>
            <a:r>
              <a:rPr lang="el-GR" sz="1600" dirty="0" smtClean="0"/>
              <a:t>σ</a:t>
            </a:r>
            <a:r>
              <a:rPr lang="en-US" sz="1600" dirty="0" smtClean="0"/>
              <a:t>(</a:t>
            </a:r>
            <a:r>
              <a:rPr lang="en-US" sz="1600" dirty="0" err="1" smtClean="0"/>
              <a:t>Fk</a:t>
            </a:r>
            <a:r>
              <a:rPr lang="en-US" sz="1600" dirty="0" smtClean="0"/>
              <a:t>)/</a:t>
            </a:r>
            <a:r>
              <a:rPr lang="el-GR" sz="1600" dirty="0" smtClean="0"/>
              <a:t>σ</a:t>
            </a:r>
            <a:r>
              <a:rPr lang="en-US" sz="1600" dirty="0" smtClean="0"/>
              <a:t>(Fk-hm+1)</a:t>
            </a:r>
          </a:p>
          <a:p>
            <a:pPr>
              <a:buNone/>
            </a:pPr>
            <a:r>
              <a:rPr lang="en-US" sz="1600" dirty="0" smtClean="0"/>
              <a:t>         if conf&gt;=</a:t>
            </a:r>
            <a:r>
              <a:rPr lang="en-US" sz="1600" dirty="0" err="1" smtClean="0"/>
              <a:t>minconf</a:t>
            </a:r>
            <a:r>
              <a:rPr lang="en-US" sz="1600" dirty="0" smtClean="0"/>
              <a:t> then</a:t>
            </a:r>
          </a:p>
          <a:p>
            <a:pPr>
              <a:buNone/>
            </a:pPr>
            <a:r>
              <a:rPr lang="en-US" sz="1600" dirty="0" smtClean="0"/>
              <a:t>                     output </a:t>
            </a:r>
            <a:r>
              <a:rPr lang="en-US" sz="1600" dirty="0" err="1" smtClean="0"/>
              <a:t>aturan</a:t>
            </a:r>
            <a:r>
              <a:rPr lang="en-US" sz="1600" dirty="0" smtClean="0"/>
              <a:t>(fk-hm+1) </a:t>
            </a:r>
            <a:r>
              <a:rPr lang="en-US" sz="1600" dirty="0" smtClean="0">
                <a:sym typeface="Wingdings" pitchFamily="2" charset="2"/>
              </a:rPr>
              <a:t> hm+1</a:t>
            </a:r>
          </a:p>
          <a:p>
            <a:pPr>
              <a:buNone/>
            </a:pPr>
            <a:r>
              <a:rPr lang="en-US" sz="1600" dirty="0" smtClean="0">
                <a:sym typeface="Wingdings" pitchFamily="2" charset="2"/>
              </a:rPr>
              <a:t>         else</a:t>
            </a:r>
          </a:p>
          <a:p>
            <a:pPr>
              <a:buNone/>
            </a:pPr>
            <a:r>
              <a:rPr lang="en-US" sz="1600" dirty="0" smtClean="0">
                <a:sym typeface="Wingdings" pitchFamily="2" charset="2"/>
              </a:rPr>
              <a:t>                     </a:t>
            </a:r>
            <a:r>
              <a:rPr lang="en-US" sz="1600" dirty="0" err="1" smtClean="0">
                <a:sym typeface="Wingdings" pitchFamily="2" charset="2"/>
              </a:rPr>
              <a:t>hapus</a:t>
            </a:r>
            <a:r>
              <a:rPr lang="en-US" sz="1600" dirty="0" smtClean="0">
                <a:sym typeface="Wingdings" pitchFamily="2" charset="2"/>
              </a:rPr>
              <a:t> hm+1 </a:t>
            </a:r>
            <a:r>
              <a:rPr lang="en-US" sz="1600" dirty="0" err="1" smtClean="0">
                <a:sym typeface="Wingdings" pitchFamily="2" charset="2"/>
              </a:rPr>
              <a:t>dari</a:t>
            </a:r>
            <a:r>
              <a:rPr lang="en-US" sz="1600" dirty="0" smtClean="0">
                <a:sym typeface="Wingdings" pitchFamily="2" charset="2"/>
              </a:rPr>
              <a:t> Hm+1</a:t>
            </a:r>
          </a:p>
          <a:p>
            <a:pPr>
              <a:buNone/>
            </a:pPr>
            <a:r>
              <a:rPr lang="en-US" sz="1600" dirty="0" smtClean="0">
                <a:sym typeface="Wingdings" pitchFamily="2" charset="2"/>
              </a:rPr>
              <a:t>         </a:t>
            </a:r>
            <a:r>
              <a:rPr lang="en-US" sz="1600" dirty="0" err="1" smtClean="0">
                <a:sym typeface="Wingdings" pitchFamily="2" charset="2"/>
              </a:rPr>
              <a:t>endif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     </a:t>
            </a:r>
            <a:r>
              <a:rPr lang="en-US" sz="1600" dirty="0" err="1" smtClean="0"/>
              <a:t>endfor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     call </a:t>
            </a:r>
            <a:r>
              <a:rPr lang="en-US" sz="1600" dirty="0" err="1" smtClean="0"/>
              <a:t>ap_genrule</a:t>
            </a:r>
            <a:r>
              <a:rPr lang="en-US" sz="1600" dirty="0" smtClean="0"/>
              <a:t>(Fk,Hm+1)</a:t>
            </a:r>
          </a:p>
          <a:p>
            <a:pPr>
              <a:buNone/>
            </a:pPr>
            <a:r>
              <a:rPr lang="en-US" sz="1600" dirty="0" err="1" smtClean="0"/>
              <a:t>Endif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end</a:t>
            </a:r>
            <a:endParaRPr lang="en-US" sz="1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14876" y="1643050"/>
            <a:ext cx="382904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dirty="0" err="1" smtClean="0"/>
              <a:t>apriori_gen</a:t>
            </a:r>
            <a:r>
              <a:rPr lang="en-US" dirty="0" smtClean="0"/>
              <a:t>(</a:t>
            </a:r>
            <a:r>
              <a:rPr lang="en-US" dirty="0" err="1" smtClean="0"/>
              <a:t>Fk</a:t>
            </a:r>
            <a:r>
              <a:rPr lang="en-US" dirty="0" smtClean="0"/>
              <a:t>)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begin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each k-</a:t>
            </a: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itemset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k&gt;=2 do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dirty="0" smtClean="0"/>
              <a:t>      Hi={</a:t>
            </a:r>
            <a:r>
              <a:rPr lang="en-US" dirty="0" err="1" smtClean="0"/>
              <a:t>i|i</a:t>
            </a:r>
            <a:r>
              <a:rPr lang="el-GR" dirty="0" smtClean="0"/>
              <a:t>ϵ</a:t>
            </a:r>
            <a:r>
              <a:rPr lang="en-US" dirty="0" err="1" smtClean="0"/>
              <a:t>Fk</a:t>
            </a:r>
            <a:r>
              <a:rPr lang="en-US" dirty="0" smtClean="0"/>
              <a:t>} //</a:t>
            </a:r>
            <a:r>
              <a:rPr lang="en-US" dirty="0" err="1" smtClean="0"/>
              <a:t>aturan</a:t>
            </a:r>
            <a:r>
              <a:rPr lang="en-US" dirty="0" smtClean="0"/>
              <a:t> consequent 1-item  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dirty="0" smtClean="0"/>
              <a:t>      call </a:t>
            </a:r>
            <a:r>
              <a:rPr lang="en-US" dirty="0" err="1" smtClean="0"/>
              <a:t>ap_genrule</a:t>
            </a:r>
            <a:r>
              <a:rPr lang="en-US" dirty="0" smtClean="0"/>
              <a:t>(</a:t>
            </a:r>
            <a:r>
              <a:rPr lang="en-US" dirty="0" err="1" smtClean="0"/>
              <a:t>fk,Hi</a:t>
            </a:r>
            <a:r>
              <a:rPr lang="en-US" dirty="0" smtClean="0"/>
              <a:t>)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baseline="0" dirty="0" err="1" smtClean="0"/>
              <a:t>Endfor</a:t>
            </a:r>
            <a:endParaRPr lang="en-US" baseline="0" dirty="0" smtClean="0"/>
          </a:p>
          <a:p>
            <a:pPr marL="342900" lvl="0" indent="-342900">
              <a:spcBef>
                <a:spcPct val="20000"/>
              </a:spcBef>
            </a:pP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Market Basket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Market Basket Analysis</a:t>
            </a:r>
            <a:r>
              <a:rPr lang="en-US" dirty="0" smtClean="0"/>
              <a:t> 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dataming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data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retail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(vats, 2015). </a:t>
            </a:r>
          </a:p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Market Basket Analysis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kebiasaan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dibeli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bersamaan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asosiasi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minimum (ɸ = 2)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minimum </a:t>
            </a:r>
            <a:r>
              <a:rPr lang="en-US" dirty="0" err="1" smtClean="0"/>
              <a:t>confodence</a:t>
            </a:r>
            <a:r>
              <a:rPr lang="en-US" dirty="0" smtClean="0"/>
              <a:t> 60%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2500298" y="3286124"/>
          <a:ext cx="3429026" cy="2643210"/>
        </p:xfrm>
        <a:graphic>
          <a:graphicData uri="http://schemas.openxmlformats.org/drawingml/2006/table">
            <a:tbl>
              <a:tblPr/>
              <a:tblGrid>
                <a:gridCol w="366826"/>
                <a:gridCol w="765550"/>
                <a:gridCol w="765550"/>
                <a:gridCol w="765550"/>
                <a:gridCol w="765550"/>
              </a:tblGrid>
              <a:tr h="2936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Transaksi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36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Telur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Beras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Telur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Beras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Minyak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Topi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Telur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Beras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Minyak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Buku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Buku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Minyak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Topi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Telur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Beras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Minyak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Topi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Telur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Beras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Minyak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Telur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Minyak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Buku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Beras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Buku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Asosiasi</a:t>
            </a: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>(Association rule mining)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asosiasi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item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,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asosiasi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b="1" i="1" dirty="0" smtClean="0"/>
              <a:t>IF THEN</a:t>
            </a:r>
            <a:r>
              <a:rPr lang="en-US" dirty="0" smtClean="0"/>
              <a:t> </a:t>
            </a:r>
            <a:r>
              <a:rPr lang="en-US" b="1" dirty="0" smtClean="0"/>
              <a:t> </a:t>
            </a:r>
            <a:r>
              <a:rPr lang="en-US" dirty="0" err="1" smtClean="0"/>
              <a:t>dan</a:t>
            </a:r>
            <a:r>
              <a:rPr lang="en-US" b="1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data yang </a:t>
            </a: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i="1" dirty="0" smtClean="0"/>
              <a:t>probabilistic </a:t>
            </a:r>
            <a:r>
              <a:rPr lang="en-US" dirty="0" smtClean="0"/>
              <a:t>(</a:t>
            </a:r>
            <a:r>
              <a:rPr lang="en-US" dirty="0" err="1" smtClean="0"/>
              <a:t>Santoso</a:t>
            </a:r>
            <a:r>
              <a:rPr lang="en-US" dirty="0" smtClean="0"/>
              <a:t>, 2007).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Asosiasi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Asosiasi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implikasi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X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Y , </a:t>
            </a:r>
            <a:r>
              <a:rPr lang="en-US" dirty="0" err="1" smtClean="0"/>
              <a:t>dimana</a:t>
            </a:r>
            <a:r>
              <a:rPr lang="en-US" dirty="0" smtClean="0"/>
              <a:t> X </a:t>
            </a:r>
            <a:r>
              <a:rPr lang="en-US" dirty="0" err="1" smtClean="0"/>
              <a:t>dan</a:t>
            </a:r>
            <a:r>
              <a:rPr lang="en-US" dirty="0" smtClean="0"/>
              <a:t> Y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itemset</a:t>
            </a:r>
            <a:r>
              <a:rPr lang="en-US" dirty="0" smtClean="0"/>
              <a:t> yang </a:t>
            </a:r>
            <a:r>
              <a:rPr lang="en-US" dirty="0" err="1" smtClean="0"/>
              <a:t>besifat</a:t>
            </a:r>
            <a:r>
              <a:rPr lang="en-US" dirty="0" smtClean="0"/>
              <a:t> </a:t>
            </a:r>
            <a:r>
              <a:rPr lang="en-US" dirty="0" err="1" smtClean="0"/>
              <a:t>lepas</a:t>
            </a:r>
            <a:r>
              <a:rPr lang="en-US" dirty="0" smtClean="0"/>
              <a:t>/</a:t>
            </a:r>
            <a:r>
              <a:rPr lang="en-US" i="1" dirty="0" smtClean="0"/>
              <a:t>disjoint,</a:t>
            </a:r>
            <a:r>
              <a:rPr lang="en-US" dirty="0" smtClean="0"/>
              <a:t>  yang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XᴖY={}. </a:t>
            </a:r>
          </a:p>
          <a:p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asosiasi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support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confidence</a:t>
            </a:r>
            <a:r>
              <a:rPr lang="en-US" dirty="0" smtClean="0"/>
              <a:t>. </a:t>
            </a:r>
            <a:r>
              <a:rPr lang="en-US" i="1" dirty="0" smtClean="0"/>
              <a:t>Support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set data,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i="1" dirty="0" smtClean="0"/>
              <a:t>confidence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item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Y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yang </a:t>
            </a:r>
            <a:r>
              <a:rPr lang="en-US" dirty="0" err="1" smtClean="0"/>
              <a:t>berisi</a:t>
            </a:r>
            <a:r>
              <a:rPr lang="en-US" dirty="0" smtClean="0"/>
              <a:t> X.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6250" t="65768" r="21094"/>
          <a:stretch>
            <a:fillRect/>
          </a:stretch>
        </p:blipFill>
        <p:spPr bwMode="auto">
          <a:xfrm>
            <a:off x="428596" y="1643050"/>
            <a:ext cx="7467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13281" t="53908" r="13281" b="28841"/>
          <a:stretch>
            <a:fillRect/>
          </a:stretch>
        </p:blipFill>
        <p:spPr bwMode="auto">
          <a:xfrm>
            <a:off x="500034" y="1643050"/>
            <a:ext cx="7162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57158" y="1857364"/>
          <a:ext cx="2428892" cy="2451735"/>
        </p:xfrm>
        <a:graphic>
          <a:graphicData uri="http://schemas.openxmlformats.org/drawingml/2006/table">
            <a:tbl>
              <a:tblPr/>
              <a:tblGrid>
                <a:gridCol w="530251"/>
                <a:gridCol w="1898641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Item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susu,Teh,Gula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Teh,Gula,Roti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Teh,Gula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Susu,Roti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Susu,Gula,Roti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teh,Gula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Gula,Kopi,Susu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Gula,Kopi,Susu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Susu,Roti,Kopi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Gula,Teh,Kopi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786182" y="1857364"/>
          <a:ext cx="3657600" cy="245173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Teh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Gula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Kopi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Susu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Roti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Apriori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item-set </a:t>
            </a:r>
            <a:r>
              <a:rPr lang="en-US" dirty="0" err="1" smtClean="0"/>
              <a:t>frekuen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, 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item-set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frekuen</a:t>
            </a:r>
            <a:r>
              <a:rPr lang="en-US" dirty="0" smtClean="0"/>
              <a:t> 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subset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itemset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frekuen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Pembangkitan</a:t>
            </a:r>
            <a:r>
              <a:rPr lang="en-US" dirty="0" smtClean="0"/>
              <a:t> </a:t>
            </a:r>
            <a:r>
              <a:rPr lang="en-US" dirty="0" err="1" smtClean="0"/>
              <a:t>Itemset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Pembangkitan</a:t>
            </a:r>
            <a:r>
              <a:rPr lang="en-US" dirty="0" smtClean="0"/>
              <a:t> Association Rule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8000" dirty="0" smtClean="0"/>
              <a:t>1. </a:t>
            </a:r>
            <a:r>
              <a:rPr lang="en-US" sz="8000" dirty="0" err="1" smtClean="0"/>
              <a:t>Pembangkitan</a:t>
            </a:r>
            <a:r>
              <a:rPr lang="en-US" sz="8000" dirty="0" smtClean="0"/>
              <a:t> Item Set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1459</Words>
  <Application>Microsoft Office PowerPoint</Application>
  <PresentationFormat>On-screen Show (4:3)</PresentationFormat>
  <Paragraphs>877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ANALISA ASOSIASI</vt:lpstr>
      <vt:lpstr>Market Basket Analysis</vt:lpstr>
      <vt:lpstr>Analisis Asosiasi   (Association rule mining)</vt:lpstr>
      <vt:lpstr>Aturan Asosiasi</vt:lpstr>
      <vt:lpstr>Support</vt:lpstr>
      <vt:lpstr>Confidence</vt:lpstr>
      <vt:lpstr>Contoh</vt:lpstr>
      <vt:lpstr>Algoritma Apriori</vt:lpstr>
      <vt:lpstr>Slide 9</vt:lpstr>
      <vt:lpstr>Frequent 1-Itemset (F1)</vt:lpstr>
      <vt:lpstr>Frequent 2-Itemset (F2)</vt:lpstr>
      <vt:lpstr>Frequent 3-Itemset (F3)</vt:lpstr>
      <vt:lpstr>Slide 13</vt:lpstr>
      <vt:lpstr>Rule -  Asosiasi F3</vt:lpstr>
      <vt:lpstr>Rule-F2</vt:lpstr>
      <vt:lpstr>Aturan Asosiasi  Final F2</vt:lpstr>
      <vt:lpstr>Algoritma apriori </vt:lpstr>
      <vt:lpstr>Algoritma Apriori dlm pseudocode</vt:lpstr>
      <vt:lpstr>Procedure </vt:lpstr>
      <vt:lpstr>Tugas</vt:lpstr>
    </vt:vector>
  </TitlesOfParts>
  <Company>udin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ANALISA ASOSIASI</dc:title>
  <dc:creator>fik</dc:creator>
  <cp:lastModifiedBy>yogi</cp:lastModifiedBy>
  <cp:revision>152</cp:revision>
  <dcterms:created xsi:type="dcterms:W3CDTF">2014-12-24T08:10:39Z</dcterms:created>
  <dcterms:modified xsi:type="dcterms:W3CDTF">2017-05-12T03:10:43Z</dcterms:modified>
</cp:coreProperties>
</file>