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0" y="3505200"/>
            <a:ext cx="5410200" cy="16764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6172200"/>
            <a:ext cx="8763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457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0198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27676"/>
            <a:ext cx="2895600" cy="2839724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rgbClr val="0070C0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 b="0">
                <a:latin typeface="Myriad Pro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8B3A6C1-4A43-4205-8695-A67F44131150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447800" cy="457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486400"/>
            <a:ext cx="1447800" cy="1371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8B3A6C1-4A43-4205-8695-A67F44131150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rgbClr val="0070C0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09600"/>
            <a:ext cx="6019800" cy="54864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733800"/>
            <a:ext cx="5181600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180076"/>
            <a:ext cx="2895600" cy="2839724"/>
          </a:xfrm>
          <a:prstGeom prst="rect">
            <a:avLst/>
          </a:prstGeom>
        </p:spPr>
      </p:pic>
      <p:sp>
        <p:nvSpPr>
          <p:cNvPr id="10" name="Date Placeholder 10"/>
          <p:cNvSpPr txBox="1">
            <a:spLocks/>
          </p:cNvSpPr>
          <p:nvPr/>
        </p:nvSpPr>
        <p:spPr>
          <a:xfrm>
            <a:off x="6248400" y="6400800"/>
            <a:ext cx="2667000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B3E01-F88B-47EF-8E88-546566C8D896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12/2/2015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sz="2400"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667000"/>
            <a:ext cx="7123113" cy="16732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4400">
                <a:solidFill>
                  <a:srgbClr val="0070C0"/>
                </a:solidFill>
                <a:latin typeface="Myriad Pro Light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2438400"/>
            <a:ext cx="9144000" cy="1524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f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352800"/>
            <a:ext cx="1293881" cy="1293881"/>
          </a:xfrm>
          <a:prstGeom prst="rect">
            <a:avLst/>
          </a:prstGeom>
        </p:spPr>
      </p:pic>
      <p:pic>
        <p:nvPicPr>
          <p:cNvPr id="11" name="Picture 10" descr="t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5181600"/>
            <a:ext cx="1293881" cy="1293881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/>
        </p:nvSpPr>
        <p:spPr>
          <a:xfrm>
            <a:off x="2438400" y="35052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Myriad Pro" pitchFamily="34" charset="0"/>
              </a:rPr>
              <a:t>Fan Page</a:t>
            </a:r>
            <a:endParaRPr lang="id-ID" sz="2800" b="1" dirty="0" smtClean="0">
              <a:solidFill>
                <a:srgbClr val="0070C0"/>
              </a:solidFill>
              <a:latin typeface="Myriad Pro" pitchFamily="34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www.facebook.com/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penerbit</a:t>
            </a:r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.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2438400" y="54864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id-ID" sz="2800" b="1" dirty="0" smtClean="0">
                <a:solidFill>
                  <a:srgbClr val="0070C0"/>
                </a:solidFill>
                <a:latin typeface="Myriad Pro" pitchFamily="34" charset="0"/>
              </a:rPr>
              <a:t>Follow Us On</a:t>
            </a:r>
          </a:p>
          <a:p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@penerbitsalemba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pic>
        <p:nvPicPr>
          <p:cNvPr id="19" name="Picture 18" descr="ecommer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57200"/>
            <a:ext cx="8382000" cy="172958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286000" y="1828800"/>
            <a:ext cx="68580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8"/>
          </p:nvPr>
        </p:nvSpPr>
        <p:spPr>
          <a:xfrm>
            <a:off x="48768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rgbClr val="0070C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8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9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5" descr="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2050"/>
            <a:ext cx="9144000" cy="4248150"/>
          </a:xfrm>
          <a:prstGeom prst="rect">
            <a:avLst/>
          </a:prstGeom>
        </p:spPr>
      </p:pic>
      <p:pic>
        <p:nvPicPr>
          <p:cNvPr id="10" name="Picture 9" descr="fa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6168922"/>
            <a:ext cx="536678" cy="536678"/>
          </a:xfrm>
          <a:prstGeom prst="rect">
            <a:avLst/>
          </a:prstGeom>
        </p:spPr>
      </p:pic>
      <p:pic>
        <p:nvPicPr>
          <p:cNvPr id="11" name="Picture 10" descr="hom 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5486400"/>
            <a:ext cx="536678" cy="536678"/>
          </a:xfrm>
          <a:prstGeom prst="rect">
            <a:avLst/>
          </a:prstGeom>
        </p:spPr>
      </p:pic>
      <p:pic>
        <p:nvPicPr>
          <p:cNvPr id="12" name="Picture 11" descr="ma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6168922"/>
            <a:ext cx="536678" cy="536678"/>
          </a:xfrm>
          <a:prstGeom prst="rect">
            <a:avLst/>
          </a:prstGeom>
        </p:spPr>
      </p:pic>
      <p:pic>
        <p:nvPicPr>
          <p:cNvPr id="13" name="Picture 12" descr="ph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5486400"/>
            <a:ext cx="536678" cy="536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0" y="5486400"/>
            <a:ext cx="3375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Jl. Raya Lenteng Agung No. 101 </a:t>
            </a:r>
          </a:p>
          <a:p>
            <a:r>
              <a:rPr lang="id-ID" dirty="0" smtClean="0">
                <a:latin typeface="Myriad Pro" pitchFamily="34" charset="0"/>
              </a:rPr>
              <a:t>Jagakarsa</a:t>
            </a:r>
            <a:r>
              <a:rPr lang="en-US" dirty="0" smtClean="0">
                <a:latin typeface="Myriad Pro" pitchFamily="34" charset="0"/>
              </a:rPr>
              <a:t>, </a:t>
            </a:r>
            <a:r>
              <a:rPr lang="id-ID" dirty="0" smtClean="0">
                <a:latin typeface="Myriad Pro" pitchFamily="34" charset="0"/>
              </a:rPr>
              <a:t>Jakarta Selatan 12610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6260068"/>
            <a:ext cx="283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yriad Pro" pitchFamily="34" charset="0"/>
              </a:rPr>
              <a:t>info@penerbitsalemba.com</a:t>
            </a:r>
            <a:endParaRPr lang="id-ID" dirty="0" smtClean="0"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2517" y="557426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+62 21 781 86 16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2517" y="6260068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7818470/7818486</a:t>
            </a:r>
          </a:p>
        </p:txBody>
      </p:sp>
      <p:sp>
        <p:nvSpPr>
          <p:cNvPr id="19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267" y="2644170"/>
            <a:ext cx="72314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TERIMA KASIH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B3A6C1-4A43-4205-8695-A67F44131150}" type="datetimeFigureOut">
              <a:rPr lang="en-US" smtClean="0"/>
              <a:pPr/>
              <a:t>12/2/2015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Untitled-2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Click to edit Master text styles</a:t>
            </a:r>
          </a:p>
          <a:p>
            <a:pPr marL="320040" marR="0" lvl="1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Second level</a:t>
            </a:r>
          </a:p>
          <a:p>
            <a:pPr marL="320040" marR="0" lvl="2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Third level</a:t>
            </a:r>
          </a:p>
          <a:p>
            <a:pPr marL="320040" marR="0" lvl="3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Fourth level</a:t>
            </a:r>
          </a:p>
          <a:p>
            <a:pPr marL="320040" marR="0" lvl="4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70C0"/>
          </a:solidFill>
          <a:latin typeface="Myriad Pro Light" pitchFamily="34" charset="0"/>
          <a:ea typeface="+mj-ea"/>
          <a:cs typeface="+mj-cs"/>
        </a:defRPr>
      </a:lvl1pPr>
    </p:titleStyle>
    <p:bodyStyle>
      <a:lvl1pPr marL="320040" marR="0" indent="-32004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0070C0"/>
        </a:buClr>
        <a:buSzPct val="100000"/>
        <a:buFont typeface="Arial" pitchFamily="34" charset="0"/>
        <a:buChar char="•"/>
        <a:tabLst/>
        <a:defRPr kumimoji="0"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640080" marR="0" indent="-274320" algn="l" defTabSz="914400" rtl="0" eaLnBrk="1" fontAlgn="auto" latinLnBrk="0" hangingPunct="1">
        <a:lnSpc>
          <a:spcPct val="100000"/>
        </a:lnSpc>
        <a:spcBef>
          <a:spcPts val="550"/>
        </a:spcBef>
        <a:spcAft>
          <a:spcPts val="0"/>
        </a:spcAft>
        <a:buClr>
          <a:srgbClr val="0070C0"/>
        </a:buClr>
        <a:buSzPct val="70000"/>
        <a:buFont typeface="Arial" pitchFamily="34" charset="0"/>
        <a:buChar char="•"/>
        <a:tabLst/>
        <a:defRPr kumimoji="0" sz="2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144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3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3716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8288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6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Bab</a:t>
            </a:r>
            <a:r>
              <a:rPr lang="en-US" b="1" dirty="0" smtClean="0"/>
              <a:t> 14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akuntansi</a:t>
            </a:r>
            <a:r>
              <a:rPr lang="en-US" b="1" dirty="0" smtClean="0"/>
              <a:t> </a:t>
            </a:r>
            <a:r>
              <a:rPr lang="en-US" b="1" dirty="0" err="1" smtClean="0"/>
              <a:t>pengeluaran</a:t>
            </a:r>
            <a:r>
              <a:rPr lang="en-US" b="1" dirty="0" smtClean="0"/>
              <a:t> </a:t>
            </a:r>
            <a:r>
              <a:rPr lang="en-US" b="1" dirty="0" err="1" smtClean="0"/>
              <a:t>kas</a:t>
            </a:r>
            <a:endParaRPr lang="en-US" b="1" dirty="0"/>
          </a:p>
        </p:txBody>
      </p:sp>
      <p:pic>
        <p:nvPicPr>
          <p:cNvPr id="3" name="Picture 2" descr="Sistem Akuntansi edisi 4 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43400" cy="2777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3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8988" t="14035" r="16507" b="68421"/>
          <a:stretch>
            <a:fillRect/>
          </a:stretch>
        </p:blipFill>
        <p:spPr>
          <a:xfrm>
            <a:off x="0" y="1524000"/>
            <a:ext cx="9113520" cy="35052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Unsur</a:t>
            </a:r>
            <a:r>
              <a:rPr lang="en-US" b="1" dirty="0" smtClean="0"/>
              <a:t> </a:t>
            </a:r>
            <a:r>
              <a:rPr lang="en-US" b="1" dirty="0" err="1" smtClean="0"/>
              <a:t>Pengendalian</a:t>
            </a:r>
            <a:r>
              <a:rPr lang="en-US" b="1" dirty="0" smtClean="0"/>
              <a:t> </a:t>
            </a:r>
            <a:r>
              <a:rPr lang="en-US" b="1" dirty="0" smtClean="0"/>
              <a:t>Internal - </a:t>
            </a:r>
            <a:r>
              <a:rPr lang="en-US" b="1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43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8988" t="31579" r="16507" b="35088"/>
          <a:stretch>
            <a:fillRect/>
          </a:stretch>
        </p:blipFill>
        <p:spPr>
          <a:xfrm>
            <a:off x="0" y="1524000"/>
            <a:ext cx="8001000" cy="5290038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Unsur</a:t>
            </a:r>
            <a:r>
              <a:rPr lang="en-US" b="1" dirty="0" smtClean="0"/>
              <a:t> </a:t>
            </a:r>
            <a:r>
              <a:rPr lang="en-US" b="1" dirty="0" err="1" smtClean="0"/>
              <a:t>Pengendalian</a:t>
            </a:r>
            <a:r>
              <a:rPr lang="en-US" b="1" dirty="0" smtClean="0"/>
              <a:t> </a:t>
            </a:r>
            <a:r>
              <a:rPr lang="en-US" b="1" dirty="0" smtClean="0"/>
              <a:t>Internal - </a:t>
            </a:r>
            <a:r>
              <a:rPr lang="en-US" b="1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3000" cy="990600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Dampak</a:t>
            </a:r>
            <a:r>
              <a:rPr lang="en-US" sz="3200" b="1" dirty="0" smtClean="0"/>
              <a:t> </a:t>
            </a:r>
            <a:r>
              <a:rPr lang="en-US" sz="3200" b="1" i="1" dirty="0" smtClean="0"/>
              <a:t>Cancelled Check </a:t>
            </a:r>
            <a:r>
              <a:rPr lang="en-US" sz="3200" b="1" dirty="0" err="1" smtClean="0"/>
              <a:t>terhadap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Sistem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Akuntansi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Pengeluaran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Cek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76400"/>
            <a:ext cx="8610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13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diuraikan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i="1" dirty="0" smtClean="0"/>
              <a:t>cancelled check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. </a:t>
            </a:r>
            <a:r>
              <a:rPr lang="en-US" i="1" dirty="0" smtClean="0"/>
              <a:t>Cancelled check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perbankan</a:t>
            </a:r>
            <a:r>
              <a:rPr lang="en-US" dirty="0" smtClean="0"/>
              <a:t> </a:t>
            </a:r>
            <a:r>
              <a:rPr lang="en-US" dirty="0" err="1" smtClean="0"/>
              <a:t>mengembalikan</a:t>
            </a:r>
            <a:r>
              <a:rPr lang="en-US" dirty="0" smtClean="0"/>
              <a:t> </a:t>
            </a:r>
            <a:r>
              <a:rPr lang="en-US" i="1" dirty="0" smtClean="0"/>
              <a:t>cancelled check </a:t>
            </a:r>
            <a:r>
              <a:rPr lang="en-US" dirty="0" err="1" smtClean="0"/>
              <a:t>kepada</a:t>
            </a:r>
            <a:r>
              <a:rPr lang="en-US" i="1" dirty="0" smtClean="0"/>
              <a:t> check issuer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penerima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mencairkan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 yang </a:t>
            </a:r>
            <a:r>
              <a:rPr lang="en-US" dirty="0" err="1" smtClean="0"/>
              <a:t>diterimanya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check clearing,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pembayar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menuntut</a:t>
            </a:r>
            <a:r>
              <a:rPr lang="en-US" dirty="0" smtClean="0"/>
              <a:t> </a:t>
            </a:r>
            <a:r>
              <a:rPr lang="en-US" dirty="0" err="1" smtClean="0"/>
              <a:t>penyerahan</a:t>
            </a:r>
            <a:r>
              <a:rPr lang="en-US" dirty="0" smtClean="0"/>
              <a:t> </a:t>
            </a:r>
            <a:r>
              <a:rPr lang="en-US" dirty="0" err="1" smtClean="0"/>
              <a:t>kuitansi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yang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perbankan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mengembalikan</a:t>
            </a:r>
            <a:r>
              <a:rPr lang="en-US" dirty="0" smtClean="0"/>
              <a:t> </a:t>
            </a:r>
            <a:r>
              <a:rPr lang="en-US" i="1" dirty="0" smtClean="0"/>
              <a:t>cancelled check </a:t>
            </a:r>
            <a:r>
              <a:rPr lang="en-US" dirty="0" err="1" smtClean="0"/>
              <a:t>kepada</a:t>
            </a:r>
            <a:r>
              <a:rPr lang="en-US" i="1" dirty="0" smtClean="0"/>
              <a:t> check issuer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penerima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mencairkan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 yang </a:t>
            </a:r>
            <a:r>
              <a:rPr lang="en-US" dirty="0" err="1" smtClean="0"/>
              <a:t>diterimanya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i="1" dirty="0" smtClean="0"/>
              <a:t>check clearing,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pembayar</a:t>
            </a:r>
            <a:r>
              <a:rPr lang="en-US" dirty="0" smtClean="0"/>
              <a:t> </a:t>
            </a:r>
            <a:r>
              <a:rPr lang="en-US" dirty="0" err="1" smtClean="0"/>
              <a:t>menuntut</a:t>
            </a:r>
            <a:r>
              <a:rPr lang="en-US" dirty="0" smtClean="0"/>
              <a:t> </a:t>
            </a:r>
            <a:r>
              <a:rPr lang="en-US" dirty="0" err="1" smtClean="0"/>
              <a:t>penyerahan</a:t>
            </a:r>
            <a:r>
              <a:rPr lang="en-US" dirty="0" smtClean="0"/>
              <a:t> </a:t>
            </a:r>
            <a:r>
              <a:rPr lang="en-US" dirty="0" err="1" smtClean="0"/>
              <a:t>kuitansi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yang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>
    <p:plu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0600" cy="990600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Bagan Alir Sistem Pengeluaran Kas dengan Cek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</a:t>
            </a:r>
            <a:r>
              <a:rPr lang="en-US" dirty="0" smtClean="0"/>
              <a:t>. 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i="1" dirty="0" smtClean="0"/>
              <a:t>account payable system.</a:t>
            </a:r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i="1" dirty="0" smtClean="0"/>
              <a:t>voucher payable system.</a:t>
            </a:r>
          </a:p>
          <a:p>
            <a:pPr lvl="1">
              <a:buNone/>
            </a:pPr>
            <a:r>
              <a:rPr lang="en-US" dirty="0" smtClean="0"/>
              <a:t>a. </a:t>
            </a:r>
            <a:r>
              <a:rPr lang="en-US" i="1" dirty="0" smtClean="0"/>
              <a:t>One-time voucher payable system </a:t>
            </a:r>
            <a:r>
              <a:rPr lang="en-US" dirty="0" err="1" smtClean="0"/>
              <a:t>dengan</a:t>
            </a:r>
            <a:r>
              <a:rPr lang="en-US" i="1" dirty="0" smtClean="0"/>
              <a:t> cash basis.</a:t>
            </a:r>
          </a:p>
          <a:p>
            <a:pPr lvl="1">
              <a:buNone/>
            </a:pPr>
            <a:r>
              <a:rPr lang="en-US" dirty="0" smtClean="0"/>
              <a:t>b. </a:t>
            </a:r>
            <a:r>
              <a:rPr lang="en-US" i="1" dirty="0" smtClean="0"/>
              <a:t>One-time voucher payable system </a:t>
            </a:r>
            <a:r>
              <a:rPr lang="en-US" dirty="0" err="1" smtClean="0"/>
              <a:t>dengan</a:t>
            </a:r>
            <a:r>
              <a:rPr lang="en-US" i="1" dirty="0" smtClean="0"/>
              <a:t> accrual basis (full-fledged voucher payable system).</a:t>
            </a:r>
          </a:p>
          <a:p>
            <a:pPr lvl="1">
              <a:buNone/>
            </a:pPr>
            <a:r>
              <a:rPr lang="en-US" dirty="0" smtClean="0"/>
              <a:t>c. </a:t>
            </a:r>
            <a:r>
              <a:rPr lang="en-US" i="1" dirty="0" smtClean="0"/>
              <a:t>Built-up voucher payable system. 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SISTEM DANA KAS KECIL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err="1" smtClean="0"/>
              <a:t>Deskripsi</a:t>
            </a:r>
            <a:r>
              <a:rPr lang="en-US" b="1" dirty="0" smtClean="0"/>
              <a:t> </a:t>
            </a:r>
            <a:r>
              <a:rPr lang="en-US" b="1" dirty="0" err="1" smtClean="0"/>
              <a:t>Kegiatan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Penyelenggaraan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yang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tunai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diselenggarakan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: (1)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berfluktuasi</a:t>
            </a:r>
            <a:r>
              <a:rPr lang="en-US" dirty="0" smtClean="0"/>
              <a:t> (</a:t>
            </a:r>
            <a:r>
              <a:rPr lang="en-US" i="1" dirty="0" smtClean="0"/>
              <a:t>fluctuating fund-balance system) </a:t>
            </a:r>
            <a:r>
              <a:rPr lang="en-US" dirty="0" err="1" smtClean="0"/>
              <a:t>dan</a:t>
            </a:r>
            <a:r>
              <a:rPr lang="en-US" dirty="0" smtClean="0"/>
              <a:t> (2)</a:t>
            </a:r>
            <a:r>
              <a:rPr lang="en-US" i="1" dirty="0" smtClean="0"/>
              <a:t> </a:t>
            </a:r>
            <a:r>
              <a:rPr lang="en-US" i="1" dirty="0" err="1" smtClean="0"/>
              <a:t>imprest</a:t>
            </a:r>
            <a:r>
              <a:rPr lang="en-US" i="1" dirty="0" smtClean="0"/>
              <a:t> system. 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berfluktuasi</a:t>
            </a:r>
            <a:r>
              <a:rPr lang="en-US" dirty="0" smtClean="0"/>
              <a:t>, </a:t>
            </a:r>
            <a:r>
              <a:rPr lang="en-US" dirty="0" err="1" smtClean="0"/>
              <a:t>penyelenggaraan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</a:t>
            </a:r>
            <a:r>
              <a:rPr lang="en-US" dirty="0" smtClean="0"/>
              <a:t>.	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mendebit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Dana </a:t>
            </a:r>
            <a:r>
              <a:rPr lang="en-US" dirty="0" err="1" smtClean="0"/>
              <a:t>Kas</a:t>
            </a:r>
            <a:r>
              <a:rPr lang="en-US" dirty="0" smtClean="0"/>
              <a:t> Kecil.</a:t>
            </a:r>
          </a:p>
          <a:p>
            <a:pPr lvl="1">
              <a:buNone/>
            </a:pPr>
            <a:r>
              <a:rPr lang="en-US" dirty="0" smtClean="0"/>
              <a:t>2</a:t>
            </a:r>
            <a:r>
              <a:rPr lang="en-US" dirty="0" smtClean="0"/>
              <a:t>.	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mengkredit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Dana </a:t>
            </a:r>
            <a:r>
              <a:rPr lang="en-US" dirty="0" err="1" smtClean="0"/>
              <a:t>Kas</a:t>
            </a:r>
            <a:r>
              <a:rPr lang="en-US" dirty="0" smtClean="0"/>
              <a:t> Kecil,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berfluktuasi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3</a:t>
            </a:r>
            <a:r>
              <a:rPr lang="en-US" dirty="0" smtClean="0"/>
              <a:t>.	</a:t>
            </a:r>
            <a:r>
              <a:rPr lang="en-US" dirty="0" err="1" smtClean="0"/>
              <a:t>Pengisian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keperluan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mendebit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Dana </a:t>
            </a:r>
            <a:r>
              <a:rPr lang="en-US" dirty="0" err="1" smtClean="0"/>
              <a:t>Kas</a:t>
            </a:r>
            <a:r>
              <a:rPr lang="en-US" dirty="0" smtClean="0"/>
              <a:t> Kecil.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Dana </a:t>
            </a:r>
            <a:r>
              <a:rPr lang="en-US" dirty="0" err="1" smtClean="0"/>
              <a:t>Kas</a:t>
            </a:r>
            <a:r>
              <a:rPr lang="en-US" dirty="0" smtClean="0"/>
              <a:t> Kecil </a:t>
            </a:r>
            <a:r>
              <a:rPr lang="en-US" dirty="0" err="1" smtClean="0"/>
              <a:t>berfluktuasi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Deskripsi</a:t>
            </a:r>
            <a:r>
              <a:rPr lang="en-US" b="1" dirty="0" smtClean="0"/>
              <a:t> </a:t>
            </a:r>
            <a:r>
              <a:rPr lang="en-US" b="1" dirty="0" err="1" smtClean="0"/>
              <a:t>Kegiatan</a:t>
            </a:r>
            <a:r>
              <a:rPr lang="en-US" b="1" dirty="0" smtClean="0"/>
              <a:t> - </a:t>
            </a:r>
            <a:r>
              <a:rPr lang="en-US" b="1" i="1" dirty="0" err="1" smtClean="0"/>
              <a:t>lanjutan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5344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i="1" dirty="0" err="1" smtClean="0"/>
              <a:t>imprest</a:t>
            </a:r>
            <a:r>
              <a:rPr lang="en-US" i="1" dirty="0" smtClean="0"/>
              <a:t> system, </a:t>
            </a:r>
            <a:r>
              <a:rPr lang="en-US" dirty="0" err="1" smtClean="0"/>
              <a:t>penyelenggaraan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</a:t>
            </a:r>
            <a:r>
              <a:rPr lang="en-US" dirty="0" smtClean="0"/>
              <a:t>.	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mendebit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Dana </a:t>
            </a:r>
            <a:r>
              <a:rPr lang="en-US" dirty="0" err="1" smtClean="0"/>
              <a:t>Kas</a:t>
            </a:r>
            <a:r>
              <a:rPr lang="en-US" dirty="0" smtClean="0"/>
              <a:t> Kecil.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Dana </a:t>
            </a:r>
            <a:r>
              <a:rPr lang="en-US" dirty="0" err="1" smtClean="0"/>
              <a:t>Kas</a:t>
            </a:r>
            <a:r>
              <a:rPr lang="en-US" dirty="0" smtClean="0"/>
              <a:t> Kecil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ditetapkan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, </a:t>
            </a:r>
            <a:r>
              <a:rPr lang="en-US" dirty="0" err="1" smtClean="0"/>
              <a:t>kecuali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ditetapkan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dinaikkan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dikurangi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2</a:t>
            </a:r>
            <a:r>
              <a:rPr lang="en-US" dirty="0" smtClean="0"/>
              <a:t>.	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(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mengkredit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Dana </a:t>
            </a:r>
            <a:r>
              <a:rPr lang="en-US" dirty="0" err="1" smtClean="0"/>
              <a:t>Kas</a:t>
            </a:r>
            <a:r>
              <a:rPr lang="en-US" dirty="0" smtClean="0"/>
              <a:t> Kecil). </a:t>
            </a:r>
            <a:r>
              <a:rPr lang="en-US" dirty="0" err="1" smtClean="0"/>
              <a:t>Bukti-bukti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dikumpulkan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arsip</a:t>
            </a:r>
            <a:r>
              <a:rPr lang="en-US" dirty="0" smtClean="0"/>
              <a:t> </a:t>
            </a:r>
            <a:r>
              <a:rPr lang="en-US" dirty="0" err="1" smtClean="0"/>
              <a:t>sementara</a:t>
            </a:r>
            <a:r>
              <a:rPr lang="en-US" dirty="0" smtClean="0"/>
              <a:t> yang </a:t>
            </a:r>
            <a:r>
              <a:rPr lang="en-US" dirty="0" err="1" smtClean="0"/>
              <a:t>diselenggarakan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pemegang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3</a:t>
            </a:r>
            <a:r>
              <a:rPr lang="en-US" dirty="0" smtClean="0"/>
              <a:t>.	</a:t>
            </a:r>
            <a:r>
              <a:rPr lang="en-US" dirty="0" err="1" smtClean="0"/>
              <a:t>Pengisian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rupiah yang </a:t>
            </a:r>
            <a:r>
              <a:rPr lang="en-US" dirty="0" err="1" smtClean="0"/>
              <a:t>tercantum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kumpulan</a:t>
            </a:r>
            <a:r>
              <a:rPr lang="en-US" dirty="0" smtClean="0"/>
              <a:t>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. </a:t>
            </a:r>
            <a:r>
              <a:rPr lang="en-US" dirty="0" err="1" smtClean="0"/>
              <a:t>Pengisian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mendebit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mengkredit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. </a:t>
            </a:r>
            <a:r>
              <a:rPr lang="en-US" dirty="0" err="1" smtClean="0"/>
              <a:t>Akun</a:t>
            </a:r>
            <a:r>
              <a:rPr lang="en-US" dirty="0" smtClean="0"/>
              <a:t> Dana </a:t>
            </a:r>
            <a:r>
              <a:rPr lang="en-US" dirty="0" err="1" smtClean="0"/>
              <a:t>Kas</a:t>
            </a:r>
            <a:r>
              <a:rPr lang="en-US" dirty="0" smtClean="0"/>
              <a:t> Kecil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terpengaruh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 </a:t>
            </a:r>
            <a:r>
              <a:rPr lang="en-US" dirty="0" err="1" smtClean="0"/>
              <a:t>pengawasan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periodik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mendadak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.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ditambah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dipertanggungjawabkan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,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Dana </a:t>
            </a:r>
            <a:r>
              <a:rPr lang="en-US" dirty="0" err="1" smtClean="0"/>
              <a:t>Kas</a:t>
            </a:r>
            <a:r>
              <a:rPr lang="en-US" dirty="0" smtClean="0"/>
              <a:t> Kecil yang </a:t>
            </a:r>
            <a:r>
              <a:rPr lang="en-US" dirty="0" err="1" smtClean="0"/>
              <a:t>tercantum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Dokumen</a:t>
            </a:r>
            <a:r>
              <a:rPr lang="en-US" b="1" dirty="0" smtClean="0"/>
              <a:t> yang </a:t>
            </a:r>
            <a:r>
              <a:rPr lang="en-US" b="1" dirty="0" err="1" smtClean="0"/>
              <a:t>Digunakan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Dokumen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Cek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fi-FI" dirty="0" smtClean="0"/>
              <a:t>3. Permintaan pengeluaran kas kecil.</a:t>
            </a:r>
          </a:p>
          <a:p>
            <a:pPr lvl="1">
              <a:buNone/>
            </a:pPr>
            <a:r>
              <a:rPr lang="fi-FI" dirty="0" smtClean="0"/>
              <a:t>4. Bukti pengeluaran kas kecil.</a:t>
            </a:r>
          </a:p>
          <a:p>
            <a:pPr lvl="1">
              <a:buNone/>
            </a:pPr>
            <a:r>
              <a:rPr lang="fi-FI" dirty="0" smtClean="0"/>
              <a:t>5. Permintaan pengisian kembali kas kecil.</a:t>
            </a:r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0010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Catatan</a:t>
            </a:r>
            <a:r>
              <a:rPr lang="en-US" b="1" dirty="0" smtClean="0"/>
              <a:t> </a:t>
            </a:r>
            <a:r>
              <a:rPr lang="en-US" b="1" dirty="0" err="1" smtClean="0"/>
              <a:t>Akuntansi</a:t>
            </a:r>
            <a:r>
              <a:rPr lang="en-US" b="1" dirty="0" smtClean="0"/>
              <a:t> yang </a:t>
            </a:r>
            <a:r>
              <a:rPr lang="en-US" b="1" dirty="0" err="1" smtClean="0"/>
              <a:t>Digunakan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(</a:t>
            </a:r>
            <a:r>
              <a:rPr lang="en-US" i="1" dirty="0" smtClean="0"/>
              <a:t>cash disbursement journal).</a:t>
            </a:r>
          </a:p>
          <a:p>
            <a:pPr lvl="1">
              <a:buNone/>
            </a:pPr>
            <a:r>
              <a:rPr lang="en-US" dirty="0" smtClean="0"/>
              <a:t>2. Register </a:t>
            </a:r>
            <a:r>
              <a:rPr lang="en-US" dirty="0" err="1" smtClean="0"/>
              <a:t>cek</a:t>
            </a:r>
            <a:r>
              <a:rPr lang="en-US" dirty="0" smtClean="0"/>
              <a:t> (</a:t>
            </a:r>
            <a:r>
              <a:rPr lang="en-US" i="1" dirty="0" smtClean="0"/>
              <a:t>check register).</a:t>
            </a:r>
          </a:p>
          <a:p>
            <a:pPr lvl="1">
              <a:buNone/>
            </a:pPr>
            <a:r>
              <a:rPr lang="sv-SE" dirty="0" smtClean="0"/>
              <a:t>3. Jurnal pengeluaran dana kas kecil.</a:t>
            </a:r>
            <a:endParaRPr lang="en-US" dirty="0"/>
          </a:p>
        </p:txBody>
      </p:sp>
    </p:spTree>
  </p:cSld>
  <p:clrMapOvr>
    <a:masterClrMapping/>
  </p:clrMapOvr>
  <p:transition>
    <p:wheel spokes="3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Fungsi</a:t>
            </a:r>
            <a:r>
              <a:rPr lang="en-US" b="1" dirty="0" smtClean="0"/>
              <a:t> yang </a:t>
            </a:r>
            <a:r>
              <a:rPr lang="en-US" b="1" dirty="0" err="1" smtClean="0"/>
              <a:t>Terkait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sv-SE" dirty="0" smtClean="0"/>
              <a:t>3. Fungsi pemegang dana kas kecil</a:t>
            </a:r>
          </a:p>
          <a:p>
            <a:pPr lvl="1">
              <a:buNone/>
            </a:pPr>
            <a:r>
              <a:rPr lang="en-US" dirty="0" smtClean="0"/>
              <a:t>4. </a:t>
            </a:r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tunai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5.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pemeriksa</a:t>
            </a:r>
            <a:r>
              <a:rPr lang="en-US" dirty="0" smtClean="0"/>
              <a:t> intern.</a:t>
            </a:r>
            <a:endParaRPr lang="en-US" dirty="0"/>
          </a:p>
        </p:txBody>
      </p:sp>
    </p:spTree>
  </p:cSld>
  <p:clrMapOvr>
    <a:masterClrMapping/>
  </p:clrMapOvr>
  <p:transition>
    <p:plu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239000" cy="990600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Bagan Alir Dokumen Sistem Dana Kas Kecil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, </a:t>
            </a:r>
            <a:endParaRPr lang="en-US" dirty="0" smtClean="0"/>
          </a:p>
          <a:p>
            <a:pPr lvl="1"/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pertanggungjawaban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pengisian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14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diuraikan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: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tunai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162800" cy="990600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Prosedur Pembentukan Dana Kas Kecil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Bagan</a:t>
            </a:r>
            <a:r>
              <a:rPr lang="en-US" dirty="0" smtClean="0"/>
              <a:t> </a:t>
            </a:r>
            <a:r>
              <a:rPr lang="en-US" dirty="0" err="1" smtClean="0"/>
              <a:t>alir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dilukiskan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smtClean="0"/>
              <a:t>14.13.</a:t>
            </a:r>
          </a:p>
          <a:p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register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Dana </a:t>
            </a:r>
            <a:r>
              <a:rPr lang="en-US" dirty="0" err="1" smtClean="0"/>
              <a:t>Kas</a:t>
            </a:r>
            <a:r>
              <a:rPr lang="en-US" dirty="0" smtClean="0"/>
              <a:t> Kecil </a:t>
            </a:r>
            <a:r>
              <a:rPr lang="en-US" dirty="0" smtClean="0"/>
              <a:t>				xx </a:t>
            </a:r>
            <a:endParaRPr lang="en-US" dirty="0" smtClean="0"/>
          </a:p>
          <a:p>
            <a:pPr lvl="2">
              <a:buNone/>
            </a:pP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smtClean="0"/>
              <a:t>		xx </a:t>
            </a:r>
          </a:p>
          <a:p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register </a:t>
            </a: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 </a:t>
            </a:r>
          </a:p>
          <a:p>
            <a:pPr lvl="1">
              <a:buNone/>
            </a:pP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	 </a:t>
            </a:r>
            <a:r>
              <a:rPr lang="en-US" dirty="0" smtClean="0"/>
              <a:t>xx </a:t>
            </a:r>
          </a:p>
          <a:p>
            <a:pPr lvl="2">
              <a:buNone/>
            </a:pP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smtClean="0"/>
              <a:t>						xx </a:t>
            </a:r>
            <a:endParaRPr lang="en-US" dirty="0"/>
          </a:p>
        </p:txBody>
      </p:sp>
    </p:spTree>
  </p:cSld>
  <p:clrMapOvr>
    <a:masterClrMapping/>
  </p:clrMapOvr>
  <p:transition>
    <p:wheel spokes="8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077200" cy="990600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Prosedur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Permintaan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Pertanggungjawaban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Pengeluaran</a:t>
            </a:r>
            <a:r>
              <a:rPr lang="en-US" sz="2800" b="1" dirty="0" smtClean="0"/>
              <a:t> Dana </a:t>
            </a:r>
            <a:r>
              <a:rPr lang="en-US" sz="2800" b="1" dirty="0" err="1" smtClean="0"/>
              <a:t>Kas</a:t>
            </a:r>
            <a:r>
              <a:rPr lang="en-US" sz="2800" b="1" dirty="0" smtClean="0"/>
              <a:t> Kecil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Bagan</a:t>
            </a:r>
            <a:r>
              <a:rPr lang="en-US" dirty="0" smtClean="0"/>
              <a:t> </a:t>
            </a:r>
            <a:r>
              <a:rPr lang="en-US" dirty="0" err="1" smtClean="0"/>
              <a:t>alir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pertanggungjawaban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err="1" smtClean="0"/>
              <a:t>imprest</a:t>
            </a:r>
            <a:r>
              <a:rPr lang="en-US" i="1" dirty="0" smtClean="0"/>
              <a:t> system </a:t>
            </a:r>
            <a:r>
              <a:rPr lang="en-US" dirty="0" err="1" smtClean="0"/>
              <a:t>dilukiskan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smtClean="0"/>
              <a:t>14.14.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</a:t>
            </a:r>
            <a:r>
              <a:rPr lang="en-US" dirty="0" smtClean="0"/>
              <a:t>. 	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register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register </a:t>
            </a: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b="1" dirty="0" smtClean="0"/>
              <a:t>Register </a:t>
            </a:r>
            <a:r>
              <a:rPr lang="en-US" b="1" dirty="0" err="1" smtClean="0"/>
              <a:t>bukti</a:t>
            </a:r>
            <a:r>
              <a:rPr lang="en-US" b="1" dirty="0" smtClean="0"/>
              <a:t> </a:t>
            </a:r>
            <a:r>
              <a:rPr lang="en-US" b="1" dirty="0" err="1" smtClean="0"/>
              <a:t>kas</a:t>
            </a:r>
            <a:r>
              <a:rPr lang="en-US" b="1" dirty="0" smtClean="0"/>
              <a:t> </a:t>
            </a:r>
            <a:r>
              <a:rPr lang="en-US" b="1" dirty="0" err="1" smtClean="0"/>
              <a:t>keluar</a:t>
            </a:r>
            <a:r>
              <a:rPr lang="en-US" b="1" dirty="0" smtClean="0"/>
              <a:t>:</a:t>
            </a:r>
          </a:p>
          <a:p>
            <a:pPr lvl="2">
              <a:buNone/>
            </a:pPr>
            <a:r>
              <a:rPr lang="en-US" sz="2400" dirty="0" smtClean="0"/>
              <a:t>Dana </a:t>
            </a:r>
            <a:r>
              <a:rPr lang="en-US" sz="2400" dirty="0" err="1" smtClean="0"/>
              <a:t>Kas</a:t>
            </a:r>
            <a:r>
              <a:rPr lang="en-US" sz="2400" dirty="0" smtClean="0"/>
              <a:t> Kecil </a:t>
            </a:r>
            <a:r>
              <a:rPr lang="en-US" sz="2400" dirty="0" smtClean="0"/>
              <a:t>				xx </a:t>
            </a:r>
            <a:endParaRPr lang="en-US" sz="2400" dirty="0" smtClean="0"/>
          </a:p>
          <a:p>
            <a:pPr lvl="3">
              <a:buNone/>
            </a:pPr>
            <a:r>
              <a:rPr lang="en-US" sz="2400" dirty="0" err="1" smtClean="0"/>
              <a:t>Bukti</a:t>
            </a:r>
            <a:r>
              <a:rPr lang="en-US" sz="2400" dirty="0" smtClean="0"/>
              <a:t> </a:t>
            </a:r>
            <a:r>
              <a:rPr lang="en-US" sz="2400" dirty="0" err="1" smtClean="0"/>
              <a:t>Kas</a:t>
            </a:r>
            <a:r>
              <a:rPr lang="en-US" sz="2400" dirty="0" smtClean="0"/>
              <a:t> </a:t>
            </a:r>
            <a:r>
              <a:rPr lang="en-US" sz="2400" dirty="0" err="1" smtClean="0"/>
              <a:t>Keluar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Dibayar</a:t>
            </a:r>
            <a:r>
              <a:rPr lang="en-US" sz="2400" dirty="0" smtClean="0"/>
              <a:t> </a:t>
            </a:r>
            <a:r>
              <a:rPr lang="en-US" sz="2400" dirty="0" smtClean="0"/>
              <a:t>	xx</a:t>
            </a:r>
          </a:p>
          <a:p>
            <a:pPr>
              <a:buNone/>
            </a:pPr>
            <a:r>
              <a:rPr lang="en-US" b="1" dirty="0" smtClean="0"/>
              <a:t>	Register </a:t>
            </a:r>
            <a:r>
              <a:rPr lang="en-US" b="1" dirty="0" err="1" smtClean="0"/>
              <a:t>cek</a:t>
            </a:r>
            <a:r>
              <a:rPr lang="en-US" b="1" dirty="0" smtClean="0"/>
              <a:t>:</a:t>
            </a:r>
          </a:p>
          <a:p>
            <a:pPr>
              <a:buNone/>
            </a:pPr>
            <a:r>
              <a:rPr lang="en-US" dirty="0" smtClean="0"/>
              <a:t>	    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	xx</a:t>
            </a:r>
          </a:p>
          <a:p>
            <a:pPr>
              <a:buNone/>
            </a:pPr>
            <a:r>
              <a:rPr lang="en-US" dirty="0" smtClean="0"/>
              <a:t>		   </a:t>
            </a:r>
            <a:r>
              <a:rPr lang="en-US" dirty="0" err="1" smtClean="0"/>
              <a:t>Kas</a:t>
            </a:r>
            <a:r>
              <a:rPr lang="en-US" dirty="0" smtClean="0"/>
              <a:t>						xx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3000" cy="990600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Prosedur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Permintaan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Pertanggungjawaban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Pengeluaran</a:t>
            </a:r>
            <a:r>
              <a:rPr lang="en-US" sz="2800" b="1" dirty="0" smtClean="0"/>
              <a:t> Dana </a:t>
            </a:r>
            <a:r>
              <a:rPr lang="en-US" sz="2800" b="1" dirty="0" err="1" smtClean="0"/>
              <a:t>Kas</a:t>
            </a:r>
            <a:r>
              <a:rPr lang="en-US" sz="2800" b="1" dirty="0" smtClean="0"/>
              <a:t> </a:t>
            </a:r>
            <a:r>
              <a:rPr lang="en-US" sz="2800" b="1" dirty="0" smtClean="0"/>
              <a:t>Kecil - </a:t>
            </a:r>
            <a:r>
              <a:rPr lang="en-US" sz="2800" b="1" i="1" dirty="0" err="1" smtClean="0"/>
              <a:t>lanjutan</a:t>
            </a:r>
            <a:endParaRPr lang="en-US" sz="2800" i="1" dirty="0"/>
          </a:p>
        </p:txBody>
      </p:sp>
    </p:spTree>
  </p:cSld>
  <p:clrMapOvr>
    <a:masterClrMapping/>
  </p:clrMapOvr>
  <p:transition>
    <p:newsfla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876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2</a:t>
            </a:r>
            <a:r>
              <a:rPr lang="en-US" dirty="0" smtClean="0"/>
              <a:t>.	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i="1" dirty="0" smtClean="0"/>
              <a:t>Overhead </a:t>
            </a:r>
            <a:r>
              <a:rPr lang="en-US" dirty="0" err="1" smtClean="0"/>
              <a:t>Pabrik</a:t>
            </a:r>
            <a:r>
              <a:rPr lang="en-US" dirty="0" smtClean="0"/>
              <a:t> </a:t>
            </a:r>
            <a:r>
              <a:rPr lang="en-US" dirty="0" smtClean="0"/>
              <a:t>			 xx</a:t>
            </a:r>
            <a:endParaRPr lang="en-US" dirty="0" smtClean="0"/>
          </a:p>
          <a:p>
            <a:pPr lvl="1">
              <a:buNone/>
            </a:pPr>
            <a:r>
              <a:rPr lang="es-ES" dirty="0" smtClean="0"/>
              <a:t>Beban </a:t>
            </a:r>
            <a:r>
              <a:rPr lang="es-ES" dirty="0" err="1" smtClean="0"/>
              <a:t>Administrasi</a:t>
            </a:r>
            <a:r>
              <a:rPr lang="es-ES" dirty="0" smtClean="0"/>
              <a:t> dan </a:t>
            </a:r>
            <a:r>
              <a:rPr lang="es-ES" dirty="0" err="1" smtClean="0"/>
              <a:t>Umum</a:t>
            </a:r>
            <a:r>
              <a:rPr lang="es-ES" dirty="0" smtClean="0"/>
              <a:t>		 </a:t>
            </a:r>
            <a:r>
              <a:rPr lang="es-ES" dirty="0" err="1" smtClean="0"/>
              <a:t>xx</a:t>
            </a:r>
            <a:endParaRPr lang="es-ES" dirty="0" smtClean="0"/>
          </a:p>
          <a:p>
            <a:pPr lvl="1">
              <a:buNone/>
            </a:pP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			 </a:t>
            </a:r>
            <a:r>
              <a:rPr lang="en-US" dirty="0" smtClean="0"/>
              <a:t>xx </a:t>
            </a:r>
          </a:p>
          <a:p>
            <a:pPr lvl="1">
              <a:buNone/>
            </a:pPr>
            <a:r>
              <a:rPr lang="en-US" dirty="0" smtClean="0"/>
              <a:t>	Dana </a:t>
            </a:r>
            <a:r>
              <a:rPr lang="en-US" dirty="0" err="1" smtClean="0"/>
              <a:t>Kas</a:t>
            </a:r>
            <a:r>
              <a:rPr lang="en-US" dirty="0" smtClean="0"/>
              <a:t> Kecil 				xx</a:t>
            </a:r>
          </a:p>
          <a:p>
            <a:pPr lvl="3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</a:t>
            </a:r>
            <a:r>
              <a:rPr lang="en-US" dirty="0" smtClean="0"/>
              <a:t>.	</a:t>
            </a:r>
            <a:r>
              <a:rPr lang="en-US" dirty="0" err="1" smtClean="0"/>
              <a:t>Pengisian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register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register </a:t>
            </a: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b="1" dirty="0" smtClean="0"/>
              <a:t>	Register </a:t>
            </a:r>
            <a:r>
              <a:rPr lang="en-US" b="1" dirty="0" err="1" smtClean="0"/>
              <a:t>bukti</a:t>
            </a:r>
            <a:r>
              <a:rPr lang="en-US" b="1" dirty="0" smtClean="0"/>
              <a:t> </a:t>
            </a:r>
            <a:r>
              <a:rPr lang="en-US" b="1" dirty="0" err="1" smtClean="0"/>
              <a:t>kas</a:t>
            </a:r>
            <a:r>
              <a:rPr lang="en-US" b="1" dirty="0" smtClean="0"/>
              <a:t> </a:t>
            </a:r>
            <a:r>
              <a:rPr lang="en-US" b="1" dirty="0" err="1" smtClean="0"/>
              <a:t>keluar</a:t>
            </a:r>
            <a:r>
              <a:rPr lang="en-US" b="1" dirty="0" smtClean="0"/>
              <a:t>:</a:t>
            </a:r>
          </a:p>
          <a:p>
            <a:pPr>
              <a:buNone/>
            </a:pPr>
            <a:r>
              <a:rPr lang="en-US" dirty="0" smtClean="0"/>
              <a:t>	Dana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smtClean="0"/>
              <a:t>Kecil			 </a:t>
            </a:r>
            <a:r>
              <a:rPr lang="en-US" dirty="0" smtClean="0"/>
              <a:t>xx 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smtClean="0"/>
              <a:t>	xx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	Register </a:t>
            </a:r>
            <a:r>
              <a:rPr lang="en-US" b="1" dirty="0" err="1" smtClean="0"/>
              <a:t>cek</a:t>
            </a:r>
            <a:r>
              <a:rPr lang="en-US" b="1" dirty="0" smtClean="0"/>
              <a:t>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smtClean="0"/>
              <a:t>	xx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Kas</a:t>
            </a:r>
            <a:r>
              <a:rPr lang="en-US" dirty="0" smtClean="0"/>
              <a:t>					 </a:t>
            </a:r>
            <a:r>
              <a:rPr lang="en-US" dirty="0" smtClean="0"/>
              <a:t>xx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990600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Prosedur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Permintaan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Pertanggungjawaban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Pengeluaran</a:t>
            </a:r>
            <a:r>
              <a:rPr lang="en-US" sz="2800" b="1" dirty="0" smtClean="0"/>
              <a:t> Dana </a:t>
            </a:r>
            <a:r>
              <a:rPr lang="en-US" sz="2800" b="1" dirty="0" err="1" smtClean="0"/>
              <a:t>Kas</a:t>
            </a:r>
            <a:r>
              <a:rPr lang="en-US" sz="2800" b="1" dirty="0" smtClean="0"/>
              <a:t> </a:t>
            </a:r>
            <a:r>
              <a:rPr lang="en-US" sz="2800" b="1" dirty="0" smtClean="0"/>
              <a:t>Kecil - </a:t>
            </a:r>
            <a:r>
              <a:rPr lang="en-US" sz="2800" b="1" i="1" dirty="0" err="1" smtClean="0"/>
              <a:t>lanjutan</a:t>
            </a:r>
            <a:endParaRPr lang="en-US" sz="2800" i="1" dirty="0"/>
          </a:p>
        </p:txBody>
      </p:sp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Bagan</a:t>
            </a:r>
            <a:r>
              <a:rPr lang="en-US" dirty="0" smtClean="0"/>
              <a:t> </a:t>
            </a:r>
            <a:r>
              <a:rPr lang="en-US" dirty="0" err="1" smtClean="0"/>
              <a:t>alir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pertanggungjawaban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fluctuating-fund-balance system </a:t>
            </a:r>
            <a:r>
              <a:rPr lang="en-US" dirty="0" err="1" smtClean="0"/>
              <a:t>disajikan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14.15. </a:t>
            </a:r>
            <a:endParaRPr lang="en-US" dirty="0" smtClean="0"/>
          </a:p>
          <a:p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bagan</a:t>
            </a:r>
            <a:r>
              <a:rPr lang="en-US" dirty="0" smtClean="0"/>
              <a:t> </a:t>
            </a:r>
            <a:r>
              <a:rPr lang="en-US" dirty="0" err="1" smtClean="0"/>
              <a:t>alir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err="1" smtClean="0"/>
              <a:t>imprest</a:t>
            </a:r>
            <a:r>
              <a:rPr lang="en-US" i="1" dirty="0" smtClean="0"/>
              <a:t> system </a:t>
            </a:r>
            <a:r>
              <a:rPr lang="en-US" dirty="0" err="1" smtClean="0"/>
              <a:t>dengan</a:t>
            </a:r>
            <a:r>
              <a:rPr lang="en-US" i="1" dirty="0" smtClean="0"/>
              <a:t> fluctuating-fund-balance system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pertanggungjawaban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3000" cy="990600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Prosedur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Permintaan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Pertanggungjawaban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Pengeluaran</a:t>
            </a:r>
            <a:r>
              <a:rPr lang="en-US" sz="2800" b="1" dirty="0" smtClean="0"/>
              <a:t> Dana </a:t>
            </a:r>
            <a:r>
              <a:rPr lang="en-US" sz="2800" b="1" dirty="0" err="1" smtClean="0"/>
              <a:t>Kas</a:t>
            </a:r>
            <a:r>
              <a:rPr lang="en-US" sz="2800" b="1" dirty="0" smtClean="0"/>
              <a:t> </a:t>
            </a:r>
            <a:r>
              <a:rPr lang="en-US" sz="2800" b="1" dirty="0" smtClean="0"/>
              <a:t>Kecil - </a:t>
            </a:r>
            <a:r>
              <a:rPr lang="en-US" sz="2800" b="1" i="1" dirty="0" err="1" smtClean="0"/>
              <a:t>lanjutan</a:t>
            </a:r>
            <a:endParaRPr lang="en-US" sz="2800" i="1" dirty="0"/>
          </a:p>
        </p:txBody>
      </p:sp>
    </p:spTree>
  </p:cSld>
  <p:clrMapOvr>
    <a:masterClrMapping/>
  </p:clrMapOvr>
  <p:transition>
    <p:wheel spokes="8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,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(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)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i="1" dirty="0" smtClean="0"/>
              <a:t>Overhead </a:t>
            </a:r>
            <a:r>
              <a:rPr lang="en-US" dirty="0" err="1" smtClean="0"/>
              <a:t>Pabrik</a:t>
            </a:r>
            <a:r>
              <a:rPr lang="en-US" dirty="0" smtClean="0"/>
              <a:t> </a:t>
            </a:r>
            <a:r>
              <a:rPr lang="en-US" dirty="0" smtClean="0"/>
              <a:t>		xx</a:t>
            </a:r>
            <a:endParaRPr lang="en-US" dirty="0" smtClean="0"/>
          </a:p>
          <a:p>
            <a:pPr lvl="1">
              <a:buNone/>
            </a:pPr>
            <a:r>
              <a:rPr lang="es-ES" dirty="0" smtClean="0"/>
              <a:t>Beban </a:t>
            </a:r>
            <a:r>
              <a:rPr lang="es-ES" dirty="0" err="1" smtClean="0"/>
              <a:t>Administrasi</a:t>
            </a:r>
            <a:r>
              <a:rPr lang="es-ES" dirty="0" smtClean="0"/>
              <a:t> dan </a:t>
            </a:r>
            <a:r>
              <a:rPr lang="es-ES" dirty="0" err="1" smtClean="0"/>
              <a:t>Umum</a:t>
            </a:r>
            <a:r>
              <a:rPr lang="es-ES" dirty="0" smtClean="0"/>
              <a:t> </a:t>
            </a:r>
            <a:r>
              <a:rPr lang="es-ES" dirty="0" smtClean="0"/>
              <a:t>	</a:t>
            </a:r>
            <a:r>
              <a:rPr lang="es-ES" dirty="0" err="1" smtClean="0"/>
              <a:t>xx</a:t>
            </a:r>
            <a:endParaRPr lang="es-ES" dirty="0" smtClean="0"/>
          </a:p>
          <a:p>
            <a:pPr lvl="1">
              <a:buNone/>
            </a:pP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 </a:t>
            </a:r>
            <a:r>
              <a:rPr lang="en-US" dirty="0" smtClean="0"/>
              <a:t>			xx </a:t>
            </a:r>
            <a:endParaRPr lang="en-US" dirty="0" smtClean="0"/>
          </a:p>
          <a:p>
            <a:pPr lvl="2">
              <a:buNone/>
            </a:pPr>
            <a:r>
              <a:rPr lang="en-US" dirty="0" smtClean="0"/>
              <a:t>Dana </a:t>
            </a:r>
            <a:r>
              <a:rPr lang="en-US" dirty="0" err="1" smtClean="0"/>
              <a:t>Kas</a:t>
            </a:r>
            <a:r>
              <a:rPr lang="en-US" dirty="0" smtClean="0"/>
              <a:t> Kecil </a:t>
            </a:r>
            <a:r>
              <a:rPr lang="en-US" dirty="0" smtClean="0"/>
              <a:t>				xx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3000" cy="990600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Prosedur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Permintaan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Pertanggungjawaban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Pengeluaran</a:t>
            </a:r>
            <a:r>
              <a:rPr lang="en-US" sz="2800" b="1" dirty="0" smtClean="0"/>
              <a:t> Dana </a:t>
            </a:r>
            <a:r>
              <a:rPr lang="en-US" sz="2800" b="1" dirty="0" err="1" smtClean="0"/>
              <a:t>Kas</a:t>
            </a:r>
            <a:r>
              <a:rPr lang="en-US" sz="2800" b="1" dirty="0" smtClean="0"/>
              <a:t> </a:t>
            </a:r>
            <a:r>
              <a:rPr lang="en-US" sz="2800" b="1" dirty="0" smtClean="0"/>
              <a:t>Kecil - </a:t>
            </a:r>
            <a:r>
              <a:rPr lang="en-US" sz="2800" b="1" i="1" dirty="0" err="1" smtClean="0"/>
              <a:t>lanjutan</a:t>
            </a:r>
            <a:endParaRPr lang="en-US" sz="2800" i="1" dirty="0"/>
          </a:p>
        </p:txBody>
      </p:sp>
    </p:spTree>
  </p:cSld>
  <p:clrMapOvr>
    <a:masterClrMapping/>
  </p:clrMapOvr>
  <p:transition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924800" cy="990600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>Prosedur Pengisian Kembali Dana Kas Kecil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Bagan</a:t>
            </a:r>
            <a:r>
              <a:rPr lang="en-US" dirty="0" smtClean="0"/>
              <a:t> </a:t>
            </a:r>
            <a:r>
              <a:rPr lang="en-US" dirty="0" err="1" smtClean="0"/>
              <a:t>alir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pengisian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err="1" smtClean="0"/>
              <a:t>imprest</a:t>
            </a:r>
            <a:r>
              <a:rPr lang="en-US" i="1" dirty="0" smtClean="0"/>
              <a:t> system </a:t>
            </a:r>
            <a:r>
              <a:rPr lang="en-US" dirty="0" err="1" smtClean="0"/>
              <a:t>dilukiskan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14.16. </a:t>
            </a:r>
            <a:endParaRPr lang="en-US" dirty="0" smtClean="0"/>
          </a:p>
          <a:p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register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i="1" dirty="0" smtClean="0"/>
              <a:t>Overhead </a:t>
            </a:r>
            <a:r>
              <a:rPr lang="en-US" dirty="0" err="1" smtClean="0"/>
              <a:t>Pabrik</a:t>
            </a:r>
            <a:r>
              <a:rPr lang="en-US" dirty="0" smtClean="0"/>
              <a:t> </a:t>
            </a:r>
            <a:r>
              <a:rPr lang="en-US" dirty="0" err="1" smtClean="0"/>
              <a:t>Sesungguhnya</a:t>
            </a:r>
            <a:r>
              <a:rPr lang="en-US" dirty="0" smtClean="0"/>
              <a:t> </a:t>
            </a:r>
            <a:r>
              <a:rPr lang="en-US" dirty="0" smtClean="0"/>
              <a:t>	xx </a:t>
            </a:r>
            <a:endParaRPr lang="en-US" dirty="0" smtClean="0"/>
          </a:p>
          <a:p>
            <a:pPr lvl="1">
              <a:buNone/>
            </a:pPr>
            <a:r>
              <a:rPr lang="es-ES" dirty="0" smtClean="0"/>
              <a:t>Beban </a:t>
            </a:r>
            <a:r>
              <a:rPr lang="es-ES" dirty="0" err="1" smtClean="0"/>
              <a:t>Administrasi</a:t>
            </a:r>
            <a:r>
              <a:rPr lang="es-ES" dirty="0" smtClean="0"/>
              <a:t> dan </a:t>
            </a:r>
            <a:r>
              <a:rPr lang="es-ES" dirty="0" err="1" smtClean="0"/>
              <a:t>Umum</a:t>
            </a:r>
            <a:r>
              <a:rPr lang="es-ES" dirty="0" smtClean="0"/>
              <a:t> </a:t>
            </a:r>
            <a:r>
              <a:rPr lang="es-ES" dirty="0" smtClean="0"/>
              <a:t>		</a:t>
            </a:r>
            <a:r>
              <a:rPr lang="es-ES" dirty="0" err="1" smtClean="0"/>
              <a:t>xx</a:t>
            </a:r>
            <a:endParaRPr lang="es-ES" dirty="0" smtClean="0"/>
          </a:p>
          <a:p>
            <a:pPr lvl="1">
              <a:buNone/>
            </a:pP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 </a:t>
            </a:r>
            <a:r>
              <a:rPr lang="en-US" dirty="0" smtClean="0"/>
              <a:t>				xx </a:t>
            </a:r>
            <a:endParaRPr lang="en-US" dirty="0" smtClean="0"/>
          </a:p>
          <a:p>
            <a:pPr lvl="2">
              <a:buNone/>
            </a:pP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smtClean="0"/>
              <a:t>		xx</a:t>
            </a:r>
            <a:endParaRPr lang="en-US" dirty="0"/>
          </a:p>
        </p:txBody>
      </p:sp>
    </p:spTree>
  </p:cSld>
  <p:clrMapOvr>
    <a:masterClrMapping/>
  </p:clrMapOvr>
  <p:transition>
    <p:wheel spokes="8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i="1" dirty="0" smtClean="0"/>
              <a:t> fluctuating-fund-balance system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yang </a:t>
            </a:r>
            <a:r>
              <a:rPr lang="en-US" dirty="0" err="1" smtClean="0"/>
              <a:t>dilukiskan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14.16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fluctuating-fund-balance system</a:t>
            </a:r>
            <a:r>
              <a:rPr lang="en-US" dirty="0" smtClean="0"/>
              <a:t>,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register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Dana </a:t>
            </a:r>
            <a:r>
              <a:rPr lang="en-US" dirty="0" err="1" smtClean="0"/>
              <a:t>Kas</a:t>
            </a:r>
            <a:r>
              <a:rPr lang="en-US" dirty="0" smtClean="0"/>
              <a:t> Kecil </a:t>
            </a:r>
            <a:r>
              <a:rPr lang="en-US" dirty="0" smtClean="0"/>
              <a:t>				xx </a:t>
            </a:r>
            <a:endParaRPr lang="en-US" dirty="0" smtClean="0"/>
          </a:p>
          <a:p>
            <a:pPr lvl="2">
              <a:buNone/>
            </a:pP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Dibayar</a:t>
            </a:r>
            <a:r>
              <a:rPr lang="en-US" dirty="0" smtClean="0"/>
              <a:t> </a:t>
            </a:r>
            <a:r>
              <a:rPr lang="en-US" dirty="0" smtClean="0"/>
              <a:t>		xx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 smtClean="0"/>
              <a:t>Prosedur Pengisian Kembali Dana Kas </a:t>
            </a:r>
            <a:r>
              <a:rPr lang="fi-FI" b="1" dirty="0" smtClean="0"/>
              <a:t>Kecil - </a:t>
            </a:r>
            <a:r>
              <a:rPr lang="fi-FI" b="1" i="1" dirty="0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cover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RANGKUMAN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,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pemindahbukuan</a:t>
            </a:r>
            <a:r>
              <a:rPr lang="en-US" dirty="0" smtClean="0"/>
              <a:t> </a:t>
            </a:r>
            <a:r>
              <a:rPr lang="en-US" dirty="0" err="1" smtClean="0"/>
              <a:t>menjamin</a:t>
            </a:r>
            <a:r>
              <a:rPr lang="en-US" dirty="0" smtClean="0"/>
              <a:t> </a:t>
            </a:r>
            <a:r>
              <a:rPr lang="en-US" dirty="0" err="1" smtClean="0"/>
              <a:t>diterimanya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yang </a:t>
            </a:r>
            <a:r>
              <a:rPr lang="en-US" dirty="0" err="1" smtClean="0"/>
              <a:t>dimaksud</a:t>
            </a:r>
            <a:r>
              <a:rPr lang="en-US" dirty="0" smtClean="0"/>
              <a:t>.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pemindahbukuan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menjamin</a:t>
            </a:r>
            <a:r>
              <a:rPr lang="en-US" dirty="0" smtClean="0"/>
              <a:t> </a:t>
            </a:r>
            <a:r>
              <a:rPr lang="en-US" dirty="0" err="1" smtClean="0"/>
              <a:t>ketelitian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keandalan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ketiga</a:t>
            </a:r>
            <a:r>
              <a:rPr lang="en-US" dirty="0" smtClean="0"/>
              <a:t> (bank) yang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periodik</a:t>
            </a:r>
            <a:r>
              <a:rPr lang="en-US" dirty="0" smtClean="0"/>
              <a:t> </a:t>
            </a:r>
            <a:r>
              <a:rPr lang="en-US" dirty="0" err="1" smtClean="0"/>
              <a:t>mengirimkan</a:t>
            </a:r>
            <a:r>
              <a:rPr lang="en-US" dirty="0" smtClean="0"/>
              <a:t> </a:t>
            </a:r>
            <a:r>
              <a:rPr lang="en-US" dirty="0" err="1" smtClean="0"/>
              <a:t>rekening</a:t>
            </a:r>
            <a:r>
              <a:rPr lang="en-US" dirty="0" smtClean="0"/>
              <a:t> </a:t>
            </a:r>
            <a:r>
              <a:rPr lang="en-US" dirty="0" err="1" smtClean="0"/>
              <a:t>koran</a:t>
            </a:r>
            <a:r>
              <a:rPr lang="en-US" dirty="0" smtClean="0"/>
              <a:t> bank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rekonsiliasi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i="1" dirty="0" smtClean="0"/>
              <a:t>cancelled check </a:t>
            </a:r>
            <a:r>
              <a:rPr lang="en-US" dirty="0" err="1" smtClean="0"/>
              <a:t>dikembalikan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i="1" dirty="0" smtClean="0"/>
              <a:t>check issuer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perbankan</a:t>
            </a:r>
            <a:r>
              <a:rPr lang="en-US" dirty="0" smtClean="0"/>
              <a:t>,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yang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digunakannya</a:t>
            </a:r>
            <a:r>
              <a:rPr lang="en-US" dirty="0" smtClean="0"/>
              <a:t> </a:t>
            </a:r>
            <a:r>
              <a:rPr lang="en-US" i="1" dirty="0" smtClean="0"/>
              <a:t>cancelled check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yang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, </a:t>
            </a:r>
            <a:r>
              <a:rPr lang="en-US" dirty="0" err="1" smtClean="0"/>
              <a:t>cek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heel spokes="8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hubungannya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dibahas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10.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empat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: (1)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i="1" dirty="0" smtClean="0"/>
              <a:t>account payable system, </a:t>
            </a:r>
            <a:r>
              <a:rPr lang="en-US" dirty="0" smtClean="0"/>
              <a:t>(2)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i="1" dirty="0" smtClean="0"/>
              <a:t>one-time voucher payable system-cash basis, </a:t>
            </a:r>
            <a:r>
              <a:rPr lang="en-US" dirty="0" smtClean="0"/>
              <a:t>(3)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i="1" dirty="0" smtClean="0"/>
              <a:t>one-time voucher payable system-accrual basis</a:t>
            </a:r>
            <a:r>
              <a:rPr lang="en-US" dirty="0" smtClean="0"/>
              <a:t>, (4)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i="1" dirty="0" smtClean="0"/>
              <a:t>built-up voucher payable system.</a:t>
            </a:r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tunai</a:t>
            </a:r>
            <a:r>
              <a:rPr lang="en-US" dirty="0" smtClean="0"/>
              <a:t> </a:t>
            </a:r>
            <a:r>
              <a:rPr lang="en-US" dirty="0" err="1" smtClean="0"/>
              <a:t>dilaksanakan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yang </a:t>
            </a:r>
            <a:r>
              <a:rPr lang="en-US" dirty="0" err="1" smtClean="0"/>
              <a:t>diselenggarakan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: </a:t>
            </a:r>
            <a:r>
              <a:rPr lang="en-US" i="1" dirty="0" smtClean="0"/>
              <a:t>fluctuating-fund-balance system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err="1" smtClean="0"/>
              <a:t>imprest</a:t>
            </a:r>
            <a:r>
              <a:rPr lang="en-US" i="1" dirty="0" smtClean="0"/>
              <a:t> system. </a:t>
            </a:r>
            <a:r>
              <a:rPr lang="en-US" dirty="0" err="1" smtClean="0"/>
              <a:t>Dalam</a:t>
            </a:r>
            <a:r>
              <a:rPr lang="en-US" i="1" dirty="0" smtClean="0"/>
              <a:t> fluctuating-fund-balance system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berubah-ubah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pengisian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pemakaian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i="1" dirty="0" smtClean="0"/>
              <a:t>fluctuating-fund-balance system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pengisian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dikeluarkan</a:t>
            </a:r>
            <a:r>
              <a:rPr lang="en-US" dirty="0" smtClean="0"/>
              <a:t>.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penyelenggaraan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internal yang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direkonsiliasi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rekening</a:t>
            </a:r>
            <a:r>
              <a:rPr lang="en-US" dirty="0" smtClean="0"/>
              <a:t> </a:t>
            </a:r>
            <a:r>
              <a:rPr lang="en-US" dirty="0" err="1" smtClean="0"/>
              <a:t>koran</a:t>
            </a:r>
            <a:r>
              <a:rPr lang="en-US" dirty="0" smtClean="0"/>
              <a:t> bank yang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periodik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bank.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RANGKUMAN 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SISTEM AKUNTANSI PENGELUARAN KAS DENGAN CEK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/>
              <a:t>Deskripsi</a:t>
            </a:r>
            <a:r>
              <a:rPr lang="en-US" b="1" dirty="0" smtClean="0"/>
              <a:t> </a:t>
            </a:r>
            <a:r>
              <a:rPr lang="en-US" b="1" dirty="0" err="1" smtClean="0"/>
              <a:t>Kegiatan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.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 (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jumlahnya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), </a:t>
            </a:r>
            <a:r>
              <a:rPr lang="en-US" dirty="0" err="1" smtClean="0"/>
              <a:t>dilaksanakan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yang </a:t>
            </a:r>
            <a:r>
              <a:rPr lang="en-US" dirty="0" err="1" smtClean="0"/>
              <a:t>diselenggarakan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: </a:t>
            </a:r>
            <a:r>
              <a:rPr lang="en-US" i="1" dirty="0" smtClean="0"/>
              <a:t>fluctuating-fund-balance system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imprest</a:t>
            </a:r>
            <a:r>
              <a:rPr lang="en-US" i="1" dirty="0" smtClean="0"/>
              <a:t> system.</a:t>
            </a: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i="1" dirty="0" err="1" smtClean="0"/>
              <a:t>imprest</a:t>
            </a:r>
            <a:r>
              <a:rPr lang="en-US" i="1" dirty="0" smtClean="0"/>
              <a:t> system,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.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arsip</a:t>
            </a:r>
            <a:r>
              <a:rPr lang="en-US" dirty="0" smtClean="0"/>
              <a:t> </a:t>
            </a:r>
            <a:r>
              <a:rPr lang="en-US" dirty="0" err="1" smtClean="0"/>
              <a:t>sementara</a:t>
            </a:r>
            <a:r>
              <a:rPr lang="en-US" dirty="0" smtClean="0"/>
              <a:t>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pengisian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,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direkap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pengisian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. Dana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diisi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rupiah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dikumpulkan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dilaksanakan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direkonsiliasi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rekening</a:t>
            </a:r>
            <a:r>
              <a:rPr lang="en-US" dirty="0" smtClean="0"/>
              <a:t> </a:t>
            </a:r>
            <a:r>
              <a:rPr lang="en-US" dirty="0" err="1" smtClean="0"/>
              <a:t>koran</a:t>
            </a:r>
            <a:r>
              <a:rPr lang="en-US" dirty="0" smtClean="0"/>
              <a:t> bank.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halnya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fluctuating-fund-balance system, </a:t>
            </a:r>
            <a:r>
              <a:rPr lang="en-US" i="1" dirty="0" err="1" smtClean="0"/>
              <a:t>imprest</a:t>
            </a:r>
            <a:r>
              <a:rPr lang="en-US" i="1" dirty="0" smtClean="0"/>
              <a:t> system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mengarsipkan</a:t>
            </a:r>
            <a:r>
              <a:rPr lang="en-US" dirty="0" smtClean="0"/>
              <a:t> </a:t>
            </a:r>
            <a:r>
              <a:rPr lang="en-US" dirty="0" err="1" smtClean="0"/>
              <a:t>bukti-bukti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arsip</a:t>
            </a:r>
            <a:r>
              <a:rPr lang="en-US" dirty="0" smtClean="0"/>
              <a:t> </a:t>
            </a:r>
            <a:r>
              <a:rPr lang="en-US" dirty="0" err="1" smtClean="0"/>
              <a:t>sementara</a:t>
            </a:r>
            <a:r>
              <a:rPr lang="en-US" dirty="0" smtClean="0"/>
              <a:t>,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pengisian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RANGKUMAN 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circl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-teknik-tulisan-27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532050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Deskripsi</a:t>
            </a:r>
            <a:r>
              <a:rPr lang="en-US" b="1" dirty="0" smtClean="0"/>
              <a:t> </a:t>
            </a:r>
            <a:r>
              <a:rPr lang="en-US" b="1" dirty="0" err="1" smtClean="0"/>
              <a:t>Kegiatan</a:t>
            </a:r>
            <a:r>
              <a:rPr lang="en-US" b="1" dirty="0" smtClean="0"/>
              <a:t> - </a:t>
            </a:r>
            <a:r>
              <a:rPr lang="en-US" b="1" i="1" dirty="0" err="1" smtClean="0"/>
              <a:t>lanjutan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305800" cy="5029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kebaikan</a:t>
            </a:r>
            <a:r>
              <a:rPr lang="en-US" dirty="0" smtClean="0"/>
              <a:t> </a:t>
            </a:r>
            <a:r>
              <a:rPr lang="en-US" dirty="0" err="1" smtClean="0"/>
              <a:t>ditinjau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internal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1</a:t>
            </a:r>
            <a:r>
              <a:rPr lang="en-US" dirty="0" smtClean="0"/>
              <a:t>.	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digunakannya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,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yang </a:t>
            </a:r>
            <a:r>
              <a:rPr lang="en-US" dirty="0" err="1" smtClean="0"/>
              <a:t>namanya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yang 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formulir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menjamin</a:t>
            </a:r>
            <a:r>
              <a:rPr lang="en-US" dirty="0" smtClean="0"/>
              <a:t> </a:t>
            </a:r>
            <a:r>
              <a:rPr lang="en-US" dirty="0" err="1" smtClean="0"/>
              <a:t>diterimanya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yang </a:t>
            </a:r>
            <a:r>
              <a:rPr lang="en-US" dirty="0" err="1" smtClean="0"/>
              <a:t>dimaksud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pembayar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smtClean="0"/>
              <a:t>	</a:t>
            </a:r>
            <a:r>
              <a:rPr lang="en-US" dirty="0" err="1" smtClean="0"/>
              <a:t>Dilibatkannya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,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bank,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digunakannya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,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direkam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bank, yang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periodik</a:t>
            </a:r>
            <a:r>
              <a:rPr lang="en-US" dirty="0" smtClean="0"/>
              <a:t> </a:t>
            </a:r>
            <a:r>
              <a:rPr lang="en-US" dirty="0" err="1" smtClean="0"/>
              <a:t>mengirimkan</a:t>
            </a:r>
            <a:r>
              <a:rPr lang="en-US" dirty="0" smtClean="0"/>
              <a:t> </a:t>
            </a:r>
            <a:r>
              <a:rPr lang="en-US" dirty="0" err="1" smtClean="0"/>
              <a:t>rekening</a:t>
            </a:r>
            <a:r>
              <a:rPr lang="en-US" dirty="0" smtClean="0"/>
              <a:t> </a:t>
            </a:r>
            <a:r>
              <a:rPr lang="en-US" dirty="0" err="1" smtClean="0"/>
              <a:t>koran</a:t>
            </a:r>
            <a:r>
              <a:rPr lang="en-US" dirty="0" smtClean="0"/>
              <a:t> bank (</a:t>
            </a:r>
            <a:r>
              <a:rPr lang="en-US" i="1" dirty="0" smtClean="0"/>
              <a:t>bank statement)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nasabahnya</a:t>
            </a:r>
            <a:r>
              <a:rPr lang="en-US" dirty="0" smtClean="0"/>
              <a:t>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Rekening</a:t>
            </a:r>
            <a:r>
              <a:rPr lang="en-US" dirty="0" smtClean="0"/>
              <a:t> </a:t>
            </a:r>
            <a:r>
              <a:rPr lang="en-US" dirty="0" err="1" smtClean="0"/>
              <a:t>koran</a:t>
            </a:r>
            <a:r>
              <a:rPr lang="en-US" dirty="0" smtClean="0"/>
              <a:t> bank </a:t>
            </a:r>
            <a:r>
              <a:rPr lang="en-US" dirty="0" err="1" smtClean="0"/>
              <a:t>inilah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mengecek</a:t>
            </a:r>
            <a:r>
              <a:rPr lang="en-US" dirty="0" smtClean="0"/>
              <a:t> </a:t>
            </a:r>
            <a:r>
              <a:rPr lang="en-US" dirty="0" err="1" smtClean="0"/>
              <a:t>ketelitian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yang </a:t>
            </a:r>
            <a:r>
              <a:rPr lang="en-US" dirty="0" err="1" smtClean="0"/>
              <a:t>direkam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3</a:t>
            </a:r>
            <a:r>
              <a:rPr lang="en-US" dirty="0" smtClean="0"/>
              <a:t>.	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perbankan</a:t>
            </a:r>
            <a:r>
              <a:rPr lang="en-US" dirty="0" smtClean="0"/>
              <a:t> </a:t>
            </a:r>
            <a:r>
              <a:rPr lang="en-US" dirty="0" err="1" smtClean="0"/>
              <a:t>mengembalikan</a:t>
            </a:r>
            <a:r>
              <a:rPr lang="en-US" dirty="0" smtClean="0"/>
              <a:t> </a:t>
            </a:r>
            <a:r>
              <a:rPr lang="en-US" i="1" dirty="0" smtClean="0"/>
              <a:t>cancelled check </a:t>
            </a:r>
            <a:r>
              <a:rPr lang="en-US" dirty="0" err="1" smtClean="0"/>
              <a:t>kepada</a:t>
            </a:r>
            <a:r>
              <a:rPr lang="en-US" i="1" dirty="0" smtClean="0"/>
              <a:t> check issuer,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yang </a:t>
            </a:r>
            <a:r>
              <a:rPr lang="en-US" dirty="0" err="1" smtClean="0"/>
              <a:t>mengeluarkan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digunakannya</a:t>
            </a:r>
            <a:r>
              <a:rPr lang="en-US" dirty="0" smtClean="0"/>
              <a:t> </a:t>
            </a:r>
            <a:r>
              <a:rPr lang="en-US" i="1" dirty="0" smtClean="0"/>
              <a:t>cancelled</a:t>
            </a:r>
            <a:r>
              <a:rPr lang="en-US" dirty="0" smtClean="0"/>
              <a:t> </a:t>
            </a:r>
            <a:r>
              <a:rPr lang="en-US" i="1" dirty="0" smtClean="0"/>
              <a:t>check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yang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digunakannya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,</a:t>
            </a:r>
            <a:r>
              <a:rPr lang="en-US" i="1" dirty="0" smtClean="0"/>
              <a:t> check issuer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yang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. </a:t>
            </a:r>
            <a:r>
              <a:rPr lang="en-US" i="1" dirty="0" smtClean="0"/>
              <a:t>Cancelled check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andal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i="1" dirty="0" smtClean="0"/>
              <a:t> endorsement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bank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yang </a:t>
            </a:r>
            <a:r>
              <a:rPr lang="en-US" dirty="0" err="1" smtClean="0"/>
              <a:t>independen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pembayar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penerima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i="1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Dokumen</a:t>
            </a:r>
            <a:r>
              <a:rPr lang="en-US" b="1" dirty="0" smtClean="0"/>
              <a:t> yang </a:t>
            </a:r>
            <a:r>
              <a:rPr lang="en-US" b="1" dirty="0" err="1" smtClean="0"/>
              <a:t>Digunakan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Dokumen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Cek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 (</a:t>
            </a:r>
            <a:r>
              <a:rPr lang="en-US" i="1" dirty="0" smtClean="0"/>
              <a:t>check request).</a:t>
            </a:r>
            <a:endParaRPr lang="en-US" dirty="0"/>
          </a:p>
        </p:txBody>
      </p:sp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0772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Catatan</a:t>
            </a:r>
            <a:r>
              <a:rPr lang="en-US" b="1" dirty="0" smtClean="0"/>
              <a:t> </a:t>
            </a:r>
            <a:r>
              <a:rPr lang="en-US" b="1" dirty="0" err="1" smtClean="0"/>
              <a:t>Akuntansi</a:t>
            </a:r>
            <a:r>
              <a:rPr lang="en-US" b="1" dirty="0" smtClean="0"/>
              <a:t> yang </a:t>
            </a:r>
            <a:r>
              <a:rPr lang="en-US" b="1" dirty="0" err="1" smtClean="0"/>
              <a:t>Digunakan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smtClean="0"/>
              <a:t>Catatan akuntansi yang digunakan dalam sistem akuntansi pengeluaran kas dengan cek adalah: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i="1" dirty="0" smtClean="0"/>
              <a:t>(cash disbursement journal).</a:t>
            </a:r>
          </a:p>
          <a:p>
            <a:pPr lvl="1">
              <a:buNone/>
            </a:pPr>
            <a:r>
              <a:rPr lang="en-US" dirty="0" smtClean="0"/>
              <a:t>2. Register </a:t>
            </a: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i="1" dirty="0" smtClean="0"/>
              <a:t>(check register).</a:t>
            </a:r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Fungsi</a:t>
            </a:r>
            <a:r>
              <a:rPr lang="en-US" b="1" dirty="0" smtClean="0"/>
              <a:t> yang </a:t>
            </a:r>
            <a:r>
              <a:rPr lang="en-US" b="1" dirty="0" err="1" smtClean="0"/>
              <a:t>Terkait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4.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pemeriksa</a:t>
            </a:r>
            <a:r>
              <a:rPr lang="en-US" dirty="0" smtClean="0"/>
              <a:t> intern.</a:t>
            </a:r>
            <a:endParaRPr lang="en-US" dirty="0"/>
          </a:p>
        </p:txBody>
      </p:sp>
    </p:spTree>
  </p:cSld>
  <p:clrMapOvr>
    <a:masterClrMapping/>
  </p:clrMapOvr>
  <p:transition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8486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Jaringan</a:t>
            </a:r>
            <a:r>
              <a:rPr lang="en-US" b="1" dirty="0" smtClean="0"/>
              <a:t> </a:t>
            </a:r>
            <a:r>
              <a:rPr lang="en-US" b="1" dirty="0" err="1" smtClean="0"/>
              <a:t>Prosedur</a:t>
            </a:r>
            <a:r>
              <a:rPr lang="en-US" b="1" dirty="0" smtClean="0"/>
              <a:t> yang </a:t>
            </a:r>
            <a:r>
              <a:rPr lang="en-US" b="1" dirty="0" err="1" smtClean="0"/>
              <a:t>Membentuk</a:t>
            </a:r>
            <a:r>
              <a:rPr lang="en-US" b="1" dirty="0" smtClean="0"/>
              <a:t> </a:t>
            </a:r>
            <a:r>
              <a:rPr lang="en-US" b="1" dirty="0" err="1" smtClean="0"/>
              <a:t>Sistem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3820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disebutkan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,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, yang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</a:t>
            </a:r>
            <a:r>
              <a:rPr lang="en-US" dirty="0" smtClean="0"/>
              <a:t>.	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,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</a:t>
            </a:r>
          </a:p>
          <a:p>
            <a:pPr lvl="2">
              <a:buNone/>
            </a:pPr>
            <a:r>
              <a:rPr lang="en-US" dirty="0" smtClean="0"/>
              <a:t>a.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.</a:t>
            </a:r>
          </a:p>
          <a:p>
            <a:pPr lvl="2">
              <a:buNone/>
            </a:pPr>
            <a:r>
              <a:rPr lang="en-US" dirty="0" smtClean="0"/>
              <a:t>b.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.</a:t>
            </a:r>
          </a:p>
          <a:p>
            <a:pPr lvl="2">
              <a:buNone/>
            </a:pPr>
            <a:r>
              <a:rPr lang="fi-FI" dirty="0" smtClean="0"/>
              <a:t>c. Prosedur pencatatan pengeluaran kas.</a:t>
            </a:r>
          </a:p>
          <a:p>
            <a:pPr lvl="1">
              <a:buNone/>
            </a:pPr>
            <a:r>
              <a:rPr lang="en-US" dirty="0" smtClean="0"/>
              <a:t>2</a:t>
            </a:r>
            <a:r>
              <a:rPr lang="en-US" dirty="0" smtClean="0"/>
              <a:t>.	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yang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,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</a:t>
            </a:r>
          </a:p>
          <a:p>
            <a:pPr lvl="2">
              <a:buNone/>
            </a:pPr>
            <a:r>
              <a:rPr lang="en-US" dirty="0" smtClean="0"/>
              <a:t>a.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.</a:t>
            </a:r>
          </a:p>
          <a:p>
            <a:pPr lvl="2">
              <a:buNone/>
            </a:pPr>
            <a:r>
              <a:rPr lang="en-US" dirty="0" smtClean="0"/>
              <a:t>b.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.</a:t>
            </a:r>
          </a:p>
          <a:p>
            <a:pPr lvl="2">
              <a:buNone/>
            </a:pPr>
            <a:r>
              <a:rPr lang="en-US" dirty="0" smtClean="0"/>
              <a:t>c.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.</a:t>
            </a:r>
          </a:p>
          <a:p>
            <a:pPr lvl="2">
              <a:buNone/>
            </a:pPr>
            <a:r>
              <a:rPr lang="fi-FI" dirty="0" smtClean="0"/>
              <a:t>d. Prosedur pencatatan pengeluaran kas.</a:t>
            </a:r>
            <a:endParaRPr lang="en-US" dirty="0"/>
          </a:p>
        </p:txBody>
      </p:sp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Unsur</a:t>
            </a:r>
            <a:r>
              <a:rPr lang="en-US" b="1" dirty="0" smtClean="0"/>
              <a:t> </a:t>
            </a:r>
            <a:r>
              <a:rPr lang="en-US" b="1" dirty="0" err="1" smtClean="0"/>
              <a:t>Pengendalian</a:t>
            </a:r>
            <a:r>
              <a:rPr lang="en-US" b="1" dirty="0" smtClean="0"/>
              <a:t> Internal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internal yang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,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mensyaratkan</a:t>
            </a:r>
            <a:r>
              <a:rPr lang="en-US" dirty="0" smtClean="0"/>
              <a:t> agar </a:t>
            </a:r>
            <a:r>
              <a:rPr lang="en-US" dirty="0" err="1" smtClean="0"/>
              <a:t>dilibatkan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(bank)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ikut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mengawasi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</a:t>
            </a:r>
            <a:r>
              <a:rPr lang="en-US" dirty="0" smtClean="0"/>
              <a:t>.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disetor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bank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berikutnya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sv-SE" dirty="0" smtClean="0"/>
              <a:t>2</a:t>
            </a:r>
            <a:r>
              <a:rPr lang="sv-SE" dirty="0" smtClean="0"/>
              <a:t>. Semua </a:t>
            </a:r>
            <a:r>
              <a:rPr lang="sv-SE" dirty="0" smtClean="0"/>
              <a:t>pengeluaran kas dilakukan dengan cek.</a:t>
            </a:r>
          </a:p>
          <a:p>
            <a:pPr lvl="1">
              <a:buNone/>
            </a:pPr>
            <a:r>
              <a:rPr lang="en-US" dirty="0" smtClean="0"/>
              <a:t>3</a:t>
            </a:r>
            <a:r>
              <a:rPr lang="en-US" dirty="0" smtClean="0"/>
              <a:t>.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 (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jumlahnya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)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yang </a:t>
            </a:r>
            <a:r>
              <a:rPr lang="en-US" dirty="0" err="1" smtClean="0"/>
              <a:t>diselenggarakan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err="1" smtClean="0"/>
              <a:t>imprest</a:t>
            </a:r>
            <a:r>
              <a:rPr lang="en-US" i="1" dirty="0" smtClean="0"/>
              <a:t> system.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-Template_S4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PPt-Template_S4</Template>
  <TotalTime>122</TotalTime>
  <Words>1444</Words>
  <Application>Microsoft Office PowerPoint</Application>
  <PresentationFormat>On-screen Show (4:3)</PresentationFormat>
  <Paragraphs>152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PPt-Template_S4</vt:lpstr>
      <vt:lpstr>Bab 14  sistem akuntansi pengeluaran kas</vt:lpstr>
      <vt:lpstr>Slide 2</vt:lpstr>
      <vt:lpstr>SISTEM AKUNTANSI PENGELUARAN KAS DENGAN CEK </vt:lpstr>
      <vt:lpstr>Deskripsi Kegiatan - lanjutan </vt:lpstr>
      <vt:lpstr>Dokumen yang Digunakan</vt:lpstr>
      <vt:lpstr>Catatan Akuntansi yang Digunakan</vt:lpstr>
      <vt:lpstr>Fungsi yang Terkait</vt:lpstr>
      <vt:lpstr>Jaringan Prosedur yang Membentuk Sistem</vt:lpstr>
      <vt:lpstr>Unsur Pengendalian Internal</vt:lpstr>
      <vt:lpstr>Unsur Pengendalian Internal - lanjutan</vt:lpstr>
      <vt:lpstr>Unsur Pengendalian Internal - lanjutan</vt:lpstr>
      <vt:lpstr>Dampak Cancelled Check terhadap Sistem Akuntansi Pengeluaran Kas dengan Cek</vt:lpstr>
      <vt:lpstr>Bagan Alir Sistem Pengeluaran Kas dengan Cek</vt:lpstr>
      <vt:lpstr>SISTEM DANA KAS KECIL</vt:lpstr>
      <vt:lpstr>Deskripsi Kegiatan - lanjutan</vt:lpstr>
      <vt:lpstr>Dokumen yang Digunakan</vt:lpstr>
      <vt:lpstr>Catatan Akuntansi yang Digunakan</vt:lpstr>
      <vt:lpstr>Fungsi yang Terkait</vt:lpstr>
      <vt:lpstr>Bagan Alir Dokumen Sistem Dana Kas Kecil</vt:lpstr>
      <vt:lpstr>Prosedur Pembentukan Dana Kas Kecil</vt:lpstr>
      <vt:lpstr>Prosedur Permintaan dan Pertanggungjawaban Pengeluaran Dana Kas Kecil</vt:lpstr>
      <vt:lpstr>Prosedur Permintaan dan Pertanggungjawaban Pengeluaran Dana Kas Kecil - lanjutan</vt:lpstr>
      <vt:lpstr>Prosedur Permintaan dan Pertanggungjawaban Pengeluaran Dana Kas Kecil - lanjutan</vt:lpstr>
      <vt:lpstr>Prosedur Permintaan dan Pertanggungjawaban Pengeluaran Dana Kas Kecil - lanjutan</vt:lpstr>
      <vt:lpstr>Prosedur Permintaan dan Pertanggungjawaban Pengeluaran Dana Kas Kecil - lanjutan</vt:lpstr>
      <vt:lpstr>Prosedur Pengisian Kembali Dana Kas Kecil</vt:lpstr>
      <vt:lpstr>Prosedur Pengisian Kembali Dana Kas Kecil - lanjutan</vt:lpstr>
      <vt:lpstr>RANGKUMAN</vt:lpstr>
      <vt:lpstr>RANGKUMAN - lanjutan</vt:lpstr>
      <vt:lpstr>RANGKUMAN - lanjutan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14  sistem akuntansi pengeluaran kas</dc:title>
  <dc:creator>S4Prio-18</dc:creator>
  <cp:lastModifiedBy>S4Prio-18</cp:lastModifiedBy>
  <cp:revision>18</cp:revision>
  <dcterms:created xsi:type="dcterms:W3CDTF">2015-12-02T05:27:33Z</dcterms:created>
  <dcterms:modified xsi:type="dcterms:W3CDTF">2015-12-02T07:29:57Z</dcterms:modified>
</cp:coreProperties>
</file>