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7"/>
  </p:notesMasterIdLst>
  <p:sldIdLst>
    <p:sldId id="257" r:id="rId2"/>
    <p:sldId id="296" r:id="rId3"/>
    <p:sldId id="298" r:id="rId4"/>
    <p:sldId id="299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1" r:id="rId21"/>
    <p:sldId id="322" r:id="rId22"/>
    <p:sldId id="325" r:id="rId23"/>
    <p:sldId id="327" r:id="rId24"/>
    <p:sldId id="331" r:id="rId25"/>
    <p:sldId id="332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96AD2-2497-45F4-84A1-F218899C9F54}" type="datetimeFigureOut">
              <a:rPr lang="id-ID" smtClean="0"/>
              <a:t>17/09/2012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EFD41-7320-499E-B0EC-987DBC7AADF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68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A53B53F-A7C8-44AB-BEA6-B83465D35819}" type="datetimeFigureOut">
              <a:rPr lang="id-ID" smtClean="0"/>
              <a:t>17/09/2012</a:t>
            </a:fld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52D1FA-F2AA-4B16-80C5-2EF071095D0A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B53F-A7C8-44AB-BEA6-B83465D35819}" type="datetimeFigureOut">
              <a:rPr lang="id-ID" smtClean="0"/>
              <a:t>17/09/2012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D1FA-F2AA-4B16-80C5-2EF071095D0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B53F-A7C8-44AB-BEA6-B83465D35819}" type="datetimeFigureOut">
              <a:rPr lang="id-ID" smtClean="0"/>
              <a:t>17/09/2012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452D1FA-F2AA-4B16-80C5-2EF071095D0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B53F-A7C8-44AB-BEA6-B83465D35819}" type="datetimeFigureOut">
              <a:rPr lang="id-ID" smtClean="0"/>
              <a:t>17/09/2012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D1FA-F2AA-4B16-80C5-2EF071095D0A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53B53F-A7C8-44AB-BEA6-B83465D35819}" type="datetimeFigureOut">
              <a:rPr lang="id-ID" smtClean="0"/>
              <a:t>17/09/2012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452D1FA-F2AA-4B16-80C5-2EF071095D0A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B53F-A7C8-44AB-BEA6-B83465D35819}" type="datetimeFigureOut">
              <a:rPr lang="id-ID" smtClean="0"/>
              <a:t>17/09/2012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D1FA-F2AA-4B16-80C5-2EF071095D0A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B53F-A7C8-44AB-BEA6-B83465D35819}" type="datetimeFigureOut">
              <a:rPr lang="id-ID" smtClean="0"/>
              <a:t>17/09/2012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D1FA-F2AA-4B16-80C5-2EF071095D0A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B53F-A7C8-44AB-BEA6-B83465D35819}" type="datetimeFigureOut">
              <a:rPr lang="id-ID" smtClean="0"/>
              <a:t>17/09/2012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D1FA-F2AA-4B16-80C5-2EF071095D0A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B53F-A7C8-44AB-BEA6-B83465D35819}" type="datetimeFigureOut">
              <a:rPr lang="id-ID" smtClean="0"/>
              <a:t>17/09/2012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D1FA-F2AA-4B16-80C5-2EF071095D0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B53F-A7C8-44AB-BEA6-B83465D35819}" type="datetimeFigureOut">
              <a:rPr lang="id-ID" smtClean="0"/>
              <a:t>17/09/2012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52D1FA-F2AA-4B16-80C5-2EF071095D0A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B53F-A7C8-44AB-BEA6-B83465D35819}" type="datetimeFigureOut">
              <a:rPr lang="id-ID" smtClean="0"/>
              <a:t>17/09/2012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D1FA-F2AA-4B16-80C5-2EF071095D0A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A53B53F-A7C8-44AB-BEA6-B83465D35819}" type="datetimeFigureOut">
              <a:rPr lang="id-ID" smtClean="0"/>
              <a:t>17/09/2012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452D1FA-F2AA-4B16-80C5-2EF071095D0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feltsource.com/ABC-Phonic-Set-Large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3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Document4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Word_97_-_2003_Document5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Word_97_-_2003_Document6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Word_97_-_2003_Document7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Word_97_-_2003_Document8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Word_97_-_2003_Document9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Word_97_-_2003_Document10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5.emf"/><Relationship Id="rId4" Type="http://schemas.openxmlformats.org/officeDocument/2006/relationships/oleObject" Target="../embeddings/Microsoft_Word_97_-_2003_Document11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6.emf"/><Relationship Id="rId4" Type="http://schemas.openxmlformats.org/officeDocument/2006/relationships/oleObject" Target="../embeddings/Microsoft_Word_97_-_2003_Document12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Word_97_-_2003_Document13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8.emf"/><Relationship Id="rId4" Type="http://schemas.openxmlformats.org/officeDocument/2006/relationships/oleObject" Target="../embeddings/Microsoft_Word_97_-_2003_Document14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9.emf"/><Relationship Id="rId4" Type="http://schemas.openxmlformats.org/officeDocument/2006/relationships/oleObject" Target="../embeddings/Microsoft_Word_97_-_2003_Document15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0.emf"/><Relationship Id="rId4" Type="http://schemas.openxmlformats.org/officeDocument/2006/relationships/oleObject" Target="../embeddings/Microsoft_Word_97_-_2003_Document16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1.emf"/><Relationship Id="rId4" Type="http://schemas.openxmlformats.org/officeDocument/2006/relationships/oleObject" Target="../embeddings/Microsoft_Word_97_-_2003_Document17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2.emf"/><Relationship Id="rId4" Type="http://schemas.openxmlformats.org/officeDocument/2006/relationships/oleObject" Target="../embeddings/Microsoft_Word_97_-_2003_Document18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1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2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D:\Dataku\Matematik Diskrit\Transparansi\ABC-Train-Lett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2648379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BF3FC6F-1A9D-4F9F-8867-76B965850980}" type="slidenum">
              <a:rPr lang="en-US" sz="1400" smtClean="0"/>
              <a:pPr eaLnBrk="1" hangingPunct="1"/>
              <a:t>1</a:t>
            </a:fld>
            <a:endParaRPr lang="en-US" sz="140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318" y="3501008"/>
            <a:ext cx="4876800" cy="1371600"/>
          </a:xfrm>
        </p:spPr>
        <p:txBody>
          <a:bodyPr/>
          <a:lstStyle/>
          <a:p>
            <a:pPr eaLnBrk="1" hangingPunct="1"/>
            <a:r>
              <a:rPr lang="id-ID" sz="6000" b="1" dirty="0" smtClean="0"/>
              <a:t>BAB 1</a:t>
            </a:r>
            <a:br>
              <a:rPr lang="id-ID" sz="6000" b="1" dirty="0" smtClean="0"/>
            </a:br>
            <a:r>
              <a:rPr lang="en-US" sz="6000" b="1" dirty="0" err="1" smtClean="0"/>
              <a:t>Himpunan</a:t>
            </a:r>
            <a:endParaRPr lang="en-US" sz="6000" b="1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04925" y="1668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d-ID"/>
          </a:p>
        </p:txBody>
      </p:sp>
      <p:pic>
        <p:nvPicPr>
          <p:cNvPr id="2053" name="Picture 6" descr="http://www.thefeltsource.com/ABC-Phonic-Set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5665"/>
            <a:ext cx="2430503" cy="2430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7340" y="6093296"/>
            <a:ext cx="3570208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id-ID" sz="2800" dirty="0" smtClean="0">
                <a:cs typeface="Times New Roman" pitchFamily="18" charset="0"/>
              </a:rPr>
              <a:t>novaola@yahoo.com</a:t>
            </a:r>
            <a:endParaRPr lang="en-US" sz="28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48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C444349-4617-42AD-B1F5-9F5A4BF48F24}" type="slidenum">
              <a:rPr lang="en-US" sz="1400" smtClean="0"/>
              <a:pPr eaLnBrk="1" hangingPunct="1"/>
              <a:t>10</a:t>
            </a:fld>
            <a:endParaRPr lang="en-US" sz="14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dirty="0" err="1" smtClean="0">
                <a:cs typeface="Times New Roman" pitchFamily="18" charset="0"/>
              </a:rPr>
              <a:t>Himpunan</a:t>
            </a:r>
            <a:r>
              <a:rPr lang="en-US" sz="3600" b="1" dirty="0" smtClean="0">
                <a:cs typeface="Times New Roman" pitchFamily="18" charset="0"/>
              </a:rPr>
              <a:t> </a:t>
            </a:r>
            <a:r>
              <a:rPr lang="en-US" sz="3600" b="1" dirty="0" err="1" smtClean="0">
                <a:cs typeface="Times New Roman" pitchFamily="18" charset="0"/>
              </a:rPr>
              <a:t>Bagian</a:t>
            </a:r>
            <a:r>
              <a:rPr lang="en-US" sz="3600" b="1" dirty="0" smtClean="0">
                <a:cs typeface="Times New Roman" pitchFamily="18" charset="0"/>
              </a:rPr>
              <a:t> (</a:t>
            </a:r>
            <a:r>
              <a:rPr lang="en-US" sz="3600" b="1" i="1" dirty="0" smtClean="0">
                <a:cs typeface="Times New Roman" pitchFamily="18" charset="0"/>
              </a:rPr>
              <a:t>Subset</a:t>
            </a:r>
            <a:r>
              <a:rPr lang="en-US" sz="3600" b="1" dirty="0" smtClean="0">
                <a:cs typeface="Times New Roman" pitchFamily="18" charset="0"/>
              </a:rPr>
              <a:t>)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363052"/>
              </p:ext>
            </p:extLst>
          </p:nvPr>
        </p:nvGraphicFramePr>
        <p:xfrm>
          <a:off x="444500" y="1655763"/>
          <a:ext cx="8451850" cy="477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Document" r:id="rId4" imgW="6382349" imgH="3610569" progId="Word.Document.8">
                  <p:embed/>
                </p:oleObj>
              </mc:Choice>
              <mc:Fallback>
                <p:oleObj name="Document" r:id="rId4" imgW="6382349" imgH="361056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1655763"/>
                        <a:ext cx="8451850" cy="477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561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D4EFFB1-0DA8-4D1F-A51A-235349BE97D5}" type="slidenum">
              <a:rPr lang="en-US" sz="1400" smtClean="0"/>
              <a:pPr eaLnBrk="1" hangingPunct="1"/>
              <a:t>11</a:t>
            </a:fld>
            <a:endParaRPr lang="en-US" sz="1400" smtClean="0"/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215047"/>
              </p:ext>
            </p:extLst>
          </p:nvPr>
        </p:nvGraphicFramePr>
        <p:xfrm>
          <a:off x="395288" y="1630363"/>
          <a:ext cx="8353425" cy="464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Document" r:id="rId4" imgW="6585364" imgH="3661417" progId="Word.Document.8">
                  <p:embed/>
                </p:oleObj>
              </mc:Choice>
              <mc:Fallback>
                <p:oleObj name="Document" r:id="rId4" imgW="6585364" imgH="36614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630363"/>
                        <a:ext cx="8353425" cy="464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226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D94A868-FB25-421E-8A91-247AA5817BDB}" type="slidenum">
              <a:rPr lang="en-US" sz="1400" smtClean="0"/>
              <a:pPr eaLnBrk="1" hangingPunct="1"/>
              <a:t>12</a:t>
            </a:fld>
            <a:endParaRPr lang="en-US" sz="140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smtClean="0">
                <a:cs typeface="Times New Roman" pitchFamily="18" charset="0"/>
              </a:rPr>
              <a:t>Himpunan yang Sama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507896"/>
              </p:ext>
            </p:extLst>
          </p:nvPr>
        </p:nvGraphicFramePr>
        <p:xfrm>
          <a:off x="173038" y="1754188"/>
          <a:ext cx="8921750" cy="358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Document" r:id="rId4" imgW="6115623" imgH="2475685" progId="Word.Document.8">
                  <p:embed/>
                </p:oleObj>
              </mc:Choice>
              <mc:Fallback>
                <p:oleObj name="Document" r:id="rId4" imgW="6115623" imgH="24756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1754188"/>
                        <a:ext cx="8921750" cy="358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259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AE6FF5D-1979-4475-AF77-3627F9BCFD39}" type="slidenum">
              <a:rPr lang="en-US" sz="1400" smtClean="0"/>
              <a:pPr eaLnBrk="1" hangingPunct="1"/>
              <a:t>13</a:t>
            </a:fld>
            <a:endParaRPr lang="en-US" sz="1400" smtClean="0"/>
          </a:p>
        </p:txBody>
      </p:sp>
      <p:graphicFrame>
        <p:nvGraphicFramePr>
          <p:cNvPr id="2048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473034"/>
              </p:ext>
            </p:extLst>
          </p:nvPr>
        </p:nvGraphicFramePr>
        <p:xfrm>
          <a:off x="320675" y="1482725"/>
          <a:ext cx="8007350" cy="501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Document" r:id="rId4" imgW="5525824" imgH="3460095" progId="Word.Document.8">
                  <p:embed/>
                </p:oleObj>
              </mc:Choice>
              <mc:Fallback>
                <p:oleObj name="Document" r:id="rId4" imgW="5525824" imgH="34600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1482725"/>
                        <a:ext cx="8007350" cy="501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232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A025169-160F-424A-9405-412064041F75}" type="slidenum">
              <a:rPr lang="en-US" sz="1400" smtClean="0"/>
              <a:pPr eaLnBrk="1" hangingPunct="1"/>
              <a:t>14</a:t>
            </a:fld>
            <a:endParaRPr lang="en-US" sz="140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smtClean="0">
                <a:cs typeface="Times New Roman" pitchFamily="18" charset="0"/>
              </a:rPr>
              <a:t>Himpunan yang Ekivalen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521921"/>
              </p:ext>
            </p:extLst>
          </p:nvPr>
        </p:nvGraphicFramePr>
        <p:xfrm>
          <a:off x="444500" y="1803400"/>
          <a:ext cx="8278813" cy="432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8" name="Document" r:id="rId4" imgW="5813262" imgH="3053405" progId="Word.Document.8">
                  <p:embed/>
                </p:oleObj>
              </mc:Choice>
              <mc:Fallback>
                <p:oleObj name="Document" r:id="rId4" imgW="5813262" imgH="305340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1803400"/>
                        <a:ext cx="8278813" cy="432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90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F91526-982E-43CB-A00B-58C14A966774}" type="slidenum">
              <a:rPr lang="en-US" sz="1400" smtClean="0"/>
              <a:pPr eaLnBrk="1" hangingPunct="1"/>
              <a:t>15</a:t>
            </a:fld>
            <a:endParaRPr lang="en-US" sz="14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smtClean="0">
                <a:cs typeface="Times New Roman" pitchFamily="18" charset="0"/>
              </a:rPr>
              <a:t>Himpunan Saling Lepas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946237"/>
              </p:ext>
            </p:extLst>
          </p:nvPr>
        </p:nvGraphicFramePr>
        <p:xfrm>
          <a:off x="469900" y="1828800"/>
          <a:ext cx="8526463" cy="516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2" name="Document" r:id="rId4" imgW="7651908" imgH="4658904" progId="Word.Document.8">
                  <p:embed/>
                </p:oleObj>
              </mc:Choice>
              <mc:Fallback>
                <p:oleObj name="Document" r:id="rId4" imgW="7651908" imgH="46589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1828800"/>
                        <a:ext cx="8526463" cy="516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45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8E3806A-BB39-48C1-BE3C-5F8649DEFFCD}" type="slidenum">
              <a:rPr lang="en-US" sz="1400" smtClean="0"/>
              <a:pPr eaLnBrk="1" hangingPunct="1"/>
              <a:t>16</a:t>
            </a:fld>
            <a:endParaRPr lang="en-US" sz="140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smtClean="0">
                <a:cs typeface="Times New Roman" pitchFamily="18" charset="0"/>
              </a:rPr>
              <a:t>Himpunan Kuasa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051430"/>
              </p:ext>
            </p:extLst>
          </p:nvPr>
        </p:nvGraphicFramePr>
        <p:xfrm>
          <a:off x="493713" y="1704975"/>
          <a:ext cx="8402637" cy="501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6" name="Document" r:id="rId4" imgW="8530917" imgH="5111848" progId="Word.Document.8">
                  <p:embed/>
                </p:oleObj>
              </mc:Choice>
              <mc:Fallback>
                <p:oleObj name="Document" r:id="rId4" imgW="8530917" imgH="511184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1704975"/>
                        <a:ext cx="8402637" cy="501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748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6CDE39-BE78-4156-A9B0-5040018EFAD3}" type="slidenum">
              <a:rPr lang="en-US" sz="1400" smtClean="0"/>
              <a:pPr eaLnBrk="1" hangingPunct="1"/>
              <a:t>17</a:t>
            </a:fld>
            <a:endParaRPr lang="en-US" sz="140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smtClean="0">
                <a:cs typeface="Times New Roman" pitchFamily="18" charset="0"/>
              </a:rPr>
              <a:t>Operasi Terhadap Himpunan</a:t>
            </a:r>
            <a:r>
              <a:rPr lang="en-US" smtClean="0"/>
              <a:t> </a:t>
            </a: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42236"/>
              </p:ext>
            </p:extLst>
          </p:nvPr>
        </p:nvGraphicFramePr>
        <p:xfrm>
          <a:off x="320675" y="1606550"/>
          <a:ext cx="8477250" cy="481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Document" r:id="rId4" imgW="8845877" imgH="5045493" progId="Word.Document.8">
                  <p:embed/>
                </p:oleObj>
              </mc:Choice>
              <mc:Fallback>
                <p:oleObj name="Document" r:id="rId4" imgW="8845877" imgH="50454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1606550"/>
                        <a:ext cx="8477250" cy="481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60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20D0B8F-98B0-4405-9CE1-0103171261F9}" type="slidenum">
              <a:rPr lang="en-US" sz="1400" smtClean="0"/>
              <a:pPr eaLnBrk="1" hangingPunct="1"/>
              <a:t>18</a:t>
            </a:fld>
            <a:endParaRPr lang="en-US" sz="1400" smtClean="0"/>
          </a:p>
        </p:txBody>
      </p:sp>
      <p:graphicFrame>
        <p:nvGraphicFramePr>
          <p:cNvPr id="2560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483588"/>
              </p:ext>
            </p:extLst>
          </p:nvPr>
        </p:nvGraphicFramePr>
        <p:xfrm>
          <a:off x="271463" y="1408113"/>
          <a:ext cx="8428037" cy="558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name="Document" r:id="rId4" imgW="6369391" imgH="4236613" progId="Word.Document.8">
                  <p:embed/>
                </p:oleObj>
              </mc:Choice>
              <mc:Fallback>
                <p:oleObj name="Document" r:id="rId4" imgW="6369391" imgH="423661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1408113"/>
                        <a:ext cx="8428037" cy="558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039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17F8DCD-4551-4E5D-99F0-1C18E18AFDA3}" type="slidenum">
              <a:rPr lang="en-US" sz="1400" smtClean="0"/>
              <a:pPr eaLnBrk="1" hangingPunct="1"/>
              <a:t>19</a:t>
            </a:fld>
            <a:endParaRPr lang="en-US" sz="1400" smtClean="0"/>
          </a:p>
        </p:txBody>
      </p:sp>
      <p:graphicFrame>
        <p:nvGraphicFramePr>
          <p:cNvPr id="2662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172237"/>
              </p:ext>
            </p:extLst>
          </p:nvPr>
        </p:nvGraphicFramePr>
        <p:xfrm>
          <a:off x="420688" y="1606550"/>
          <a:ext cx="8575675" cy="484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Document" r:id="rId4" imgW="6361832" imgH="3615618" progId="Word.Document.8">
                  <p:embed/>
                </p:oleObj>
              </mc:Choice>
              <mc:Fallback>
                <p:oleObj name="Document" r:id="rId4" imgW="6361832" imgH="36156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1606550"/>
                        <a:ext cx="8575675" cy="484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131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BA1B8A1-1C56-4356-8A30-0B69FACC70CF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dirty="0" err="1" smtClean="0"/>
              <a:t>Definisi</a:t>
            </a:r>
            <a:endParaRPr lang="en-US" sz="4400" b="1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set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)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kumpulan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objek-objek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yang </a:t>
            </a:r>
            <a:r>
              <a:rPr lang="en-US" sz="2800" i="1" dirty="0" err="1" smtClean="0">
                <a:solidFill>
                  <a:schemeClr val="tx1"/>
                </a:solidFill>
                <a:cs typeface="Times New Roman" pitchFamily="18" charset="0"/>
              </a:rPr>
              <a:t>berbeda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Objek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di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disebut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cs typeface="Times New Roman" pitchFamily="18" charset="0"/>
              </a:rPr>
              <a:t>elemen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cs typeface="Times New Roman" pitchFamily="18" charset="0"/>
              </a:rPr>
              <a:t>unsur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cs typeface="Times New Roman" pitchFamily="18" charset="0"/>
              </a:rPr>
              <a:t>anggota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endParaRPr lang="en-US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HMTI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contoh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sebuah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, di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dalamnya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berisi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anggota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berupa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mahasiswa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Tiap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mahasiswa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berbeda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satu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sama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lain.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6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F0774B-0415-4FB1-AF09-CE1119F76F33}" type="slidenum">
              <a:rPr lang="en-US" sz="1400" smtClean="0"/>
              <a:pPr eaLnBrk="1" hangingPunct="1"/>
              <a:t>20</a:t>
            </a:fld>
            <a:endParaRPr lang="en-US" sz="1400" smtClean="0"/>
          </a:p>
        </p:txBody>
      </p:sp>
      <p:graphicFrame>
        <p:nvGraphicFramePr>
          <p:cNvPr id="2867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885618"/>
              </p:ext>
            </p:extLst>
          </p:nvPr>
        </p:nvGraphicFramePr>
        <p:xfrm>
          <a:off x="395288" y="1557338"/>
          <a:ext cx="8451850" cy="489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" name="Document" r:id="rId4" imgW="6933439" imgH="4017714" progId="Word.Document.8">
                  <p:embed/>
                </p:oleObj>
              </mc:Choice>
              <mc:Fallback>
                <p:oleObj name="Document" r:id="rId4" imgW="6933439" imgH="401771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557338"/>
                        <a:ext cx="8451850" cy="489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167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C0BED0-F75E-4AE6-B8EE-40D760EACEAB}" type="slidenum">
              <a:rPr lang="en-US" sz="1400" smtClean="0"/>
              <a:pPr eaLnBrk="1" hangingPunct="1"/>
              <a:t>21</a:t>
            </a:fld>
            <a:endParaRPr lang="en-US" sz="1400" smtClean="0"/>
          </a:p>
        </p:txBody>
      </p:sp>
      <p:graphicFrame>
        <p:nvGraphicFramePr>
          <p:cNvPr id="2969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542681"/>
              </p:ext>
            </p:extLst>
          </p:nvPr>
        </p:nvGraphicFramePr>
        <p:xfrm>
          <a:off x="247650" y="1704975"/>
          <a:ext cx="8599488" cy="477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Document" r:id="rId4" imgW="6366871" imgH="3541690" progId="Word.Document.8">
                  <p:embed/>
                </p:oleObj>
              </mc:Choice>
              <mc:Fallback>
                <p:oleObj name="Document" r:id="rId4" imgW="6366871" imgH="354169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1704975"/>
                        <a:ext cx="8599488" cy="477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94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1D49A8-9015-4BA5-B2C7-9BB61BE4F0BB}" type="slidenum">
              <a:rPr lang="en-US" sz="1400" smtClean="0"/>
              <a:pPr eaLnBrk="1" hangingPunct="1"/>
              <a:t>22</a:t>
            </a:fld>
            <a:endParaRPr lang="en-US" sz="1400" smtClean="0"/>
          </a:p>
        </p:txBody>
      </p:sp>
      <p:graphicFrame>
        <p:nvGraphicFramePr>
          <p:cNvPr id="3277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287975"/>
              </p:ext>
            </p:extLst>
          </p:nvPr>
        </p:nvGraphicFramePr>
        <p:xfrm>
          <a:off x="320675" y="1704975"/>
          <a:ext cx="8526463" cy="444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3" name="Document" r:id="rId4" imgW="5742351" imgH="3012654" progId="Word.Document.8">
                  <p:embed/>
                </p:oleObj>
              </mc:Choice>
              <mc:Fallback>
                <p:oleObj name="Document" r:id="rId4" imgW="5742351" imgH="301265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1704975"/>
                        <a:ext cx="8526463" cy="444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993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47B9C67-B5B1-481D-B8DE-F7E44371F4A0}" type="slidenum">
              <a:rPr lang="en-US" sz="1400" smtClean="0"/>
              <a:pPr eaLnBrk="1" hangingPunct="1"/>
              <a:t>23</a:t>
            </a:fld>
            <a:endParaRPr lang="en-US" sz="1400" smtClean="0"/>
          </a:p>
        </p:txBody>
      </p:sp>
      <p:graphicFrame>
        <p:nvGraphicFramePr>
          <p:cNvPr id="348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50473"/>
              </p:ext>
            </p:extLst>
          </p:nvPr>
        </p:nvGraphicFramePr>
        <p:xfrm>
          <a:off x="0" y="1606550"/>
          <a:ext cx="9366250" cy="504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Document" r:id="rId4" imgW="6796297" imgH="3671515" progId="Word.Document.8">
                  <p:embed/>
                </p:oleObj>
              </mc:Choice>
              <mc:Fallback>
                <p:oleObj name="Document" r:id="rId4" imgW="6796297" imgH="367151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06550"/>
                        <a:ext cx="9366250" cy="504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252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6055BBA-0C36-4333-A408-5DD7C4B881E2}" type="slidenum">
              <a:rPr lang="en-US" sz="1400" smtClean="0"/>
              <a:pPr eaLnBrk="1" hangingPunct="1"/>
              <a:t>24</a:t>
            </a:fld>
            <a:endParaRPr lang="en-US" sz="1400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dirty="0" err="1" smtClean="0">
                <a:cs typeface="Times New Roman" pitchFamily="18" charset="0"/>
              </a:rPr>
              <a:t>Hukum-hukum</a:t>
            </a:r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b="1" dirty="0" err="1" smtClean="0">
                <a:cs typeface="Times New Roman" pitchFamily="18" charset="0"/>
              </a:rPr>
              <a:t>Himpunan</a:t>
            </a:r>
            <a:endParaRPr lang="en-US" b="1" dirty="0" smtClean="0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>
                <a:solidFill>
                  <a:schemeClr val="tx1"/>
                </a:solidFill>
              </a:rPr>
              <a:t>Disebut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juga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sifat-sifat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</a:rPr>
              <a:t>properties</a:t>
            </a:r>
            <a:r>
              <a:rPr lang="en-US" sz="2800" dirty="0" smtClean="0">
                <a:solidFill>
                  <a:schemeClr val="tx1"/>
                </a:solidFill>
              </a:rPr>
              <a:t>) </a:t>
            </a:r>
            <a:r>
              <a:rPr lang="en-US" sz="2800" dirty="0" err="1" smtClean="0">
                <a:solidFill>
                  <a:schemeClr val="tx1"/>
                </a:solidFill>
              </a:rPr>
              <a:t>himpunan</a:t>
            </a: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chemeClr val="tx1"/>
                </a:solidFill>
              </a:rPr>
              <a:t>Disebut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juga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hukum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aljabar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himpunan</a:t>
            </a: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/>
            <a:endParaRPr lang="en-US" sz="2800" dirty="0" smtClean="0"/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772547"/>
              </p:ext>
            </p:extLst>
          </p:nvPr>
        </p:nvGraphicFramePr>
        <p:xfrm>
          <a:off x="1259632" y="3501008"/>
          <a:ext cx="7118350" cy="279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7" name="Document" r:id="rId4" imgW="7420818" imgH="2923580" progId="Word.Document.8">
                  <p:embed/>
                </p:oleObj>
              </mc:Choice>
              <mc:Fallback>
                <p:oleObj name="Document" r:id="rId4" imgW="7420818" imgH="29235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501008"/>
                        <a:ext cx="7118350" cy="279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435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7AD4933-9309-49DD-BA6A-F9CE1D233F3B}" type="slidenum">
              <a:rPr lang="en-US" sz="1400" smtClean="0"/>
              <a:pPr eaLnBrk="1" hangingPunct="1"/>
              <a:t>25</a:t>
            </a:fld>
            <a:endParaRPr lang="en-US" sz="1400" smtClean="0"/>
          </a:p>
        </p:txBody>
      </p:sp>
      <p:graphicFrame>
        <p:nvGraphicFramePr>
          <p:cNvPr id="3993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856595"/>
              </p:ext>
            </p:extLst>
          </p:nvPr>
        </p:nvGraphicFramePr>
        <p:xfrm>
          <a:off x="320675" y="395288"/>
          <a:ext cx="8872538" cy="647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0" name="Document" r:id="rId4" imgW="6460819" imgH="4722374" progId="Word.Document.8">
                  <p:embed/>
                </p:oleObj>
              </mc:Choice>
              <mc:Fallback>
                <p:oleObj name="Document" r:id="rId4" imgW="6460819" imgH="472237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395288"/>
                        <a:ext cx="8872538" cy="6475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358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7DCECD3-C782-402D-B825-9D546F9A78B1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b="1" dirty="0" smtClean="0">
                <a:cs typeface="Times New Roman" pitchFamily="18" charset="0"/>
              </a:rPr>
              <a:t>Cara </a:t>
            </a:r>
            <a:r>
              <a:rPr lang="en-US" sz="4000" b="1" dirty="0" err="1" smtClean="0">
                <a:cs typeface="Times New Roman" pitchFamily="18" charset="0"/>
              </a:rPr>
              <a:t>Penyajian</a:t>
            </a:r>
            <a:r>
              <a:rPr lang="en-US" sz="4000" b="1" dirty="0" smtClean="0">
                <a:cs typeface="Times New Roman" pitchFamily="18" charset="0"/>
              </a:rPr>
              <a:t> </a:t>
            </a:r>
            <a:r>
              <a:rPr lang="en-US" sz="4000" b="1" dirty="0" err="1" smtClean="0">
                <a:cs typeface="Times New Roman" pitchFamily="18" charset="0"/>
              </a:rPr>
              <a:t>Himpunan</a:t>
            </a:r>
            <a:endParaRPr lang="en-US" sz="4000" b="1" dirty="0" smtClean="0">
              <a:cs typeface="Times New Roman" pitchFamily="18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00808"/>
            <a:ext cx="9144000" cy="4896544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b="1" u="sng" dirty="0" err="1" smtClean="0">
                <a:solidFill>
                  <a:schemeClr val="tx1"/>
                </a:solidFill>
              </a:rPr>
              <a:t>Enumerasi</a:t>
            </a:r>
            <a:endParaRPr lang="en-US" b="1" u="sng" dirty="0" smtClean="0">
              <a:solidFill>
                <a:schemeClr val="tx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anggota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himpunan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didaftarkan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rinci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n-US" b="1" dirty="0" err="1" smtClean="0">
                <a:solidFill>
                  <a:schemeClr val="tx1"/>
                </a:solidFill>
                <a:cs typeface="Times New Roman" pitchFamily="18" charset="0"/>
              </a:rPr>
              <a:t>Contoh</a:t>
            </a:r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id-ID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	- 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empat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bilangan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asli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pertama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n-US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= {1, 2, 3, 4}.   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	- 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lima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bil</a:t>
            </a:r>
            <a:r>
              <a:rPr lang="id-ID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genap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positif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pertama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n-US" i="1" dirty="0" smtClean="0">
                <a:solidFill>
                  <a:schemeClr val="tx1"/>
                </a:solidFill>
                <a:cs typeface="Times New Roman" pitchFamily="18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=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{</a:t>
            </a:r>
            <a:r>
              <a:rPr lang="id-ID" dirty="0" smtClean="0">
                <a:solidFill>
                  <a:schemeClr val="tx1"/>
                </a:solidFill>
                <a:cs typeface="Times New Roman" pitchFamily="18" charset="0"/>
              </a:rPr>
              <a:t>2,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4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, 6, 8, 10}.            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	-  </a:t>
            </a:r>
            <a:r>
              <a:rPr lang="en-US" i="1" dirty="0" smtClean="0">
                <a:solidFill>
                  <a:schemeClr val="tx1"/>
                </a:solidFill>
                <a:cs typeface="Times New Roman" pitchFamily="18" charset="0"/>
              </a:rPr>
              <a:t>C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= {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kucing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, Amir, 10,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paku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}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	-  </a:t>
            </a:r>
            <a:r>
              <a:rPr lang="en-US" i="1" dirty="0" smtClean="0">
                <a:solidFill>
                  <a:schemeClr val="tx1"/>
                </a:solidFill>
                <a:cs typeface="Times New Roman" pitchFamily="18" charset="0"/>
              </a:rPr>
              <a:t>R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 = { </a:t>
            </a:r>
            <a:r>
              <a:rPr lang="en-US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chemeClr val="tx1"/>
                </a:solidFill>
                <a:cs typeface="Times New Roman" pitchFamily="18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, {</a:t>
            </a:r>
            <a:r>
              <a:rPr lang="en-US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chemeClr val="tx1"/>
                </a:solidFill>
                <a:cs typeface="Times New Roman" pitchFamily="18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, c}, {</a:t>
            </a:r>
            <a:r>
              <a:rPr lang="en-US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chemeClr val="tx1"/>
                </a:solidFill>
                <a:cs typeface="Times New Roman" pitchFamily="18" charset="0"/>
              </a:rPr>
              <a:t>c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} }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	-  </a:t>
            </a:r>
            <a:r>
              <a:rPr lang="en-US" i="1" dirty="0" smtClean="0">
                <a:solidFill>
                  <a:schemeClr val="tx1"/>
                </a:solidFill>
                <a:cs typeface="Times New Roman" pitchFamily="18" charset="0"/>
              </a:rPr>
              <a:t>C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 = {</a:t>
            </a:r>
            <a:r>
              <a:rPr lang="en-US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, {</a:t>
            </a:r>
            <a:r>
              <a:rPr lang="en-US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}, {{</a:t>
            </a:r>
            <a:r>
              <a:rPr lang="en-US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}} }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	-  </a:t>
            </a:r>
            <a:r>
              <a:rPr lang="en-US" i="1" dirty="0" smtClean="0">
                <a:solidFill>
                  <a:schemeClr val="tx1"/>
                </a:solidFill>
                <a:cs typeface="Times New Roman" pitchFamily="18" charset="0"/>
              </a:rPr>
              <a:t>K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 = { {} }						           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	- 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100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buah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bilangan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asli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pertama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: {1, 2, ..., 100 } </a:t>
            </a:r>
            <a:endParaRPr lang="id-ID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id-ID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cs typeface="Times New Roman" pitchFamily="18" charset="0"/>
              </a:rPr>
              <a:t>     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- 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bilangan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bulat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ditulis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 {…, -2, -1, 0, 1, 2, …}.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28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2A0928-895A-43C9-8A2E-179607703D6E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7772400" cy="54864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800" b="1" dirty="0" err="1" smtClean="0">
                <a:solidFill>
                  <a:schemeClr val="tx1"/>
                </a:solidFill>
                <a:cs typeface="Times New Roman" pitchFamily="18" charset="0"/>
              </a:rPr>
              <a:t>Keanggotaan</a:t>
            </a:r>
            <a:endParaRPr lang="en-US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: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merupakan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anggota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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: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bukan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merupakan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anggota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 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 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Contoh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id-ID" sz="2400" b="1" dirty="0" smtClean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Misalkan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:</a:t>
            </a:r>
            <a:r>
              <a:rPr lang="id-ID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  <a:p>
            <a:pPr marL="45720" indent="0" eaLnBrk="1" hangingPunct="1">
              <a:lnSpc>
                <a:spcPct val="90000"/>
              </a:lnSpc>
              <a:buNone/>
            </a:pPr>
            <a:r>
              <a:rPr lang="id-ID" sz="2400" i="1" dirty="0" smtClean="0">
                <a:solidFill>
                  <a:schemeClr val="tx1"/>
                </a:solidFill>
                <a:cs typeface="Times New Roman" pitchFamily="18" charset="0"/>
              </a:rPr>
              <a:t>               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id-ID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= {1, 2, 3, 4},  </a:t>
            </a:r>
            <a:endParaRPr lang="id-ID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45720" indent="0" eaLnBrk="1" hangingPunct="1">
              <a:lnSpc>
                <a:spcPct val="90000"/>
              </a:lnSpc>
              <a:buNone/>
            </a:pPr>
            <a:r>
              <a:rPr lang="id-ID" sz="2400" i="1" dirty="0" smtClean="0">
                <a:solidFill>
                  <a:schemeClr val="tx1"/>
                </a:solidFill>
                <a:cs typeface="Times New Roman" pitchFamily="18" charset="0"/>
              </a:rPr>
              <a:t>               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R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 = {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b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, {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b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, c}, {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c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} }</a:t>
            </a:r>
          </a:p>
          <a:p>
            <a:pPr marL="45720" indent="0" eaLnBrk="1" hangingPunct="1">
              <a:lnSpc>
                <a:spcPct val="90000"/>
              </a:lnSpc>
              <a:buNone/>
            </a:pPr>
            <a:r>
              <a:rPr lang="id-ID" sz="2400" i="1" dirty="0" smtClean="0">
                <a:solidFill>
                  <a:schemeClr val="tx1"/>
                </a:solidFill>
                <a:cs typeface="Times New Roman" pitchFamily="18" charset="0"/>
              </a:rPr>
              <a:t>               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 = {{}}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maka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3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{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b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c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}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R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 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c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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R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 	{}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K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{}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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R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726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F97717-54A9-4BD0-AFFD-645487E24E93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69692"/>
            <a:ext cx="8640960" cy="51816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 startAt="2"/>
            </a:pPr>
            <a:r>
              <a:rPr lang="en-US" sz="2800" b="1" i="1" u="sng" dirty="0" err="1" smtClean="0">
                <a:solidFill>
                  <a:schemeClr val="tx1"/>
                </a:solidFill>
                <a:cs typeface="Times New Roman" pitchFamily="18" charset="0"/>
              </a:rPr>
              <a:t>Simbol-simbol</a:t>
            </a:r>
            <a:r>
              <a:rPr lang="en-US" sz="2800" b="1" i="1" u="sng" dirty="0" smtClean="0">
                <a:solidFill>
                  <a:schemeClr val="tx1"/>
                </a:solidFill>
                <a:cs typeface="Times New Roman" pitchFamily="18" charset="0"/>
              </a:rPr>
              <a:t> Baku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P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= 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bilangan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bulat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positif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 =  { 1, 2, 3, ... }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N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= 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bilangan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alami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(natural)  =  { 1, 2, ... }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Z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= 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bilangan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bulat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= { ..., -2, -1, 0, 1, 2, ... }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Q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= 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bilangan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rasional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R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= 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bilangan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riil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C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= 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bilangan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kompleks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yang universal: </a:t>
            </a: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semesta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disimbolkan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U.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Contoh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Misalkan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U = {1, 2, 3, 4, 5}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bagian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U,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= {1, 3, 5}.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34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49A531-EFCD-48A1-A3ED-F0F347F16C72}" type="slidenum">
              <a:rPr lang="en-US" sz="1400" smtClean="0"/>
              <a:pPr eaLnBrk="1" hangingPunct="1"/>
              <a:t>6</a:t>
            </a:fld>
            <a:endParaRPr lang="en-US" sz="14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167936" cy="5334000"/>
          </a:xfrm>
        </p:spPr>
        <p:txBody>
          <a:bodyPr/>
          <a:lstStyle/>
          <a:p>
            <a:pPr marL="560070" indent="-514350" eaLnBrk="1" hangingPunct="1">
              <a:buClr>
                <a:schemeClr val="tx1"/>
              </a:buClr>
              <a:buFont typeface="+mj-lt"/>
              <a:buAutoNum type="arabicPeriod" startAt="3"/>
            </a:pPr>
            <a:r>
              <a:rPr lang="en-US" sz="2800" b="1" i="1" u="sng" dirty="0" err="1" smtClean="0">
                <a:solidFill>
                  <a:schemeClr val="tx1"/>
                </a:solidFill>
                <a:cs typeface="Times New Roman" pitchFamily="18" charset="0"/>
              </a:rPr>
              <a:t>Notasi</a:t>
            </a:r>
            <a:r>
              <a:rPr lang="en-US" sz="2800" b="1" i="1" u="sng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chemeClr val="tx1"/>
                </a:solidFill>
                <a:cs typeface="Times New Roman" pitchFamily="18" charset="0"/>
              </a:rPr>
              <a:t>Pembentuk</a:t>
            </a:r>
            <a:r>
              <a:rPr lang="en-US" sz="2800" b="1" i="1" u="sng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chemeClr val="tx1"/>
                </a:solidFill>
                <a:cs typeface="Times New Roman" pitchFamily="18" charset="0"/>
              </a:rPr>
              <a:t>Himpunan</a:t>
            </a:r>
            <a:endParaRPr lang="en-US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155417"/>
              </p:ext>
            </p:extLst>
          </p:nvPr>
        </p:nvGraphicFramePr>
        <p:xfrm>
          <a:off x="247650" y="2273300"/>
          <a:ext cx="9242425" cy="432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Document" r:id="rId4" imgW="8497801" imgH="3979488" progId="Word.Document.8">
                  <p:embed/>
                </p:oleObj>
              </mc:Choice>
              <mc:Fallback>
                <p:oleObj name="Document" r:id="rId4" imgW="8497801" imgH="397948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2273300"/>
                        <a:ext cx="9242425" cy="432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948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FB5F617-4D66-4419-861C-08926FCA6CE7}" type="slidenum">
              <a:rPr lang="en-US" sz="1400" smtClean="0"/>
              <a:pPr eaLnBrk="1" hangingPunct="1"/>
              <a:t>7</a:t>
            </a:fld>
            <a:endParaRPr lang="en-US" sz="14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8531" y="1599360"/>
            <a:ext cx="7772400" cy="5257800"/>
          </a:xfrm>
        </p:spPr>
        <p:txBody>
          <a:bodyPr/>
          <a:lstStyle/>
          <a:p>
            <a:pPr marL="609600" indent="-609600" eaLnBrk="1" hangingPunct="1">
              <a:buClrTx/>
              <a:buFontTx/>
              <a:buAutoNum type="arabicPeriod" startAt="4"/>
            </a:pPr>
            <a:r>
              <a:rPr lang="en-US" sz="2800" b="1" i="1" u="sng" dirty="0" smtClean="0">
                <a:solidFill>
                  <a:schemeClr val="tx1"/>
                </a:solidFill>
                <a:cs typeface="Times New Roman" pitchFamily="18" charset="0"/>
              </a:rPr>
              <a:t>Diagram Venn</a:t>
            </a:r>
          </a:p>
          <a:p>
            <a:pPr marL="609600" indent="-609600" algn="just" eaLnBrk="1" hangingPunct="1">
              <a:buFontTx/>
              <a:buNone/>
            </a:pPr>
            <a:endParaRPr lang="en-US" sz="28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just" eaLnBrk="1" hangingPunct="1">
              <a:buFontTx/>
              <a:buNone/>
            </a:pPr>
            <a:r>
              <a:rPr lang="en-US" sz="2800" b="1" dirty="0" err="1" smtClean="0">
                <a:solidFill>
                  <a:schemeClr val="tx1"/>
                </a:solidFill>
                <a:cs typeface="Times New Roman" pitchFamily="18" charset="0"/>
              </a:rPr>
              <a:t>Contoh</a:t>
            </a:r>
            <a:r>
              <a:rPr lang="en-US" sz="2800" b="1" dirty="0" smtClean="0">
                <a:solidFill>
                  <a:schemeClr val="tx1"/>
                </a:solidFill>
                <a:cs typeface="Times New Roman" pitchFamily="18" charset="0"/>
              </a:rPr>
              <a:t> 5.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  <a:p>
            <a:pPr marL="609600" indent="-609600" algn="just" eaLnBrk="1" hangingPunct="1">
              <a:buFontTx/>
              <a:buNone/>
            </a:pP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Misalkan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U = {1, 2, …, 7, 8}, </a:t>
            </a:r>
          </a:p>
          <a:p>
            <a:pPr marL="609600" indent="-609600" algn="just" eaLnBrk="1" hangingPunct="1">
              <a:buFontTx/>
              <a:buNone/>
            </a:pPr>
            <a:r>
              <a:rPr lang="id-ID" sz="2800" i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= {1, 2, 3, 5}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= {2, 5, 6, 8}. </a:t>
            </a:r>
          </a:p>
          <a:p>
            <a:pPr marL="609600" indent="-609600" algn="just" eaLnBrk="1" hangingPunct="1">
              <a:buFontTx/>
              <a:buNone/>
            </a:pPr>
            <a:endParaRPr lang="en-US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just" eaLnBrk="1" hangingPunct="1"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Diagram Venn:</a:t>
            </a:r>
          </a:p>
          <a:p>
            <a:pPr marL="609600" indent="-609600" eaLnBrk="1" hangingPunct="1">
              <a:buFontTx/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endParaRPr lang="en-US" sz="2800" dirty="0" smtClean="0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519488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d-ID"/>
          </a:p>
        </p:txBody>
      </p:sp>
      <p:graphicFrame>
        <p:nvGraphicFramePr>
          <p:cNvPr id="1024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642952"/>
              </p:ext>
            </p:extLst>
          </p:nvPr>
        </p:nvGraphicFramePr>
        <p:xfrm>
          <a:off x="3519488" y="4409728"/>
          <a:ext cx="2554719" cy="2115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r:id="rId3" imgW="2139696" imgH="1395984" progId="Visio.Drawing.6">
                  <p:embed/>
                </p:oleObj>
              </mc:Choice>
              <mc:Fallback>
                <p:oleObj r:id="rId3" imgW="2139696" imgH="1395984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8" y="4409728"/>
                        <a:ext cx="2554719" cy="2115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238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9FF0141-3F54-4554-8CC8-D923B02E6F01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400" b="1" dirty="0" err="1" smtClean="0"/>
              <a:t>Kardinalitas</a:t>
            </a:r>
            <a:endParaRPr lang="en-US" sz="4400" b="1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3" y="1719071"/>
            <a:ext cx="8609380" cy="4407408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id-ID" sz="2400" dirty="0" smtClean="0">
                <a:solidFill>
                  <a:schemeClr val="tx1"/>
                </a:solidFill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Jumlah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elemen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di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disebut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kardinal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himpunan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id-ID" sz="2400" dirty="0" smtClean="0">
                <a:solidFill>
                  <a:schemeClr val="tx1"/>
                </a:solidFill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Notasi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)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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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 </a:t>
            </a:r>
          </a:p>
          <a:p>
            <a:pPr eaLnBrk="1" hangingPunct="1">
              <a:buFontTx/>
              <a:buNone/>
            </a:pP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Contoh</a:t>
            </a:r>
            <a:r>
              <a:rPr lang="id-ID" sz="2400" b="1" dirty="0" smtClean="0">
                <a:solidFill>
                  <a:schemeClr val="tx1"/>
                </a:solidFill>
                <a:cs typeface="Times New Roman" pitchFamily="18" charset="0"/>
              </a:rPr>
              <a:t> :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560070" indent="-514350" algn="just" eaLnBrk="1" hangingPunct="1">
              <a:buClr>
                <a:schemeClr val="tx1"/>
              </a:buClr>
              <a:buFont typeface="+mj-lt"/>
              <a:buAutoNum type="arabicPeriod"/>
            </a:pP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B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= {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|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merupakan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bilangan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prima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lebih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kecil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20 }, </a:t>
            </a:r>
          </a:p>
          <a:p>
            <a:pPr marL="45720" indent="0" algn="just" eaLnBrk="1" hangingPunct="1">
              <a:buClr>
                <a:schemeClr val="tx1"/>
              </a:buClr>
              <a:buNone/>
            </a:pPr>
            <a:r>
              <a:rPr lang="id-ID" sz="2400" dirty="0" smtClean="0">
                <a:solidFill>
                  <a:schemeClr val="tx1"/>
                </a:solidFill>
                <a:cs typeface="Times New Roman" pitchFamily="18" charset="0"/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B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= {2, 3, 5, 7, 11, 13, 17, 19}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maka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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B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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= 8 </a:t>
            </a:r>
          </a:p>
          <a:p>
            <a:pPr marL="502920" indent="-457200" algn="just" eaLnBrk="1" hangingPunct="1">
              <a:buClr>
                <a:schemeClr val="tx1"/>
              </a:buClr>
              <a:buFont typeface="+mj-lt"/>
              <a:buAutoNum type="arabicPeriod" startAt="2"/>
            </a:pP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= {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kucing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, Amir, 10,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paku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},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maka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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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= 5</a:t>
            </a:r>
          </a:p>
          <a:p>
            <a:pPr marL="560070" indent="-514350" eaLnBrk="1" hangingPunct="1">
              <a:buClr>
                <a:schemeClr val="tx1"/>
              </a:buClr>
              <a:buFont typeface="+mj-lt"/>
              <a:buAutoNum type="arabicPeriod" startAt="2"/>
            </a:pP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= {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, {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}, {{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}} },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maka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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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= 3</a:t>
            </a:r>
            <a:r>
              <a:rPr lang="en-US" sz="2400" dirty="0" smtClean="0">
                <a:cs typeface="Times New Roman" pitchFamily="18" charset="0"/>
              </a:rPr>
              <a:t>	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416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3EB05B-3257-4982-8845-CFC96BFE80FC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dirty="0" err="1" smtClean="0"/>
              <a:t>Himpunan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kosong</a:t>
            </a:r>
            <a:r>
              <a:rPr lang="en-US" sz="3600" b="1" dirty="0" smtClean="0"/>
              <a:t> (</a:t>
            </a:r>
            <a:r>
              <a:rPr lang="en-US" sz="3600" b="1" i="1" dirty="0" smtClean="0"/>
              <a:t>null set</a:t>
            </a:r>
            <a:r>
              <a:rPr lang="en-US" sz="3600" b="1" dirty="0" smtClean="0"/>
              <a:t>)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528761"/>
              </p:ext>
            </p:extLst>
          </p:nvPr>
        </p:nvGraphicFramePr>
        <p:xfrm>
          <a:off x="296863" y="1681163"/>
          <a:ext cx="8599487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Document" r:id="rId4" imgW="7380143" imgH="4198387" progId="Word.Document.8">
                  <p:embed/>
                </p:oleObj>
              </mc:Choice>
              <mc:Fallback>
                <p:oleObj name="Document" r:id="rId4" imgW="7380143" imgH="419838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1681163"/>
                        <a:ext cx="8599487" cy="486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63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128</TotalTime>
  <Words>278</Words>
  <Application>Microsoft Office PowerPoint</Application>
  <PresentationFormat>On-screen Show (4:3)</PresentationFormat>
  <Paragraphs>98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Grid</vt:lpstr>
      <vt:lpstr>Document</vt:lpstr>
      <vt:lpstr>Visio.Drawing.6</vt:lpstr>
      <vt:lpstr>BAB 1 Himpunan</vt:lpstr>
      <vt:lpstr>Definisi</vt:lpstr>
      <vt:lpstr>Cara Penyajian Himpunan</vt:lpstr>
      <vt:lpstr>PowerPoint Presentation</vt:lpstr>
      <vt:lpstr>PowerPoint Presentation</vt:lpstr>
      <vt:lpstr>PowerPoint Presentation</vt:lpstr>
      <vt:lpstr>PowerPoint Presentation</vt:lpstr>
      <vt:lpstr>Kardinalitas</vt:lpstr>
      <vt:lpstr>Himpunan kosong (null set)</vt:lpstr>
      <vt:lpstr>Himpunan Bagian (Subset)</vt:lpstr>
      <vt:lpstr>PowerPoint Presentation</vt:lpstr>
      <vt:lpstr>Himpunan yang Sama</vt:lpstr>
      <vt:lpstr>PowerPoint Presentation</vt:lpstr>
      <vt:lpstr>Himpunan yang Ekivalen</vt:lpstr>
      <vt:lpstr>Himpunan Saling Lepas</vt:lpstr>
      <vt:lpstr>Himpunan Kuasa</vt:lpstr>
      <vt:lpstr>Operasi Terhadap Himpunan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Hukum-hukum Himpunan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Samsung</cp:lastModifiedBy>
  <cp:revision>11</cp:revision>
  <dcterms:created xsi:type="dcterms:W3CDTF">2012-09-08T13:59:01Z</dcterms:created>
  <dcterms:modified xsi:type="dcterms:W3CDTF">2012-09-17T00:40:05Z</dcterms:modified>
</cp:coreProperties>
</file>