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80" r:id="rId21"/>
    <p:sldId id="282" r:id="rId22"/>
    <p:sldId id="285" r:id="rId23"/>
    <p:sldId id="286" r:id="rId24"/>
    <p:sldId id="288" r:id="rId25"/>
    <p:sldId id="289" r:id="rId26"/>
    <p:sldId id="290" r:id="rId27"/>
    <p:sldId id="291" r:id="rId28"/>
    <p:sldId id="295" r:id="rId29"/>
    <p:sldId id="296" r:id="rId30"/>
    <p:sldId id="297" r:id="rId31"/>
    <p:sldId id="298" r:id="rId3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0ECC905-DAF4-43A6-8B2F-10E9B41305AD}" type="datetimeFigureOut">
              <a:rPr lang="id-ID" smtClean="0"/>
              <a:t>25/09/2013</a:t>
            </a:fld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6E87E1-1885-46B7-8BE7-D1C0BE4E67F3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C905-DAF4-43A6-8B2F-10E9B41305AD}" type="datetimeFigureOut">
              <a:rPr lang="id-ID" smtClean="0"/>
              <a:t>25/09/2013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87E1-1885-46B7-8BE7-D1C0BE4E67F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C905-DAF4-43A6-8B2F-10E9B41305AD}" type="datetimeFigureOut">
              <a:rPr lang="id-ID" smtClean="0"/>
              <a:t>25/09/2013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16E87E1-1885-46B7-8BE7-D1C0BE4E67F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FBE07-CB94-4165-923C-26DC7E3BB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C905-DAF4-43A6-8B2F-10E9B41305AD}" type="datetimeFigureOut">
              <a:rPr lang="id-ID" smtClean="0"/>
              <a:t>25/09/2013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87E1-1885-46B7-8BE7-D1C0BE4E67F3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ECC905-DAF4-43A6-8B2F-10E9B41305AD}" type="datetimeFigureOut">
              <a:rPr lang="id-ID" smtClean="0"/>
              <a:t>25/09/2013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16E87E1-1885-46B7-8BE7-D1C0BE4E67F3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C905-DAF4-43A6-8B2F-10E9B41305AD}" type="datetimeFigureOut">
              <a:rPr lang="id-ID" smtClean="0"/>
              <a:t>25/09/2013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87E1-1885-46B7-8BE7-D1C0BE4E67F3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C905-DAF4-43A6-8B2F-10E9B41305AD}" type="datetimeFigureOut">
              <a:rPr lang="id-ID" smtClean="0"/>
              <a:t>25/09/2013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87E1-1885-46B7-8BE7-D1C0BE4E67F3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C905-DAF4-43A6-8B2F-10E9B41305AD}" type="datetimeFigureOut">
              <a:rPr lang="id-ID" smtClean="0"/>
              <a:t>25/09/2013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87E1-1885-46B7-8BE7-D1C0BE4E67F3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C905-DAF4-43A6-8B2F-10E9B41305AD}" type="datetimeFigureOut">
              <a:rPr lang="id-ID" smtClean="0"/>
              <a:t>25/09/2013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87E1-1885-46B7-8BE7-D1C0BE4E67F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C905-DAF4-43A6-8B2F-10E9B41305AD}" type="datetimeFigureOut">
              <a:rPr lang="id-ID" smtClean="0"/>
              <a:t>25/09/2013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6E87E1-1885-46B7-8BE7-D1C0BE4E67F3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C905-DAF4-43A6-8B2F-10E9B41305AD}" type="datetimeFigureOut">
              <a:rPr lang="id-ID" smtClean="0"/>
              <a:t>25/09/2013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87E1-1885-46B7-8BE7-D1C0BE4E67F3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0ECC905-DAF4-43A6-8B2F-10E9B41305AD}" type="datetimeFigureOut">
              <a:rPr lang="id-ID" smtClean="0"/>
              <a:t>25/09/2013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16E87E1-1885-46B7-8BE7-D1C0BE4E67F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3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4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Word_97_-_2003_Document5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Word_97_-_2003_Document6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Word_97_-_2003_Document7.doc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Word_97_-_2003_Document8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6.emf"/><Relationship Id="rId4" Type="http://schemas.openxmlformats.org/officeDocument/2006/relationships/oleObject" Target="../embeddings/Microsoft_Word_97_-_2003_Document9.doc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1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2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3685" y="5085184"/>
            <a:ext cx="3666307" cy="1080120"/>
          </a:xfrm>
        </p:spPr>
        <p:txBody>
          <a:bodyPr>
            <a:normAutofit/>
          </a:bodyPr>
          <a:lstStyle/>
          <a:p>
            <a:r>
              <a:rPr lang="id-ID" sz="2400" dirty="0" smtClean="0">
                <a:solidFill>
                  <a:schemeClr val="tx1"/>
                </a:solidFill>
              </a:rPr>
              <a:t>novaola@yahoo.com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800" dirty="0" smtClean="0"/>
              <a:t>BAB 2 </a:t>
            </a:r>
            <a:br>
              <a:rPr lang="id-ID" sz="4800" dirty="0" smtClean="0"/>
            </a:br>
            <a:r>
              <a:rPr lang="id-ID" sz="4800" dirty="0" smtClean="0"/>
              <a:t>LOGIKA</a:t>
            </a:r>
            <a:endParaRPr lang="id-ID" sz="4800" dirty="0"/>
          </a:p>
        </p:txBody>
      </p:sp>
      <p:sp>
        <p:nvSpPr>
          <p:cNvPr id="4" name="AutoShape 2" descr="http://comps.canstockphoto.com/can-stock-photo_csp9625844.jpg"/>
          <p:cNvSpPr>
            <a:spLocks noChangeAspect="1" noChangeArrowheads="1"/>
          </p:cNvSpPr>
          <p:nvPr/>
        </p:nvSpPr>
        <p:spPr bwMode="auto">
          <a:xfrm>
            <a:off x="155575" y="-1447800"/>
            <a:ext cx="38100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1030" name="Picture 6" descr="http://www.clipartreview.com/_images_300/Two_boys_playing_a_timed_game_chess_100729-232577-237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285750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40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A422E0A-93EC-413D-9B99-89ABF9788C53}" type="slidenum">
              <a:rPr lang="en-US" sz="1400" smtClean="0"/>
              <a:pPr eaLnBrk="1" hangingPunct="1"/>
              <a:t>10</a:t>
            </a:fld>
            <a:endParaRPr lang="en-US" sz="1400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752805"/>
              </p:ext>
            </p:extLst>
          </p:nvPr>
        </p:nvGraphicFramePr>
        <p:xfrm>
          <a:off x="173038" y="1630363"/>
          <a:ext cx="8650287" cy="501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Document" r:id="rId4" imgW="5960483" imgH="3468123" progId="Word.Document.8">
                  <p:embed/>
                </p:oleObj>
              </mc:Choice>
              <mc:Fallback>
                <p:oleObj name="Document" r:id="rId4" imgW="5960483" imgH="346812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8" y="1630363"/>
                        <a:ext cx="8650287" cy="501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44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325AF85-E2A3-4A04-B42B-8FC80C088ABB}" type="slidenum">
              <a:rPr lang="en-US" sz="1400" smtClean="0"/>
              <a:pPr eaLnBrk="1" hangingPunct="1"/>
              <a:t>11</a:t>
            </a:fld>
            <a:endParaRPr lang="en-US" sz="1400" smtClean="0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610614"/>
              </p:ext>
            </p:extLst>
          </p:nvPr>
        </p:nvGraphicFramePr>
        <p:xfrm>
          <a:off x="469900" y="2841625"/>
          <a:ext cx="7808913" cy="338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Document" r:id="rId4" imgW="5487655" imgH="2390382" progId="Word.Document.8">
                  <p:embed/>
                </p:oleObj>
              </mc:Choice>
              <mc:Fallback>
                <p:oleObj name="Document" r:id="rId4" imgW="5487655" imgH="239038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2841625"/>
                        <a:ext cx="7808913" cy="338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0" y="1628800"/>
            <a:ext cx="9144000" cy="1296144"/>
          </a:xfrm>
        </p:spPr>
        <p:txBody>
          <a:bodyPr/>
          <a:lstStyle/>
          <a:p>
            <a:pPr algn="just" eaLnBrk="1" hangingPunct="1"/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Proposisi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majemuk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disebut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cs typeface="Times New Roman" pitchFamily="18" charset="0"/>
              </a:rPr>
              <a:t>tautologi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jika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ia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benar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semua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kasus</a:t>
            </a:r>
            <a:endParaRPr lang="en-US" sz="2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/>
            <a:endParaRPr lang="en-US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3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57CD934-A801-4B43-B010-A282F7664D1E}" type="slidenum">
              <a:rPr lang="en-US" sz="1400" smtClean="0"/>
              <a:pPr eaLnBrk="1" hangingPunct="1"/>
              <a:t>12</a:t>
            </a:fld>
            <a:endParaRPr lang="en-US" sz="1400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39120"/>
              </p:ext>
            </p:extLst>
          </p:nvPr>
        </p:nvGraphicFramePr>
        <p:xfrm>
          <a:off x="395536" y="3212976"/>
          <a:ext cx="8305800" cy="293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Document" r:id="rId4" imgW="5828740" imgH="2084047" progId="Word.Document.8">
                  <p:embed/>
                </p:oleObj>
              </mc:Choice>
              <mc:Fallback>
                <p:oleObj name="Document" r:id="rId4" imgW="5828740" imgH="20840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212976"/>
                        <a:ext cx="8305800" cy="293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628800"/>
            <a:ext cx="8640960" cy="1368152"/>
          </a:xfrm>
        </p:spPr>
        <p:txBody>
          <a:bodyPr/>
          <a:lstStyle/>
          <a:p>
            <a:pPr algn="just" eaLnBrk="1" hangingPunct="1"/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Proposisi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majemuk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disebut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cs typeface="Times New Roman" pitchFamily="18" charset="0"/>
              </a:rPr>
              <a:t>kontradiksi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jika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ia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salah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semua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kasus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. 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09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6501B17-AF8A-49BA-86C2-D47D2532938A}" type="slidenum">
              <a:rPr lang="en-US" sz="1400" smtClean="0"/>
              <a:pPr eaLnBrk="1" hangingPunct="1"/>
              <a:t>13</a:t>
            </a:fld>
            <a:endParaRPr lang="en-US" sz="1400" smtClean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772640"/>
              </p:ext>
            </p:extLst>
          </p:nvPr>
        </p:nvGraphicFramePr>
        <p:xfrm>
          <a:off x="179512" y="1628800"/>
          <a:ext cx="8526463" cy="494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Document" r:id="rId4" imgW="6443182" imgH="4160160" progId="Word.Document.8">
                  <p:embed/>
                </p:oleObj>
              </mc:Choice>
              <mc:Fallback>
                <p:oleObj name="Document" r:id="rId4" imgW="6443182" imgH="4160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628800"/>
                        <a:ext cx="8526463" cy="494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688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E1EEB8-C771-4614-98E8-57CE56A8ED1A}" type="slidenum">
              <a:rPr lang="en-US" sz="1400" smtClean="0"/>
              <a:pPr eaLnBrk="1" hangingPunct="1"/>
              <a:t>14</a:t>
            </a:fld>
            <a:endParaRPr lang="en-US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Hukum-hukum Logika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990600" y="1679575"/>
          <a:ext cx="7010400" cy="435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Document" r:id="rId3" imgW="5629680" imgH="3652920" progId="Word.Document.8">
                  <p:embed/>
                </p:oleObj>
              </mc:Choice>
              <mc:Fallback>
                <p:oleObj name="Document" r:id="rId3" imgW="5629680" imgH="36529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79575"/>
                        <a:ext cx="7010400" cy="435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567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B431CB-8B7F-408C-9242-F3B70FCF21AB}" type="slidenum">
              <a:rPr lang="en-US" sz="1400" smtClean="0"/>
              <a:pPr eaLnBrk="1" hangingPunct="1"/>
              <a:t>15</a:t>
            </a:fld>
            <a:endParaRPr lang="en-US" sz="1400" smtClean="0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296946"/>
              </p:ext>
            </p:extLst>
          </p:nvPr>
        </p:nvGraphicFramePr>
        <p:xfrm>
          <a:off x="395536" y="2060848"/>
          <a:ext cx="8153400" cy="298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Document" r:id="rId3" imgW="5629680" imgH="2106000" progId="Word.Document.8">
                  <p:embed/>
                </p:oleObj>
              </mc:Choice>
              <mc:Fallback>
                <p:oleObj name="Document" r:id="rId3" imgW="5629680" imgH="21060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060848"/>
                        <a:ext cx="8153400" cy="298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194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>
          <a:xfrm>
            <a:off x="251521" y="1719071"/>
            <a:ext cx="8712968" cy="4407408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sz="3600" dirty="0" err="1" smtClean="0">
                <a:solidFill>
                  <a:schemeClr val="tx1"/>
                </a:solidFill>
                <a:cs typeface="Times New Roman" pitchFamily="18" charset="0"/>
              </a:rPr>
              <a:t>Bentuk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cs typeface="Times New Roman" pitchFamily="18" charset="0"/>
              </a:rPr>
              <a:t>proposisi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: “</a:t>
            </a:r>
            <a:r>
              <a:rPr lang="en-US" sz="3600" dirty="0" err="1" smtClean="0">
                <a:solidFill>
                  <a:schemeClr val="tx1"/>
                </a:solidFill>
                <a:cs typeface="Times New Roman" pitchFamily="18" charset="0"/>
              </a:rPr>
              <a:t>jika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cs typeface="Times New Roman" pitchFamily="18" charset="0"/>
              </a:rPr>
              <a:t>maka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cs typeface="Times New Roman" pitchFamily="18" charset="0"/>
              </a:rPr>
              <a:t>q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”</a:t>
            </a:r>
          </a:p>
          <a:p>
            <a:pPr algn="just" eaLnBrk="1" hangingPunct="1"/>
            <a:r>
              <a:rPr lang="en-US" sz="3600" dirty="0" err="1" smtClean="0">
                <a:solidFill>
                  <a:schemeClr val="tx1"/>
                </a:solidFill>
                <a:cs typeface="Times New Roman" pitchFamily="18" charset="0"/>
              </a:rPr>
              <a:t>Notasi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en-US" sz="3600" i="1" dirty="0" smtClean="0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cs typeface="Times New Roman" pitchFamily="18" charset="0"/>
              </a:rPr>
              <a:t>q</a:t>
            </a:r>
            <a:endParaRPr lang="en-US" sz="3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/>
            <a:r>
              <a:rPr lang="en-US" sz="3600" dirty="0" err="1" smtClean="0">
                <a:solidFill>
                  <a:schemeClr val="tx1"/>
                </a:solidFill>
                <a:cs typeface="Times New Roman" pitchFamily="18" charset="0"/>
              </a:rPr>
              <a:t>Proposisi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cs typeface="Times New Roman" pitchFamily="18" charset="0"/>
              </a:rPr>
              <a:t>disebut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cs typeface="Times New Roman" pitchFamily="18" charset="0"/>
              </a:rPr>
              <a:t>hipotesis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cs typeface="Times New Roman" pitchFamily="18" charset="0"/>
              </a:rPr>
              <a:t>antesenden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cs typeface="Times New Roman" pitchFamily="18" charset="0"/>
              </a:rPr>
              <a:t>premis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cs typeface="Times New Roman" pitchFamily="18" charset="0"/>
              </a:rPr>
              <a:t>atau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cs typeface="Times New Roman" pitchFamily="18" charset="0"/>
              </a:rPr>
              <a:t>kondisi</a:t>
            </a:r>
            <a:endParaRPr lang="en-US" sz="3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/>
            <a:r>
              <a:rPr lang="en-US" sz="3600" dirty="0" err="1" smtClean="0">
                <a:solidFill>
                  <a:schemeClr val="tx1"/>
                </a:solidFill>
                <a:cs typeface="Times New Roman" pitchFamily="18" charset="0"/>
              </a:rPr>
              <a:t>Proposisi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cs typeface="Times New Roman" pitchFamily="18" charset="0"/>
              </a:rPr>
              <a:t>q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cs typeface="Times New Roman" pitchFamily="18" charset="0"/>
              </a:rPr>
              <a:t>disebut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cs typeface="Times New Roman" pitchFamily="18" charset="0"/>
              </a:rPr>
              <a:t>konklusi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cs typeface="Times New Roman" pitchFamily="18" charset="0"/>
              </a:rPr>
              <a:t>atau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cs typeface="Times New Roman" pitchFamily="18" charset="0"/>
              </a:rPr>
              <a:t>konsekuen</a:t>
            </a: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).</a:t>
            </a:r>
          </a:p>
          <a:p>
            <a:pPr eaLnBrk="1" hangingPunct="1"/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75D2100-5FAD-409C-9B9B-A6466D1B2E2D}" type="slidenum">
              <a:rPr lang="en-US" sz="1400" smtClean="0"/>
              <a:pPr eaLnBrk="1" hangingPunct="1"/>
              <a:t>16</a:t>
            </a:fld>
            <a:endParaRPr lang="en-US" sz="1400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cs typeface="Times New Roman" pitchFamily="18" charset="0"/>
              </a:rPr>
              <a:t>Proposisi Bersyarat </a:t>
            </a:r>
            <a:br>
              <a:rPr lang="en-US" sz="3600" b="1" smtClean="0">
                <a:cs typeface="Times New Roman" pitchFamily="18" charset="0"/>
              </a:rPr>
            </a:br>
            <a:r>
              <a:rPr lang="en-US" sz="3600" b="1" smtClean="0">
                <a:cs typeface="Times New Roman" pitchFamily="18" charset="0"/>
              </a:rPr>
              <a:t>(kondisional atau implikasi)</a:t>
            </a:r>
          </a:p>
        </p:txBody>
      </p:sp>
    </p:spTree>
    <p:extLst>
      <p:ext uri="{BB962C8B-B14F-4D97-AF65-F5344CB8AC3E}">
        <p14:creationId xmlns:p14="http://schemas.microsoft.com/office/powerpoint/2010/main" val="389977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en-US" sz="2800" b="1" dirty="0" err="1" smtClean="0">
                <a:solidFill>
                  <a:schemeClr val="tx1"/>
                </a:solidFill>
                <a:cs typeface="Times New Roman" pitchFamily="18" charset="0"/>
              </a:rPr>
              <a:t>Contoh</a:t>
            </a:r>
            <a:endParaRPr lang="en-US" sz="2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502920" indent="-457200" algn="just" eaLnBrk="1" hangingPunct="1">
              <a:buClr>
                <a:schemeClr val="tx1"/>
              </a:buClr>
              <a:buFont typeface="+mj-lt"/>
              <a:buAutoNum type="alphaLcPeriod"/>
            </a:pP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Jika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saya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lulus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ujian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maka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saya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mendapat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hadiah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dari</a:t>
            </a:r>
            <a:r>
              <a:rPr lang="id-ID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ayah</a:t>
            </a:r>
          </a:p>
          <a:p>
            <a:pPr marL="502920" indent="-457200" algn="just" eaLnBrk="1" hangingPunct="1">
              <a:buClr>
                <a:schemeClr val="tx1"/>
              </a:buClr>
              <a:buFont typeface="+mj-lt"/>
              <a:buAutoNum type="alphaLcPeriod"/>
            </a:pP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Jika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suhu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mencapai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80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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C,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maka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alarm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akan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berbunyi</a:t>
            </a:r>
            <a:endParaRPr lang="en-US" sz="2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502920" indent="-457200" algn="just" eaLnBrk="1" hangingPunct="1">
              <a:buClr>
                <a:schemeClr val="tx1"/>
              </a:buClr>
              <a:buFont typeface="+mj-lt"/>
              <a:buAutoNum type="alphaLcPeriod"/>
            </a:pP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Jika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anda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tidak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mendaftar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ulang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maka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anda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dianggap</a:t>
            </a:r>
            <a:r>
              <a:rPr lang="id-ID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mengundurkan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diri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C3A4561-107E-4B33-B190-B924837B4686}" type="slidenum">
              <a:rPr lang="en-US" sz="1400" smtClean="0"/>
              <a:pPr eaLnBrk="1" hangingPunct="1"/>
              <a:t>17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75676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12776"/>
            <a:ext cx="8964488" cy="5257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tx1"/>
                </a:solidFill>
                <a:cs typeface="Times New Roman" pitchFamily="18" charset="0"/>
              </a:rPr>
              <a:t>Cara-</a:t>
            </a:r>
            <a:r>
              <a:rPr lang="en-US" sz="2800" b="1" dirty="0" err="1" smtClean="0">
                <a:solidFill>
                  <a:schemeClr val="tx1"/>
                </a:solidFill>
                <a:cs typeface="Times New Roman" pitchFamily="18" charset="0"/>
              </a:rPr>
              <a:t>cara</a:t>
            </a:r>
            <a:r>
              <a:rPr lang="en-US" sz="28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cs typeface="Times New Roman" pitchFamily="18" charset="0"/>
              </a:rPr>
              <a:t>mengekspresikan</a:t>
            </a:r>
            <a:r>
              <a:rPr lang="en-US" sz="28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cs typeface="Times New Roman" pitchFamily="18" charset="0"/>
              </a:rPr>
              <a:t>implikasi</a:t>
            </a:r>
            <a:r>
              <a:rPr lang="en-US" sz="28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 sz="28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cs typeface="Times New Roman" pitchFamily="18" charset="0"/>
              </a:rPr>
              <a:t>q</a:t>
            </a:r>
            <a:r>
              <a:rPr lang="en-US" sz="2800" b="1" dirty="0" smtClean="0">
                <a:solidFill>
                  <a:schemeClr val="tx1"/>
                </a:solidFill>
                <a:cs typeface="Times New Roman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Jika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maka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q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Jika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q</a:t>
            </a:r>
            <a:endParaRPr lang="en-US" sz="2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mengakibatkan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q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(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p implies q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q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jika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p</a:t>
            </a:r>
            <a:endParaRPr lang="en-US" sz="2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hanya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jika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q</a:t>
            </a:r>
            <a:endParaRPr lang="en-US" sz="2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syarat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cukup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q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hipotesis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menyatakan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cs typeface="Times New Roman" pitchFamily="18" charset="0"/>
              </a:rPr>
              <a:t>syarat</a:t>
            </a:r>
            <a:r>
              <a:rPr lang="en-US" sz="28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cs typeface="Times New Roman" pitchFamily="18" charset="0"/>
              </a:rPr>
              <a:t>cukup</a:t>
            </a:r>
            <a:r>
              <a:rPr lang="en-US" sz="28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sufficient condition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n-US" sz="28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q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syarat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perlu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p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konklusi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menyatakan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cs typeface="Times New Roman" pitchFamily="18" charset="0"/>
              </a:rPr>
              <a:t>syarat</a:t>
            </a:r>
            <a:r>
              <a:rPr lang="en-US" sz="28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cs typeface="Times New Roman" pitchFamily="18" charset="0"/>
              </a:rPr>
              <a:t>perlu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(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necessary condition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) )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q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bilamana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	(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q whenever p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0C69A98-C42C-4DCB-9BCE-227370A63EA7}" type="slidenum">
              <a:rPr lang="en-US" sz="1400" smtClean="0"/>
              <a:pPr eaLnBrk="1" hangingPunct="1"/>
              <a:t>18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93705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587624"/>
            <a:ext cx="8604448" cy="5369768"/>
          </a:xfrm>
        </p:spPr>
        <p:txBody>
          <a:bodyPr>
            <a:normAutofit fontScale="92500" lnSpcReduction="10000"/>
          </a:bodyPr>
          <a:lstStyle/>
          <a:p>
            <a:pPr marL="533400" indent="-533400" algn="just" eaLnBrk="1" hangingPunct="1">
              <a:lnSpc>
                <a:spcPct val="90000"/>
              </a:lnSpc>
              <a:buFontTx/>
              <a:buNone/>
            </a:pPr>
            <a:r>
              <a:rPr lang="id-ID" sz="2800" b="1" dirty="0" smtClean="0">
                <a:solidFill>
                  <a:schemeClr val="tx1"/>
                </a:solidFill>
                <a:cs typeface="Times New Roman" pitchFamily="18" charset="0"/>
              </a:rPr>
              <a:t>     </a:t>
            </a:r>
            <a:r>
              <a:rPr lang="en-US" sz="2800" b="1" dirty="0" err="1" smtClean="0">
                <a:solidFill>
                  <a:schemeClr val="tx1"/>
                </a:solidFill>
                <a:cs typeface="Times New Roman" pitchFamily="18" charset="0"/>
              </a:rPr>
              <a:t>Contoh</a:t>
            </a:r>
            <a:r>
              <a:rPr lang="en-US" sz="28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id-ID" sz="2800" b="1" dirty="0" smtClean="0"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en-US" sz="2600" b="1" dirty="0" err="1" smtClean="0">
                <a:solidFill>
                  <a:schemeClr val="tx1"/>
                </a:solidFill>
                <a:cs typeface="Times New Roman" pitchFamily="18" charset="0"/>
              </a:rPr>
              <a:t>Proposisi-proposisi</a:t>
            </a:r>
            <a:r>
              <a:rPr lang="en-US" sz="26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cs typeface="Times New Roman" pitchFamily="18" charset="0"/>
              </a:rPr>
              <a:t>berikut</a:t>
            </a:r>
            <a:r>
              <a:rPr lang="en-US" sz="26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cs typeface="Times New Roman" pitchFamily="18" charset="0"/>
              </a:rPr>
              <a:t>adalah</a:t>
            </a:r>
            <a:r>
              <a:rPr lang="en-US" sz="26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cs typeface="Times New Roman" pitchFamily="18" charset="0"/>
              </a:rPr>
              <a:t>implikasi</a:t>
            </a:r>
            <a:r>
              <a:rPr lang="id-ID" sz="2600" b="1" dirty="0" smtClean="0">
                <a:solidFill>
                  <a:schemeClr val="tx1"/>
                </a:solidFill>
                <a:cs typeface="Times New Roman" pitchFamily="18" charset="0"/>
              </a:rPr>
              <a:t> d</a:t>
            </a:r>
            <a:r>
              <a:rPr lang="en-US" sz="2600" b="1" dirty="0" err="1" smtClean="0">
                <a:solidFill>
                  <a:schemeClr val="tx1"/>
                </a:solidFill>
                <a:cs typeface="Times New Roman" pitchFamily="18" charset="0"/>
              </a:rPr>
              <a:t>alam</a:t>
            </a:r>
            <a:r>
              <a:rPr lang="en-US" sz="26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cs typeface="Times New Roman" pitchFamily="18" charset="0"/>
              </a:rPr>
              <a:t>berbagai</a:t>
            </a:r>
            <a:r>
              <a:rPr lang="en-US" sz="26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cs typeface="Times New Roman" pitchFamily="18" charset="0"/>
              </a:rPr>
              <a:t>bentuk</a:t>
            </a:r>
            <a:r>
              <a:rPr lang="id-ID" sz="26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chemeClr val="tx1"/>
                </a:solidFill>
                <a:cs typeface="Times New Roman" pitchFamily="18" charset="0"/>
              </a:rPr>
              <a:t>:</a:t>
            </a:r>
          </a:p>
          <a:p>
            <a:pPr marL="533400" indent="-533400" algn="just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Jika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hari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hujan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maka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tanaman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akan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tumbuh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subur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. </a:t>
            </a:r>
          </a:p>
          <a:p>
            <a:pPr marL="533400" indent="-533400" algn="just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Jika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tekanan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gas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diperbesar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mobil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melaju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kencang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marL="533400" indent="-533400" algn="just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Es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mencair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di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kutub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mengakibatkan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permukaan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air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laut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naik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marL="533400" indent="-533400" algn="just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Orang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itu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mau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berangkat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jika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ia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diberi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ongkos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jalan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marL="533400" indent="-533400" algn="just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Ahmad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bisa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mengambil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matakuliah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Teori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Bahasa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Formal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hanya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jika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ia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sudah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lulus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matakuliah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Matematika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Diskrit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marL="533400" indent="-533400" algn="just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Syarat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cukup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agar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pom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bensin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meledak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percikan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api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rokok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marL="533400" indent="-533400" algn="just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Syarat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perlu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bagi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Indonesia agar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ikut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Piala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Dunia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mengontrak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pemain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asing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kenamaan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marL="533400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Banjir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bandang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terjadi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bilamana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hutan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ditebangi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		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4C97655-3593-40C1-A1AB-F95842EA07FF}" type="slidenum">
              <a:rPr lang="en-US" sz="1400" smtClean="0"/>
              <a:pPr eaLnBrk="1" hangingPunct="1"/>
              <a:t>19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38417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628800"/>
            <a:ext cx="8964488" cy="4953000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en-US" sz="2800" b="1" dirty="0" err="1" smtClean="0">
                <a:solidFill>
                  <a:schemeClr val="tx1"/>
                </a:solidFill>
                <a:cs typeface="Times New Roman" pitchFamily="18" charset="0"/>
              </a:rPr>
              <a:t>Logika</a:t>
            </a:r>
            <a:endParaRPr lang="en-US" sz="28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/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Logika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merupakan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dasar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dari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semua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penalaran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(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reasoning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).  </a:t>
            </a:r>
          </a:p>
          <a:p>
            <a:pPr algn="just" eaLnBrk="1" hangingPunct="1"/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Penalaran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didasarkan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hubungan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antara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proposisi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pernyataan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(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statements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).</a:t>
            </a:r>
          </a:p>
          <a:p>
            <a:pPr algn="just" eaLnBrk="1" hangingPunct="1"/>
            <a:endParaRPr lang="en-US" sz="2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2800" b="1" dirty="0" err="1" smtClean="0">
                <a:solidFill>
                  <a:schemeClr val="tx1"/>
                </a:solidFill>
                <a:cs typeface="Times New Roman" pitchFamily="18" charset="0"/>
              </a:rPr>
              <a:t>Proposisi</a:t>
            </a:r>
            <a:endParaRPr lang="en-US" sz="28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/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Kalimat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deklaratif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bernilai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benar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(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true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)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salah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(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false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),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tetapi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tidak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keduanya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. </a:t>
            </a:r>
          </a:p>
          <a:p>
            <a:pPr algn="just" eaLnBrk="1" hangingPunct="1"/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Nama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lain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proposisi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kalimat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terbuka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50C1619-A164-42CE-AA6B-7D116C24C1EB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1560" y="19397"/>
            <a:ext cx="7272808" cy="1465387"/>
          </a:xfrm>
        </p:spPr>
        <p:txBody>
          <a:bodyPr/>
          <a:lstStyle/>
          <a:p>
            <a:r>
              <a:rPr lang="id-ID" sz="4800" dirty="0" smtClean="0"/>
              <a:t>pengertian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214506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D0DD2F8-FB25-42CC-B709-CF1D95552950}" type="slidenum">
              <a:rPr lang="en-US" sz="1400" smtClean="0"/>
              <a:pPr eaLnBrk="1" hangingPunct="1"/>
              <a:t>20</a:t>
            </a:fld>
            <a:endParaRPr lang="en-US" sz="1400" smtClean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682321"/>
              </p:ext>
            </p:extLst>
          </p:nvPr>
        </p:nvGraphicFramePr>
        <p:xfrm>
          <a:off x="323528" y="1628800"/>
          <a:ext cx="8001000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Document" r:id="rId4" imgW="5487655" imgH="1869748" progId="Word.Document.8">
                  <p:embed/>
                </p:oleObj>
              </mc:Choice>
              <mc:Fallback>
                <p:oleObj name="Document" r:id="rId4" imgW="5487655" imgH="186974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628800"/>
                        <a:ext cx="8001000" cy="269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332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600200"/>
            <a:ext cx="8748464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err="1" smtClean="0">
                <a:solidFill>
                  <a:schemeClr val="tx1"/>
                </a:solidFill>
              </a:rPr>
              <a:t>Perhatikan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bahwa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implikasi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dipentingkan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nilai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kebenaran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premis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konsekuen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bukan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hubungan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sebab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akibat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diantara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keduanya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eaLnBrk="1" hangingPunct="1"/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2800" dirty="0" err="1" smtClean="0">
                <a:solidFill>
                  <a:schemeClr val="tx1"/>
                </a:solidFill>
              </a:rPr>
              <a:t>Beberapa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implikasi</a:t>
            </a:r>
            <a:r>
              <a:rPr lang="en-US" sz="2800" dirty="0" smtClean="0">
                <a:solidFill>
                  <a:schemeClr val="tx1"/>
                </a:solidFill>
              </a:rPr>
              <a:t> di </a:t>
            </a:r>
            <a:r>
              <a:rPr lang="en-US" sz="2800" dirty="0" err="1" smtClean="0">
                <a:solidFill>
                  <a:schemeClr val="tx1"/>
                </a:solidFill>
              </a:rPr>
              <a:t>bawah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ini</a:t>
            </a:r>
            <a:r>
              <a:rPr lang="en-US" sz="2800" dirty="0" smtClean="0">
                <a:solidFill>
                  <a:schemeClr val="tx1"/>
                </a:solidFill>
              </a:rPr>
              <a:t> valid </a:t>
            </a:r>
            <a:r>
              <a:rPr lang="en-US" sz="2800" dirty="0" err="1" smtClean="0">
                <a:solidFill>
                  <a:schemeClr val="tx1"/>
                </a:solidFill>
              </a:rPr>
              <a:t>meskipun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bahasa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tidak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mempunyai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makna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  <a:p>
            <a:pPr eaLnBrk="1" hangingPunct="1"/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“</a:t>
            </a:r>
            <a:r>
              <a:rPr lang="en-US" sz="2800" dirty="0" err="1" smtClean="0">
                <a:solidFill>
                  <a:schemeClr val="tx1"/>
                </a:solidFill>
              </a:rPr>
              <a:t>Jika</a:t>
            </a:r>
            <a:r>
              <a:rPr lang="en-US" sz="2800" dirty="0" smtClean="0">
                <a:solidFill>
                  <a:schemeClr val="tx1"/>
                </a:solidFill>
              </a:rPr>
              <a:t> 1 + 1 = 2 </a:t>
            </a:r>
            <a:r>
              <a:rPr lang="en-US" sz="2800" dirty="0" err="1" smtClean="0">
                <a:solidFill>
                  <a:schemeClr val="tx1"/>
                </a:solidFill>
              </a:rPr>
              <a:t>maka</a:t>
            </a:r>
            <a:r>
              <a:rPr lang="en-US" sz="2800" dirty="0" smtClean="0">
                <a:solidFill>
                  <a:schemeClr val="tx1"/>
                </a:solidFill>
              </a:rPr>
              <a:t> Paris </a:t>
            </a:r>
            <a:r>
              <a:rPr lang="en-US" sz="2800" dirty="0" err="1" smtClean="0">
                <a:solidFill>
                  <a:schemeClr val="tx1"/>
                </a:solidFill>
              </a:rPr>
              <a:t>ibukota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Perancis</a:t>
            </a:r>
            <a:r>
              <a:rPr lang="en-US" sz="2800" dirty="0" smtClean="0">
                <a:solidFill>
                  <a:schemeClr val="tx1"/>
                </a:solidFill>
              </a:rPr>
              <a:t>”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“</a:t>
            </a:r>
            <a:r>
              <a:rPr lang="en-US" sz="2800" dirty="0" err="1" smtClean="0">
                <a:solidFill>
                  <a:schemeClr val="tx1"/>
                </a:solidFill>
              </a:rPr>
              <a:t>Jika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n </a:t>
            </a:r>
            <a:r>
              <a:rPr lang="en-US" sz="2800" dirty="0" err="1" smtClean="0">
                <a:solidFill>
                  <a:schemeClr val="tx1"/>
                </a:solidFill>
              </a:rPr>
              <a:t>bilangan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bulat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maka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hari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hujan</a:t>
            </a:r>
            <a:r>
              <a:rPr lang="en-US" sz="2800" dirty="0" smtClean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53CE50C-86A5-4682-9AD2-4E4F98F754AD}" type="slidenum">
              <a:rPr lang="en-US" sz="1400" smtClean="0"/>
              <a:pPr eaLnBrk="1" hangingPunct="1"/>
              <a:t>21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4259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30CD28D-DD22-4203-AE56-43247D1767F7}" type="slidenum">
              <a:rPr lang="en-US" sz="1400" smtClean="0"/>
              <a:pPr eaLnBrk="1" hangingPunct="1"/>
              <a:t>22</a:t>
            </a:fld>
            <a:endParaRPr lang="en-US" sz="1400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eaLnBrk="1" hangingPunct="1"/>
            <a:r>
              <a:rPr lang="en-US" sz="3600" b="1" smtClean="0">
                <a:cs typeface="Times New Roman" pitchFamily="18" charset="0"/>
              </a:rPr>
              <a:t>Varian Proposisi Bersyarat</a:t>
            </a:r>
            <a:endParaRPr lang="en-US" smtClean="0">
              <a:cs typeface="Times New Roman" pitchFamily="18" charset="0"/>
            </a:endParaRP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381000" y="1676400"/>
          <a:ext cx="8534400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Document" r:id="rId3" imgW="6058080" imgH="2964240" progId="Word.Document.8">
                  <p:embed/>
                </p:oleObj>
              </mc:Choice>
              <mc:Fallback>
                <p:oleObj name="Document" r:id="rId3" imgW="6058080" imgH="2964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76400"/>
                        <a:ext cx="8534400" cy="409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433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47800"/>
            <a:ext cx="8964488" cy="4717504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Contoh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 .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Tentukan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konvers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, invers,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kontraposisi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:  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	“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Jika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Amir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mempunyai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mobil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maka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ia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orang kaya” </a:t>
            </a:r>
          </a:p>
          <a:p>
            <a:pPr eaLnBrk="1" hangingPunct="1">
              <a:buFontTx/>
              <a:buNone/>
            </a:pPr>
            <a:endParaRPr lang="en-US" sz="2400" u="sng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u="sng" dirty="0" err="1" smtClean="0">
                <a:solidFill>
                  <a:schemeClr val="tx1"/>
                </a:solidFill>
                <a:cs typeface="Times New Roman" pitchFamily="18" charset="0"/>
              </a:rPr>
              <a:t>Penyelesaian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: 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Konvers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: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Jika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Amir orang kaya,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maka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ia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mempunyai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		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mobil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Invers	: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Jika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 Amir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mempunyai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mobil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maka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ia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		 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bukan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orang kaya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Kontraposisi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Jika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Amir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bukan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orang kaya,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maka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ia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		  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mempunyai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mobil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538100B-DEA7-47AA-A7EE-D8375CB4C5A2}" type="slidenum">
              <a:rPr lang="en-US" sz="1400" smtClean="0"/>
              <a:pPr eaLnBrk="1" hangingPunct="1"/>
              <a:t>23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58875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416E6AF-C313-4413-95EC-915E3241675A}" type="slidenum">
              <a:rPr lang="en-US" sz="1400" smtClean="0"/>
              <a:pPr eaLnBrk="1" hangingPunct="1"/>
              <a:t>24</a:t>
            </a:fld>
            <a:endParaRPr lang="en-US" sz="140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eaLnBrk="1" hangingPunct="1"/>
            <a:r>
              <a:rPr lang="en-US" sz="3600" b="1" smtClean="0">
                <a:cs typeface="Times New Roman" pitchFamily="18" charset="0"/>
              </a:rPr>
              <a:t>Bikondisional (Bi-implikasi)</a:t>
            </a:r>
            <a:endParaRPr lang="en-US" sz="3600" smtClean="0">
              <a:cs typeface="Times New Roman" pitchFamily="18" charset="0"/>
            </a:endParaRP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844623"/>
              </p:ext>
            </p:extLst>
          </p:nvPr>
        </p:nvGraphicFramePr>
        <p:xfrm>
          <a:off x="542925" y="1828800"/>
          <a:ext cx="8477250" cy="432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Document" r:id="rId4" imgW="6156298" imgH="3188278" progId="Word.Document.8">
                  <p:embed/>
                </p:oleObj>
              </mc:Choice>
              <mc:Fallback>
                <p:oleObj name="Document" r:id="rId4" imgW="6156298" imgH="318827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1828800"/>
                        <a:ext cx="8477250" cy="432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73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31BFD23-8B49-41D1-AC36-BE87DD366E23}" type="slidenum">
              <a:rPr lang="en-US" sz="1400" smtClean="0"/>
              <a:pPr eaLnBrk="1" hangingPunct="1"/>
              <a:t>25</a:t>
            </a:fld>
            <a:endParaRPr lang="en-US" sz="1400" smtClean="0"/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777691"/>
              </p:ext>
            </p:extLst>
          </p:nvPr>
        </p:nvGraphicFramePr>
        <p:xfrm>
          <a:off x="323528" y="1628800"/>
          <a:ext cx="8610600" cy="385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Document" r:id="rId3" imgW="5715000" imgH="2575440" progId="Word.Document.8">
                  <p:embed/>
                </p:oleObj>
              </mc:Choice>
              <mc:Fallback>
                <p:oleObj name="Document" r:id="rId3" imgW="5715000" imgH="25754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628800"/>
                        <a:ext cx="8610600" cy="385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262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9E9DDA4-DA2D-46B6-AB9D-BF54AFA4574F}" type="slidenum">
              <a:rPr lang="en-US" sz="1400" smtClean="0"/>
              <a:pPr eaLnBrk="1" hangingPunct="1"/>
              <a:t>26</a:t>
            </a:fld>
            <a:endParaRPr lang="en-US" sz="1400" smtClean="0"/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457200" y="1600200"/>
          <a:ext cx="8915400" cy="216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Document" r:id="rId3" imgW="5486400" imgH="1357920" progId="Word.Document.8">
                  <p:embed/>
                </p:oleObj>
              </mc:Choice>
              <mc:Fallback>
                <p:oleObj name="Document" r:id="rId3" imgW="5486400" imgH="13579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8915400" cy="216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597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C7C3407-DEAB-405A-8D2F-7F9FF62782FD}" type="slidenum">
              <a:rPr lang="en-US" sz="1400" smtClean="0"/>
              <a:pPr eaLnBrk="1" hangingPunct="1"/>
              <a:t>27</a:t>
            </a:fld>
            <a:endParaRPr lang="en-US" sz="1400" smtClean="0"/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938179"/>
              </p:ext>
            </p:extLst>
          </p:nvPr>
        </p:nvGraphicFramePr>
        <p:xfrm>
          <a:off x="320675" y="1630363"/>
          <a:ext cx="8451850" cy="427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Document" r:id="rId4" imgW="5719314" imgH="2910958" progId="Word.Document.8">
                  <p:embed/>
                </p:oleObj>
              </mc:Choice>
              <mc:Fallback>
                <p:oleObj name="Document" r:id="rId4" imgW="5719314" imgH="291095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1630363"/>
                        <a:ext cx="8451850" cy="427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418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Modus Ponen</a:t>
            </a:r>
          </a:p>
        </p:txBody>
      </p:sp>
      <p:sp>
        <p:nvSpPr>
          <p:cNvPr id="41987" name="AutoShape 3"/>
          <p:cNvSpPr>
            <a:spLocks noGrp="1" noChangeAspect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Kaidah</a:t>
            </a:r>
            <a:r>
              <a:rPr lang="en-US" sz="2800" dirty="0" smtClean="0">
                <a:solidFill>
                  <a:schemeClr val="tx1"/>
                </a:solidFill>
              </a:rPr>
              <a:t> Modus Ponens </a:t>
            </a:r>
            <a:r>
              <a:rPr lang="en-US" sz="2800" dirty="0" err="1" smtClean="0">
                <a:solidFill>
                  <a:schemeClr val="tx1"/>
                </a:solidFill>
              </a:rPr>
              <a:t>ditulis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cara</a:t>
            </a:r>
            <a:r>
              <a:rPr lang="en-US" sz="2800" dirty="0" smtClean="0">
                <a:solidFill>
                  <a:schemeClr val="tx1"/>
                </a:solidFill>
              </a:rPr>
              <a:t> : </a:t>
            </a:r>
          </a:p>
          <a:p>
            <a:pPr>
              <a:buFontTx/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Modus </a:t>
            </a:r>
            <a:r>
              <a:rPr lang="en-US" sz="2800" dirty="0" err="1" smtClean="0">
                <a:solidFill>
                  <a:schemeClr val="tx1"/>
                </a:solidFill>
              </a:rPr>
              <a:t>ponen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menyatakan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bahwa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</a:rPr>
              <a:t>jika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hipotesis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p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implikasi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p 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 </a:t>
            </a:r>
            <a:r>
              <a:rPr lang="en-US" sz="2800" i="1" dirty="0" smtClean="0">
                <a:solidFill>
                  <a:schemeClr val="tx1"/>
                </a:solidFill>
              </a:rPr>
              <a:t>q </a:t>
            </a:r>
            <a:r>
              <a:rPr lang="en-US" sz="2800" dirty="0" err="1" smtClean="0">
                <a:solidFill>
                  <a:schemeClr val="tx1"/>
                </a:solidFill>
              </a:rPr>
              <a:t>benar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maka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konklusi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q </a:t>
            </a:r>
            <a:r>
              <a:rPr lang="en-US" sz="2800" dirty="0" err="1" smtClean="0">
                <a:solidFill>
                  <a:schemeClr val="tx1"/>
                </a:solidFill>
              </a:rPr>
              <a:t>benar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endParaRPr lang="en-US" sz="2800" dirty="0" smtClean="0"/>
          </a:p>
        </p:txBody>
      </p:sp>
      <p:pic>
        <p:nvPicPr>
          <p:cNvPr id="4198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2159000"/>
            <a:ext cx="2286000" cy="1498600"/>
          </a:xfrm>
          <a:noFill/>
        </p:spPr>
      </p:pic>
    </p:spTree>
    <p:extLst>
      <p:ext uri="{BB962C8B-B14F-4D97-AF65-F5344CB8AC3E}">
        <p14:creationId xmlns:p14="http://schemas.microsoft.com/office/powerpoint/2010/main" val="265292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Modus </a:t>
            </a:r>
            <a:r>
              <a:rPr lang="en-US" i="1" smtClean="0">
                <a:solidFill>
                  <a:schemeClr val="tx1"/>
                </a:solidFill>
              </a:rPr>
              <a:t>Tollen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Kaidah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didasarkan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tautologi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[~</a:t>
            </a:r>
            <a:r>
              <a:rPr lang="en-US" sz="2800" i="1" dirty="0" smtClean="0">
                <a:solidFill>
                  <a:schemeClr val="tx1"/>
                </a:solidFill>
              </a:rPr>
              <a:t>q </a:t>
            </a:r>
            <a:r>
              <a:rPr lang="el-GR" sz="2800" dirty="0" smtClean="0">
                <a:solidFill>
                  <a:schemeClr val="tx1"/>
                </a:solidFill>
                <a:cs typeface="Arial" charset="0"/>
              </a:rPr>
              <a:t>Λ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i="1" dirty="0" smtClean="0">
                <a:solidFill>
                  <a:schemeClr val="tx1"/>
                </a:solidFill>
              </a:rPr>
              <a:t>p 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q</a:t>
            </a:r>
            <a:r>
              <a:rPr lang="en-US" sz="2800" dirty="0" smtClean="0">
                <a:solidFill>
                  <a:schemeClr val="tx1"/>
                </a:solidFill>
              </a:rPr>
              <a:t>)] 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sz="2800" dirty="0" smtClean="0">
                <a:solidFill>
                  <a:schemeClr val="tx1"/>
                </a:solidFill>
              </a:rPr>
              <a:t> ~</a:t>
            </a:r>
            <a:r>
              <a:rPr lang="en-US" sz="2800" i="1" dirty="0" smtClean="0">
                <a:solidFill>
                  <a:schemeClr val="tx1"/>
                </a:solidFill>
              </a:rPr>
              <a:t>p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sz="2800" dirty="0" err="1" smtClean="0">
                <a:solidFill>
                  <a:schemeClr val="tx1"/>
                </a:solidFill>
              </a:rPr>
              <a:t>Kaidah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ini</a:t>
            </a:r>
            <a:r>
              <a:rPr lang="en-US" sz="2800" dirty="0" smtClean="0">
                <a:solidFill>
                  <a:schemeClr val="tx1"/>
                </a:solidFill>
              </a:rPr>
              <a:t> modus </a:t>
            </a:r>
            <a:r>
              <a:rPr lang="en-US" sz="2800" i="1" dirty="0" err="1" smtClean="0">
                <a:solidFill>
                  <a:schemeClr val="tx1"/>
                </a:solidFill>
              </a:rPr>
              <a:t>tollens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ditulis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cara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43012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3429000"/>
            <a:ext cx="2343150" cy="1785938"/>
          </a:xfrm>
          <a:noFill/>
        </p:spPr>
      </p:pic>
    </p:spTree>
    <p:extLst>
      <p:ext uri="{BB962C8B-B14F-4D97-AF65-F5344CB8AC3E}">
        <p14:creationId xmlns:p14="http://schemas.microsoft.com/office/powerpoint/2010/main" val="77720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5868" y="1447800"/>
            <a:ext cx="9678700" cy="5410200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en-US" sz="2800" b="1" dirty="0" err="1" smtClean="0">
                <a:solidFill>
                  <a:schemeClr val="tx1"/>
                </a:solidFill>
                <a:cs typeface="Times New Roman" pitchFamily="18" charset="0"/>
              </a:rPr>
              <a:t>Contoh</a:t>
            </a:r>
            <a:r>
              <a:rPr lang="en-US" sz="28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id-ID" sz="2800" b="1" dirty="0" smtClean="0">
                <a:solidFill>
                  <a:schemeClr val="tx1"/>
                </a:solidFill>
                <a:cs typeface="Times New Roman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Semua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pernyataan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di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bawah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ini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proposisi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(a)  13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bilangan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ganjil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(b) 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Soekarno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alumnus UGM.</a:t>
            </a:r>
          </a:p>
          <a:p>
            <a:pPr algn="just" eaLnBrk="1" hangingPunct="1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(c)  1 + 1 = 2</a:t>
            </a:r>
          </a:p>
          <a:p>
            <a:pPr algn="just" eaLnBrk="1" hangingPunct="1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(d)  8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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akar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kuadrat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8 + 8</a:t>
            </a:r>
          </a:p>
          <a:p>
            <a:pPr algn="just" eaLnBrk="1" hangingPunct="1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(e)  Ada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monyet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di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bulan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(f)  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Hari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ini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hari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Rabu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(g)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sembarang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bil</a:t>
            </a:r>
            <a:r>
              <a:rPr lang="id-ID" sz="24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bulat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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0,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maka</a:t>
            </a:r>
            <a:r>
              <a:rPr lang="id-ID" sz="2400" dirty="0" smtClean="0">
                <a:solidFill>
                  <a:schemeClr val="tx1"/>
                </a:solidFill>
                <a:cs typeface="Times New Roman" pitchFamily="18" charset="0"/>
              </a:rPr>
              <a:t> 2n bil. genap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(h)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  x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+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y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=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y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+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setiap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y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bilangan</a:t>
            </a:r>
            <a:r>
              <a:rPr lang="id-ID" sz="2400" dirty="0" smtClean="0">
                <a:solidFill>
                  <a:schemeClr val="tx1"/>
                </a:solidFill>
                <a:cs typeface="Times New Roman" pitchFamily="18" charset="0"/>
              </a:rPr>
              <a:t> riil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	 	</a:t>
            </a:r>
            <a:r>
              <a:rPr lang="en-US" sz="2400" dirty="0" smtClean="0">
                <a:cs typeface="Times New Roman" pitchFamily="18" charset="0"/>
              </a:rPr>
              <a:t>		</a:t>
            </a:r>
            <a:endParaRPr lang="en-US" sz="2400" dirty="0" smtClean="0"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3FF1290-5482-416F-B729-91695B2C01F7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49090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Silogisme</a:t>
            </a:r>
            <a:r>
              <a:rPr lang="en-US" dirty="0" smtClean="0"/>
              <a:t> </a:t>
            </a:r>
            <a:r>
              <a:rPr lang="en-US" dirty="0" err="1" smtClean="0"/>
              <a:t>Hipotetis</a:t>
            </a:r>
            <a:endParaRPr lang="en-US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Kaidah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didasarkan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tautologi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[(</a:t>
            </a:r>
            <a:r>
              <a:rPr lang="en-US" sz="2800" i="1" dirty="0" smtClean="0">
                <a:solidFill>
                  <a:schemeClr val="tx1"/>
                </a:solidFill>
              </a:rPr>
              <a:t>p </a:t>
            </a:r>
            <a:r>
              <a:rPr lang="en-US" sz="2800" i="1" dirty="0" smtClean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q) </a:t>
            </a:r>
            <a:r>
              <a:rPr lang="el-GR" sz="2800" dirty="0" smtClean="0">
                <a:solidFill>
                  <a:schemeClr val="tx1"/>
                </a:solidFill>
                <a:cs typeface="Arial" charset="0"/>
              </a:rPr>
              <a:t>Λ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i="1" dirty="0" smtClean="0">
                <a:solidFill>
                  <a:schemeClr val="tx1"/>
                </a:solidFill>
              </a:rPr>
              <a:t>q 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r</a:t>
            </a:r>
            <a:r>
              <a:rPr lang="en-US" sz="2800" dirty="0" smtClean="0">
                <a:solidFill>
                  <a:schemeClr val="tx1"/>
                </a:solidFill>
              </a:rPr>
              <a:t>)] 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i="1" dirty="0" smtClean="0">
                <a:solidFill>
                  <a:schemeClr val="tx1"/>
                </a:solidFill>
              </a:rPr>
              <a:t>p 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r</a:t>
            </a:r>
            <a:r>
              <a:rPr lang="en-US" sz="2800" dirty="0" smtClean="0">
                <a:solidFill>
                  <a:schemeClr val="tx1"/>
                </a:solidFill>
              </a:rPr>
              <a:t>). </a:t>
            </a:r>
          </a:p>
          <a:p>
            <a:r>
              <a:rPr lang="en-US" sz="2800" dirty="0" err="1" smtClean="0">
                <a:solidFill>
                  <a:schemeClr val="tx1"/>
                </a:solidFill>
              </a:rPr>
              <a:t>Kaidah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silogisme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ditulis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cara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4403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3276600"/>
            <a:ext cx="2124075" cy="1431925"/>
          </a:xfrm>
          <a:noFill/>
        </p:spPr>
      </p:pic>
    </p:spTree>
    <p:extLst>
      <p:ext uri="{BB962C8B-B14F-4D97-AF65-F5344CB8AC3E}">
        <p14:creationId xmlns:p14="http://schemas.microsoft.com/office/powerpoint/2010/main" val="6600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Silogisme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Disjungtif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Kaidah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didasarkan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tautologi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[(</a:t>
            </a:r>
            <a:r>
              <a:rPr lang="en-US" sz="2800" i="1" dirty="0" smtClean="0">
                <a:solidFill>
                  <a:schemeClr val="tx1"/>
                </a:solidFill>
              </a:rPr>
              <a:t>p </a:t>
            </a:r>
            <a:r>
              <a:rPr lang="en-US" sz="2800" dirty="0" smtClean="0">
                <a:solidFill>
                  <a:schemeClr val="tx1"/>
                </a:solidFill>
              </a:rPr>
              <a:t>V </a:t>
            </a:r>
            <a:r>
              <a:rPr lang="en-US" sz="2800" i="1" dirty="0" smtClean="0">
                <a:solidFill>
                  <a:schemeClr val="tx1"/>
                </a:solidFill>
              </a:rPr>
              <a:t>q) </a:t>
            </a:r>
            <a:r>
              <a:rPr lang="el-GR" sz="2800" dirty="0" smtClean="0">
                <a:solidFill>
                  <a:schemeClr val="tx1"/>
                </a:solidFill>
                <a:cs typeface="Arial" charset="0"/>
              </a:rPr>
              <a:t>Λ</a:t>
            </a:r>
            <a:r>
              <a:rPr lang="en-US" sz="2800" dirty="0" smtClean="0">
                <a:solidFill>
                  <a:schemeClr val="tx1"/>
                </a:solidFill>
              </a:rPr>
              <a:t> ~</a:t>
            </a:r>
            <a:r>
              <a:rPr lang="en-US" sz="2800" i="1" dirty="0" smtClean="0">
                <a:solidFill>
                  <a:schemeClr val="tx1"/>
                </a:solidFill>
              </a:rPr>
              <a:t>p</a:t>
            </a:r>
            <a:r>
              <a:rPr lang="en-US" sz="2800" dirty="0" smtClean="0">
                <a:solidFill>
                  <a:schemeClr val="tx1"/>
                </a:solidFill>
              </a:rPr>
              <a:t>] 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q 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US" sz="2800" dirty="0" err="1" smtClean="0">
                <a:solidFill>
                  <a:schemeClr val="tx1"/>
                </a:solidFill>
              </a:rPr>
              <a:t>Kaidah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silogisme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disjungtif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ditulis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cara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4506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688" y="3645024"/>
            <a:ext cx="2286000" cy="1677988"/>
          </a:xfrm>
          <a:noFill/>
        </p:spPr>
      </p:pic>
    </p:spTree>
    <p:extLst>
      <p:ext uri="{BB962C8B-B14F-4D97-AF65-F5344CB8AC3E}">
        <p14:creationId xmlns:p14="http://schemas.microsoft.com/office/powerpoint/2010/main" val="12409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524000"/>
            <a:ext cx="8640960" cy="5334000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Contoh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id-ID" sz="24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endParaRPr lang="id-ID" sz="24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Semua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pernyataan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 di </a:t>
            </a: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bawah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ini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bukan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proposisi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  <a:p>
            <a:pPr algn="just" eaLnBrk="1" hangingPunct="1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  (a) Jam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berapa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kereta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api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Argo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Bromo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tiba</a:t>
            </a:r>
            <a:r>
              <a:rPr lang="id-ID" sz="2400" dirty="0" smtClean="0">
                <a:solidFill>
                  <a:schemeClr val="tx1"/>
                </a:solidFill>
                <a:cs typeface="Times New Roman" pitchFamily="18" charset="0"/>
              </a:rPr>
              <a:t> di Gambir?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 (b)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Isilah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gelas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air!	</a:t>
            </a:r>
          </a:p>
          <a:p>
            <a:pPr algn="just" eaLnBrk="1" hangingPunct="1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  (c) 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+ 3 = 8</a:t>
            </a:r>
          </a:p>
          <a:p>
            <a:pPr algn="just" eaLnBrk="1" hangingPunct="1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  (d) 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&gt; 3	 					</a:t>
            </a:r>
          </a:p>
          <a:p>
            <a:pPr algn="just" eaLnBrk="1" hangingPunct="1">
              <a:buFontTx/>
              <a:buNone/>
            </a:pP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Kesimpulan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Proposisi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kalimat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berita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98CCD4C-A44D-4B3C-80D3-2C17180F0ED4}" type="slidenum">
              <a:rPr lang="en-US" sz="1400" smtClean="0"/>
              <a:pPr eaLnBrk="1" hangingPunct="1"/>
              <a:t>4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94903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772816"/>
            <a:ext cx="8784976" cy="3888432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Proposisi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dilambangkan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dengan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huruf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kecil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400" b="1" i="1" dirty="0" smtClean="0">
                <a:solidFill>
                  <a:schemeClr val="tx1"/>
                </a:solidFill>
                <a:cs typeface="Times New Roman" pitchFamily="18" charset="0"/>
              </a:rPr>
              <a:t>q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400" b="1" i="1" dirty="0" smtClean="0">
                <a:solidFill>
                  <a:schemeClr val="tx1"/>
                </a:solidFill>
                <a:cs typeface="Times New Roman" pitchFamily="18" charset="0"/>
              </a:rPr>
              <a:t>r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, …. </a:t>
            </a:r>
          </a:p>
          <a:p>
            <a:pPr algn="just" eaLnBrk="1" hangingPunct="1">
              <a:buFontTx/>
              <a:buNone/>
            </a:pP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Contoh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n-US" sz="2400" b="1" i="1" dirty="0" smtClean="0">
                <a:solidFill>
                  <a:schemeClr val="tx1"/>
                </a:solidFill>
                <a:cs typeface="Times New Roman" pitchFamily="18" charset="0"/>
              </a:rPr>
              <a:t>      p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:  13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bilangan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ganjil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	</a:t>
            </a:r>
            <a:r>
              <a:rPr lang="en-US" sz="2400" b="1" i="1" dirty="0" smtClean="0">
                <a:solidFill>
                  <a:schemeClr val="tx1"/>
                </a:solidFill>
                <a:cs typeface="Times New Roman" pitchFamily="18" charset="0"/>
              </a:rPr>
              <a:t>q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: 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Soekarno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alumnus UGM.</a:t>
            </a:r>
          </a:p>
          <a:p>
            <a:pPr algn="just" eaLnBrk="1" hangingPunct="1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	</a:t>
            </a:r>
            <a:r>
              <a:rPr lang="en-US" sz="2400" b="1" i="1" dirty="0" smtClean="0">
                <a:solidFill>
                  <a:schemeClr val="tx1"/>
                </a:solidFill>
                <a:cs typeface="Times New Roman" pitchFamily="18" charset="0"/>
              </a:rPr>
              <a:t>r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:  2 + 2 = 4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0CFC78-B177-4059-B9B5-FBAB3F867027}" type="slidenum">
              <a:rPr lang="en-US" sz="1400" smtClean="0"/>
              <a:pPr eaLnBrk="1" hangingPunct="1"/>
              <a:t>5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424941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628800"/>
            <a:ext cx="8568952" cy="4648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Misalkan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q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proposisi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1. </a:t>
            </a: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Konjungsi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(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conjunction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id-ID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: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  p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q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        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Notasi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q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,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2.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Disjungsi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(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disjunction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id-ID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q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        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Notasi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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q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3. </a:t>
            </a: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Ingkaran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(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negation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)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id-ID" sz="2400" i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: 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        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Notasi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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p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q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disebut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proposisi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atomik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Kombinasi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q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menghasilkan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proposisi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cs typeface="Times New Roman" pitchFamily="18" charset="0"/>
              </a:rPr>
              <a:t>majemuk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(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compound proposition</a:t>
            </a:r>
            <a:r>
              <a:rPr lang="id-ID" sz="2400" i="1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78073F-0D67-4925-AAC4-3DDF970D307E}" type="slidenum">
              <a:rPr lang="en-US" sz="1400" smtClean="0"/>
              <a:pPr eaLnBrk="1" hangingPunct="1"/>
              <a:t>6</a:t>
            </a:fld>
            <a:endParaRPr lang="en-US" sz="140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9" y="332656"/>
            <a:ext cx="8854752" cy="838200"/>
          </a:xfrm>
        </p:spPr>
        <p:txBody>
          <a:bodyPr/>
          <a:lstStyle/>
          <a:p>
            <a:pPr eaLnBrk="1" hangingPunct="1"/>
            <a:r>
              <a:rPr lang="en-US" sz="4000" b="1" dirty="0" err="1" smtClean="0">
                <a:cs typeface="Times New Roman" pitchFamily="18" charset="0"/>
              </a:rPr>
              <a:t>Mengkombinasikan</a:t>
            </a:r>
            <a:r>
              <a:rPr lang="en-US" sz="4000" b="1" dirty="0" smtClean="0">
                <a:cs typeface="Times New Roman" pitchFamily="18" charset="0"/>
              </a:rPr>
              <a:t> </a:t>
            </a:r>
            <a:r>
              <a:rPr lang="en-US" sz="4000" b="1" dirty="0" err="1" smtClean="0">
                <a:cs typeface="Times New Roman" pitchFamily="18" charset="0"/>
              </a:rPr>
              <a:t>Proposisi</a:t>
            </a:r>
            <a:endParaRPr lang="en-US" sz="40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41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988840"/>
            <a:ext cx="8640960" cy="396044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800" b="1" dirty="0" err="1" smtClean="0">
                <a:solidFill>
                  <a:schemeClr val="tx1"/>
                </a:solidFill>
                <a:cs typeface="Times New Roman" pitchFamily="18" charset="0"/>
              </a:rPr>
              <a:t>Contoh</a:t>
            </a:r>
            <a:r>
              <a:rPr lang="en-US" sz="28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id-ID" sz="2800" b="1" dirty="0" smtClean="0"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Diketahui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proposisi-proposisi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Times New Roman" pitchFamily="18" charset="0"/>
              </a:rPr>
              <a:t>berikut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:			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    p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Hari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ini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hujan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	  q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Murid-murid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diliburkan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sekolah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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q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Hari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ini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hujan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murid-murid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diliburkan</a:t>
            </a:r>
            <a:r>
              <a:rPr lang="id-ID" sz="2400" dirty="0" smtClean="0">
                <a:solidFill>
                  <a:schemeClr val="tx1"/>
                </a:solidFill>
                <a:cs typeface="Times New Roman" pitchFamily="18" charset="0"/>
              </a:rPr>
              <a:t> dari sekolah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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q</a:t>
            </a:r>
            <a:r>
              <a:rPr lang="id-ID" sz="2400" i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Hari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ini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hujan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murid-murid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diliburkan</a:t>
            </a:r>
            <a:r>
              <a:rPr lang="id-ID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dari</a:t>
            </a:r>
            <a:r>
              <a:rPr lang="id-ID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sekolah</a:t>
            </a: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  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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	: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benar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hari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ini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hujan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id-ID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Hari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ini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cs typeface="Times New Roman" pitchFamily="18" charset="0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hujan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)		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tx1"/>
                </a:solidFill>
                <a:cs typeface="Times New Roman" pitchFamily="18" charset="0"/>
              </a:rPr>
              <a:t> </a:t>
            </a:r>
            <a:endParaRPr lang="en-US" sz="2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032C8D4-772D-4D98-8758-2D4D9B66420C}" type="slidenum">
              <a:rPr lang="en-US" sz="1400" smtClean="0"/>
              <a:pPr eaLnBrk="1" hangingPunct="1"/>
              <a:t>7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20071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C8A72AC-D0DB-4539-A85C-294461F7854D}" type="slidenum">
              <a:rPr lang="en-US" sz="1400" smtClean="0"/>
              <a:pPr eaLnBrk="1" hangingPunct="1"/>
              <a:t>8</a:t>
            </a:fld>
            <a:endParaRPr lang="en-US" sz="140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720126"/>
              </p:ext>
            </p:extLst>
          </p:nvPr>
        </p:nvGraphicFramePr>
        <p:xfrm>
          <a:off x="371475" y="1457325"/>
          <a:ext cx="8056563" cy="519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" r:id="rId4" imgW="7057624" imgH="4574878" progId="Word.Document.8">
                  <p:embed/>
                </p:oleObj>
              </mc:Choice>
              <mc:Fallback>
                <p:oleObj name="Document" r:id="rId4" imgW="7057624" imgH="457487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1457325"/>
                        <a:ext cx="8056563" cy="519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413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2F51796-71ED-419C-AA76-8515B317A615}" type="slidenum">
              <a:rPr lang="en-US" sz="1400" smtClean="0"/>
              <a:pPr eaLnBrk="1" hangingPunct="1"/>
              <a:t>9</a:t>
            </a:fld>
            <a:endParaRPr lang="en-US" sz="140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848414"/>
              </p:ext>
            </p:extLst>
          </p:nvPr>
        </p:nvGraphicFramePr>
        <p:xfrm>
          <a:off x="296863" y="1482725"/>
          <a:ext cx="8797925" cy="561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4" imgW="6537130" imgH="4182880" progId="Word.Document.8">
                  <p:embed/>
                </p:oleObj>
              </mc:Choice>
              <mc:Fallback>
                <p:oleObj name="Document" r:id="rId4" imgW="6537130" imgH="41828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1482725"/>
                        <a:ext cx="8797925" cy="561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074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73</TotalTime>
  <Words>429</Words>
  <Application>Microsoft Office PowerPoint</Application>
  <PresentationFormat>On-screen Show (4:3)</PresentationFormat>
  <Paragraphs>148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Grid</vt:lpstr>
      <vt:lpstr>Document</vt:lpstr>
      <vt:lpstr>BAB 2  LOGIKA</vt:lpstr>
      <vt:lpstr>pengertian</vt:lpstr>
      <vt:lpstr>PowerPoint Presentation</vt:lpstr>
      <vt:lpstr>PowerPoint Presentation</vt:lpstr>
      <vt:lpstr>PowerPoint Presentation</vt:lpstr>
      <vt:lpstr>Mengkombinasikan Proposisi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Hukum-hukum Logika</vt:lpstr>
      <vt:lpstr>PowerPoint Presentation</vt:lpstr>
      <vt:lpstr>Proposisi Bersyarat  (kondisional atau implikasi)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Varian Proposisi Bersyarat</vt:lpstr>
      <vt:lpstr>PowerPoint Presentation</vt:lpstr>
      <vt:lpstr>Bikondisional (Bi-implikasi)</vt:lpstr>
      <vt:lpstr>PowerPoint Presentation</vt:lpstr>
      <vt:lpstr>PowerPoint Presentation</vt:lpstr>
      <vt:lpstr>PowerPoint Presentation</vt:lpstr>
      <vt:lpstr>Modus Ponen</vt:lpstr>
      <vt:lpstr>Modus Tollen</vt:lpstr>
      <vt:lpstr>Silogisme Hipotetis</vt:lpstr>
      <vt:lpstr>Silogisme Disjungtif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user</cp:lastModifiedBy>
  <cp:revision>10</cp:revision>
  <dcterms:created xsi:type="dcterms:W3CDTF">2012-09-07T15:06:40Z</dcterms:created>
  <dcterms:modified xsi:type="dcterms:W3CDTF">2013-09-24T21:43:36Z</dcterms:modified>
</cp:coreProperties>
</file>