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6" r:id="rId2"/>
    <p:sldMasterId id="2147483769" r:id="rId3"/>
    <p:sldMasterId id="2147483793" r:id="rId4"/>
    <p:sldMasterId id="2147483805" r:id="rId5"/>
  </p:sldMasterIdLst>
  <p:notesMasterIdLst>
    <p:notesMasterId r:id="rId25"/>
  </p:notesMasterIdLst>
  <p:sldIdLst>
    <p:sldId id="275" r:id="rId6"/>
    <p:sldId id="296" r:id="rId7"/>
    <p:sldId id="297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76" r:id="rId21"/>
    <p:sldId id="277" r:id="rId22"/>
    <p:sldId id="280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FF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6C581-22C6-46FE-A0C8-FE84CD1A3FA2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5E5D69C-CD2F-49A0-924C-EB7C4B9FC6BF}">
      <dgm:prSet phldrT="[Text]" custT="1"/>
      <dgm:spPr/>
      <dgm:t>
        <a:bodyPr/>
        <a:lstStyle/>
        <a:p>
          <a:r>
            <a:rPr lang="en-US" sz="2800" b="1" dirty="0" err="1" smtClean="0">
              <a:solidFill>
                <a:schemeClr val="tx1"/>
              </a:solidFill>
            </a:rPr>
            <a:t>Transaksi</a:t>
          </a:r>
          <a:endParaRPr lang="en-US" sz="2800" b="1" dirty="0">
            <a:solidFill>
              <a:schemeClr val="tx1"/>
            </a:solidFill>
          </a:endParaRPr>
        </a:p>
      </dgm:t>
    </dgm:pt>
    <dgm:pt modelId="{17EAD9C5-7BC2-4774-A1E1-52ED61D9FEDB}" type="parTrans" cxnId="{557CA02F-3CDF-4E51-83AE-E94566588C46}">
      <dgm:prSet/>
      <dgm:spPr/>
      <dgm:t>
        <a:bodyPr/>
        <a:lstStyle/>
        <a:p>
          <a:endParaRPr lang="en-US"/>
        </a:p>
      </dgm:t>
    </dgm:pt>
    <dgm:pt modelId="{AA56AF91-D28C-43C9-A162-3B10D0EA775F}" type="sibTrans" cxnId="{557CA02F-3CDF-4E51-83AE-E94566588C46}">
      <dgm:prSet/>
      <dgm:spPr/>
      <dgm:t>
        <a:bodyPr/>
        <a:lstStyle/>
        <a:p>
          <a:endParaRPr lang="en-US"/>
        </a:p>
      </dgm:t>
    </dgm:pt>
    <dgm:pt modelId="{DD8FDA20-F9B8-4D2A-8C7E-FFE0F5759772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Pembelian</a:t>
          </a:r>
          <a:r>
            <a:rPr lang="en-US" sz="1500" b="1" dirty="0" smtClean="0">
              <a:solidFill>
                <a:schemeClr val="tx1"/>
              </a:solidFill>
            </a:rPr>
            <a:t>=</a:t>
          </a:r>
        </a:p>
        <a:p>
          <a:r>
            <a:rPr lang="en-US" sz="1500" b="1" dirty="0" smtClean="0">
              <a:solidFill>
                <a:schemeClr val="tx1"/>
              </a:solidFill>
            </a:rPr>
            <a:t>a. </a:t>
          </a:r>
          <a:r>
            <a:rPr lang="en-US" sz="1500" b="1" dirty="0" err="1" smtClean="0">
              <a:solidFill>
                <a:schemeClr val="tx1"/>
              </a:solidFill>
            </a:rPr>
            <a:t>Pembelian</a:t>
          </a:r>
          <a:endParaRPr lang="en-US" sz="1500" b="1" dirty="0" smtClean="0">
            <a:solidFill>
              <a:schemeClr val="tx1"/>
            </a:solidFill>
          </a:endParaRPr>
        </a:p>
        <a:p>
          <a:r>
            <a:rPr lang="en-US" sz="1500" b="1" dirty="0" smtClean="0">
              <a:solidFill>
                <a:schemeClr val="tx1"/>
              </a:solidFill>
            </a:rPr>
            <a:t>b. </a:t>
          </a:r>
          <a:r>
            <a:rPr lang="en-US" sz="1500" b="1" dirty="0" err="1" smtClean="0">
              <a:solidFill>
                <a:schemeClr val="tx1"/>
              </a:solidFill>
            </a:rPr>
            <a:t>Utang</a:t>
          </a:r>
          <a:endParaRPr lang="en-US" sz="1500" b="1" dirty="0" smtClean="0">
            <a:solidFill>
              <a:schemeClr val="tx1"/>
            </a:solidFill>
          </a:endParaRPr>
        </a:p>
      </dgm:t>
    </dgm:pt>
    <dgm:pt modelId="{C824348A-8C51-4896-862A-C993CFE3B66D}" type="parTrans" cxnId="{B0EBFD19-F09B-421A-9ABE-000C63FB4639}">
      <dgm:prSet/>
      <dgm:spPr/>
      <dgm:t>
        <a:bodyPr/>
        <a:lstStyle/>
        <a:p>
          <a:endParaRPr lang="en-US"/>
        </a:p>
      </dgm:t>
    </dgm:pt>
    <dgm:pt modelId="{16801D2B-FBEE-4D88-9DC5-07BF4AD5FC92}" type="sibTrans" cxnId="{B0EBFD19-F09B-421A-9ABE-000C63FB4639}">
      <dgm:prSet/>
      <dgm:spPr/>
      <dgm:t>
        <a:bodyPr/>
        <a:lstStyle/>
        <a:p>
          <a:endParaRPr lang="en-US"/>
        </a:p>
      </dgm:t>
    </dgm:pt>
    <dgm:pt modelId="{2C2C37FD-E838-4EE0-90A5-6253563B8608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Pembayaran</a:t>
          </a:r>
          <a:r>
            <a:rPr lang="en-US" sz="1500" b="1" dirty="0" smtClean="0">
              <a:solidFill>
                <a:schemeClr val="tx1"/>
              </a:solidFill>
            </a:rPr>
            <a:t> =</a:t>
          </a:r>
        </a:p>
        <a:p>
          <a:r>
            <a:rPr lang="en-US" sz="1500" b="1" dirty="0" smtClean="0">
              <a:solidFill>
                <a:schemeClr val="tx1"/>
              </a:solidFill>
            </a:rPr>
            <a:t>a. </a:t>
          </a:r>
          <a:r>
            <a:rPr lang="en-US" sz="1500" b="1" dirty="0" err="1" smtClean="0">
              <a:solidFill>
                <a:schemeClr val="tx1"/>
              </a:solidFill>
            </a:rPr>
            <a:t>Utang</a:t>
          </a:r>
          <a:endParaRPr lang="en-US" sz="1500" b="1" dirty="0" smtClean="0">
            <a:solidFill>
              <a:schemeClr val="tx1"/>
            </a:solidFill>
          </a:endParaRPr>
        </a:p>
        <a:p>
          <a:r>
            <a:rPr lang="en-US" sz="1500" b="1" dirty="0" smtClean="0">
              <a:solidFill>
                <a:schemeClr val="tx1"/>
              </a:solidFill>
            </a:rPr>
            <a:t>b. </a:t>
          </a:r>
          <a:r>
            <a:rPr lang="en-US" sz="1500" b="1" dirty="0" err="1" smtClean="0">
              <a:solidFill>
                <a:schemeClr val="tx1"/>
              </a:solidFill>
            </a:rPr>
            <a:t>Kas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Keluar</a:t>
          </a:r>
          <a:endParaRPr lang="en-US" sz="1500" b="1" dirty="0">
            <a:solidFill>
              <a:schemeClr val="tx1"/>
            </a:solidFill>
          </a:endParaRPr>
        </a:p>
      </dgm:t>
    </dgm:pt>
    <dgm:pt modelId="{B2675BE6-15A2-45F4-9B56-955B52E3786B}" type="parTrans" cxnId="{AC5C9CEC-6A37-47A8-8615-CEFDFAE4DCF8}">
      <dgm:prSet/>
      <dgm:spPr/>
      <dgm:t>
        <a:bodyPr/>
        <a:lstStyle/>
        <a:p>
          <a:endParaRPr lang="en-US"/>
        </a:p>
      </dgm:t>
    </dgm:pt>
    <dgm:pt modelId="{6984D9A4-239E-4017-896C-2026F0541FBC}" type="sibTrans" cxnId="{AC5C9CEC-6A37-47A8-8615-CEFDFAE4DCF8}">
      <dgm:prSet/>
      <dgm:spPr/>
      <dgm:t>
        <a:bodyPr/>
        <a:lstStyle/>
        <a:p>
          <a:endParaRPr lang="en-US"/>
        </a:p>
      </dgm:t>
    </dgm:pt>
    <dgm:pt modelId="{A4679FA5-3126-4764-8329-FE26B44CB2B4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Jurnal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Khusus</a:t>
          </a:r>
          <a:endParaRPr lang="en-US" sz="2400" b="1" dirty="0">
            <a:solidFill>
              <a:schemeClr val="tx1"/>
            </a:solidFill>
          </a:endParaRPr>
        </a:p>
      </dgm:t>
    </dgm:pt>
    <dgm:pt modelId="{BD0038C2-8CE1-4BCC-AC23-B7CCA3C85D82}" type="parTrans" cxnId="{05A6FA6F-1A62-4B9E-9F99-C45B76651171}">
      <dgm:prSet/>
      <dgm:spPr/>
      <dgm:t>
        <a:bodyPr/>
        <a:lstStyle/>
        <a:p>
          <a:endParaRPr lang="en-US"/>
        </a:p>
      </dgm:t>
    </dgm:pt>
    <dgm:pt modelId="{64E8FA2E-48B7-40B3-9A1E-5EE4E9F47597}" type="sibTrans" cxnId="{05A6FA6F-1A62-4B9E-9F99-C45B76651171}">
      <dgm:prSet/>
      <dgm:spPr/>
      <dgm:t>
        <a:bodyPr/>
        <a:lstStyle/>
        <a:p>
          <a:endParaRPr lang="en-US"/>
        </a:p>
      </dgm:t>
    </dgm:pt>
    <dgm:pt modelId="{270ECBB4-8767-44CB-83CF-EC638D2DD480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Jurnal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Pembelian</a:t>
          </a:r>
          <a:endParaRPr lang="en-US" sz="1500" b="1" dirty="0">
            <a:solidFill>
              <a:schemeClr val="tx1"/>
            </a:solidFill>
          </a:endParaRPr>
        </a:p>
      </dgm:t>
    </dgm:pt>
    <dgm:pt modelId="{6E82E68E-526E-4816-982C-8B51028445C1}" type="parTrans" cxnId="{C47A19C4-377E-4374-8580-3F3CF0FA0A55}">
      <dgm:prSet/>
      <dgm:spPr/>
      <dgm:t>
        <a:bodyPr/>
        <a:lstStyle/>
        <a:p>
          <a:endParaRPr lang="en-US"/>
        </a:p>
      </dgm:t>
    </dgm:pt>
    <dgm:pt modelId="{E4088F27-B6F5-4813-8993-EA1B87EE81CF}" type="sibTrans" cxnId="{C47A19C4-377E-4374-8580-3F3CF0FA0A55}">
      <dgm:prSet/>
      <dgm:spPr/>
      <dgm:t>
        <a:bodyPr/>
        <a:lstStyle/>
        <a:p>
          <a:endParaRPr lang="en-US"/>
        </a:p>
      </dgm:t>
    </dgm:pt>
    <dgm:pt modelId="{E87E82FD-98EA-49C9-A970-95BC940B9BE2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Jurnal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Pengeluaran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Kas</a:t>
          </a:r>
          <a:endParaRPr lang="en-US" sz="1500" b="1" dirty="0">
            <a:solidFill>
              <a:schemeClr val="tx1"/>
            </a:solidFill>
          </a:endParaRPr>
        </a:p>
      </dgm:t>
    </dgm:pt>
    <dgm:pt modelId="{28138C4C-39CB-4831-A456-C6036903C55B}" type="parTrans" cxnId="{F27AC652-9D14-4A56-858C-1A612C56758E}">
      <dgm:prSet/>
      <dgm:spPr/>
      <dgm:t>
        <a:bodyPr/>
        <a:lstStyle/>
        <a:p>
          <a:endParaRPr lang="en-US"/>
        </a:p>
      </dgm:t>
    </dgm:pt>
    <dgm:pt modelId="{FC037A60-B3DC-46E9-8B6B-65BF7D4C56E6}" type="sibTrans" cxnId="{F27AC652-9D14-4A56-858C-1A612C56758E}">
      <dgm:prSet/>
      <dgm:spPr/>
      <dgm:t>
        <a:bodyPr/>
        <a:lstStyle/>
        <a:p>
          <a:endParaRPr lang="en-US"/>
        </a:p>
      </dgm:t>
    </dgm:pt>
    <dgm:pt modelId="{A0CB2836-088B-470F-A193-370A54E3D7DD}">
      <dgm:prSet phldrT="[Text]" custT="1"/>
      <dgm:spPr/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Buku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Besar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Pembantu</a:t>
          </a:r>
          <a:endParaRPr lang="en-US" sz="2400" b="1" dirty="0">
            <a:solidFill>
              <a:schemeClr val="tx1"/>
            </a:solidFill>
          </a:endParaRPr>
        </a:p>
      </dgm:t>
    </dgm:pt>
    <dgm:pt modelId="{0A884DE3-6704-47FB-8679-BD82CD471886}" type="parTrans" cxnId="{BD47CC54-C625-4CB4-8B87-0250FDD0842F}">
      <dgm:prSet/>
      <dgm:spPr/>
      <dgm:t>
        <a:bodyPr/>
        <a:lstStyle/>
        <a:p>
          <a:endParaRPr lang="en-US"/>
        </a:p>
      </dgm:t>
    </dgm:pt>
    <dgm:pt modelId="{20DF36F1-280A-4D91-A85F-3D24E32DAC08}" type="sibTrans" cxnId="{BD47CC54-C625-4CB4-8B87-0250FDD0842F}">
      <dgm:prSet/>
      <dgm:spPr/>
      <dgm:t>
        <a:bodyPr/>
        <a:lstStyle/>
        <a:p>
          <a:endParaRPr lang="en-US"/>
        </a:p>
      </dgm:t>
    </dgm:pt>
    <dgm:pt modelId="{03522E9B-AF0F-459C-89B2-7B35709C6099}">
      <dgm:prSet phldrT="[Text]" phldr="1" custT="1"/>
      <dgm:spPr/>
      <dgm:t>
        <a:bodyPr/>
        <a:lstStyle/>
        <a:p>
          <a:endParaRPr lang="en-US" sz="1500" b="1" dirty="0">
            <a:solidFill>
              <a:schemeClr val="tx1"/>
            </a:solidFill>
          </a:endParaRPr>
        </a:p>
      </dgm:t>
    </dgm:pt>
    <dgm:pt modelId="{0148460E-2A7F-4CD8-B538-A2ADEFEE4628}" type="parTrans" cxnId="{B36BAFA0-10A1-4079-A6D1-53D0A5D9FCB3}">
      <dgm:prSet/>
      <dgm:spPr/>
      <dgm:t>
        <a:bodyPr/>
        <a:lstStyle/>
        <a:p>
          <a:endParaRPr lang="en-US"/>
        </a:p>
      </dgm:t>
    </dgm:pt>
    <dgm:pt modelId="{762CF80D-6A5F-44F4-8374-DE4A70FDABC7}" type="sibTrans" cxnId="{B36BAFA0-10A1-4079-A6D1-53D0A5D9FCB3}">
      <dgm:prSet/>
      <dgm:spPr/>
      <dgm:t>
        <a:bodyPr/>
        <a:lstStyle/>
        <a:p>
          <a:endParaRPr lang="en-US"/>
        </a:p>
      </dgm:t>
    </dgm:pt>
    <dgm:pt modelId="{2D5F326E-3F65-448F-93E3-811856564C52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Penjualan</a:t>
          </a:r>
          <a:r>
            <a:rPr lang="en-US" sz="1500" b="1" dirty="0" smtClean="0">
              <a:solidFill>
                <a:schemeClr val="tx1"/>
              </a:solidFill>
            </a:rPr>
            <a:t> =</a:t>
          </a:r>
        </a:p>
        <a:p>
          <a:r>
            <a:rPr lang="en-US" sz="1500" b="1" dirty="0" smtClean="0">
              <a:solidFill>
                <a:schemeClr val="tx1"/>
              </a:solidFill>
            </a:rPr>
            <a:t>a. </a:t>
          </a:r>
          <a:r>
            <a:rPr lang="en-US" sz="1500" b="1" dirty="0" err="1" smtClean="0">
              <a:solidFill>
                <a:schemeClr val="tx1"/>
              </a:solidFill>
            </a:rPr>
            <a:t>Piutang</a:t>
          </a:r>
          <a:endParaRPr lang="en-US" sz="1500" b="1" dirty="0" smtClean="0">
            <a:solidFill>
              <a:schemeClr val="tx1"/>
            </a:solidFill>
          </a:endParaRPr>
        </a:p>
        <a:p>
          <a:r>
            <a:rPr lang="en-US" sz="1500" b="1" dirty="0" smtClean="0">
              <a:solidFill>
                <a:schemeClr val="tx1"/>
              </a:solidFill>
            </a:rPr>
            <a:t>b. </a:t>
          </a:r>
          <a:r>
            <a:rPr lang="en-US" sz="1500" b="1" dirty="0" err="1" smtClean="0">
              <a:solidFill>
                <a:schemeClr val="tx1"/>
              </a:solidFill>
            </a:rPr>
            <a:t>Penjualan</a:t>
          </a:r>
          <a:endParaRPr lang="en-US" sz="1500" b="1" dirty="0">
            <a:solidFill>
              <a:schemeClr val="tx1"/>
            </a:solidFill>
          </a:endParaRPr>
        </a:p>
      </dgm:t>
    </dgm:pt>
    <dgm:pt modelId="{29E7B7ED-E60E-4F0D-9958-9BE06414E20D}" type="parTrans" cxnId="{3F3EC71E-BF45-49F6-B14D-9720859F4AFC}">
      <dgm:prSet/>
      <dgm:spPr/>
      <dgm:t>
        <a:bodyPr/>
        <a:lstStyle/>
        <a:p>
          <a:endParaRPr lang="en-US"/>
        </a:p>
      </dgm:t>
    </dgm:pt>
    <dgm:pt modelId="{70E1A7C3-0425-49B3-A0D4-1F6ED1F7DF94}" type="sibTrans" cxnId="{3F3EC71E-BF45-49F6-B14D-9720859F4AFC}">
      <dgm:prSet/>
      <dgm:spPr/>
      <dgm:t>
        <a:bodyPr/>
        <a:lstStyle/>
        <a:p>
          <a:endParaRPr lang="en-US"/>
        </a:p>
      </dgm:t>
    </dgm:pt>
    <dgm:pt modelId="{3ED72DAE-1571-4CC7-8C07-72DFDA96F826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Penagihan</a:t>
          </a:r>
          <a:r>
            <a:rPr lang="en-US" sz="1500" b="1" dirty="0" smtClean="0">
              <a:solidFill>
                <a:schemeClr val="tx1"/>
              </a:solidFill>
            </a:rPr>
            <a:t> =</a:t>
          </a:r>
        </a:p>
        <a:p>
          <a:r>
            <a:rPr lang="en-US" sz="1500" b="1" dirty="0" smtClean="0">
              <a:solidFill>
                <a:schemeClr val="tx1"/>
              </a:solidFill>
            </a:rPr>
            <a:t>a. </a:t>
          </a:r>
          <a:r>
            <a:rPr lang="en-US" sz="1500" b="1" dirty="0" err="1" smtClean="0">
              <a:solidFill>
                <a:schemeClr val="tx1"/>
              </a:solidFill>
            </a:rPr>
            <a:t>Kas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masuk</a:t>
          </a:r>
          <a:endParaRPr lang="en-US" sz="1500" b="1" dirty="0" smtClean="0">
            <a:solidFill>
              <a:schemeClr val="tx1"/>
            </a:solidFill>
          </a:endParaRPr>
        </a:p>
        <a:p>
          <a:r>
            <a:rPr lang="en-US" sz="1500" b="1" dirty="0" smtClean="0">
              <a:solidFill>
                <a:schemeClr val="tx1"/>
              </a:solidFill>
            </a:rPr>
            <a:t>b. </a:t>
          </a:r>
          <a:r>
            <a:rPr lang="en-US" sz="1500" b="1" dirty="0" err="1" smtClean="0">
              <a:solidFill>
                <a:schemeClr val="tx1"/>
              </a:solidFill>
            </a:rPr>
            <a:t>Piutang</a:t>
          </a:r>
          <a:endParaRPr lang="en-US" sz="1500" b="1" dirty="0">
            <a:solidFill>
              <a:schemeClr val="tx1"/>
            </a:solidFill>
          </a:endParaRPr>
        </a:p>
      </dgm:t>
    </dgm:pt>
    <dgm:pt modelId="{023CF796-A85C-4654-B4A7-6DB6506EBF53}" type="parTrans" cxnId="{5E707413-5D3D-4BE6-B315-C8F997428866}">
      <dgm:prSet/>
      <dgm:spPr/>
      <dgm:t>
        <a:bodyPr/>
        <a:lstStyle/>
        <a:p>
          <a:endParaRPr lang="en-US"/>
        </a:p>
      </dgm:t>
    </dgm:pt>
    <dgm:pt modelId="{1FD9D509-F6DA-405B-99CC-D788005BB932}" type="sibTrans" cxnId="{5E707413-5D3D-4BE6-B315-C8F997428866}">
      <dgm:prSet/>
      <dgm:spPr/>
      <dgm:t>
        <a:bodyPr/>
        <a:lstStyle/>
        <a:p>
          <a:endParaRPr lang="en-US"/>
        </a:p>
      </dgm:t>
    </dgm:pt>
    <dgm:pt modelId="{94D051E0-6F38-466C-884A-1C9B7F670C21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Jurnal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Penjualan</a:t>
          </a:r>
          <a:endParaRPr lang="en-US" sz="1500" b="1" dirty="0">
            <a:solidFill>
              <a:schemeClr val="tx1"/>
            </a:solidFill>
          </a:endParaRPr>
        </a:p>
      </dgm:t>
    </dgm:pt>
    <dgm:pt modelId="{F1DCD4DA-1082-4DA7-819A-1B023A581A0D}" type="parTrans" cxnId="{48B9A0E9-F2CD-4FA6-A3D7-17FF61E1CC0D}">
      <dgm:prSet/>
      <dgm:spPr/>
      <dgm:t>
        <a:bodyPr/>
        <a:lstStyle/>
        <a:p>
          <a:endParaRPr lang="en-US"/>
        </a:p>
      </dgm:t>
    </dgm:pt>
    <dgm:pt modelId="{ACB9A700-7757-4A7B-8EF0-0653DF3BCC44}" type="sibTrans" cxnId="{48B9A0E9-F2CD-4FA6-A3D7-17FF61E1CC0D}">
      <dgm:prSet/>
      <dgm:spPr/>
      <dgm:t>
        <a:bodyPr/>
        <a:lstStyle/>
        <a:p>
          <a:endParaRPr lang="en-US"/>
        </a:p>
      </dgm:t>
    </dgm:pt>
    <dgm:pt modelId="{A800E722-50BF-4F2C-B003-889C049A46B9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chemeClr val="tx1"/>
              </a:solidFill>
            </a:rPr>
            <a:t>Jurnal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Penerimaan</a:t>
          </a:r>
          <a:r>
            <a:rPr lang="en-US" sz="1500" b="1" dirty="0" smtClean="0">
              <a:solidFill>
                <a:schemeClr val="tx1"/>
              </a:solidFill>
            </a:rPr>
            <a:t> </a:t>
          </a:r>
          <a:r>
            <a:rPr lang="en-US" sz="1500" b="1" dirty="0" err="1" smtClean="0">
              <a:solidFill>
                <a:schemeClr val="tx1"/>
              </a:solidFill>
            </a:rPr>
            <a:t>Kas</a:t>
          </a:r>
          <a:endParaRPr lang="en-US" sz="1500" b="1" dirty="0">
            <a:solidFill>
              <a:schemeClr val="tx1"/>
            </a:solidFill>
          </a:endParaRPr>
        </a:p>
      </dgm:t>
    </dgm:pt>
    <dgm:pt modelId="{86FE9EF8-3BF1-4CA0-99E3-A74990B5E9B1}" type="parTrans" cxnId="{B1616F44-7D9E-4756-82DD-F2F66751CC4C}">
      <dgm:prSet/>
      <dgm:spPr/>
      <dgm:t>
        <a:bodyPr/>
        <a:lstStyle/>
        <a:p>
          <a:endParaRPr lang="en-US"/>
        </a:p>
      </dgm:t>
    </dgm:pt>
    <dgm:pt modelId="{91B4ED22-9159-4E89-AE95-8FC2EE358758}" type="sibTrans" cxnId="{B1616F44-7D9E-4756-82DD-F2F66751CC4C}">
      <dgm:prSet/>
      <dgm:spPr/>
      <dgm:t>
        <a:bodyPr/>
        <a:lstStyle/>
        <a:p>
          <a:endParaRPr lang="en-US"/>
        </a:p>
      </dgm:t>
    </dgm:pt>
    <dgm:pt modelId="{451A3787-D8F2-47F9-BF56-CDB2FDD431DF}" type="pres">
      <dgm:prSet presAssocID="{B606C581-22C6-46FE-A0C8-FE84CD1A3FA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EAF15-4E2A-4B8F-AE38-FF3F30820C94}" type="pres">
      <dgm:prSet presAssocID="{15E5D69C-CD2F-49A0-924C-EB7C4B9FC6BF}" presName="compNode" presStyleCnt="0"/>
      <dgm:spPr/>
    </dgm:pt>
    <dgm:pt modelId="{8A9BF037-9793-44EE-B458-433E43CBC6DB}" type="pres">
      <dgm:prSet presAssocID="{15E5D69C-CD2F-49A0-924C-EB7C4B9FC6BF}" presName="aNode" presStyleLbl="bgShp" presStyleIdx="0" presStyleCnt="3" custScaleX="2000000"/>
      <dgm:spPr/>
      <dgm:t>
        <a:bodyPr/>
        <a:lstStyle/>
        <a:p>
          <a:endParaRPr lang="en-US"/>
        </a:p>
      </dgm:t>
    </dgm:pt>
    <dgm:pt modelId="{2E6B2061-2562-484D-A84E-1B7483E1A991}" type="pres">
      <dgm:prSet presAssocID="{15E5D69C-CD2F-49A0-924C-EB7C4B9FC6BF}" presName="textNode" presStyleLbl="bgShp" presStyleIdx="0" presStyleCnt="3"/>
      <dgm:spPr/>
      <dgm:t>
        <a:bodyPr/>
        <a:lstStyle/>
        <a:p>
          <a:endParaRPr lang="en-US"/>
        </a:p>
      </dgm:t>
    </dgm:pt>
    <dgm:pt modelId="{0B9F01CD-F469-49C2-A75F-8234711B41DA}" type="pres">
      <dgm:prSet presAssocID="{15E5D69C-CD2F-49A0-924C-EB7C4B9FC6BF}" presName="compChildNode" presStyleCnt="0"/>
      <dgm:spPr/>
    </dgm:pt>
    <dgm:pt modelId="{08F9876B-6770-4A98-8462-213482CC25CA}" type="pres">
      <dgm:prSet presAssocID="{15E5D69C-CD2F-49A0-924C-EB7C4B9FC6BF}" presName="theInnerList" presStyleCnt="0"/>
      <dgm:spPr/>
    </dgm:pt>
    <dgm:pt modelId="{62252348-FCE1-4E64-8357-D9AEFAEB392B}" type="pres">
      <dgm:prSet presAssocID="{DD8FDA20-F9B8-4D2A-8C7E-FFE0F5759772}" presName="childNode" presStyleLbl="node1" presStyleIdx="0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D9FC8-DDF0-459C-AC0C-41C33CAC9790}" type="pres">
      <dgm:prSet presAssocID="{DD8FDA20-F9B8-4D2A-8C7E-FFE0F5759772}" presName="aSpace2" presStyleCnt="0"/>
      <dgm:spPr/>
    </dgm:pt>
    <dgm:pt modelId="{592E3F29-D940-42D3-BC00-2FC746D7F60B}" type="pres">
      <dgm:prSet presAssocID="{2C2C37FD-E838-4EE0-90A5-6253563B8608}" presName="childNode" presStyleLbl="node1" presStyleIdx="1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1B249-B2E1-43B4-BC70-71F1A8D918AD}" type="pres">
      <dgm:prSet presAssocID="{2C2C37FD-E838-4EE0-90A5-6253563B8608}" presName="aSpace2" presStyleCnt="0"/>
      <dgm:spPr/>
    </dgm:pt>
    <dgm:pt modelId="{8A5C3675-6D03-49D6-8A2A-DDB65EDB9FB3}" type="pres">
      <dgm:prSet presAssocID="{2D5F326E-3F65-448F-93E3-811856564C52}" presName="childNode" presStyleLbl="node1" presStyleIdx="2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909BC-D4CD-444D-B64D-E4E949FC3B94}" type="pres">
      <dgm:prSet presAssocID="{2D5F326E-3F65-448F-93E3-811856564C52}" presName="aSpace2" presStyleCnt="0"/>
      <dgm:spPr/>
    </dgm:pt>
    <dgm:pt modelId="{70D48B2C-C91A-4533-9F04-383195CE61DF}" type="pres">
      <dgm:prSet presAssocID="{3ED72DAE-1571-4CC7-8C07-72DFDA96F826}" presName="childNode" presStyleLbl="node1" presStyleIdx="3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6B71C-DD25-4154-9BE2-FF61286943BE}" type="pres">
      <dgm:prSet presAssocID="{15E5D69C-CD2F-49A0-924C-EB7C4B9FC6BF}" presName="aSpace" presStyleCnt="0"/>
      <dgm:spPr/>
    </dgm:pt>
    <dgm:pt modelId="{84497B7A-CE5B-45D2-8E39-33C7BAC863E0}" type="pres">
      <dgm:prSet presAssocID="{A4679FA5-3126-4764-8329-FE26B44CB2B4}" presName="compNode" presStyleCnt="0"/>
      <dgm:spPr/>
    </dgm:pt>
    <dgm:pt modelId="{C2C6E04B-8E69-4692-89FA-1217325EACCF}" type="pres">
      <dgm:prSet presAssocID="{A4679FA5-3126-4764-8329-FE26B44CB2B4}" presName="aNode" presStyleLbl="bgShp" presStyleIdx="1" presStyleCnt="3" custScaleX="2000000"/>
      <dgm:spPr/>
      <dgm:t>
        <a:bodyPr/>
        <a:lstStyle/>
        <a:p>
          <a:endParaRPr lang="en-US"/>
        </a:p>
      </dgm:t>
    </dgm:pt>
    <dgm:pt modelId="{9A53A2FC-9F6E-4656-8F8E-D4C875562BD5}" type="pres">
      <dgm:prSet presAssocID="{A4679FA5-3126-4764-8329-FE26B44CB2B4}" presName="textNode" presStyleLbl="bgShp" presStyleIdx="1" presStyleCnt="3"/>
      <dgm:spPr/>
      <dgm:t>
        <a:bodyPr/>
        <a:lstStyle/>
        <a:p>
          <a:endParaRPr lang="en-US"/>
        </a:p>
      </dgm:t>
    </dgm:pt>
    <dgm:pt modelId="{C79F4C69-B1F0-43E1-8E85-AED4854BC381}" type="pres">
      <dgm:prSet presAssocID="{A4679FA5-3126-4764-8329-FE26B44CB2B4}" presName="compChildNode" presStyleCnt="0"/>
      <dgm:spPr/>
    </dgm:pt>
    <dgm:pt modelId="{FC869100-5096-4D68-B0BA-720E77D3D86E}" type="pres">
      <dgm:prSet presAssocID="{A4679FA5-3126-4764-8329-FE26B44CB2B4}" presName="theInnerList" presStyleCnt="0"/>
      <dgm:spPr/>
    </dgm:pt>
    <dgm:pt modelId="{BC338381-E67C-4098-98E1-1DAEF68E8C01}" type="pres">
      <dgm:prSet presAssocID="{270ECBB4-8767-44CB-83CF-EC638D2DD480}" presName="childNode" presStyleLbl="node1" presStyleIdx="4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4BBB9-F3A3-406B-9039-36F38AEB8AA1}" type="pres">
      <dgm:prSet presAssocID="{270ECBB4-8767-44CB-83CF-EC638D2DD480}" presName="aSpace2" presStyleCnt="0"/>
      <dgm:spPr/>
    </dgm:pt>
    <dgm:pt modelId="{F49ACEF1-B885-47A3-9D5C-78F8D6D76307}" type="pres">
      <dgm:prSet presAssocID="{E87E82FD-98EA-49C9-A970-95BC940B9BE2}" presName="childNode" presStyleLbl="node1" presStyleIdx="5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B84184-820D-40B9-91D6-1D821EDEB103}" type="pres">
      <dgm:prSet presAssocID="{E87E82FD-98EA-49C9-A970-95BC940B9BE2}" presName="aSpace2" presStyleCnt="0"/>
      <dgm:spPr/>
    </dgm:pt>
    <dgm:pt modelId="{FB86A320-0A64-4F3C-98F4-94FB4A46F934}" type="pres">
      <dgm:prSet presAssocID="{94D051E0-6F38-466C-884A-1C9B7F670C21}" presName="childNode" presStyleLbl="node1" presStyleIdx="6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F75F8-291B-4B40-A3B7-CCFAC149193A}" type="pres">
      <dgm:prSet presAssocID="{94D051E0-6F38-466C-884A-1C9B7F670C21}" presName="aSpace2" presStyleCnt="0"/>
      <dgm:spPr/>
    </dgm:pt>
    <dgm:pt modelId="{03EF80DB-AC93-4DF9-B4CB-A9AD5FC15586}" type="pres">
      <dgm:prSet presAssocID="{A800E722-50BF-4F2C-B003-889C049A46B9}" presName="childNode" presStyleLbl="node1" presStyleIdx="7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A75C6-B2CA-4F05-9505-D781F6A89D38}" type="pres">
      <dgm:prSet presAssocID="{A4679FA5-3126-4764-8329-FE26B44CB2B4}" presName="aSpace" presStyleCnt="0"/>
      <dgm:spPr/>
    </dgm:pt>
    <dgm:pt modelId="{33B0192F-019F-4087-BEFE-9599A6F3CE26}" type="pres">
      <dgm:prSet presAssocID="{A0CB2836-088B-470F-A193-370A54E3D7DD}" presName="compNode" presStyleCnt="0"/>
      <dgm:spPr/>
    </dgm:pt>
    <dgm:pt modelId="{5DBAD71A-3E21-47CB-888D-D126E9BCD202}" type="pres">
      <dgm:prSet presAssocID="{A0CB2836-088B-470F-A193-370A54E3D7DD}" presName="aNode" presStyleLbl="bgShp" presStyleIdx="2" presStyleCnt="3" custScaleX="1608343"/>
      <dgm:spPr/>
      <dgm:t>
        <a:bodyPr/>
        <a:lstStyle/>
        <a:p>
          <a:endParaRPr lang="en-US"/>
        </a:p>
      </dgm:t>
    </dgm:pt>
    <dgm:pt modelId="{D4B31F7D-0400-46AE-B743-86A3AE0E3D35}" type="pres">
      <dgm:prSet presAssocID="{A0CB2836-088B-470F-A193-370A54E3D7DD}" presName="textNode" presStyleLbl="bgShp" presStyleIdx="2" presStyleCnt="3"/>
      <dgm:spPr/>
      <dgm:t>
        <a:bodyPr/>
        <a:lstStyle/>
        <a:p>
          <a:endParaRPr lang="en-US"/>
        </a:p>
      </dgm:t>
    </dgm:pt>
    <dgm:pt modelId="{E9A5FDCF-4336-4F62-A882-2A494761B355}" type="pres">
      <dgm:prSet presAssocID="{A0CB2836-088B-470F-A193-370A54E3D7DD}" presName="compChildNode" presStyleCnt="0"/>
      <dgm:spPr/>
    </dgm:pt>
    <dgm:pt modelId="{96BCA672-3ACD-4E41-8225-CFFCB54CF1BF}" type="pres">
      <dgm:prSet presAssocID="{A0CB2836-088B-470F-A193-370A54E3D7DD}" presName="theInnerList" presStyleCnt="0"/>
      <dgm:spPr/>
    </dgm:pt>
    <dgm:pt modelId="{CFB0D933-B479-4FF4-AE46-95AB93E5FDCB}" type="pres">
      <dgm:prSet presAssocID="{03522E9B-AF0F-459C-89B2-7B35709C6099}" presName="childNode" presStyleLbl="node1" presStyleIdx="8" presStyleCnt="9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D8D344-D8F9-44B9-84C3-7C45477667BC}" type="presOf" srcId="{A800E722-50BF-4F2C-B003-889C049A46B9}" destId="{03EF80DB-AC93-4DF9-B4CB-A9AD5FC15586}" srcOrd="0" destOrd="0" presId="urn:microsoft.com/office/officeart/2005/8/layout/lProcess2"/>
    <dgm:cxn modelId="{3F3EC71E-BF45-49F6-B14D-9720859F4AFC}" srcId="{15E5D69C-CD2F-49A0-924C-EB7C4B9FC6BF}" destId="{2D5F326E-3F65-448F-93E3-811856564C52}" srcOrd="2" destOrd="0" parTransId="{29E7B7ED-E60E-4F0D-9958-9BE06414E20D}" sibTransId="{70E1A7C3-0425-49B3-A0D4-1F6ED1F7DF94}"/>
    <dgm:cxn modelId="{C6444CA9-3F06-4C97-AAAB-E3EE2C5F7356}" type="presOf" srcId="{15E5D69C-CD2F-49A0-924C-EB7C4B9FC6BF}" destId="{8A9BF037-9793-44EE-B458-433E43CBC6DB}" srcOrd="0" destOrd="0" presId="urn:microsoft.com/office/officeart/2005/8/layout/lProcess2"/>
    <dgm:cxn modelId="{5E707413-5D3D-4BE6-B315-C8F997428866}" srcId="{15E5D69C-CD2F-49A0-924C-EB7C4B9FC6BF}" destId="{3ED72DAE-1571-4CC7-8C07-72DFDA96F826}" srcOrd="3" destOrd="0" parTransId="{023CF796-A85C-4654-B4A7-6DB6506EBF53}" sibTransId="{1FD9D509-F6DA-405B-99CC-D788005BB932}"/>
    <dgm:cxn modelId="{05A6FA6F-1A62-4B9E-9F99-C45B76651171}" srcId="{B606C581-22C6-46FE-A0C8-FE84CD1A3FA2}" destId="{A4679FA5-3126-4764-8329-FE26B44CB2B4}" srcOrd="1" destOrd="0" parTransId="{BD0038C2-8CE1-4BCC-AC23-B7CCA3C85D82}" sibTransId="{64E8FA2E-48B7-40B3-9A1E-5EE4E9F47597}"/>
    <dgm:cxn modelId="{BD47CC54-C625-4CB4-8B87-0250FDD0842F}" srcId="{B606C581-22C6-46FE-A0C8-FE84CD1A3FA2}" destId="{A0CB2836-088B-470F-A193-370A54E3D7DD}" srcOrd="2" destOrd="0" parTransId="{0A884DE3-6704-47FB-8679-BD82CD471886}" sibTransId="{20DF36F1-280A-4D91-A85F-3D24E32DAC08}"/>
    <dgm:cxn modelId="{9A0D6D37-E6B6-4B6B-A84E-04B6F26E4950}" type="presOf" srcId="{03522E9B-AF0F-459C-89B2-7B35709C6099}" destId="{CFB0D933-B479-4FF4-AE46-95AB93E5FDCB}" srcOrd="0" destOrd="0" presId="urn:microsoft.com/office/officeart/2005/8/layout/lProcess2"/>
    <dgm:cxn modelId="{C47A19C4-377E-4374-8580-3F3CF0FA0A55}" srcId="{A4679FA5-3126-4764-8329-FE26B44CB2B4}" destId="{270ECBB4-8767-44CB-83CF-EC638D2DD480}" srcOrd="0" destOrd="0" parTransId="{6E82E68E-526E-4816-982C-8B51028445C1}" sibTransId="{E4088F27-B6F5-4813-8993-EA1B87EE81CF}"/>
    <dgm:cxn modelId="{AC5C9CEC-6A37-47A8-8615-CEFDFAE4DCF8}" srcId="{15E5D69C-CD2F-49A0-924C-EB7C4B9FC6BF}" destId="{2C2C37FD-E838-4EE0-90A5-6253563B8608}" srcOrd="1" destOrd="0" parTransId="{B2675BE6-15A2-45F4-9B56-955B52E3786B}" sibTransId="{6984D9A4-239E-4017-896C-2026F0541FBC}"/>
    <dgm:cxn modelId="{557CA02F-3CDF-4E51-83AE-E94566588C46}" srcId="{B606C581-22C6-46FE-A0C8-FE84CD1A3FA2}" destId="{15E5D69C-CD2F-49A0-924C-EB7C4B9FC6BF}" srcOrd="0" destOrd="0" parTransId="{17EAD9C5-7BC2-4774-A1E1-52ED61D9FEDB}" sibTransId="{AA56AF91-D28C-43C9-A162-3B10D0EA775F}"/>
    <dgm:cxn modelId="{B0EBFD19-F09B-421A-9ABE-000C63FB4639}" srcId="{15E5D69C-CD2F-49A0-924C-EB7C4B9FC6BF}" destId="{DD8FDA20-F9B8-4D2A-8C7E-FFE0F5759772}" srcOrd="0" destOrd="0" parTransId="{C824348A-8C51-4896-862A-C993CFE3B66D}" sibTransId="{16801D2B-FBEE-4D88-9DC5-07BF4AD5FC92}"/>
    <dgm:cxn modelId="{5D1285D6-97CC-49C7-99E4-757852B99378}" type="presOf" srcId="{DD8FDA20-F9B8-4D2A-8C7E-FFE0F5759772}" destId="{62252348-FCE1-4E64-8357-D9AEFAEB392B}" srcOrd="0" destOrd="0" presId="urn:microsoft.com/office/officeart/2005/8/layout/lProcess2"/>
    <dgm:cxn modelId="{62291349-DF24-4DB7-A09A-F25F7050EFCC}" type="presOf" srcId="{A4679FA5-3126-4764-8329-FE26B44CB2B4}" destId="{C2C6E04B-8E69-4692-89FA-1217325EACCF}" srcOrd="0" destOrd="0" presId="urn:microsoft.com/office/officeart/2005/8/layout/lProcess2"/>
    <dgm:cxn modelId="{6516C7F8-52EF-4517-851D-2524336943BB}" type="presOf" srcId="{A0CB2836-088B-470F-A193-370A54E3D7DD}" destId="{5DBAD71A-3E21-47CB-888D-D126E9BCD202}" srcOrd="0" destOrd="0" presId="urn:microsoft.com/office/officeart/2005/8/layout/lProcess2"/>
    <dgm:cxn modelId="{6B2B78B7-75EF-4E69-AE51-A78557AA8AB5}" type="presOf" srcId="{E87E82FD-98EA-49C9-A970-95BC940B9BE2}" destId="{F49ACEF1-B885-47A3-9D5C-78F8D6D76307}" srcOrd="0" destOrd="0" presId="urn:microsoft.com/office/officeart/2005/8/layout/lProcess2"/>
    <dgm:cxn modelId="{B005C81B-E941-47DB-9703-D950141E0DCE}" type="presOf" srcId="{2D5F326E-3F65-448F-93E3-811856564C52}" destId="{8A5C3675-6D03-49D6-8A2A-DDB65EDB9FB3}" srcOrd="0" destOrd="0" presId="urn:microsoft.com/office/officeart/2005/8/layout/lProcess2"/>
    <dgm:cxn modelId="{FADAB996-4E24-4773-A47C-C87A215E1A87}" type="presOf" srcId="{A4679FA5-3126-4764-8329-FE26B44CB2B4}" destId="{9A53A2FC-9F6E-4656-8F8E-D4C875562BD5}" srcOrd="1" destOrd="0" presId="urn:microsoft.com/office/officeart/2005/8/layout/lProcess2"/>
    <dgm:cxn modelId="{D851E127-C8C5-4742-9826-948291E0365B}" type="presOf" srcId="{270ECBB4-8767-44CB-83CF-EC638D2DD480}" destId="{BC338381-E67C-4098-98E1-1DAEF68E8C01}" srcOrd="0" destOrd="0" presId="urn:microsoft.com/office/officeart/2005/8/layout/lProcess2"/>
    <dgm:cxn modelId="{3BF0ABC9-819E-4C30-944E-9B447D24DD2A}" type="presOf" srcId="{3ED72DAE-1571-4CC7-8C07-72DFDA96F826}" destId="{70D48B2C-C91A-4533-9F04-383195CE61DF}" srcOrd="0" destOrd="0" presId="urn:microsoft.com/office/officeart/2005/8/layout/lProcess2"/>
    <dgm:cxn modelId="{9D5FF6F7-0A43-4478-9955-8E4B4BA0FD10}" type="presOf" srcId="{2C2C37FD-E838-4EE0-90A5-6253563B8608}" destId="{592E3F29-D940-42D3-BC00-2FC746D7F60B}" srcOrd="0" destOrd="0" presId="urn:microsoft.com/office/officeart/2005/8/layout/lProcess2"/>
    <dgm:cxn modelId="{D822C954-4ED2-4481-A300-B21A8BD5DC6B}" type="presOf" srcId="{B606C581-22C6-46FE-A0C8-FE84CD1A3FA2}" destId="{451A3787-D8F2-47F9-BF56-CDB2FDD431DF}" srcOrd="0" destOrd="0" presId="urn:microsoft.com/office/officeart/2005/8/layout/lProcess2"/>
    <dgm:cxn modelId="{48B9A0E9-F2CD-4FA6-A3D7-17FF61E1CC0D}" srcId="{A4679FA5-3126-4764-8329-FE26B44CB2B4}" destId="{94D051E0-6F38-466C-884A-1C9B7F670C21}" srcOrd="2" destOrd="0" parTransId="{F1DCD4DA-1082-4DA7-819A-1B023A581A0D}" sibTransId="{ACB9A700-7757-4A7B-8EF0-0653DF3BCC44}"/>
    <dgm:cxn modelId="{CA650334-4428-4C98-80A9-D6BE36C29743}" type="presOf" srcId="{15E5D69C-CD2F-49A0-924C-EB7C4B9FC6BF}" destId="{2E6B2061-2562-484D-A84E-1B7483E1A991}" srcOrd="1" destOrd="0" presId="urn:microsoft.com/office/officeart/2005/8/layout/lProcess2"/>
    <dgm:cxn modelId="{B1616F44-7D9E-4756-82DD-F2F66751CC4C}" srcId="{A4679FA5-3126-4764-8329-FE26B44CB2B4}" destId="{A800E722-50BF-4F2C-B003-889C049A46B9}" srcOrd="3" destOrd="0" parTransId="{86FE9EF8-3BF1-4CA0-99E3-A74990B5E9B1}" sibTransId="{91B4ED22-9159-4E89-AE95-8FC2EE358758}"/>
    <dgm:cxn modelId="{F27AC652-9D14-4A56-858C-1A612C56758E}" srcId="{A4679FA5-3126-4764-8329-FE26B44CB2B4}" destId="{E87E82FD-98EA-49C9-A970-95BC940B9BE2}" srcOrd="1" destOrd="0" parTransId="{28138C4C-39CB-4831-A456-C6036903C55B}" sibTransId="{FC037A60-B3DC-46E9-8B6B-65BF7D4C56E6}"/>
    <dgm:cxn modelId="{63399BC4-E410-4AD7-920A-EB832014FAF3}" type="presOf" srcId="{94D051E0-6F38-466C-884A-1C9B7F670C21}" destId="{FB86A320-0A64-4F3C-98F4-94FB4A46F934}" srcOrd="0" destOrd="0" presId="urn:microsoft.com/office/officeart/2005/8/layout/lProcess2"/>
    <dgm:cxn modelId="{999A39D1-6B88-4AE3-B2D9-051976B85730}" type="presOf" srcId="{A0CB2836-088B-470F-A193-370A54E3D7DD}" destId="{D4B31F7D-0400-46AE-B743-86A3AE0E3D35}" srcOrd="1" destOrd="0" presId="urn:microsoft.com/office/officeart/2005/8/layout/lProcess2"/>
    <dgm:cxn modelId="{B36BAFA0-10A1-4079-A6D1-53D0A5D9FCB3}" srcId="{A0CB2836-088B-470F-A193-370A54E3D7DD}" destId="{03522E9B-AF0F-459C-89B2-7B35709C6099}" srcOrd="0" destOrd="0" parTransId="{0148460E-2A7F-4CD8-B538-A2ADEFEE4628}" sibTransId="{762CF80D-6A5F-44F4-8374-DE4A70FDABC7}"/>
    <dgm:cxn modelId="{9FD79DB9-B14A-48CD-88F2-545ED4554F4A}" type="presParOf" srcId="{451A3787-D8F2-47F9-BF56-CDB2FDD431DF}" destId="{A16EAF15-4E2A-4B8F-AE38-FF3F30820C94}" srcOrd="0" destOrd="0" presId="urn:microsoft.com/office/officeart/2005/8/layout/lProcess2"/>
    <dgm:cxn modelId="{499719E0-F9D8-4A31-81AA-7EC2EFBFC330}" type="presParOf" srcId="{A16EAF15-4E2A-4B8F-AE38-FF3F30820C94}" destId="{8A9BF037-9793-44EE-B458-433E43CBC6DB}" srcOrd="0" destOrd="0" presId="urn:microsoft.com/office/officeart/2005/8/layout/lProcess2"/>
    <dgm:cxn modelId="{18637B69-20A2-4864-8464-F9720D2E2244}" type="presParOf" srcId="{A16EAF15-4E2A-4B8F-AE38-FF3F30820C94}" destId="{2E6B2061-2562-484D-A84E-1B7483E1A991}" srcOrd="1" destOrd="0" presId="urn:microsoft.com/office/officeart/2005/8/layout/lProcess2"/>
    <dgm:cxn modelId="{34610A55-C269-409C-88EC-B3D50E85A4CF}" type="presParOf" srcId="{A16EAF15-4E2A-4B8F-AE38-FF3F30820C94}" destId="{0B9F01CD-F469-49C2-A75F-8234711B41DA}" srcOrd="2" destOrd="0" presId="urn:microsoft.com/office/officeart/2005/8/layout/lProcess2"/>
    <dgm:cxn modelId="{4605677A-0086-4951-8B6E-860ABC8DA7B8}" type="presParOf" srcId="{0B9F01CD-F469-49C2-A75F-8234711B41DA}" destId="{08F9876B-6770-4A98-8462-213482CC25CA}" srcOrd="0" destOrd="0" presId="urn:microsoft.com/office/officeart/2005/8/layout/lProcess2"/>
    <dgm:cxn modelId="{70CB104C-2289-42A8-AF7A-7F68987FFE4D}" type="presParOf" srcId="{08F9876B-6770-4A98-8462-213482CC25CA}" destId="{62252348-FCE1-4E64-8357-D9AEFAEB392B}" srcOrd="0" destOrd="0" presId="urn:microsoft.com/office/officeart/2005/8/layout/lProcess2"/>
    <dgm:cxn modelId="{39743019-5EB8-470A-B462-A3D3955F56DC}" type="presParOf" srcId="{08F9876B-6770-4A98-8462-213482CC25CA}" destId="{06DD9FC8-DDF0-459C-AC0C-41C33CAC9790}" srcOrd="1" destOrd="0" presId="urn:microsoft.com/office/officeart/2005/8/layout/lProcess2"/>
    <dgm:cxn modelId="{42DF7E71-4311-43A1-87EC-74AA68C14CFA}" type="presParOf" srcId="{08F9876B-6770-4A98-8462-213482CC25CA}" destId="{592E3F29-D940-42D3-BC00-2FC746D7F60B}" srcOrd="2" destOrd="0" presId="urn:microsoft.com/office/officeart/2005/8/layout/lProcess2"/>
    <dgm:cxn modelId="{5F6E5953-19EA-4120-96C9-74C0503DB0A2}" type="presParOf" srcId="{08F9876B-6770-4A98-8462-213482CC25CA}" destId="{A0B1B249-B2E1-43B4-BC70-71F1A8D918AD}" srcOrd="3" destOrd="0" presId="urn:microsoft.com/office/officeart/2005/8/layout/lProcess2"/>
    <dgm:cxn modelId="{415BC586-1BE6-44B6-A9C9-B700B2E03DE7}" type="presParOf" srcId="{08F9876B-6770-4A98-8462-213482CC25CA}" destId="{8A5C3675-6D03-49D6-8A2A-DDB65EDB9FB3}" srcOrd="4" destOrd="0" presId="urn:microsoft.com/office/officeart/2005/8/layout/lProcess2"/>
    <dgm:cxn modelId="{AF496A79-CF6B-4F9A-8334-F38817AF1182}" type="presParOf" srcId="{08F9876B-6770-4A98-8462-213482CC25CA}" destId="{88E909BC-D4CD-444D-B64D-E4E949FC3B94}" srcOrd="5" destOrd="0" presId="urn:microsoft.com/office/officeart/2005/8/layout/lProcess2"/>
    <dgm:cxn modelId="{635664DC-A006-4392-93BC-353583E4C60E}" type="presParOf" srcId="{08F9876B-6770-4A98-8462-213482CC25CA}" destId="{70D48B2C-C91A-4533-9F04-383195CE61DF}" srcOrd="6" destOrd="0" presId="urn:microsoft.com/office/officeart/2005/8/layout/lProcess2"/>
    <dgm:cxn modelId="{17E3F7AA-FC2A-4F34-942C-3EB481245595}" type="presParOf" srcId="{451A3787-D8F2-47F9-BF56-CDB2FDD431DF}" destId="{BAD6B71C-DD25-4154-9BE2-FF61286943BE}" srcOrd="1" destOrd="0" presId="urn:microsoft.com/office/officeart/2005/8/layout/lProcess2"/>
    <dgm:cxn modelId="{1FBE12FC-45BC-42F7-9A5F-A093977F1852}" type="presParOf" srcId="{451A3787-D8F2-47F9-BF56-CDB2FDD431DF}" destId="{84497B7A-CE5B-45D2-8E39-33C7BAC863E0}" srcOrd="2" destOrd="0" presId="urn:microsoft.com/office/officeart/2005/8/layout/lProcess2"/>
    <dgm:cxn modelId="{A83981A7-C539-40DB-9F7F-B0B617EAD0BF}" type="presParOf" srcId="{84497B7A-CE5B-45D2-8E39-33C7BAC863E0}" destId="{C2C6E04B-8E69-4692-89FA-1217325EACCF}" srcOrd="0" destOrd="0" presId="urn:microsoft.com/office/officeart/2005/8/layout/lProcess2"/>
    <dgm:cxn modelId="{64B2A69F-9452-41B1-BD1F-792351AFE1B8}" type="presParOf" srcId="{84497B7A-CE5B-45D2-8E39-33C7BAC863E0}" destId="{9A53A2FC-9F6E-4656-8F8E-D4C875562BD5}" srcOrd="1" destOrd="0" presId="urn:microsoft.com/office/officeart/2005/8/layout/lProcess2"/>
    <dgm:cxn modelId="{CF5D74DC-82EF-48A5-8FEB-7522C0F940E3}" type="presParOf" srcId="{84497B7A-CE5B-45D2-8E39-33C7BAC863E0}" destId="{C79F4C69-B1F0-43E1-8E85-AED4854BC381}" srcOrd="2" destOrd="0" presId="urn:microsoft.com/office/officeart/2005/8/layout/lProcess2"/>
    <dgm:cxn modelId="{CCCAC88D-5E9E-460A-B4A9-70D0790B53E4}" type="presParOf" srcId="{C79F4C69-B1F0-43E1-8E85-AED4854BC381}" destId="{FC869100-5096-4D68-B0BA-720E77D3D86E}" srcOrd="0" destOrd="0" presId="urn:microsoft.com/office/officeart/2005/8/layout/lProcess2"/>
    <dgm:cxn modelId="{E204411C-2948-488E-96F8-CA60F9710D6B}" type="presParOf" srcId="{FC869100-5096-4D68-B0BA-720E77D3D86E}" destId="{BC338381-E67C-4098-98E1-1DAEF68E8C01}" srcOrd="0" destOrd="0" presId="urn:microsoft.com/office/officeart/2005/8/layout/lProcess2"/>
    <dgm:cxn modelId="{340FB24B-6A95-4B43-AFE8-3F82EDA86C81}" type="presParOf" srcId="{FC869100-5096-4D68-B0BA-720E77D3D86E}" destId="{88B4BBB9-F3A3-406B-9039-36F38AEB8AA1}" srcOrd="1" destOrd="0" presId="urn:microsoft.com/office/officeart/2005/8/layout/lProcess2"/>
    <dgm:cxn modelId="{A7EF8908-625F-45F0-8A5D-A2B09A7B8CCF}" type="presParOf" srcId="{FC869100-5096-4D68-B0BA-720E77D3D86E}" destId="{F49ACEF1-B885-47A3-9D5C-78F8D6D76307}" srcOrd="2" destOrd="0" presId="urn:microsoft.com/office/officeart/2005/8/layout/lProcess2"/>
    <dgm:cxn modelId="{2FC53678-279A-459C-ABD9-BA48122032B0}" type="presParOf" srcId="{FC869100-5096-4D68-B0BA-720E77D3D86E}" destId="{40B84184-820D-40B9-91D6-1D821EDEB103}" srcOrd="3" destOrd="0" presId="urn:microsoft.com/office/officeart/2005/8/layout/lProcess2"/>
    <dgm:cxn modelId="{A03E9498-1FF9-42D5-96E9-A57F0E942DFD}" type="presParOf" srcId="{FC869100-5096-4D68-B0BA-720E77D3D86E}" destId="{FB86A320-0A64-4F3C-98F4-94FB4A46F934}" srcOrd="4" destOrd="0" presId="urn:microsoft.com/office/officeart/2005/8/layout/lProcess2"/>
    <dgm:cxn modelId="{3E13102F-9A82-4B29-8795-1D29361E421B}" type="presParOf" srcId="{FC869100-5096-4D68-B0BA-720E77D3D86E}" destId="{F1DF75F8-291B-4B40-A3B7-CCFAC149193A}" srcOrd="5" destOrd="0" presId="urn:microsoft.com/office/officeart/2005/8/layout/lProcess2"/>
    <dgm:cxn modelId="{B12EA9FD-FD6F-420D-82E3-C0A72A84E905}" type="presParOf" srcId="{FC869100-5096-4D68-B0BA-720E77D3D86E}" destId="{03EF80DB-AC93-4DF9-B4CB-A9AD5FC15586}" srcOrd="6" destOrd="0" presId="urn:microsoft.com/office/officeart/2005/8/layout/lProcess2"/>
    <dgm:cxn modelId="{975861FB-7648-4578-A17B-9BCDBA37B8EF}" type="presParOf" srcId="{451A3787-D8F2-47F9-BF56-CDB2FDD431DF}" destId="{467A75C6-B2CA-4F05-9505-D781F6A89D38}" srcOrd="3" destOrd="0" presId="urn:microsoft.com/office/officeart/2005/8/layout/lProcess2"/>
    <dgm:cxn modelId="{DAA1D59A-B69B-4E07-86ED-1075785F06B8}" type="presParOf" srcId="{451A3787-D8F2-47F9-BF56-CDB2FDD431DF}" destId="{33B0192F-019F-4087-BEFE-9599A6F3CE26}" srcOrd="4" destOrd="0" presId="urn:microsoft.com/office/officeart/2005/8/layout/lProcess2"/>
    <dgm:cxn modelId="{BBF486FB-14BF-4FBF-BE81-CA1C0A81B997}" type="presParOf" srcId="{33B0192F-019F-4087-BEFE-9599A6F3CE26}" destId="{5DBAD71A-3E21-47CB-888D-D126E9BCD202}" srcOrd="0" destOrd="0" presId="urn:microsoft.com/office/officeart/2005/8/layout/lProcess2"/>
    <dgm:cxn modelId="{16D7015B-A3DF-43AC-8C6D-400AE9FF21A3}" type="presParOf" srcId="{33B0192F-019F-4087-BEFE-9599A6F3CE26}" destId="{D4B31F7D-0400-46AE-B743-86A3AE0E3D35}" srcOrd="1" destOrd="0" presId="urn:microsoft.com/office/officeart/2005/8/layout/lProcess2"/>
    <dgm:cxn modelId="{DC8AB0D6-9D94-4E90-9C75-91194608D20B}" type="presParOf" srcId="{33B0192F-019F-4087-BEFE-9599A6F3CE26}" destId="{E9A5FDCF-4336-4F62-A882-2A494761B355}" srcOrd="2" destOrd="0" presId="urn:microsoft.com/office/officeart/2005/8/layout/lProcess2"/>
    <dgm:cxn modelId="{1078D9FA-1721-40ED-ACE1-328CCA83B85E}" type="presParOf" srcId="{E9A5FDCF-4336-4F62-A882-2A494761B355}" destId="{96BCA672-3ACD-4E41-8225-CFFCB54CF1BF}" srcOrd="0" destOrd="0" presId="urn:microsoft.com/office/officeart/2005/8/layout/lProcess2"/>
    <dgm:cxn modelId="{9C629F12-5556-498C-B2EA-B6847B23385E}" type="presParOf" srcId="{96BCA672-3ACD-4E41-8225-CFFCB54CF1BF}" destId="{CFB0D933-B479-4FF4-AE46-95AB93E5FDC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051CC-19E3-4887-B201-06AB91AD18E1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5A99D-DAD3-4838-BC32-07291D664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6C42296-1667-4A3B-B812-4D6022592A28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1CCADF6-9438-42EC-B265-6B5D2EBF011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40767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</a:t>
            </a:r>
            <a:r>
              <a:rPr lang="en-US" sz="2400" dirty="0" err="1" smtClean="0"/>
              <a:t>Lenni</a:t>
            </a:r>
            <a:r>
              <a:rPr lang="en-US" sz="2400" dirty="0" smtClean="0"/>
              <a:t> </a:t>
            </a:r>
            <a:r>
              <a:rPr lang="en-US" sz="2400" dirty="0" err="1" smtClean="0"/>
              <a:t>Yovita</a:t>
            </a:r>
            <a:r>
              <a:rPr lang="en-US" sz="2400" dirty="0" smtClean="0"/>
              <a:t>, S.E., </a:t>
            </a:r>
            <a:r>
              <a:rPr lang="en-US" sz="2400" dirty="0" err="1" smtClean="0"/>
              <a:t>M.Si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7772400" cy="14700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JURNAL KHUSUS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AKUNTANSI</a:t>
            </a:r>
            <a: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PERUSAHAAN DAGANG </a:t>
            </a:r>
            <a:b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</a:br>
            <a:endParaRPr lang="en-US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9458" name="Picture 2" descr="http://www.spcpasig.edu.ph/administration/folders/spc_fold38/spc_pic2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38600"/>
            <a:ext cx="439729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3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2650-89AF-4BEE-B1ED-E91BB2C2C7E8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0223F14A-D421-4508-B393-A772DDE91EEB}" type="slidenum">
              <a:rPr lang="en-US" sz="1600">
                <a:solidFill>
                  <a:srgbClr val="FFCC00"/>
                </a:solidFill>
              </a:rPr>
              <a:pPr/>
              <a:t>10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0233" name="Group 57"/>
          <p:cNvGrpSpPr>
            <a:grpSpLocks/>
          </p:cNvGrpSpPr>
          <p:nvPr/>
        </p:nvGrpSpPr>
        <p:grpSpPr bwMode="auto">
          <a:xfrm>
            <a:off x="466725" y="914400"/>
            <a:ext cx="8143875" cy="4800600"/>
            <a:chOff x="294" y="576"/>
            <a:chExt cx="5130" cy="3024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336" y="1392"/>
              <a:ext cx="5088" cy="2208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330" y="912"/>
              <a:ext cx="5088" cy="48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8" name="Text Box 12"/>
            <p:cNvSpPr txBox="1">
              <a:spLocks noChangeArrowheads="1"/>
            </p:cNvSpPr>
            <p:nvPr/>
          </p:nvSpPr>
          <p:spPr bwMode="auto">
            <a:xfrm>
              <a:off x="3744" y="1392"/>
              <a:ext cx="480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50231" name="Group 55"/>
            <p:cNvGrpSpPr>
              <a:grpSpLocks/>
            </p:cNvGrpSpPr>
            <p:nvPr/>
          </p:nvGrpSpPr>
          <p:grpSpPr bwMode="auto">
            <a:xfrm>
              <a:off x="294" y="1392"/>
              <a:ext cx="5130" cy="1910"/>
              <a:chOff x="294" y="1392"/>
              <a:chExt cx="5130" cy="1910"/>
            </a:xfrm>
          </p:grpSpPr>
          <p:sp>
            <p:nvSpPr>
              <p:cNvPr id="50182" name="Text Box 6"/>
              <p:cNvSpPr txBox="1">
                <a:spLocks noChangeArrowheads="1"/>
              </p:cNvSpPr>
              <p:nvPr/>
            </p:nvSpPr>
            <p:spPr bwMode="auto">
              <a:xfrm>
                <a:off x="750" y="1392"/>
                <a:ext cx="1608" cy="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Biaya Macam-Macam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Sanur, CV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Pembelian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Nusa Dua, Fa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Kos Pengangkutan Pembelian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Kuta, PT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Sediaan Bahan Habis Pakai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Perlengkapan Kantor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Sanur, CV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Biaya Bunga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Legian, PT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Biaya Macam-Macam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Kuta, PT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Pembelian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Gaji Pegawai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Pengakunan akhir tahun</a:t>
                </a:r>
              </a:p>
            </p:txBody>
          </p:sp>
          <p:sp>
            <p:nvSpPr>
              <p:cNvPr id="50183" name="Text Box 7"/>
              <p:cNvSpPr txBox="1">
                <a:spLocks noChangeArrowheads="1"/>
              </p:cNvSpPr>
              <p:nvPr/>
            </p:nvSpPr>
            <p:spPr bwMode="auto">
              <a:xfrm>
                <a:off x="3306" y="1392"/>
                <a:ext cx="354" cy="1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(715)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(702)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(705)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(106)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(207)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(710)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(715)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(702)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(706)</a:t>
                </a:r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50184" name="Text Box 8"/>
              <p:cNvSpPr txBox="1">
                <a:spLocks noChangeArrowheads="1"/>
              </p:cNvSpPr>
              <p:nvPr/>
            </p:nvSpPr>
            <p:spPr bwMode="auto">
              <a:xfrm>
                <a:off x="2040" y="1398"/>
                <a:ext cx="702" cy="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756.300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500.000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330.000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2.200.000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1.724.050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550.600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4.720.000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11.281.050</a:t>
                </a:r>
              </a:p>
            </p:txBody>
          </p:sp>
          <p:sp>
            <p:nvSpPr>
              <p:cNvPr id="50185" name="Text Box 9"/>
              <p:cNvSpPr txBox="1">
                <a:spLocks noChangeArrowheads="1"/>
              </p:cNvSpPr>
              <p:nvPr/>
            </p:nvSpPr>
            <p:spPr bwMode="auto">
              <a:xfrm>
                <a:off x="528" y="1392"/>
                <a:ext cx="240" cy="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8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13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17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21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25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28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31</a:t>
                </a:r>
              </a:p>
            </p:txBody>
          </p:sp>
          <p:sp>
            <p:nvSpPr>
              <p:cNvPr id="50186" name="Text Box 10"/>
              <p:cNvSpPr txBox="1">
                <a:spLocks noChangeArrowheads="1"/>
              </p:cNvSpPr>
              <p:nvPr/>
            </p:nvSpPr>
            <p:spPr bwMode="auto">
              <a:xfrm>
                <a:off x="294" y="1392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Mei</a:t>
                </a:r>
              </a:p>
            </p:txBody>
          </p:sp>
          <p:sp>
            <p:nvSpPr>
              <p:cNvPr id="50187" name="Text Box 11"/>
              <p:cNvSpPr txBox="1">
                <a:spLocks noChangeArrowheads="1"/>
              </p:cNvSpPr>
              <p:nvPr/>
            </p:nvSpPr>
            <p:spPr bwMode="auto">
              <a:xfrm>
                <a:off x="2730" y="1404"/>
                <a:ext cx="576" cy="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620.000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967.400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245.500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450.000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660.000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830.000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3.773.700</a:t>
                </a:r>
              </a:p>
            </p:txBody>
          </p:sp>
          <p:sp>
            <p:nvSpPr>
              <p:cNvPr id="50189" name="Text Box 13"/>
              <p:cNvSpPr txBox="1">
                <a:spLocks noChangeArrowheads="1"/>
              </p:cNvSpPr>
              <p:nvPr/>
            </p:nvSpPr>
            <p:spPr bwMode="auto">
              <a:xfrm>
                <a:off x="4206" y="1398"/>
                <a:ext cx="636" cy="1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12.416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4.910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13.200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16.600</a:t>
                </a:r>
              </a:p>
            </p:txBody>
          </p:sp>
          <p:sp>
            <p:nvSpPr>
              <p:cNvPr id="50190" name="Text Box 14"/>
              <p:cNvSpPr txBox="1">
                <a:spLocks noChangeArrowheads="1"/>
              </p:cNvSpPr>
              <p:nvPr/>
            </p:nvSpPr>
            <p:spPr bwMode="auto">
              <a:xfrm>
                <a:off x="4812" y="1398"/>
                <a:ext cx="612" cy="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756.300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608.384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967.400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330.000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240.000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2.200.000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441.000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646.800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1.724.050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813.400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550.600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4.720.000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14.998.624</a:t>
                </a:r>
              </a:p>
            </p:txBody>
          </p:sp>
        </p:grp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330" y="1392"/>
              <a:ext cx="508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Text Box 16"/>
            <p:cNvSpPr txBox="1">
              <a:spLocks noChangeArrowheads="1"/>
            </p:cNvSpPr>
            <p:nvPr/>
          </p:nvSpPr>
          <p:spPr bwMode="auto">
            <a:xfrm>
              <a:off x="336" y="1056"/>
              <a:ext cx="4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</a:p>
          </p:txBody>
        </p:sp>
        <p:sp>
          <p:nvSpPr>
            <p:cNvPr id="50193" name="Text Box 17"/>
            <p:cNvSpPr txBox="1">
              <a:spLocks noChangeArrowheads="1"/>
            </p:cNvSpPr>
            <p:nvPr/>
          </p:nvSpPr>
          <p:spPr bwMode="auto">
            <a:xfrm>
              <a:off x="1146" y="1056"/>
              <a:ext cx="7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Akun/Keterangan</a:t>
              </a:r>
            </a:p>
          </p:txBody>
        </p:sp>
        <p:sp>
          <p:nvSpPr>
            <p:cNvPr id="50194" name="Text Box 18"/>
            <p:cNvSpPr txBox="1">
              <a:spLocks noChangeArrowheads="1"/>
            </p:cNvSpPr>
            <p:nvPr/>
          </p:nvSpPr>
          <p:spPr bwMode="auto">
            <a:xfrm>
              <a:off x="2256" y="924"/>
              <a:ext cx="93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Debit</a:t>
              </a:r>
            </a:p>
          </p:txBody>
        </p:sp>
        <p:sp>
          <p:nvSpPr>
            <p:cNvPr id="50195" name="Text Box 19"/>
            <p:cNvSpPr txBox="1">
              <a:spLocks noChangeArrowheads="1"/>
            </p:cNvSpPr>
            <p:nvPr/>
          </p:nvSpPr>
          <p:spPr bwMode="auto">
            <a:xfrm>
              <a:off x="4032" y="924"/>
              <a:ext cx="9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Kredit</a:t>
              </a:r>
            </a:p>
          </p:txBody>
        </p:sp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4980" y="1158"/>
              <a:ext cx="3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 A S</a:t>
              </a:r>
            </a:p>
          </p:txBody>
        </p:sp>
        <p:sp>
          <p:nvSpPr>
            <p:cNvPr id="50197" name="Text Box 21"/>
            <p:cNvSpPr txBox="1">
              <a:spLocks noChangeArrowheads="1"/>
            </p:cNvSpPr>
            <p:nvPr/>
          </p:nvSpPr>
          <p:spPr bwMode="auto">
            <a:xfrm>
              <a:off x="4302" y="1098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Potongan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Pembelian</a:t>
              </a:r>
            </a:p>
          </p:txBody>
        </p:sp>
        <p:sp>
          <p:nvSpPr>
            <p:cNvPr id="50198" name="Text Box 22"/>
            <p:cNvSpPr txBox="1">
              <a:spLocks noChangeArrowheads="1"/>
            </p:cNvSpPr>
            <p:nvPr/>
          </p:nvSpPr>
          <p:spPr bwMode="auto">
            <a:xfrm>
              <a:off x="3792" y="1152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2274" y="1158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50200" name="Text Box 24"/>
            <p:cNvSpPr txBox="1">
              <a:spLocks noChangeArrowheads="1"/>
            </p:cNvSpPr>
            <p:nvPr/>
          </p:nvSpPr>
          <p:spPr bwMode="auto">
            <a:xfrm>
              <a:off x="2832" y="1098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Utang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Usaha</a:t>
              </a: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3696" y="1104"/>
              <a:ext cx="172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330" y="912"/>
              <a:ext cx="508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2160" y="1104"/>
              <a:ext cx="115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0" name="Text Box 34"/>
            <p:cNvSpPr txBox="1">
              <a:spLocks noChangeArrowheads="1"/>
            </p:cNvSpPr>
            <p:nvPr/>
          </p:nvSpPr>
          <p:spPr bwMode="auto">
            <a:xfrm>
              <a:off x="3426" y="1056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</a:p>
          </p:txBody>
        </p:sp>
        <p:grpSp>
          <p:nvGrpSpPr>
            <p:cNvPr id="50229" name="Group 53"/>
            <p:cNvGrpSpPr>
              <a:grpSpLocks/>
            </p:cNvGrpSpPr>
            <p:nvPr/>
          </p:nvGrpSpPr>
          <p:grpSpPr bwMode="auto">
            <a:xfrm>
              <a:off x="330" y="912"/>
              <a:ext cx="5088" cy="2688"/>
              <a:chOff x="330" y="912"/>
              <a:chExt cx="5088" cy="2448"/>
            </a:xfrm>
          </p:grpSpPr>
          <p:sp>
            <p:nvSpPr>
              <p:cNvPr id="50204" name="Line 28"/>
              <p:cNvSpPr>
                <a:spLocks noChangeShapeType="1"/>
              </p:cNvSpPr>
              <p:nvPr/>
            </p:nvSpPr>
            <p:spPr bwMode="auto">
              <a:xfrm>
                <a:off x="330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5" name="Line 29"/>
              <p:cNvSpPr>
                <a:spLocks noChangeShapeType="1"/>
              </p:cNvSpPr>
              <p:nvPr/>
            </p:nvSpPr>
            <p:spPr bwMode="auto">
              <a:xfrm>
                <a:off x="762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6" name="Line 30"/>
              <p:cNvSpPr>
                <a:spLocks noChangeShapeType="1"/>
              </p:cNvSpPr>
              <p:nvPr/>
            </p:nvSpPr>
            <p:spPr bwMode="auto">
              <a:xfrm>
                <a:off x="2154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7" name="Line 31"/>
              <p:cNvSpPr>
                <a:spLocks noChangeShapeType="1"/>
              </p:cNvSpPr>
              <p:nvPr/>
            </p:nvSpPr>
            <p:spPr bwMode="auto">
              <a:xfrm>
                <a:off x="3312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8" name="Line 32"/>
              <p:cNvSpPr>
                <a:spLocks noChangeShapeType="1"/>
              </p:cNvSpPr>
              <p:nvPr/>
            </p:nvSpPr>
            <p:spPr bwMode="auto">
              <a:xfrm>
                <a:off x="3696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9" name="Line 33"/>
              <p:cNvSpPr>
                <a:spLocks noChangeShapeType="1"/>
              </p:cNvSpPr>
              <p:nvPr/>
            </p:nvSpPr>
            <p:spPr bwMode="auto">
              <a:xfrm>
                <a:off x="5418" y="912"/>
                <a:ext cx="0" cy="2448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1" name="Line 35"/>
              <p:cNvSpPr>
                <a:spLocks noChangeShapeType="1"/>
              </p:cNvSpPr>
              <p:nvPr/>
            </p:nvSpPr>
            <p:spPr bwMode="auto">
              <a:xfrm>
                <a:off x="4842" y="1104"/>
                <a:ext cx="0" cy="22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36"/>
              <p:cNvSpPr>
                <a:spLocks noChangeShapeType="1"/>
              </p:cNvSpPr>
              <p:nvPr/>
            </p:nvSpPr>
            <p:spPr bwMode="auto">
              <a:xfrm>
                <a:off x="4272" y="1104"/>
                <a:ext cx="0" cy="22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Line 37"/>
              <p:cNvSpPr>
                <a:spLocks noChangeShapeType="1"/>
              </p:cNvSpPr>
              <p:nvPr/>
            </p:nvSpPr>
            <p:spPr bwMode="auto">
              <a:xfrm>
                <a:off x="2730" y="1104"/>
                <a:ext cx="0" cy="2256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 flipH="1">
              <a:off x="564" y="1392"/>
              <a:ext cx="0" cy="220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5" name="Line 39"/>
            <p:cNvSpPr>
              <a:spLocks noChangeShapeType="1"/>
            </p:cNvSpPr>
            <p:nvPr/>
          </p:nvSpPr>
          <p:spPr bwMode="auto">
            <a:xfrm>
              <a:off x="570" y="3154"/>
              <a:ext cx="484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>
              <a:off x="3696" y="3276"/>
              <a:ext cx="172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 flipV="1">
              <a:off x="3690" y="3300"/>
              <a:ext cx="173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26" name="Group 50"/>
            <p:cNvGrpSpPr>
              <a:grpSpLocks/>
            </p:cNvGrpSpPr>
            <p:nvPr/>
          </p:nvGrpSpPr>
          <p:grpSpPr bwMode="auto">
            <a:xfrm>
              <a:off x="2154" y="3282"/>
              <a:ext cx="1152" cy="20"/>
              <a:chOff x="4266" y="3052"/>
              <a:chExt cx="1152" cy="20"/>
            </a:xfrm>
          </p:grpSpPr>
          <p:sp>
            <p:nvSpPr>
              <p:cNvPr id="50218" name="Line 42"/>
              <p:cNvSpPr>
                <a:spLocks noChangeShapeType="1"/>
              </p:cNvSpPr>
              <p:nvPr/>
            </p:nvSpPr>
            <p:spPr bwMode="auto">
              <a:xfrm>
                <a:off x="4266" y="30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9" name="Line 43"/>
              <p:cNvSpPr>
                <a:spLocks noChangeShapeType="1"/>
              </p:cNvSpPr>
              <p:nvPr/>
            </p:nvSpPr>
            <p:spPr bwMode="auto">
              <a:xfrm>
                <a:off x="4266" y="305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220" name="Text Box 44"/>
            <p:cNvSpPr txBox="1">
              <a:spLocks noChangeArrowheads="1"/>
            </p:cNvSpPr>
            <p:nvPr/>
          </p:nvSpPr>
          <p:spPr bwMode="auto">
            <a:xfrm>
              <a:off x="4992" y="336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(101)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2874" y="336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(301)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0222" name="Text Box 46"/>
            <p:cNvSpPr txBox="1">
              <a:spLocks noChangeArrowheads="1"/>
            </p:cNvSpPr>
            <p:nvPr/>
          </p:nvSpPr>
          <p:spPr bwMode="auto">
            <a:xfrm>
              <a:off x="4410" y="336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(703)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336" y="720"/>
              <a:ext cx="653" cy="17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Arial" pitchFamily="34" charset="0"/>
                </a:rPr>
                <a:t>Tahun: 1999</a:t>
              </a:r>
            </a:p>
          </p:txBody>
        </p:sp>
        <p:sp>
          <p:nvSpPr>
            <p:cNvPr id="50224" name="Text Box 48"/>
            <p:cNvSpPr txBox="1">
              <a:spLocks noChangeArrowheads="1"/>
            </p:cNvSpPr>
            <p:nvPr/>
          </p:nvSpPr>
          <p:spPr bwMode="auto">
            <a:xfrm>
              <a:off x="4320" y="720"/>
              <a:ext cx="1085" cy="17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Halaman</a:t>
              </a: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: KK-05</a:t>
              </a:r>
            </a:p>
          </p:txBody>
        </p:sp>
        <p:sp>
          <p:nvSpPr>
            <p:cNvPr id="50225" name="Text Box 49"/>
            <p:cNvSpPr txBox="1">
              <a:spLocks noChangeArrowheads="1"/>
            </p:cNvSpPr>
            <p:nvPr/>
          </p:nvSpPr>
          <p:spPr bwMode="auto">
            <a:xfrm>
              <a:off x="1542" y="576"/>
              <a:ext cx="2736" cy="1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JURNAL PENGELUARAN KAS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1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6756-6D84-40FF-84C0-BAD9FE29C2B5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D43E6A72-66EB-4FCB-835A-D4CD08F33B34}" type="slidenum">
              <a:rPr lang="en-US" sz="1600">
                <a:solidFill>
                  <a:srgbClr val="FFCC00"/>
                </a:solidFill>
              </a:rPr>
              <a:pPr/>
              <a:t>11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914400" y="1828800"/>
            <a:ext cx="2174875" cy="2943225"/>
            <a:chOff x="790" y="1632"/>
            <a:chExt cx="1370" cy="1854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790" y="1632"/>
              <a:ext cx="1370" cy="1854"/>
              <a:chOff x="790" y="1271"/>
              <a:chExt cx="1717" cy="2215"/>
            </a:xfrm>
          </p:grpSpPr>
          <p:sp>
            <p:nvSpPr>
              <p:cNvPr id="44036" name="Freeform 4"/>
              <p:cNvSpPr>
                <a:spLocks/>
              </p:cNvSpPr>
              <p:nvPr/>
            </p:nvSpPr>
            <p:spPr bwMode="auto">
              <a:xfrm>
                <a:off x="790" y="1271"/>
                <a:ext cx="1519" cy="233"/>
              </a:xfrm>
              <a:custGeom>
                <a:avLst/>
                <a:gdLst>
                  <a:gd name="T0" fmla="*/ 0 w 3037"/>
                  <a:gd name="T1" fmla="*/ 337 h 465"/>
                  <a:gd name="T2" fmla="*/ 2835 w 3037"/>
                  <a:gd name="T3" fmla="*/ 0 h 465"/>
                  <a:gd name="T4" fmla="*/ 2873 w 3037"/>
                  <a:gd name="T5" fmla="*/ 0 h 465"/>
                  <a:gd name="T6" fmla="*/ 2918 w 3037"/>
                  <a:gd name="T7" fmla="*/ 6 h 465"/>
                  <a:gd name="T8" fmla="*/ 2955 w 3037"/>
                  <a:gd name="T9" fmla="*/ 23 h 465"/>
                  <a:gd name="T10" fmla="*/ 2997 w 3037"/>
                  <a:gd name="T11" fmla="*/ 63 h 465"/>
                  <a:gd name="T12" fmla="*/ 3013 w 3037"/>
                  <a:gd name="T13" fmla="*/ 101 h 465"/>
                  <a:gd name="T14" fmla="*/ 3029 w 3037"/>
                  <a:gd name="T15" fmla="*/ 141 h 465"/>
                  <a:gd name="T16" fmla="*/ 3036 w 3037"/>
                  <a:gd name="T17" fmla="*/ 185 h 465"/>
                  <a:gd name="T18" fmla="*/ 3037 w 3037"/>
                  <a:gd name="T19" fmla="*/ 217 h 465"/>
                  <a:gd name="T20" fmla="*/ 3037 w 3037"/>
                  <a:gd name="T21" fmla="*/ 465 h 465"/>
                  <a:gd name="T22" fmla="*/ 76 w 3037"/>
                  <a:gd name="T23" fmla="*/ 465 h 465"/>
                  <a:gd name="T24" fmla="*/ 0 w 3037"/>
                  <a:gd name="T25" fmla="*/ 337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37" h="465">
                    <a:moveTo>
                      <a:pt x="0" y="337"/>
                    </a:moveTo>
                    <a:lnTo>
                      <a:pt x="2835" y="0"/>
                    </a:lnTo>
                    <a:lnTo>
                      <a:pt x="2873" y="0"/>
                    </a:lnTo>
                    <a:lnTo>
                      <a:pt x="2918" y="6"/>
                    </a:lnTo>
                    <a:lnTo>
                      <a:pt x="2955" y="23"/>
                    </a:lnTo>
                    <a:lnTo>
                      <a:pt x="2997" y="63"/>
                    </a:lnTo>
                    <a:lnTo>
                      <a:pt x="3013" y="101"/>
                    </a:lnTo>
                    <a:lnTo>
                      <a:pt x="3029" y="141"/>
                    </a:lnTo>
                    <a:lnTo>
                      <a:pt x="3036" y="185"/>
                    </a:lnTo>
                    <a:lnTo>
                      <a:pt x="3037" y="217"/>
                    </a:lnTo>
                    <a:lnTo>
                      <a:pt x="3037" y="465"/>
                    </a:lnTo>
                    <a:lnTo>
                      <a:pt x="76" y="465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7" name="Freeform 5"/>
              <p:cNvSpPr>
                <a:spLocks/>
              </p:cNvSpPr>
              <p:nvPr/>
            </p:nvSpPr>
            <p:spPr bwMode="auto">
              <a:xfrm>
                <a:off x="805" y="1320"/>
                <a:ext cx="1393" cy="166"/>
              </a:xfrm>
              <a:custGeom>
                <a:avLst/>
                <a:gdLst>
                  <a:gd name="T0" fmla="*/ 0 w 2788"/>
                  <a:gd name="T1" fmla="*/ 271 h 332"/>
                  <a:gd name="T2" fmla="*/ 2788 w 2788"/>
                  <a:gd name="T3" fmla="*/ 0 h 332"/>
                  <a:gd name="T4" fmla="*/ 2788 w 2788"/>
                  <a:gd name="T5" fmla="*/ 332 h 332"/>
                  <a:gd name="T6" fmla="*/ 80 w 2788"/>
                  <a:gd name="T7" fmla="*/ 332 h 332"/>
                  <a:gd name="T8" fmla="*/ 0 w 2788"/>
                  <a:gd name="T9" fmla="*/ 27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8" h="332">
                    <a:moveTo>
                      <a:pt x="0" y="271"/>
                    </a:moveTo>
                    <a:lnTo>
                      <a:pt x="2788" y="0"/>
                    </a:lnTo>
                    <a:lnTo>
                      <a:pt x="2788" y="332"/>
                    </a:lnTo>
                    <a:lnTo>
                      <a:pt x="80" y="332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8" name="Freeform 6"/>
              <p:cNvSpPr>
                <a:spLocks/>
              </p:cNvSpPr>
              <p:nvPr/>
            </p:nvSpPr>
            <p:spPr bwMode="auto">
              <a:xfrm>
                <a:off x="813" y="1351"/>
                <a:ext cx="1458" cy="133"/>
              </a:xfrm>
              <a:custGeom>
                <a:avLst/>
                <a:gdLst>
                  <a:gd name="T0" fmla="*/ 0 w 2915"/>
                  <a:gd name="T1" fmla="*/ 229 h 266"/>
                  <a:gd name="T2" fmla="*/ 2915 w 2915"/>
                  <a:gd name="T3" fmla="*/ 0 h 266"/>
                  <a:gd name="T4" fmla="*/ 2915 w 2915"/>
                  <a:gd name="T5" fmla="*/ 261 h 266"/>
                  <a:gd name="T6" fmla="*/ 29 w 2915"/>
                  <a:gd name="T7" fmla="*/ 266 h 266"/>
                  <a:gd name="T8" fmla="*/ 0 w 2915"/>
                  <a:gd name="T9" fmla="*/ 22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5" h="266">
                    <a:moveTo>
                      <a:pt x="0" y="229"/>
                    </a:moveTo>
                    <a:lnTo>
                      <a:pt x="2915" y="0"/>
                    </a:lnTo>
                    <a:lnTo>
                      <a:pt x="2915" y="261"/>
                    </a:lnTo>
                    <a:lnTo>
                      <a:pt x="29" y="266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auto">
              <a:xfrm>
                <a:off x="828" y="1397"/>
                <a:ext cx="1507" cy="109"/>
              </a:xfrm>
              <a:custGeom>
                <a:avLst/>
                <a:gdLst>
                  <a:gd name="T0" fmla="*/ 0 w 3013"/>
                  <a:gd name="T1" fmla="*/ 161 h 217"/>
                  <a:gd name="T2" fmla="*/ 3013 w 3013"/>
                  <a:gd name="T3" fmla="*/ 0 h 217"/>
                  <a:gd name="T4" fmla="*/ 3013 w 3013"/>
                  <a:gd name="T5" fmla="*/ 217 h 217"/>
                  <a:gd name="T6" fmla="*/ 26 w 3013"/>
                  <a:gd name="T7" fmla="*/ 212 h 217"/>
                  <a:gd name="T8" fmla="*/ 0 w 3013"/>
                  <a:gd name="T9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3" h="217">
                    <a:moveTo>
                      <a:pt x="0" y="161"/>
                    </a:moveTo>
                    <a:lnTo>
                      <a:pt x="3013" y="0"/>
                    </a:lnTo>
                    <a:lnTo>
                      <a:pt x="3013" y="217"/>
                    </a:lnTo>
                    <a:lnTo>
                      <a:pt x="26" y="21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auto">
              <a:xfrm>
                <a:off x="792" y="1444"/>
                <a:ext cx="1715" cy="2042"/>
              </a:xfrm>
              <a:custGeom>
                <a:avLst/>
                <a:gdLst>
                  <a:gd name="T0" fmla="*/ 0 w 3430"/>
                  <a:gd name="T1" fmla="*/ 0 h 4086"/>
                  <a:gd name="T2" fmla="*/ 0 w 3430"/>
                  <a:gd name="T3" fmla="*/ 4047 h 4086"/>
                  <a:gd name="T4" fmla="*/ 34 w 3430"/>
                  <a:gd name="T5" fmla="*/ 4073 h 4086"/>
                  <a:gd name="T6" fmla="*/ 74 w 3430"/>
                  <a:gd name="T7" fmla="*/ 4086 h 4086"/>
                  <a:gd name="T8" fmla="*/ 2942 w 3430"/>
                  <a:gd name="T9" fmla="*/ 4080 h 4086"/>
                  <a:gd name="T10" fmla="*/ 2981 w 3430"/>
                  <a:gd name="T11" fmla="*/ 4079 h 4086"/>
                  <a:gd name="T12" fmla="*/ 3052 w 3430"/>
                  <a:gd name="T13" fmla="*/ 4071 h 4086"/>
                  <a:gd name="T14" fmla="*/ 3119 w 3430"/>
                  <a:gd name="T15" fmla="*/ 4060 h 4086"/>
                  <a:gd name="T16" fmla="*/ 3173 w 3430"/>
                  <a:gd name="T17" fmla="*/ 4047 h 4086"/>
                  <a:gd name="T18" fmla="*/ 3222 w 3430"/>
                  <a:gd name="T19" fmla="*/ 4034 h 4086"/>
                  <a:gd name="T20" fmla="*/ 3261 w 3430"/>
                  <a:gd name="T21" fmla="*/ 4019 h 4086"/>
                  <a:gd name="T22" fmla="*/ 3324 w 3430"/>
                  <a:gd name="T23" fmla="*/ 3975 h 4086"/>
                  <a:gd name="T24" fmla="*/ 3365 w 3430"/>
                  <a:gd name="T25" fmla="*/ 3931 h 4086"/>
                  <a:gd name="T26" fmla="*/ 3393 w 3430"/>
                  <a:gd name="T27" fmla="*/ 3874 h 4086"/>
                  <a:gd name="T28" fmla="*/ 3412 w 3430"/>
                  <a:gd name="T29" fmla="*/ 3809 h 4086"/>
                  <a:gd name="T30" fmla="*/ 3417 w 3430"/>
                  <a:gd name="T31" fmla="*/ 3775 h 4086"/>
                  <a:gd name="T32" fmla="*/ 3430 w 3430"/>
                  <a:gd name="T33" fmla="*/ 3717 h 4086"/>
                  <a:gd name="T34" fmla="*/ 3430 w 3430"/>
                  <a:gd name="T35" fmla="*/ 460 h 4086"/>
                  <a:gd name="T36" fmla="*/ 3425 w 3430"/>
                  <a:gd name="T37" fmla="*/ 378 h 4086"/>
                  <a:gd name="T38" fmla="*/ 3419 w 3430"/>
                  <a:gd name="T39" fmla="*/ 327 h 4086"/>
                  <a:gd name="T40" fmla="*/ 3412 w 3430"/>
                  <a:gd name="T41" fmla="*/ 282 h 4086"/>
                  <a:gd name="T42" fmla="*/ 3399 w 3430"/>
                  <a:gd name="T43" fmla="*/ 244 h 4086"/>
                  <a:gd name="T44" fmla="*/ 3381 w 3430"/>
                  <a:gd name="T45" fmla="*/ 209 h 4086"/>
                  <a:gd name="T46" fmla="*/ 3335 w 3430"/>
                  <a:gd name="T47" fmla="*/ 149 h 4086"/>
                  <a:gd name="T48" fmla="*/ 3268 w 3430"/>
                  <a:gd name="T49" fmla="*/ 106 h 4086"/>
                  <a:gd name="T50" fmla="*/ 3225 w 3430"/>
                  <a:gd name="T51" fmla="*/ 89 h 4086"/>
                  <a:gd name="T52" fmla="*/ 3178 w 3430"/>
                  <a:gd name="T53" fmla="*/ 74 h 4086"/>
                  <a:gd name="T54" fmla="*/ 3123 w 3430"/>
                  <a:gd name="T55" fmla="*/ 66 h 4086"/>
                  <a:gd name="T56" fmla="*/ 3061 w 3430"/>
                  <a:gd name="T57" fmla="*/ 55 h 4086"/>
                  <a:gd name="T58" fmla="*/ 2992 w 3430"/>
                  <a:gd name="T59" fmla="*/ 49 h 4086"/>
                  <a:gd name="T60" fmla="*/ 2877 w 3430"/>
                  <a:gd name="T61" fmla="*/ 42 h 4086"/>
                  <a:gd name="T62" fmla="*/ 73 w 3430"/>
                  <a:gd name="T63" fmla="*/ 45 h 4086"/>
                  <a:gd name="T64" fmla="*/ 33 w 3430"/>
                  <a:gd name="T65" fmla="*/ 32 h 4086"/>
                  <a:gd name="T66" fmla="*/ 0 w 3430"/>
                  <a:gd name="T67" fmla="*/ 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30" h="4086">
                    <a:moveTo>
                      <a:pt x="0" y="0"/>
                    </a:moveTo>
                    <a:lnTo>
                      <a:pt x="0" y="4047"/>
                    </a:lnTo>
                    <a:lnTo>
                      <a:pt x="34" y="4073"/>
                    </a:lnTo>
                    <a:lnTo>
                      <a:pt x="74" y="4086"/>
                    </a:lnTo>
                    <a:lnTo>
                      <a:pt x="2942" y="4080"/>
                    </a:lnTo>
                    <a:lnTo>
                      <a:pt x="2981" y="4079"/>
                    </a:lnTo>
                    <a:lnTo>
                      <a:pt x="3052" y="4071"/>
                    </a:lnTo>
                    <a:lnTo>
                      <a:pt x="3119" y="4060"/>
                    </a:lnTo>
                    <a:lnTo>
                      <a:pt x="3173" y="4047"/>
                    </a:lnTo>
                    <a:lnTo>
                      <a:pt x="3222" y="4034"/>
                    </a:lnTo>
                    <a:lnTo>
                      <a:pt x="3261" y="4019"/>
                    </a:lnTo>
                    <a:lnTo>
                      <a:pt x="3324" y="3975"/>
                    </a:lnTo>
                    <a:lnTo>
                      <a:pt x="3365" y="3931"/>
                    </a:lnTo>
                    <a:lnTo>
                      <a:pt x="3393" y="3874"/>
                    </a:lnTo>
                    <a:lnTo>
                      <a:pt x="3412" y="3809"/>
                    </a:lnTo>
                    <a:lnTo>
                      <a:pt x="3417" y="3775"/>
                    </a:lnTo>
                    <a:lnTo>
                      <a:pt x="3430" y="3717"/>
                    </a:lnTo>
                    <a:lnTo>
                      <a:pt x="3430" y="460"/>
                    </a:lnTo>
                    <a:lnTo>
                      <a:pt x="3425" y="378"/>
                    </a:lnTo>
                    <a:lnTo>
                      <a:pt x="3419" y="327"/>
                    </a:lnTo>
                    <a:lnTo>
                      <a:pt x="3412" y="282"/>
                    </a:lnTo>
                    <a:lnTo>
                      <a:pt x="3399" y="244"/>
                    </a:lnTo>
                    <a:lnTo>
                      <a:pt x="3381" y="209"/>
                    </a:lnTo>
                    <a:lnTo>
                      <a:pt x="3335" y="149"/>
                    </a:lnTo>
                    <a:lnTo>
                      <a:pt x="3268" y="106"/>
                    </a:lnTo>
                    <a:lnTo>
                      <a:pt x="3225" y="89"/>
                    </a:lnTo>
                    <a:lnTo>
                      <a:pt x="3178" y="74"/>
                    </a:lnTo>
                    <a:lnTo>
                      <a:pt x="3123" y="66"/>
                    </a:lnTo>
                    <a:lnTo>
                      <a:pt x="3061" y="55"/>
                    </a:lnTo>
                    <a:lnTo>
                      <a:pt x="2992" y="49"/>
                    </a:lnTo>
                    <a:lnTo>
                      <a:pt x="2877" y="42"/>
                    </a:lnTo>
                    <a:lnTo>
                      <a:pt x="73" y="45"/>
                    </a:lnTo>
                    <a:lnTo>
                      <a:pt x="33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1" name="Line 9"/>
              <p:cNvSpPr>
                <a:spLocks noChangeShapeType="1"/>
              </p:cNvSpPr>
              <p:nvPr/>
            </p:nvSpPr>
            <p:spPr bwMode="auto">
              <a:xfrm>
                <a:off x="828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Line 10"/>
              <p:cNvSpPr>
                <a:spLocks noChangeShapeType="1"/>
              </p:cNvSpPr>
              <p:nvPr/>
            </p:nvSpPr>
            <p:spPr bwMode="auto">
              <a:xfrm>
                <a:off x="847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1008" y="2064"/>
              <a:ext cx="960" cy="528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1080" y="214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UMUM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55" name="Group 23"/>
          <p:cNvGrpSpPr>
            <a:grpSpLocks/>
          </p:cNvGrpSpPr>
          <p:nvPr/>
        </p:nvGrpSpPr>
        <p:grpSpPr bwMode="auto">
          <a:xfrm>
            <a:off x="4800600" y="1447800"/>
            <a:ext cx="2174875" cy="2943225"/>
            <a:chOff x="3408" y="1392"/>
            <a:chExt cx="1370" cy="1854"/>
          </a:xfrm>
        </p:grpSpPr>
        <p:sp>
          <p:nvSpPr>
            <p:cNvPr id="44056" name="Freeform 24"/>
            <p:cNvSpPr>
              <a:spLocks/>
            </p:cNvSpPr>
            <p:nvPr/>
          </p:nvSpPr>
          <p:spPr bwMode="auto">
            <a:xfrm>
              <a:off x="3408" y="1392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996633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3420" y="1433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auto">
            <a:xfrm>
              <a:off x="3426" y="1459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auto">
            <a:xfrm>
              <a:off x="3438" y="1497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Freeform 28"/>
            <p:cNvSpPr>
              <a:spLocks/>
            </p:cNvSpPr>
            <p:nvPr/>
          </p:nvSpPr>
          <p:spPr bwMode="auto">
            <a:xfrm>
              <a:off x="3410" y="1537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>
              <a:off x="3438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3453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3626" y="1824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Text Box 32"/>
            <p:cNvSpPr txBox="1">
              <a:spLocks noChangeArrowheads="1"/>
            </p:cNvSpPr>
            <p:nvPr/>
          </p:nvSpPr>
          <p:spPr bwMode="auto">
            <a:xfrm>
              <a:off x="3698" y="190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Kas Keluar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65" name="Group 33"/>
          <p:cNvGrpSpPr>
            <a:grpSpLocks/>
          </p:cNvGrpSpPr>
          <p:nvPr/>
        </p:nvGrpSpPr>
        <p:grpSpPr bwMode="auto">
          <a:xfrm>
            <a:off x="5562600" y="2819400"/>
            <a:ext cx="2174875" cy="2943225"/>
            <a:chOff x="3360" y="1392"/>
            <a:chExt cx="1370" cy="1854"/>
          </a:xfrm>
        </p:grpSpPr>
        <p:sp>
          <p:nvSpPr>
            <p:cNvPr id="44066" name="Freeform 34"/>
            <p:cNvSpPr>
              <a:spLocks/>
            </p:cNvSpPr>
            <p:nvPr/>
          </p:nvSpPr>
          <p:spPr bwMode="auto">
            <a:xfrm>
              <a:off x="3360" y="1392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Freeform 35"/>
            <p:cNvSpPr>
              <a:spLocks/>
            </p:cNvSpPr>
            <p:nvPr/>
          </p:nvSpPr>
          <p:spPr bwMode="auto">
            <a:xfrm>
              <a:off x="3372" y="1433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Freeform 36"/>
            <p:cNvSpPr>
              <a:spLocks/>
            </p:cNvSpPr>
            <p:nvPr/>
          </p:nvSpPr>
          <p:spPr bwMode="auto">
            <a:xfrm>
              <a:off x="3378" y="1459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Freeform 37"/>
            <p:cNvSpPr>
              <a:spLocks/>
            </p:cNvSpPr>
            <p:nvPr/>
          </p:nvSpPr>
          <p:spPr bwMode="auto">
            <a:xfrm>
              <a:off x="3390" y="1497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Freeform 38"/>
            <p:cNvSpPr>
              <a:spLocks/>
            </p:cNvSpPr>
            <p:nvPr/>
          </p:nvSpPr>
          <p:spPr bwMode="auto">
            <a:xfrm>
              <a:off x="3362" y="1537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39"/>
            <p:cNvSpPr>
              <a:spLocks noChangeShapeType="1"/>
            </p:cNvSpPr>
            <p:nvPr/>
          </p:nvSpPr>
          <p:spPr bwMode="auto">
            <a:xfrm>
              <a:off x="3390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2" name="Line 40"/>
            <p:cNvSpPr>
              <a:spLocks noChangeShapeType="1"/>
            </p:cNvSpPr>
            <p:nvPr/>
          </p:nvSpPr>
          <p:spPr bwMode="auto">
            <a:xfrm>
              <a:off x="3405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Rectangle 41"/>
            <p:cNvSpPr>
              <a:spLocks noChangeArrowheads="1"/>
            </p:cNvSpPr>
            <p:nvPr/>
          </p:nvSpPr>
          <p:spPr bwMode="auto">
            <a:xfrm>
              <a:off x="3578" y="1824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Text Box 42"/>
            <p:cNvSpPr txBox="1">
              <a:spLocks noChangeArrowheads="1"/>
            </p:cNvSpPr>
            <p:nvPr/>
          </p:nvSpPr>
          <p:spPr bwMode="auto">
            <a:xfrm>
              <a:off x="3650" y="190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Kas Masuk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4075" name="Group 43"/>
          <p:cNvGrpSpPr>
            <a:grpSpLocks/>
          </p:cNvGrpSpPr>
          <p:nvPr/>
        </p:nvGrpSpPr>
        <p:grpSpPr bwMode="auto">
          <a:xfrm>
            <a:off x="3810000" y="3124200"/>
            <a:ext cx="2174875" cy="2943225"/>
            <a:chOff x="2832" y="1344"/>
            <a:chExt cx="1370" cy="1854"/>
          </a:xfrm>
        </p:grpSpPr>
        <p:sp>
          <p:nvSpPr>
            <p:cNvPr id="44076" name="Freeform 44"/>
            <p:cNvSpPr>
              <a:spLocks/>
            </p:cNvSpPr>
            <p:nvPr/>
          </p:nvSpPr>
          <p:spPr bwMode="auto">
            <a:xfrm>
              <a:off x="2832" y="1344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Freeform 45"/>
            <p:cNvSpPr>
              <a:spLocks/>
            </p:cNvSpPr>
            <p:nvPr/>
          </p:nvSpPr>
          <p:spPr bwMode="auto">
            <a:xfrm>
              <a:off x="2844" y="1385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8" name="Freeform 46"/>
            <p:cNvSpPr>
              <a:spLocks/>
            </p:cNvSpPr>
            <p:nvPr/>
          </p:nvSpPr>
          <p:spPr bwMode="auto">
            <a:xfrm>
              <a:off x="2850" y="1411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2862" y="1449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0" name="Freeform 48"/>
            <p:cNvSpPr>
              <a:spLocks/>
            </p:cNvSpPr>
            <p:nvPr/>
          </p:nvSpPr>
          <p:spPr bwMode="auto">
            <a:xfrm>
              <a:off x="2834" y="1489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Line 49"/>
            <p:cNvSpPr>
              <a:spLocks noChangeShapeType="1"/>
            </p:cNvSpPr>
            <p:nvPr/>
          </p:nvSpPr>
          <p:spPr bwMode="auto">
            <a:xfrm>
              <a:off x="2862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Line 50"/>
            <p:cNvSpPr>
              <a:spLocks noChangeShapeType="1"/>
            </p:cNvSpPr>
            <p:nvPr/>
          </p:nvSpPr>
          <p:spPr bwMode="auto">
            <a:xfrm>
              <a:off x="2877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Rectangle 51"/>
            <p:cNvSpPr>
              <a:spLocks noChangeArrowheads="1"/>
            </p:cNvSpPr>
            <p:nvPr/>
          </p:nvSpPr>
          <p:spPr bwMode="auto">
            <a:xfrm>
              <a:off x="3050" y="1776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Text Box 52"/>
            <p:cNvSpPr txBox="1">
              <a:spLocks noChangeArrowheads="1"/>
            </p:cNvSpPr>
            <p:nvPr/>
          </p:nvSpPr>
          <p:spPr bwMode="auto">
            <a:xfrm>
              <a:off x="3122" y="1860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Penjualan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</a:rPr>
              <a:t>Sistem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Empat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Buku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Jurnal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E97E-57F5-4A0C-A55C-E7408A81E1A1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9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97FC69A9-89ED-4252-8252-AF6152DC029A}" type="slidenum">
              <a:rPr lang="en-US" sz="1600">
                <a:solidFill>
                  <a:srgbClr val="FFCC00"/>
                </a:solidFill>
              </a:rPr>
              <a:pPr/>
              <a:t>12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Penyempurnaan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Jurnal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Umum</a:t>
            </a:r>
            <a:endParaRPr lang="en-US" sz="4400" b="1" dirty="0">
              <a:solidFill>
                <a:schemeClr val="bg1"/>
              </a:solidFill>
            </a:endParaRPr>
          </a:p>
        </p:txBody>
      </p:sp>
      <p:grpSp>
        <p:nvGrpSpPr>
          <p:cNvPr id="51257" name="Group 57"/>
          <p:cNvGrpSpPr>
            <a:grpSpLocks/>
          </p:cNvGrpSpPr>
          <p:nvPr/>
        </p:nvGrpSpPr>
        <p:grpSpPr bwMode="auto">
          <a:xfrm>
            <a:off x="914400" y="1371600"/>
            <a:ext cx="7239000" cy="4800600"/>
            <a:chOff x="336" y="768"/>
            <a:chExt cx="4560" cy="3024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378" y="1584"/>
              <a:ext cx="4518" cy="2208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372" y="1104"/>
              <a:ext cx="4524" cy="480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792" y="1584"/>
              <a:ext cx="1608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Legian,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Utang Wesel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Kembalian Penjualan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Jatijajar,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Piutang Wesel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Cisarua, CV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Legian,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Kembalian Pembelian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Kembalian Penjualan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Sarangan,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Pengakunan akhir peioda</a:t>
              </a: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3348" y="1584"/>
              <a:ext cx="354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v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(302)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(603))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v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(103)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v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v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(704)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(603)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v</a:t>
              </a:r>
            </a:p>
            <a:p>
              <a:pPr algn="ct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2082" y="1590"/>
              <a:ext cx="702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250.000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970.000</a:t>
              </a: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570" y="1584"/>
              <a:ext cx="240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  <a:p>
              <a:pPr algn="r"/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18</a:t>
              </a:r>
            </a:p>
            <a:p>
              <a:pPr algn="r"/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25</a:t>
              </a:r>
            </a:p>
            <a:p>
              <a:pPr algn="r"/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29</a:t>
              </a:r>
            </a:p>
            <a:p>
              <a:pPr algn="r"/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30</a:t>
              </a:r>
            </a:p>
            <a:p>
              <a:pPr algn="r"/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31</a:t>
              </a: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336" y="1584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Mei</a:t>
              </a:r>
            </a:p>
          </p:txBody>
        </p:sp>
        <p:sp>
          <p:nvSpPr>
            <p:cNvPr id="51213" name="Text Box 13"/>
            <p:cNvSpPr txBox="1">
              <a:spLocks noChangeArrowheads="1"/>
            </p:cNvSpPr>
            <p:nvPr/>
          </p:nvSpPr>
          <p:spPr bwMode="auto">
            <a:xfrm>
              <a:off x="2772" y="1596"/>
              <a:ext cx="576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150.000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15.000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165.000</a:t>
              </a:r>
            </a:p>
          </p:txBody>
        </p:sp>
        <p:sp>
          <p:nvSpPr>
            <p:cNvPr id="51214" name="Text Box 14"/>
            <p:cNvSpPr txBox="1">
              <a:spLocks noChangeArrowheads="1"/>
            </p:cNvSpPr>
            <p:nvPr/>
          </p:nvSpPr>
          <p:spPr bwMode="auto">
            <a:xfrm>
              <a:off x="3792" y="1590"/>
              <a:ext cx="468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250.000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970.000</a:t>
              </a:r>
            </a:p>
          </p:txBody>
        </p: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4320" y="1590"/>
              <a:ext cx="564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150.000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15.000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165.000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>
              <a:off x="372" y="1584"/>
              <a:ext cx="4524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378" y="1248"/>
              <a:ext cx="4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</a:p>
          </p:txBody>
        </p:sp>
        <p:sp>
          <p:nvSpPr>
            <p:cNvPr id="51218" name="Text Box 18"/>
            <p:cNvSpPr txBox="1">
              <a:spLocks noChangeArrowheads="1"/>
            </p:cNvSpPr>
            <p:nvPr/>
          </p:nvSpPr>
          <p:spPr bwMode="auto">
            <a:xfrm>
              <a:off x="1188" y="1248"/>
              <a:ext cx="7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Akun/Keterangan</a:t>
              </a:r>
            </a:p>
          </p:txBody>
        </p:sp>
        <p:sp>
          <p:nvSpPr>
            <p:cNvPr id="51219" name="Text Box 19"/>
            <p:cNvSpPr txBox="1">
              <a:spLocks noChangeArrowheads="1"/>
            </p:cNvSpPr>
            <p:nvPr/>
          </p:nvSpPr>
          <p:spPr bwMode="auto">
            <a:xfrm>
              <a:off x="2298" y="1116"/>
              <a:ext cx="93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Debit</a:t>
              </a:r>
            </a:p>
          </p:txBody>
        </p:sp>
        <p:sp>
          <p:nvSpPr>
            <p:cNvPr id="51220" name="Text Box 20"/>
            <p:cNvSpPr txBox="1">
              <a:spLocks noChangeArrowheads="1"/>
            </p:cNvSpPr>
            <p:nvPr/>
          </p:nvSpPr>
          <p:spPr bwMode="auto">
            <a:xfrm>
              <a:off x="3822" y="1122"/>
              <a:ext cx="9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Kredit</a:t>
              </a:r>
            </a:p>
          </p:txBody>
        </p:sp>
        <p:sp>
          <p:nvSpPr>
            <p:cNvPr id="51222" name="Text Box 22"/>
            <p:cNvSpPr txBox="1">
              <a:spLocks noChangeArrowheads="1"/>
            </p:cNvSpPr>
            <p:nvPr/>
          </p:nvSpPr>
          <p:spPr bwMode="auto">
            <a:xfrm>
              <a:off x="3828" y="1296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Piutang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Usaha</a:t>
              </a:r>
            </a:p>
          </p:txBody>
        </p:sp>
        <p:sp>
          <p:nvSpPr>
            <p:cNvPr id="51223" name="Text Box 23"/>
            <p:cNvSpPr txBox="1">
              <a:spLocks noChangeArrowheads="1"/>
            </p:cNvSpPr>
            <p:nvPr/>
          </p:nvSpPr>
          <p:spPr bwMode="auto">
            <a:xfrm>
              <a:off x="4424" y="1344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51224" name="Text Box 24"/>
            <p:cNvSpPr txBox="1">
              <a:spLocks noChangeArrowheads="1"/>
            </p:cNvSpPr>
            <p:nvPr/>
          </p:nvSpPr>
          <p:spPr bwMode="auto">
            <a:xfrm>
              <a:off x="2316" y="1350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51225" name="Text Box 25"/>
            <p:cNvSpPr txBox="1">
              <a:spLocks noChangeArrowheads="1"/>
            </p:cNvSpPr>
            <p:nvPr/>
          </p:nvSpPr>
          <p:spPr bwMode="auto">
            <a:xfrm>
              <a:off x="2874" y="1290"/>
              <a:ext cx="3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Utang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Usaha</a:t>
              </a:r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3738" y="1296"/>
              <a:ext cx="115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>
              <a:off x="372" y="1104"/>
              <a:ext cx="4524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>
              <a:off x="2202" y="1296"/>
              <a:ext cx="115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Text Box 29"/>
            <p:cNvSpPr txBox="1">
              <a:spLocks noChangeArrowheads="1"/>
            </p:cNvSpPr>
            <p:nvPr/>
          </p:nvSpPr>
          <p:spPr bwMode="auto">
            <a:xfrm>
              <a:off x="3468" y="1248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>
              <a:off x="372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>
              <a:off x="804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>
              <a:off x="2196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4" name="Line 34"/>
            <p:cNvSpPr>
              <a:spLocks noChangeShapeType="1"/>
            </p:cNvSpPr>
            <p:nvPr/>
          </p:nvSpPr>
          <p:spPr bwMode="auto">
            <a:xfrm>
              <a:off x="3354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Line 35"/>
            <p:cNvSpPr>
              <a:spLocks noChangeShapeType="1"/>
            </p:cNvSpPr>
            <p:nvPr/>
          </p:nvSpPr>
          <p:spPr bwMode="auto">
            <a:xfrm>
              <a:off x="3738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4896" y="1104"/>
              <a:ext cx="0" cy="2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>
              <a:off x="4320" y="1296"/>
              <a:ext cx="0" cy="247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2784" y="1296"/>
              <a:ext cx="0" cy="2477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 flipH="1">
              <a:off x="606" y="1584"/>
              <a:ext cx="0" cy="220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618" y="2766"/>
              <a:ext cx="427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44" name="Group 44"/>
            <p:cNvGrpSpPr>
              <a:grpSpLocks/>
            </p:cNvGrpSpPr>
            <p:nvPr/>
          </p:nvGrpSpPr>
          <p:grpSpPr bwMode="auto">
            <a:xfrm>
              <a:off x="2196" y="2886"/>
              <a:ext cx="1152" cy="20"/>
              <a:chOff x="4266" y="3052"/>
              <a:chExt cx="1152" cy="20"/>
            </a:xfrm>
          </p:grpSpPr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4266" y="30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Line 46"/>
              <p:cNvSpPr>
                <a:spLocks noChangeShapeType="1"/>
              </p:cNvSpPr>
              <p:nvPr/>
            </p:nvSpPr>
            <p:spPr bwMode="auto">
              <a:xfrm>
                <a:off x="4266" y="305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48" name="Text Box 48"/>
            <p:cNvSpPr txBox="1">
              <a:spLocks noChangeArrowheads="1"/>
            </p:cNvSpPr>
            <p:nvPr/>
          </p:nvSpPr>
          <p:spPr bwMode="auto">
            <a:xfrm>
              <a:off x="2916" y="2928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(301)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1249" name="Text Box 49"/>
            <p:cNvSpPr txBox="1">
              <a:spLocks noChangeArrowheads="1"/>
            </p:cNvSpPr>
            <p:nvPr/>
          </p:nvSpPr>
          <p:spPr bwMode="auto">
            <a:xfrm>
              <a:off x="3888" y="2928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(102)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1250" name="Text Box 50"/>
            <p:cNvSpPr txBox="1">
              <a:spLocks noChangeArrowheads="1"/>
            </p:cNvSpPr>
            <p:nvPr/>
          </p:nvSpPr>
          <p:spPr bwMode="auto">
            <a:xfrm>
              <a:off x="378" y="912"/>
              <a:ext cx="653" cy="17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Tahun</a:t>
              </a: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: 1999</a:t>
              </a:r>
            </a:p>
          </p:txBody>
        </p:sp>
        <p:sp>
          <p:nvSpPr>
            <p:cNvPr id="51251" name="Text Box 51"/>
            <p:cNvSpPr txBox="1">
              <a:spLocks noChangeArrowheads="1"/>
            </p:cNvSpPr>
            <p:nvPr/>
          </p:nvSpPr>
          <p:spPr bwMode="auto">
            <a:xfrm>
              <a:off x="4032" y="912"/>
              <a:ext cx="845" cy="17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Halaman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: JU-05</a:t>
              </a:r>
            </a:p>
          </p:txBody>
        </p:sp>
        <p:sp>
          <p:nvSpPr>
            <p:cNvPr id="51252" name="Text Box 52"/>
            <p:cNvSpPr txBox="1">
              <a:spLocks noChangeArrowheads="1"/>
            </p:cNvSpPr>
            <p:nvPr/>
          </p:nvSpPr>
          <p:spPr bwMode="auto">
            <a:xfrm>
              <a:off x="1224" y="768"/>
              <a:ext cx="2736" cy="1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JURNAL UMUM</a:t>
              </a:r>
            </a:p>
          </p:txBody>
        </p:sp>
        <p:grpSp>
          <p:nvGrpSpPr>
            <p:cNvPr id="51254" name="Group 54"/>
            <p:cNvGrpSpPr>
              <a:grpSpLocks/>
            </p:cNvGrpSpPr>
            <p:nvPr/>
          </p:nvGrpSpPr>
          <p:grpSpPr bwMode="auto">
            <a:xfrm>
              <a:off x="3744" y="2886"/>
              <a:ext cx="1152" cy="20"/>
              <a:chOff x="4266" y="3052"/>
              <a:chExt cx="1152" cy="20"/>
            </a:xfrm>
          </p:grpSpPr>
          <p:sp>
            <p:nvSpPr>
              <p:cNvPr id="51255" name="Line 55"/>
              <p:cNvSpPr>
                <a:spLocks noChangeShapeType="1"/>
              </p:cNvSpPr>
              <p:nvPr/>
            </p:nvSpPr>
            <p:spPr bwMode="auto">
              <a:xfrm>
                <a:off x="4266" y="30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6" name="Line 56"/>
              <p:cNvSpPr>
                <a:spLocks noChangeShapeType="1"/>
              </p:cNvSpPr>
              <p:nvPr/>
            </p:nvSpPr>
            <p:spPr bwMode="auto">
              <a:xfrm>
                <a:off x="4266" y="305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395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4A30-070E-4027-9C73-051D9D344306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CE0ED17B-78FE-4F3E-9ABE-BA55F1C877BE}" type="slidenum">
              <a:rPr lang="en-US" sz="1600">
                <a:solidFill>
                  <a:srgbClr val="FFCC00"/>
                </a:solidFill>
              </a:rPr>
              <a:pPr/>
              <a:t>13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3039" name="Group 31"/>
          <p:cNvGrpSpPr>
            <a:grpSpLocks/>
          </p:cNvGrpSpPr>
          <p:nvPr/>
        </p:nvGrpSpPr>
        <p:grpSpPr bwMode="auto">
          <a:xfrm>
            <a:off x="914400" y="1828800"/>
            <a:ext cx="2174875" cy="2943225"/>
            <a:chOff x="790" y="1632"/>
            <a:chExt cx="1370" cy="1854"/>
          </a:xfrm>
        </p:grpSpPr>
        <p:grpSp>
          <p:nvGrpSpPr>
            <p:cNvPr id="43036" name="Group 28"/>
            <p:cNvGrpSpPr>
              <a:grpSpLocks/>
            </p:cNvGrpSpPr>
            <p:nvPr/>
          </p:nvGrpSpPr>
          <p:grpSpPr bwMode="auto">
            <a:xfrm>
              <a:off x="790" y="1632"/>
              <a:ext cx="1370" cy="1854"/>
              <a:chOff x="790" y="1271"/>
              <a:chExt cx="1717" cy="2215"/>
            </a:xfrm>
          </p:grpSpPr>
          <p:sp>
            <p:nvSpPr>
              <p:cNvPr id="43029" name="Freeform 21"/>
              <p:cNvSpPr>
                <a:spLocks/>
              </p:cNvSpPr>
              <p:nvPr/>
            </p:nvSpPr>
            <p:spPr bwMode="auto">
              <a:xfrm>
                <a:off x="790" y="1271"/>
                <a:ext cx="1519" cy="233"/>
              </a:xfrm>
              <a:custGeom>
                <a:avLst/>
                <a:gdLst>
                  <a:gd name="T0" fmla="*/ 0 w 3037"/>
                  <a:gd name="T1" fmla="*/ 337 h 465"/>
                  <a:gd name="T2" fmla="*/ 2835 w 3037"/>
                  <a:gd name="T3" fmla="*/ 0 h 465"/>
                  <a:gd name="T4" fmla="*/ 2873 w 3037"/>
                  <a:gd name="T5" fmla="*/ 0 h 465"/>
                  <a:gd name="T6" fmla="*/ 2918 w 3037"/>
                  <a:gd name="T7" fmla="*/ 6 h 465"/>
                  <a:gd name="T8" fmla="*/ 2955 w 3037"/>
                  <a:gd name="T9" fmla="*/ 23 h 465"/>
                  <a:gd name="T10" fmla="*/ 2997 w 3037"/>
                  <a:gd name="T11" fmla="*/ 63 h 465"/>
                  <a:gd name="T12" fmla="*/ 3013 w 3037"/>
                  <a:gd name="T13" fmla="*/ 101 h 465"/>
                  <a:gd name="T14" fmla="*/ 3029 w 3037"/>
                  <a:gd name="T15" fmla="*/ 141 h 465"/>
                  <a:gd name="T16" fmla="*/ 3036 w 3037"/>
                  <a:gd name="T17" fmla="*/ 185 h 465"/>
                  <a:gd name="T18" fmla="*/ 3037 w 3037"/>
                  <a:gd name="T19" fmla="*/ 217 h 465"/>
                  <a:gd name="T20" fmla="*/ 3037 w 3037"/>
                  <a:gd name="T21" fmla="*/ 465 h 465"/>
                  <a:gd name="T22" fmla="*/ 76 w 3037"/>
                  <a:gd name="T23" fmla="*/ 465 h 465"/>
                  <a:gd name="T24" fmla="*/ 0 w 3037"/>
                  <a:gd name="T25" fmla="*/ 337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37" h="465">
                    <a:moveTo>
                      <a:pt x="0" y="337"/>
                    </a:moveTo>
                    <a:lnTo>
                      <a:pt x="2835" y="0"/>
                    </a:lnTo>
                    <a:lnTo>
                      <a:pt x="2873" y="0"/>
                    </a:lnTo>
                    <a:lnTo>
                      <a:pt x="2918" y="6"/>
                    </a:lnTo>
                    <a:lnTo>
                      <a:pt x="2955" y="23"/>
                    </a:lnTo>
                    <a:lnTo>
                      <a:pt x="2997" y="63"/>
                    </a:lnTo>
                    <a:lnTo>
                      <a:pt x="3013" y="101"/>
                    </a:lnTo>
                    <a:lnTo>
                      <a:pt x="3029" y="141"/>
                    </a:lnTo>
                    <a:lnTo>
                      <a:pt x="3036" y="185"/>
                    </a:lnTo>
                    <a:lnTo>
                      <a:pt x="3037" y="217"/>
                    </a:lnTo>
                    <a:lnTo>
                      <a:pt x="3037" y="465"/>
                    </a:lnTo>
                    <a:lnTo>
                      <a:pt x="76" y="465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0" name="Freeform 22"/>
              <p:cNvSpPr>
                <a:spLocks/>
              </p:cNvSpPr>
              <p:nvPr/>
            </p:nvSpPr>
            <p:spPr bwMode="auto">
              <a:xfrm>
                <a:off x="805" y="1320"/>
                <a:ext cx="1393" cy="166"/>
              </a:xfrm>
              <a:custGeom>
                <a:avLst/>
                <a:gdLst>
                  <a:gd name="T0" fmla="*/ 0 w 2788"/>
                  <a:gd name="T1" fmla="*/ 271 h 332"/>
                  <a:gd name="T2" fmla="*/ 2788 w 2788"/>
                  <a:gd name="T3" fmla="*/ 0 h 332"/>
                  <a:gd name="T4" fmla="*/ 2788 w 2788"/>
                  <a:gd name="T5" fmla="*/ 332 h 332"/>
                  <a:gd name="T6" fmla="*/ 80 w 2788"/>
                  <a:gd name="T7" fmla="*/ 332 h 332"/>
                  <a:gd name="T8" fmla="*/ 0 w 2788"/>
                  <a:gd name="T9" fmla="*/ 27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8" h="332">
                    <a:moveTo>
                      <a:pt x="0" y="271"/>
                    </a:moveTo>
                    <a:lnTo>
                      <a:pt x="2788" y="0"/>
                    </a:lnTo>
                    <a:lnTo>
                      <a:pt x="2788" y="332"/>
                    </a:lnTo>
                    <a:lnTo>
                      <a:pt x="80" y="332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1" name="Freeform 23"/>
              <p:cNvSpPr>
                <a:spLocks/>
              </p:cNvSpPr>
              <p:nvPr/>
            </p:nvSpPr>
            <p:spPr bwMode="auto">
              <a:xfrm>
                <a:off x="813" y="1351"/>
                <a:ext cx="1458" cy="133"/>
              </a:xfrm>
              <a:custGeom>
                <a:avLst/>
                <a:gdLst>
                  <a:gd name="T0" fmla="*/ 0 w 2915"/>
                  <a:gd name="T1" fmla="*/ 229 h 266"/>
                  <a:gd name="T2" fmla="*/ 2915 w 2915"/>
                  <a:gd name="T3" fmla="*/ 0 h 266"/>
                  <a:gd name="T4" fmla="*/ 2915 w 2915"/>
                  <a:gd name="T5" fmla="*/ 261 h 266"/>
                  <a:gd name="T6" fmla="*/ 29 w 2915"/>
                  <a:gd name="T7" fmla="*/ 266 h 266"/>
                  <a:gd name="T8" fmla="*/ 0 w 2915"/>
                  <a:gd name="T9" fmla="*/ 22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5" h="266">
                    <a:moveTo>
                      <a:pt x="0" y="229"/>
                    </a:moveTo>
                    <a:lnTo>
                      <a:pt x="2915" y="0"/>
                    </a:lnTo>
                    <a:lnTo>
                      <a:pt x="2915" y="261"/>
                    </a:lnTo>
                    <a:lnTo>
                      <a:pt x="29" y="266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/>
            </p:nvSpPr>
            <p:spPr bwMode="auto">
              <a:xfrm>
                <a:off x="828" y="1397"/>
                <a:ext cx="1507" cy="109"/>
              </a:xfrm>
              <a:custGeom>
                <a:avLst/>
                <a:gdLst>
                  <a:gd name="T0" fmla="*/ 0 w 3013"/>
                  <a:gd name="T1" fmla="*/ 161 h 217"/>
                  <a:gd name="T2" fmla="*/ 3013 w 3013"/>
                  <a:gd name="T3" fmla="*/ 0 h 217"/>
                  <a:gd name="T4" fmla="*/ 3013 w 3013"/>
                  <a:gd name="T5" fmla="*/ 217 h 217"/>
                  <a:gd name="T6" fmla="*/ 26 w 3013"/>
                  <a:gd name="T7" fmla="*/ 212 h 217"/>
                  <a:gd name="T8" fmla="*/ 0 w 3013"/>
                  <a:gd name="T9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3" h="217">
                    <a:moveTo>
                      <a:pt x="0" y="161"/>
                    </a:moveTo>
                    <a:lnTo>
                      <a:pt x="3013" y="0"/>
                    </a:lnTo>
                    <a:lnTo>
                      <a:pt x="3013" y="217"/>
                    </a:lnTo>
                    <a:lnTo>
                      <a:pt x="26" y="21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auto">
              <a:xfrm>
                <a:off x="792" y="1444"/>
                <a:ext cx="1715" cy="2042"/>
              </a:xfrm>
              <a:custGeom>
                <a:avLst/>
                <a:gdLst>
                  <a:gd name="T0" fmla="*/ 0 w 3430"/>
                  <a:gd name="T1" fmla="*/ 0 h 4086"/>
                  <a:gd name="T2" fmla="*/ 0 w 3430"/>
                  <a:gd name="T3" fmla="*/ 4047 h 4086"/>
                  <a:gd name="T4" fmla="*/ 34 w 3430"/>
                  <a:gd name="T5" fmla="*/ 4073 h 4086"/>
                  <a:gd name="T6" fmla="*/ 74 w 3430"/>
                  <a:gd name="T7" fmla="*/ 4086 h 4086"/>
                  <a:gd name="T8" fmla="*/ 2942 w 3430"/>
                  <a:gd name="T9" fmla="*/ 4080 h 4086"/>
                  <a:gd name="T10" fmla="*/ 2981 w 3430"/>
                  <a:gd name="T11" fmla="*/ 4079 h 4086"/>
                  <a:gd name="T12" fmla="*/ 3052 w 3430"/>
                  <a:gd name="T13" fmla="*/ 4071 h 4086"/>
                  <a:gd name="T14" fmla="*/ 3119 w 3430"/>
                  <a:gd name="T15" fmla="*/ 4060 h 4086"/>
                  <a:gd name="T16" fmla="*/ 3173 w 3430"/>
                  <a:gd name="T17" fmla="*/ 4047 h 4086"/>
                  <a:gd name="T18" fmla="*/ 3222 w 3430"/>
                  <a:gd name="T19" fmla="*/ 4034 h 4086"/>
                  <a:gd name="T20" fmla="*/ 3261 w 3430"/>
                  <a:gd name="T21" fmla="*/ 4019 h 4086"/>
                  <a:gd name="T22" fmla="*/ 3324 w 3430"/>
                  <a:gd name="T23" fmla="*/ 3975 h 4086"/>
                  <a:gd name="T24" fmla="*/ 3365 w 3430"/>
                  <a:gd name="T25" fmla="*/ 3931 h 4086"/>
                  <a:gd name="T26" fmla="*/ 3393 w 3430"/>
                  <a:gd name="T27" fmla="*/ 3874 h 4086"/>
                  <a:gd name="T28" fmla="*/ 3412 w 3430"/>
                  <a:gd name="T29" fmla="*/ 3809 h 4086"/>
                  <a:gd name="T30" fmla="*/ 3417 w 3430"/>
                  <a:gd name="T31" fmla="*/ 3775 h 4086"/>
                  <a:gd name="T32" fmla="*/ 3430 w 3430"/>
                  <a:gd name="T33" fmla="*/ 3717 h 4086"/>
                  <a:gd name="T34" fmla="*/ 3430 w 3430"/>
                  <a:gd name="T35" fmla="*/ 460 h 4086"/>
                  <a:gd name="T36" fmla="*/ 3425 w 3430"/>
                  <a:gd name="T37" fmla="*/ 378 h 4086"/>
                  <a:gd name="T38" fmla="*/ 3419 w 3430"/>
                  <a:gd name="T39" fmla="*/ 327 h 4086"/>
                  <a:gd name="T40" fmla="*/ 3412 w 3430"/>
                  <a:gd name="T41" fmla="*/ 282 h 4086"/>
                  <a:gd name="T42" fmla="*/ 3399 w 3430"/>
                  <a:gd name="T43" fmla="*/ 244 h 4086"/>
                  <a:gd name="T44" fmla="*/ 3381 w 3430"/>
                  <a:gd name="T45" fmla="*/ 209 h 4086"/>
                  <a:gd name="T46" fmla="*/ 3335 w 3430"/>
                  <a:gd name="T47" fmla="*/ 149 h 4086"/>
                  <a:gd name="T48" fmla="*/ 3268 w 3430"/>
                  <a:gd name="T49" fmla="*/ 106 h 4086"/>
                  <a:gd name="T50" fmla="*/ 3225 w 3430"/>
                  <a:gd name="T51" fmla="*/ 89 h 4086"/>
                  <a:gd name="T52" fmla="*/ 3178 w 3430"/>
                  <a:gd name="T53" fmla="*/ 74 h 4086"/>
                  <a:gd name="T54" fmla="*/ 3123 w 3430"/>
                  <a:gd name="T55" fmla="*/ 66 h 4086"/>
                  <a:gd name="T56" fmla="*/ 3061 w 3430"/>
                  <a:gd name="T57" fmla="*/ 55 h 4086"/>
                  <a:gd name="T58" fmla="*/ 2992 w 3430"/>
                  <a:gd name="T59" fmla="*/ 49 h 4086"/>
                  <a:gd name="T60" fmla="*/ 2877 w 3430"/>
                  <a:gd name="T61" fmla="*/ 42 h 4086"/>
                  <a:gd name="T62" fmla="*/ 73 w 3430"/>
                  <a:gd name="T63" fmla="*/ 45 h 4086"/>
                  <a:gd name="T64" fmla="*/ 33 w 3430"/>
                  <a:gd name="T65" fmla="*/ 32 h 4086"/>
                  <a:gd name="T66" fmla="*/ 0 w 3430"/>
                  <a:gd name="T67" fmla="*/ 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30" h="4086">
                    <a:moveTo>
                      <a:pt x="0" y="0"/>
                    </a:moveTo>
                    <a:lnTo>
                      <a:pt x="0" y="4047"/>
                    </a:lnTo>
                    <a:lnTo>
                      <a:pt x="34" y="4073"/>
                    </a:lnTo>
                    <a:lnTo>
                      <a:pt x="74" y="4086"/>
                    </a:lnTo>
                    <a:lnTo>
                      <a:pt x="2942" y="4080"/>
                    </a:lnTo>
                    <a:lnTo>
                      <a:pt x="2981" y="4079"/>
                    </a:lnTo>
                    <a:lnTo>
                      <a:pt x="3052" y="4071"/>
                    </a:lnTo>
                    <a:lnTo>
                      <a:pt x="3119" y="4060"/>
                    </a:lnTo>
                    <a:lnTo>
                      <a:pt x="3173" y="4047"/>
                    </a:lnTo>
                    <a:lnTo>
                      <a:pt x="3222" y="4034"/>
                    </a:lnTo>
                    <a:lnTo>
                      <a:pt x="3261" y="4019"/>
                    </a:lnTo>
                    <a:lnTo>
                      <a:pt x="3324" y="3975"/>
                    </a:lnTo>
                    <a:lnTo>
                      <a:pt x="3365" y="3931"/>
                    </a:lnTo>
                    <a:lnTo>
                      <a:pt x="3393" y="3874"/>
                    </a:lnTo>
                    <a:lnTo>
                      <a:pt x="3412" y="3809"/>
                    </a:lnTo>
                    <a:lnTo>
                      <a:pt x="3417" y="3775"/>
                    </a:lnTo>
                    <a:lnTo>
                      <a:pt x="3430" y="3717"/>
                    </a:lnTo>
                    <a:lnTo>
                      <a:pt x="3430" y="460"/>
                    </a:lnTo>
                    <a:lnTo>
                      <a:pt x="3425" y="378"/>
                    </a:lnTo>
                    <a:lnTo>
                      <a:pt x="3419" y="327"/>
                    </a:lnTo>
                    <a:lnTo>
                      <a:pt x="3412" y="282"/>
                    </a:lnTo>
                    <a:lnTo>
                      <a:pt x="3399" y="244"/>
                    </a:lnTo>
                    <a:lnTo>
                      <a:pt x="3381" y="209"/>
                    </a:lnTo>
                    <a:lnTo>
                      <a:pt x="3335" y="149"/>
                    </a:lnTo>
                    <a:lnTo>
                      <a:pt x="3268" y="106"/>
                    </a:lnTo>
                    <a:lnTo>
                      <a:pt x="3225" y="89"/>
                    </a:lnTo>
                    <a:lnTo>
                      <a:pt x="3178" y="74"/>
                    </a:lnTo>
                    <a:lnTo>
                      <a:pt x="3123" y="66"/>
                    </a:lnTo>
                    <a:lnTo>
                      <a:pt x="3061" y="55"/>
                    </a:lnTo>
                    <a:lnTo>
                      <a:pt x="2992" y="49"/>
                    </a:lnTo>
                    <a:lnTo>
                      <a:pt x="2877" y="42"/>
                    </a:lnTo>
                    <a:lnTo>
                      <a:pt x="73" y="45"/>
                    </a:lnTo>
                    <a:lnTo>
                      <a:pt x="33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Line 26"/>
              <p:cNvSpPr>
                <a:spLocks noChangeShapeType="1"/>
              </p:cNvSpPr>
              <p:nvPr/>
            </p:nvSpPr>
            <p:spPr bwMode="auto">
              <a:xfrm>
                <a:off x="828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Line 27"/>
              <p:cNvSpPr>
                <a:spLocks noChangeShapeType="1"/>
              </p:cNvSpPr>
              <p:nvPr/>
            </p:nvSpPr>
            <p:spPr bwMode="auto">
              <a:xfrm>
                <a:off x="847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37" name="Rectangle 29"/>
            <p:cNvSpPr>
              <a:spLocks noChangeArrowheads="1"/>
            </p:cNvSpPr>
            <p:nvPr/>
          </p:nvSpPr>
          <p:spPr bwMode="auto">
            <a:xfrm>
              <a:off x="1008" y="2064"/>
              <a:ext cx="960" cy="528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Text Box 30"/>
            <p:cNvSpPr txBox="1">
              <a:spLocks noChangeArrowheads="1"/>
            </p:cNvSpPr>
            <p:nvPr/>
          </p:nvSpPr>
          <p:spPr bwMode="auto">
            <a:xfrm>
              <a:off x="1080" y="214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UMUM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106" name="Group 98"/>
          <p:cNvGrpSpPr>
            <a:grpSpLocks/>
          </p:cNvGrpSpPr>
          <p:nvPr/>
        </p:nvGrpSpPr>
        <p:grpSpPr bwMode="auto">
          <a:xfrm>
            <a:off x="4114800" y="1600200"/>
            <a:ext cx="2174875" cy="2943225"/>
            <a:chOff x="2976" y="1056"/>
            <a:chExt cx="1370" cy="1854"/>
          </a:xfrm>
        </p:grpSpPr>
        <p:sp>
          <p:nvSpPr>
            <p:cNvPr id="43097" name="Freeform 89"/>
            <p:cNvSpPr>
              <a:spLocks/>
            </p:cNvSpPr>
            <p:nvPr/>
          </p:nvSpPr>
          <p:spPr bwMode="auto">
            <a:xfrm>
              <a:off x="2976" y="1056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5F5F5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8" name="Freeform 90"/>
            <p:cNvSpPr>
              <a:spLocks/>
            </p:cNvSpPr>
            <p:nvPr/>
          </p:nvSpPr>
          <p:spPr bwMode="auto">
            <a:xfrm>
              <a:off x="2988" y="1097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Freeform 91"/>
            <p:cNvSpPr>
              <a:spLocks/>
            </p:cNvSpPr>
            <p:nvPr/>
          </p:nvSpPr>
          <p:spPr bwMode="auto">
            <a:xfrm>
              <a:off x="2994" y="1123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0" name="Freeform 92"/>
            <p:cNvSpPr>
              <a:spLocks/>
            </p:cNvSpPr>
            <p:nvPr/>
          </p:nvSpPr>
          <p:spPr bwMode="auto">
            <a:xfrm>
              <a:off x="3006" y="1161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1" name="Freeform 93"/>
            <p:cNvSpPr>
              <a:spLocks/>
            </p:cNvSpPr>
            <p:nvPr/>
          </p:nvSpPr>
          <p:spPr bwMode="auto">
            <a:xfrm>
              <a:off x="2978" y="1201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5F5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Line 94"/>
            <p:cNvSpPr>
              <a:spLocks noChangeShapeType="1"/>
            </p:cNvSpPr>
            <p:nvPr/>
          </p:nvSpPr>
          <p:spPr bwMode="auto">
            <a:xfrm>
              <a:off x="3006" y="1215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3" name="Line 95"/>
            <p:cNvSpPr>
              <a:spLocks noChangeShapeType="1"/>
            </p:cNvSpPr>
            <p:nvPr/>
          </p:nvSpPr>
          <p:spPr bwMode="auto">
            <a:xfrm>
              <a:off x="3021" y="1215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4" name="Rectangle 96"/>
            <p:cNvSpPr>
              <a:spLocks noChangeArrowheads="1"/>
            </p:cNvSpPr>
            <p:nvPr/>
          </p:nvSpPr>
          <p:spPr bwMode="auto">
            <a:xfrm>
              <a:off x="3194" y="1488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5" name="Text Box 97"/>
            <p:cNvSpPr txBox="1">
              <a:spLocks noChangeArrowheads="1"/>
            </p:cNvSpPr>
            <p:nvPr/>
          </p:nvSpPr>
          <p:spPr bwMode="auto">
            <a:xfrm>
              <a:off x="3266" y="1572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Pembelian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117" name="Group 109"/>
          <p:cNvGrpSpPr>
            <a:grpSpLocks/>
          </p:cNvGrpSpPr>
          <p:nvPr/>
        </p:nvGrpSpPr>
        <p:grpSpPr bwMode="auto">
          <a:xfrm>
            <a:off x="6019800" y="1295400"/>
            <a:ext cx="2174875" cy="2943225"/>
            <a:chOff x="3408" y="1392"/>
            <a:chExt cx="1370" cy="1854"/>
          </a:xfrm>
        </p:grpSpPr>
        <p:sp>
          <p:nvSpPr>
            <p:cNvPr id="43108" name="Freeform 100"/>
            <p:cNvSpPr>
              <a:spLocks/>
            </p:cNvSpPr>
            <p:nvPr/>
          </p:nvSpPr>
          <p:spPr bwMode="auto">
            <a:xfrm>
              <a:off x="3408" y="1392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996633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Freeform 101"/>
            <p:cNvSpPr>
              <a:spLocks/>
            </p:cNvSpPr>
            <p:nvPr/>
          </p:nvSpPr>
          <p:spPr bwMode="auto">
            <a:xfrm>
              <a:off x="3420" y="1433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0" name="Freeform 102"/>
            <p:cNvSpPr>
              <a:spLocks/>
            </p:cNvSpPr>
            <p:nvPr/>
          </p:nvSpPr>
          <p:spPr bwMode="auto">
            <a:xfrm>
              <a:off x="3426" y="1459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" name="Freeform 103"/>
            <p:cNvSpPr>
              <a:spLocks/>
            </p:cNvSpPr>
            <p:nvPr/>
          </p:nvSpPr>
          <p:spPr bwMode="auto">
            <a:xfrm>
              <a:off x="3438" y="1497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" name="Freeform 104"/>
            <p:cNvSpPr>
              <a:spLocks/>
            </p:cNvSpPr>
            <p:nvPr/>
          </p:nvSpPr>
          <p:spPr bwMode="auto">
            <a:xfrm>
              <a:off x="3410" y="1537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3" name="Line 105"/>
            <p:cNvSpPr>
              <a:spLocks noChangeShapeType="1"/>
            </p:cNvSpPr>
            <p:nvPr/>
          </p:nvSpPr>
          <p:spPr bwMode="auto">
            <a:xfrm>
              <a:off x="3438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4" name="Line 106"/>
            <p:cNvSpPr>
              <a:spLocks noChangeShapeType="1"/>
            </p:cNvSpPr>
            <p:nvPr/>
          </p:nvSpPr>
          <p:spPr bwMode="auto">
            <a:xfrm>
              <a:off x="3453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15" name="Rectangle 107"/>
            <p:cNvSpPr>
              <a:spLocks noChangeArrowheads="1"/>
            </p:cNvSpPr>
            <p:nvPr/>
          </p:nvSpPr>
          <p:spPr bwMode="auto">
            <a:xfrm>
              <a:off x="3626" y="1824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16" name="Text Box 108"/>
            <p:cNvSpPr txBox="1">
              <a:spLocks noChangeArrowheads="1"/>
            </p:cNvSpPr>
            <p:nvPr/>
          </p:nvSpPr>
          <p:spPr bwMode="auto">
            <a:xfrm>
              <a:off x="3698" y="190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Kas Keluar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128" name="Group 120"/>
          <p:cNvGrpSpPr>
            <a:grpSpLocks/>
          </p:cNvGrpSpPr>
          <p:nvPr/>
        </p:nvGrpSpPr>
        <p:grpSpPr bwMode="auto">
          <a:xfrm>
            <a:off x="5715000" y="2667000"/>
            <a:ext cx="2174875" cy="2943225"/>
            <a:chOff x="3360" y="1392"/>
            <a:chExt cx="1370" cy="1854"/>
          </a:xfrm>
        </p:grpSpPr>
        <p:sp>
          <p:nvSpPr>
            <p:cNvPr id="43119" name="Freeform 111"/>
            <p:cNvSpPr>
              <a:spLocks/>
            </p:cNvSpPr>
            <p:nvPr/>
          </p:nvSpPr>
          <p:spPr bwMode="auto">
            <a:xfrm>
              <a:off x="3360" y="1392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0" name="Freeform 112"/>
            <p:cNvSpPr>
              <a:spLocks/>
            </p:cNvSpPr>
            <p:nvPr/>
          </p:nvSpPr>
          <p:spPr bwMode="auto">
            <a:xfrm>
              <a:off x="3372" y="1433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Freeform 113"/>
            <p:cNvSpPr>
              <a:spLocks/>
            </p:cNvSpPr>
            <p:nvPr/>
          </p:nvSpPr>
          <p:spPr bwMode="auto">
            <a:xfrm>
              <a:off x="3378" y="1459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" name="Freeform 114"/>
            <p:cNvSpPr>
              <a:spLocks/>
            </p:cNvSpPr>
            <p:nvPr/>
          </p:nvSpPr>
          <p:spPr bwMode="auto">
            <a:xfrm>
              <a:off x="3390" y="1497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" name="Freeform 115"/>
            <p:cNvSpPr>
              <a:spLocks/>
            </p:cNvSpPr>
            <p:nvPr/>
          </p:nvSpPr>
          <p:spPr bwMode="auto">
            <a:xfrm>
              <a:off x="3362" y="1537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" name="Line 116"/>
            <p:cNvSpPr>
              <a:spLocks noChangeShapeType="1"/>
            </p:cNvSpPr>
            <p:nvPr/>
          </p:nvSpPr>
          <p:spPr bwMode="auto">
            <a:xfrm>
              <a:off x="3390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5" name="Line 117"/>
            <p:cNvSpPr>
              <a:spLocks noChangeShapeType="1"/>
            </p:cNvSpPr>
            <p:nvPr/>
          </p:nvSpPr>
          <p:spPr bwMode="auto">
            <a:xfrm>
              <a:off x="3405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26" name="Rectangle 118"/>
            <p:cNvSpPr>
              <a:spLocks noChangeArrowheads="1"/>
            </p:cNvSpPr>
            <p:nvPr/>
          </p:nvSpPr>
          <p:spPr bwMode="auto">
            <a:xfrm>
              <a:off x="3578" y="1824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27" name="Text Box 119"/>
            <p:cNvSpPr txBox="1">
              <a:spLocks noChangeArrowheads="1"/>
            </p:cNvSpPr>
            <p:nvPr/>
          </p:nvSpPr>
          <p:spPr bwMode="auto">
            <a:xfrm>
              <a:off x="3650" y="190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Kas Masuk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3095" name="Group 87"/>
          <p:cNvGrpSpPr>
            <a:grpSpLocks/>
          </p:cNvGrpSpPr>
          <p:nvPr/>
        </p:nvGrpSpPr>
        <p:grpSpPr bwMode="auto">
          <a:xfrm>
            <a:off x="3810000" y="3124200"/>
            <a:ext cx="2174875" cy="2943225"/>
            <a:chOff x="2832" y="1344"/>
            <a:chExt cx="1370" cy="1854"/>
          </a:xfrm>
        </p:grpSpPr>
        <p:sp>
          <p:nvSpPr>
            <p:cNvPr id="43075" name="Freeform 67"/>
            <p:cNvSpPr>
              <a:spLocks/>
            </p:cNvSpPr>
            <p:nvPr/>
          </p:nvSpPr>
          <p:spPr bwMode="auto">
            <a:xfrm>
              <a:off x="2832" y="1344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Freeform 68"/>
            <p:cNvSpPr>
              <a:spLocks/>
            </p:cNvSpPr>
            <p:nvPr/>
          </p:nvSpPr>
          <p:spPr bwMode="auto">
            <a:xfrm>
              <a:off x="2844" y="1385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7" name="Freeform 69"/>
            <p:cNvSpPr>
              <a:spLocks/>
            </p:cNvSpPr>
            <p:nvPr/>
          </p:nvSpPr>
          <p:spPr bwMode="auto">
            <a:xfrm>
              <a:off x="2850" y="1411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Freeform 70"/>
            <p:cNvSpPr>
              <a:spLocks/>
            </p:cNvSpPr>
            <p:nvPr/>
          </p:nvSpPr>
          <p:spPr bwMode="auto">
            <a:xfrm>
              <a:off x="2862" y="1449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Freeform 71"/>
            <p:cNvSpPr>
              <a:spLocks/>
            </p:cNvSpPr>
            <p:nvPr/>
          </p:nvSpPr>
          <p:spPr bwMode="auto">
            <a:xfrm>
              <a:off x="2834" y="1489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Line 72"/>
            <p:cNvSpPr>
              <a:spLocks noChangeShapeType="1"/>
            </p:cNvSpPr>
            <p:nvPr/>
          </p:nvSpPr>
          <p:spPr bwMode="auto">
            <a:xfrm>
              <a:off x="2862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1" name="Line 73"/>
            <p:cNvSpPr>
              <a:spLocks noChangeShapeType="1"/>
            </p:cNvSpPr>
            <p:nvPr/>
          </p:nvSpPr>
          <p:spPr bwMode="auto">
            <a:xfrm>
              <a:off x="2877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2" name="Rectangle 74"/>
            <p:cNvSpPr>
              <a:spLocks noChangeArrowheads="1"/>
            </p:cNvSpPr>
            <p:nvPr/>
          </p:nvSpPr>
          <p:spPr bwMode="auto">
            <a:xfrm>
              <a:off x="3050" y="1776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3" name="Text Box 75"/>
            <p:cNvSpPr txBox="1">
              <a:spLocks noChangeArrowheads="1"/>
            </p:cNvSpPr>
            <p:nvPr/>
          </p:nvSpPr>
          <p:spPr bwMode="auto">
            <a:xfrm>
              <a:off x="3122" y="1860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Penjualan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3129" name="Rectangle 121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3200" b="1" dirty="0" err="1">
                <a:latin typeface="Berlin Sans FB Demi" pitchFamily="34" charset="0"/>
              </a:rPr>
              <a:t>Sistem</a:t>
            </a:r>
            <a:r>
              <a:rPr lang="en-US" sz="3200" b="1" dirty="0">
                <a:latin typeface="Berlin Sans FB Demi" pitchFamily="34" charset="0"/>
              </a:rPr>
              <a:t> Lima </a:t>
            </a:r>
            <a:r>
              <a:rPr lang="en-US" sz="3200" b="1" dirty="0" err="1">
                <a:latin typeface="Berlin Sans FB Demi" pitchFamily="34" charset="0"/>
              </a:rPr>
              <a:t>Buku</a:t>
            </a:r>
            <a:r>
              <a:rPr lang="en-US" sz="3200" b="1" dirty="0">
                <a:latin typeface="Berlin Sans FB Demi" pitchFamily="34" charset="0"/>
              </a:rPr>
              <a:t> </a:t>
            </a:r>
            <a:r>
              <a:rPr lang="en-US" sz="3200" b="1" dirty="0" err="1">
                <a:latin typeface="Berlin Sans FB Demi" pitchFamily="34" charset="0"/>
              </a:rPr>
              <a:t>Jurnal</a:t>
            </a:r>
            <a:endParaRPr lang="en-US" sz="4400" b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6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8F16-9F34-4462-AC64-D522BCAE9932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Transi </a:t>
            </a:r>
            <a:fld id="{8BBDB561-3B7C-4755-8086-F8124A8F1874}" type="slidenum">
              <a:rPr lang="en-US" sz="1600">
                <a:solidFill>
                  <a:schemeClr val="tx1"/>
                </a:solidFill>
              </a:rPr>
              <a:pPr/>
              <a:t>14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1000" y="533400"/>
            <a:ext cx="5562600" cy="3048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Akun</a:t>
            </a:r>
            <a:r>
              <a:rPr lang="en-US" b="1" dirty="0"/>
              <a:t> </a:t>
            </a:r>
            <a:r>
              <a:rPr lang="en-US" b="1" dirty="0" err="1"/>
              <a:t>Kendali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Pembantu</a:t>
            </a:r>
            <a:endParaRPr lang="en-US" sz="4400" b="1" dirty="0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791200" y="1600200"/>
            <a:ext cx="2133600" cy="46482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5943600" y="1752600"/>
            <a:ext cx="1828800" cy="685800"/>
            <a:chOff x="4128" y="672"/>
            <a:chExt cx="1152" cy="432"/>
          </a:xfrm>
        </p:grpSpPr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4128" y="672"/>
              <a:ext cx="1152" cy="432"/>
              <a:chOff x="4128" y="624"/>
              <a:chExt cx="1152" cy="528"/>
            </a:xfrm>
          </p:grpSpPr>
          <p:sp>
            <p:nvSpPr>
              <p:cNvPr id="52233" name="Rectangle 9"/>
              <p:cNvSpPr>
                <a:spLocks noChangeArrowheads="1"/>
              </p:cNvSpPr>
              <p:nvPr/>
            </p:nvSpPr>
            <p:spPr bwMode="auto">
              <a:xfrm>
                <a:off x="4176" y="624"/>
                <a:ext cx="1056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34" name="Group 10"/>
              <p:cNvGrpSpPr>
                <a:grpSpLocks/>
              </p:cNvGrpSpPr>
              <p:nvPr/>
            </p:nvGrpSpPr>
            <p:grpSpPr bwMode="auto">
              <a:xfrm>
                <a:off x="4176" y="816"/>
                <a:ext cx="1056" cy="336"/>
                <a:chOff x="4176" y="816"/>
                <a:chExt cx="1056" cy="336"/>
              </a:xfrm>
            </p:grpSpPr>
            <p:sp>
              <p:nvSpPr>
                <p:cNvPr id="52235" name="Line 11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36" name="Line 12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37" name="Text Box 13"/>
              <p:cNvSpPr txBox="1">
                <a:spLocks noChangeArrowheads="1"/>
              </p:cNvSpPr>
              <p:nvPr/>
            </p:nvSpPr>
            <p:spPr bwMode="auto">
              <a:xfrm>
                <a:off x="4128" y="624"/>
                <a:ext cx="115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Cisarua, CV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38" name="Text Box 14"/>
            <p:cNvSpPr txBox="1">
              <a:spLocks noChangeArrowheads="1"/>
            </p:cNvSpPr>
            <p:nvPr/>
          </p:nvSpPr>
          <p:spPr bwMode="auto">
            <a:xfrm>
              <a:off x="4236" y="816"/>
              <a:ext cx="4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800.000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5943600" y="2667000"/>
            <a:ext cx="1828800" cy="685800"/>
            <a:chOff x="4128" y="672"/>
            <a:chExt cx="1152" cy="432"/>
          </a:xfrm>
        </p:grpSpPr>
        <p:grpSp>
          <p:nvGrpSpPr>
            <p:cNvPr id="52240" name="Group 16"/>
            <p:cNvGrpSpPr>
              <a:grpSpLocks/>
            </p:cNvGrpSpPr>
            <p:nvPr/>
          </p:nvGrpSpPr>
          <p:grpSpPr bwMode="auto">
            <a:xfrm>
              <a:off x="4128" y="672"/>
              <a:ext cx="1152" cy="432"/>
              <a:chOff x="4128" y="624"/>
              <a:chExt cx="1152" cy="528"/>
            </a:xfrm>
          </p:grpSpPr>
          <p:sp>
            <p:nvSpPr>
              <p:cNvPr id="52241" name="Rectangle 17"/>
              <p:cNvSpPr>
                <a:spLocks noChangeArrowheads="1"/>
              </p:cNvSpPr>
              <p:nvPr/>
            </p:nvSpPr>
            <p:spPr bwMode="auto">
              <a:xfrm>
                <a:off x="4176" y="624"/>
                <a:ext cx="1056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42" name="Group 18"/>
              <p:cNvGrpSpPr>
                <a:grpSpLocks/>
              </p:cNvGrpSpPr>
              <p:nvPr/>
            </p:nvGrpSpPr>
            <p:grpSpPr bwMode="auto">
              <a:xfrm>
                <a:off x="4176" y="816"/>
                <a:ext cx="1056" cy="336"/>
                <a:chOff x="4176" y="816"/>
                <a:chExt cx="1056" cy="336"/>
              </a:xfrm>
            </p:grpSpPr>
            <p:sp>
              <p:nvSpPr>
                <p:cNvPr id="52243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44" name="Line 20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45" name="Text Box 21"/>
              <p:cNvSpPr txBox="1">
                <a:spLocks noChangeArrowheads="1"/>
              </p:cNvSpPr>
              <p:nvPr/>
            </p:nvSpPr>
            <p:spPr bwMode="auto">
              <a:xfrm>
                <a:off x="4128" y="624"/>
                <a:ext cx="115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Jatijajar, PT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4236" y="816"/>
              <a:ext cx="4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425.000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247" name="Group 23"/>
          <p:cNvGrpSpPr>
            <a:grpSpLocks/>
          </p:cNvGrpSpPr>
          <p:nvPr/>
        </p:nvGrpSpPr>
        <p:grpSpPr bwMode="auto">
          <a:xfrm>
            <a:off x="5943600" y="3581400"/>
            <a:ext cx="1828800" cy="685800"/>
            <a:chOff x="4128" y="672"/>
            <a:chExt cx="1152" cy="432"/>
          </a:xfrm>
        </p:grpSpPr>
        <p:grpSp>
          <p:nvGrpSpPr>
            <p:cNvPr id="52248" name="Group 24"/>
            <p:cNvGrpSpPr>
              <a:grpSpLocks/>
            </p:cNvGrpSpPr>
            <p:nvPr/>
          </p:nvGrpSpPr>
          <p:grpSpPr bwMode="auto">
            <a:xfrm>
              <a:off x="4128" y="672"/>
              <a:ext cx="1152" cy="432"/>
              <a:chOff x="4128" y="624"/>
              <a:chExt cx="1152" cy="528"/>
            </a:xfrm>
          </p:grpSpPr>
          <p:sp>
            <p:nvSpPr>
              <p:cNvPr id="52249" name="Rectangle 25"/>
              <p:cNvSpPr>
                <a:spLocks noChangeArrowheads="1"/>
              </p:cNvSpPr>
              <p:nvPr/>
            </p:nvSpPr>
            <p:spPr bwMode="auto">
              <a:xfrm>
                <a:off x="4176" y="624"/>
                <a:ext cx="1056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50" name="Group 26"/>
              <p:cNvGrpSpPr>
                <a:grpSpLocks/>
              </p:cNvGrpSpPr>
              <p:nvPr/>
            </p:nvGrpSpPr>
            <p:grpSpPr bwMode="auto">
              <a:xfrm>
                <a:off x="4176" y="816"/>
                <a:ext cx="1056" cy="336"/>
                <a:chOff x="4176" y="816"/>
                <a:chExt cx="1056" cy="336"/>
              </a:xfrm>
            </p:grpSpPr>
            <p:sp>
              <p:nvSpPr>
                <p:cNvPr id="52251" name="Line 27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52" name="Line 28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53" name="Text Box 29"/>
              <p:cNvSpPr txBox="1">
                <a:spLocks noChangeArrowheads="1"/>
              </p:cNvSpPr>
              <p:nvPr/>
            </p:nvSpPr>
            <p:spPr bwMode="auto">
              <a:xfrm>
                <a:off x="4128" y="624"/>
                <a:ext cx="115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Kaliurang, PT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54" name="Text Box 30"/>
            <p:cNvSpPr txBox="1">
              <a:spLocks noChangeArrowheads="1"/>
            </p:cNvSpPr>
            <p:nvPr/>
          </p:nvSpPr>
          <p:spPr bwMode="auto">
            <a:xfrm>
              <a:off x="4236" y="816"/>
              <a:ext cx="4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220.000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255" name="Group 31"/>
          <p:cNvGrpSpPr>
            <a:grpSpLocks/>
          </p:cNvGrpSpPr>
          <p:nvPr/>
        </p:nvGrpSpPr>
        <p:grpSpPr bwMode="auto">
          <a:xfrm>
            <a:off x="5943600" y="4495800"/>
            <a:ext cx="1828800" cy="685800"/>
            <a:chOff x="4128" y="672"/>
            <a:chExt cx="1152" cy="432"/>
          </a:xfrm>
        </p:grpSpPr>
        <p:grpSp>
          <p:nvGrpSpPr>
            <p:cNvPr id="52256" name="Group 32"/>
            <p:cNvGrpSpPr>
              <a:grpSpLocks/>
            </p:cNvGrpSpPr>
            <p:nvPr/>
          </p:nvGrpSpPr>
          <p:grpSpPr bwMode="auto">
            <a:xfrm>
              <a:off x="4128" y="672"/>
              <a:ext cx="1152" cy="432"/>
              <a:chOff x="4128" y="624"/>
              <a:chExt cx="1152" cy="528"/>
            </a:xfrm>
          </p:grpSpPr>
          <p:sp>
            <p:nvSpPr>
              <p:cNvPr id="52257" name="Rectangle 33"/>
              <p:cNvSpPr>
                <a:spLocks noChangeArrowheads="1"/>
              </p:cNvSpPr>
              <p:nvPr/>
            </p:nvSpPr>
            <p:spPr bwMode="auto">
              <a:xfrm>
                <a:off x="4176" y="624"/>
                <a:ext cx="1056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58" name="Group 34"/>
              <p:cNvGrpSpPr>
                <a:grpSpLocks/>
              </p:cNvGrpSpPr>
              <p:nvPr/>
            </p:nvGrpSpPr>
            <p:grpSpPr bwMode="auto">
              <a:xfrm>
                <a:off x="4176" y="816"/>
                <a:ext cx="1056" cy="336"/>
                <a:chOff x="4176" y="816"/>
                <a:chExt cx="1056" cy="336"/>
              </a:xfrm>
            </p:grpSpPr>
            <p:sp>
              <p:nvSpPr>
                <p:cNvPr id="52259" name="Line 35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60" name="Line 36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61" name="Text Box 37"/>
              <p:cNvSpPr txBox="1">
                <a:spLocks noChangeArrowheads="1"/>
              </p:cNvSpPr>
              <p:nvPr/>
            </p:nvSpPr>
            <p:spPr bwMode="auto">
              <a:xfrm>
                <a:off x="4128" y="624"/>
                <a:ext cx="115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Sarangan, PT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62" name="Text Box 38"/>
            <p:cNvSpPr txBox="1">
              <a:spLocks noChangeArrowheads="1"/>
            </p:cNvSpPr>
            <p:nvPr/>
          </p:nvSpPr>
          <p:spPr bwMode="auto">
            <a:xfrm>
              <a:off x="4156" y="816"/>
              <a:ext cx="5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2.055.000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1.750.000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2263" name="Group 39"/>
          <p:cNvGrpSpPr>
            <a:grpSpLocks/>
          </p:cNvGrpSpPr>
          <p:nvPr/>
        </p:nvGrpSpPr>
        <p:grpSpPr bwMode="auto">
          <a:xfrm>
            <a:off x="5943600" y="5410200"/>
            <a:ext cx="1828800" cy="685800"/>
            <a:chOff x="4128" y="672"/>
            <a:chExt cx="1152" cy="432"/>
          </a:xfrm>
        </p:grpSpPr>
        <p:grpSp>
          <p:nvGrpSpPr>
            <p:cNvPr id="52264" name="Group 40"/>
            <p:cNvGrpSpPr>
              <a:grpSpLocks/>
            </p:cNvGrpSpPr>
            <p:nvPr/>
          </p:nvGrpSpPr>
          <p:grpSpPr bwMode="auto">
            <a:xfrm>
              <a:off x="4128" y="672"/>
              <a:ext cx="1152" cy="432"/>
              <a:chOff x="4128" y="624"/>
              <a:chExt cx="1152" cy="528"/>
            </a:xfrm>
          </p:grpSpPr>
          <p:sp>
            <p:nvSpPr>
              <p:cNvPr id="52265" name="Rectangle 41"/>
              <p:cNvSpPr>
                <a:spLocks noChangeArrowheads="1"/>
              </p:cNvSpPr>
              <p:nvPr/>
            </p:nvSpPr>
            <p:spPr bwMode="auto">
              <a:xfrm>
                <a:off x="4176" y="624"/>
                <a:ext cx="1056" cy="5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266" name="Group 42"/>
              <p:cNvGrpSpPr>
                <a:grpSpLocks/>
              </p:cNvGrpSpPr>
              <p:nvPr/>
            </p:nvGrpSpPr>
            <p:grpSpPr bwMode="auto">
              <a:xfrm>
                <a:off x="4176" y="816"/>
                <a:ext cx="1056" cy="336"/>
                <a:chOff x="4176" y="816"/>
                <a:chExt cx="1056" cy="336"/>
              </a:xfrm>
            </p:grpSpPr>
            <p:sp>
              <p:nvSpPr>
                <p:cNvPr id="52267" name="Line 43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268" name="Line 44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269" name="Text Box 45"/>
              <p:cNvSpPr txBox="1">
                <a:spLocks noChangeArrowheads="1"/>
              </p:cNvSpPr>
              <p:nvPr/>
            </p:nvSpPr>
            <p:spPr bwMode="auto">
              <a:xfrm>
                <a:off x="4128" y="624"/>
                <a:ext cx="1152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Tawangmangu, UD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270" name="Text Box 46"/>
            <p:cNvSpPr txBox="1">
              <a:spLocks noChangeArrowheads="1"/>
            </p:cNvSpPr>
            <p:nvPr/>
          </p:nvSpPr>
          <p:spPr bwMode="auto">
            <a:xfrm>
              <a:off x="4156" y="816"/>
              <a:ext cx="5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1.100.000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145.000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5791200" y="1066800"/>
            <a:ext cx="213360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Buku Besar Pembantu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Piutang Dagang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>
            <a:off x="5486400" y="213360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5486400" y="230505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Line 51"/>
          <p:cNvSpPr>
            <a:spLocks noChangeShapeType="1"/>
          </p:cNvSpPr>
          <p:nvPr/>
        </p:nvSpPr>
        <p:spPr bwMode="auto">
          <a:xfrm>
            <a:off x="5486400" y="304800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7" name="Line 53"/>
          <p:cNvSpPr>
            <a:spLocks noChangeShapeType="1"/>
          </p:cNvSpPr>
          <p:nvPr/>
        </p:nvSpPr>
        <p:spPr bwMode="auto">
          <a:xfrm>
            <a:off x="5486400" y="487680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Line 54"/>
          <p:cNvSpPr>
            <a:spLocks noChangeShapeType="1"/>
          </p:cNvSpPr>
          <p:nvPr/>
        </p:nvSpPr>
        <p:spPr bwMode="auto">
          <a:xfrm>
            <a:off x="5486400" y="504825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9" name="Line 55"/>
          <p:cNvSpPr>
            <a:spLocks noChangeShapeType="1"/>
          </p:cNvSpPr>
          <p:nvPr/>
        </p:nvSpPr>
        <p:spPr bwMode="auto">
          <a:xfrm>
            <a:off x="5486400" y="5791200"/>
            <a:ext cx="5334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80" name="Group 56"/>
          <p:cNvGrpSpPr>
            <a:grpSpLocks/>
          </p:cNvGrpSpPr>
          <p:nvPr/>
        </p:nvGrpSpPr>
        <p:grpSpPr bwMode="auto">
          <a:xfrm>
            <a:off x="5486400" y="2133600"/>
            <a:ext cx="533400" cy="3810000"/>
            <a:chOff x="3984" y="1344"/>
            <a:chExt cx="336" cy="2400"/>
          </a:xfrm>
        </p:grpSpPr>
        <p:sp>
          <p:nvSpPr>
            <p:cNvPr id="52281" name="Line 57"/>
            <p:cNvSpPr>
              <a:spLocks noChangeShapeType="1"/>
            </p:cNvSpPr>
            <p:nvPr/>
          </p:nvSpPr>
          <p:spPr bwMode="auto">
            <a:xfrm>
              <a:off x="3984" y="1344"/>
              <a:ext cx="0" cy="240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2" name="Line 58"/>
            <p:cNvSpPr>
              <a:spLocks noChangeShapeType="1"/>
            </p:cNvSpPr>
            <p:nvPr/>
          </p:nvSpPr>
          <p:spPr bwMode="auto">
            <a:xfrm>
              <a:off x="3984" y="3744"/>
              <a:ext cx="336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348" name="Group 124"/>
          <p:cNvGrpSpPr>
            <a:grpSpLocks/>
          </p:cNvGrpSpPr>
          <p:nvPr/>
        </p:nvGrpSpPr>
        <p:grpSpPr bwMode="auto">
          <a:xfrm>
            <a:off x="1600200" y="1219200"/>
            <a:ext cx="3048000" cy="2038350"/>
            <a:chOff x="1008" y="768"/>
            <a:chExt cx="1920" cy="1284"/>
          </a:xfrm>
        </p:grpSpPr>
        <p:sp>
          <p:nvSpPr>
            <p:cNvPr id="52321" name="Text Box 97"/>
            <p:cNvSpPr txBox="1">
              <a:spLocks noChangeArrowheads="1"/>
            </p:cNvSpPr>
            <p:nvPr/>
          </p:nvSpPr>
          <p:spPr bwMode="auto">
            <a:xfrm>
              <a:off x="1469" y="768"/>
              <a:ext cx="982" cy="17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Buku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Besar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Umum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2323" name="Rectangle 99"/>
            <p:cNvSpPr>
              <a:spLocks noChangeArrowheads="1"/>
            </p:cNvSpPr>
            <p:nvPr/>
          </p:nvSpPr>
          <p:spPr bwMode="auto">
            <a:xfrm>
              <a:off x="1008" y="996"/>
              <a:ext cx="1920" cy="1056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324" name="Group 100"/>
            <p:cNvGrpSpPr>
              <a:grpSpLocks/>
            </p:cNvGrpSpPr>
            <p:nvPr/>
          </p:nvGrpSpPr>
          <p:grpSpPr bwMode="auto">
            <a:xfrm>
              <a:off x="1392" y="1140"/>
              <a:ext cx="1152" cy="432"/>
              <a:chOff x="768" y="3120"/>
              <a:chExt cx="1152" cy="432"/>
            </a:xfrm>
          </p:grpSpPr>
          <p:sp>
            <p:nvSpPr>
              <p:cNvPr id="52325" name="Rectangle 101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056" cy="432"/>
              </a:xfrm>
              <a:prstGeom prst="rect">
                <a:avLst/>
              </a:prstGeom>
              <a:solidFill>
                <a:srgbClr val="33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2326" name="Group 102"/>
              <p:cNvGrpSpPr>
                <a:grpSpLocks/>
              </p:cNvGrpSpPr>
              <p:nvPr/>
            </p:nvGrpSpPr>
            <p:grpSpPr bwMode="auto">
              <a:xfrm>
                <a:off x="816" y="3277"/>
                <a:ext cx="1056" cy="275"/>
                <a:chOff x="4176" y="816"/>
                <a:chExt cx="1056" cy="336"/>
              </a:xfrm>
            </p:grpSpPr>
            <p:sp>
              <p:nvSpPr>
                <p:cNvPr id="52327" name="Line 103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28" name="Line 104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329" name="Text Box 105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11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Piutang Usaha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2330" name="Text Box 106"/>
              <p:cNvSpPr txBox="1">
                <a:spLocks noChangeArrowheads="1"/>
              </p:cNvSpPr>
              <p:nvPr/>
            </p:nvSpPr>
            <p:spPr bwMode="auto">
              <a:xfrm>
                <a:off x="796" y="3264"/>
                <a:ext cx="54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7.195.500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2347" name="Group 123"/>
          <p:cNvGrpSpPr>
            <a:grpSpLocks/>
          </p:cNvGrpSpPr>
          <p:nvPr/>
        </p:nvGrpSpPr>
        <p:grpSpPr bwMode="auto">
          <a:xfrm>
            <a:off x="2667000" y="2343150"/>
            <a:ext cx="3352800" cy="1619250"/>
            <a:chOff x="1680" y="1476"/>
            <a:chExt cx="2112" cy="1020"/>
          </a:xfrm>
        </p:grpSpPr>
        <p:sp>
          <p:nvSpPr>
            <p:cNvPr id="52276" name="Line 52"/>
            <p:cNvSpPr>
              <a:spLocks noChangeShapeType="1"/>
            </p:cNvSpPr>
            <p:nvPr/>
          </p:nvSpPr>
          <p:spPr bwMode="auto">
            <a:xfrm>
              <a:off x="1680" y="2496"/>
              <a:ext cx="2112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5" name="Line 121"/>
            <p:cNvSpPr>
              <a:spLocks noChangeShapeType="1"/>
            </p:cNvSpPr>
            <p:nvPr/>
          </p:nvSpPr>
          <p:spPr bwMode="auto">
            <a:xfrm flipV="1">
              <a:off x="1680" y="1476"/>
              <a:ext cx="0" cy="102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49" name="Rectangle 125"/>
          <p:cNvSpPr>
            <a:spLocks noChangeArrowheads="1"/>
          </p:cNvSpPr>
          <p:nvPr/>
        </p:nvSpPr>
        <p:spPr bwMode="auto">
          <a:xfrm>
            <a:off x="457200" y="4267200"/>
            <a:ext cx="4495800" cy="1981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saldo-saldo</a:t>
            </a:r>
            <a:r>
              <a:rPr lang="en-US" sz="1800" dirty="0"/>
              <a:t> </a:t>
            </a:r>
            <a:r>
              <a:rPr lang="en-US" sz="1800" dirty="0" err="1"/>
              <a:t>akun</a:t>
            </a:r>
            <a:r>
              <a:rPr lang="en-US" sz="1800" dirty="0"/>
              <a:t> </a:t>
            </a:r>
            <a:r>
              <a:rPr lang="en-US" sz="1800" dirty="0" err="1"/>
              <a:t>pembantu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saldo</a:t>
            </a:r>
            <a:r>
              <a:rPr lang="en-US" sz="1800" dirty="0"/>
              <a:t> </a:t>
            </a:r>
            <a:r>
              <a:rPr lang="en-US" sz="1800" dirty="0" err="1"/>
              <a:t>akun</a:t>
            </a:r>
            <a:r>
              <a:rPr lang="en-US" sz="1800" dirty="0"/>
              <a:t> </a:t>
            </a:r>
            <a:r>
              <a:rPr lang="en-US" sz="1800" dirty="0" err="1"/>
              <a:t>kendali</a:t>
            </a:r>
            <a:r>
              <a:rPr lang="en-US" sz="18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1800" dirty="0" err="1" smtClean="0"/>
              <a:t>Daftar</a:t>
            </a:r>
            <a:r>
              <a:rPr lang="en-US" sz="1800" dirty="0" smtClean="0"/>
              <a:t> </a:t>
            </a:r>
            <a:r>
              <a:rPr lang="en-US" sz="1800" dirty="0" err="1"/>
              <a:t>saldo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seimbang</a:t>
            </a:r>
            <a:r>
              <a:rPr lang="en-US" sz="1800" dirty="0"/>
              <a:t> </a:t>
            </a:r>
            <a:r>
              <a:rPr lang="en-US" sz="1800" dirty="0" err="1"/>
              <a:t>kalau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 </a:t>
            </a:r>
            <a:r>
              <a:rPr lang="en-US" sz="1800" dirty="0" err="1"/>
              <a:t>relevan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/>
              <a:t>jurnal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diakunkan</a:t>
            </a:r>
            <a:r>
              <a:rPr lang="en-US" sz="1800" dirty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064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27C7-AE99-4FD8-BF31-C27CB4C94C69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BF6D33F3-7CAD-4C2F-8F37-68A202332295}" type="slidenum">
              <a:rPr lang="en-US" sz="1600">
                <a:solidFill>
                  <a:srgbClr val="FFCC00"/>
                </a:solidFill>
              </a:rPr>
              <a:pPr/>
              <a:t>15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447675"/>
            <a:ext cx="7772400" cy="6096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FFCC99"/>
                </a:solidFill>
              </a:rPr>
              <a:t>Akun</a:t>
            </a:r>
            <a:r>
              <a:rPr lang="en-US" sz="3200" b="1" dirty="0">
                <a:solidFill>
                  <a:srgbClr val="FFCC99"/>
                </a:solidFill>
              </a:rPr>
              <a:t> Yang </a:t>
            </a:r>
            <a:r>
              <a:rPr lang="en-US" sz="3200" b="1" dirty="0" err="1">
                <a:solidFill>
                  <a:srgbClr val="FFCC99"/>
                </a:solidFill>
              </a:rPr>
              <a:t>Biasanya</a:t>
            </a:r>
            <a:r>
              <a:rPr lang="en-US" sz="3200" b="1" dirty="0">
                <a:solidFill>
                  <a:srgbClr val="FFCC99"/>
                </a:solidFill>
              </a:rPr>
              <a:t> </a:t>
            </a:r>
            <a:r>
              <a:rPr lang="en-US" sz="3200" b="1" dirty="0" err="1">
                <a:solidFill>
                  <a:srgbClr val="FFCC99"/>
                </a:solidFill>
              </a:rPr>
              <a:t>Memerlukan</a:t>
            </a:r>
            <a:r>
              <a:rPr lang="en-US" sz="3200" b="1" dirty="0">
                <a:solidFill>
                  <a:srgbClr val="FFCC99"/>
                </a:solidFill>
              </a:rPr>
              <a:t> </a:t>
            </a:r>
            <a:r>
              <a:rPr lang="en-US" sz="3200" b="1" dirty="0" err="1">
                <a:solidFill>
                  <a:srgbClr val="FFCC99"/>
                </a:solidFill>
              </a:rPr>
              <a:t>Pembantu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90600" y="1447800"/>
            <a:ext cx="7467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Piutang</a:t>
            </a:r>
            <a:r>
              <a:rPr lang="en-US" sz="2800" dirty="0"/>
              <a:t> Usaha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Utang</a:t>
            </a:r>
            <a:r>
              <a:rPr lang="en-US" sz="2800" dirty="0"/>
              <a:t> Usaha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Sediaan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Aset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Giro</a:t>
            </a:r>
            <a:r>
              <a:rPr lang="en-US" sz="2800" dirty="0"/>
              <a:t> </a:t>
            </a:r>
            <a:r>
              <a:rPr lang="en-US" sz="2800" dirty="0" err="1"/>
              <a:t>Nasabah</a:t>
            </a:r>
            <a:r>
              <a:rPr lang="en-US" sz="2800" dirty="0"/>
              <a:t>/Tabungan (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perbankan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(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i="1" dirty="0"/>
              <a:t>job-order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/>
              <a:t>Kas</a:t>
            </a:r>
            <a:r>
              <a:rPr lang="en-US" sz="2800" dirty="0"/>
              <a:t> di Bank</a:t>
            </a:r>
          </a:p>
        </p:txBody>
      </p:sp>
    </p:spTree>
    <p:extLst>
      <p:ext uri="{BB962C8B-B14F-4D97-AF65-F5344CB8AC3E}">
        <p14:creationId xmlns:p14="http://schemas.microsoft.com/office/powerpoint/2010/main" val="299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84970037"/>
              </p:ext>
            </p:extLst>
          </p:nvPr>
        </p:nvGraphicFramePr>
        <p:xfrm>
          <a:off x="304800" y="1066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1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Aharoni" pitchFamily="2" charset="-79"/>
                <a:cs typeface="Aharoni" pitchFamily="2" charset="-79"/>
              </a:rPr>
              <a:t>Pengendalian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internal ??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Iklim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Tanggapan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Pemantauan</a:t>
            </a:r>
            <a:endParaRPr lang="en-US" sz="2400" dirty="0"/>
          </a:p>
        </p:txBody>
      </p:sp>
      <p:pic>
        <p:nvPicPr>
          <p:cNvPr id="21506" name="Picture 2" descr="accounting-finance-insurance-j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3762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knowforex.ru/wp-content/uploads/2015/01/B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3090382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1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ATRIBUT PENGENDALIAN INTERNAL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Pemisahan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Autorisasi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layak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pencatatan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memadai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Keamanan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memadai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Kualifikasi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sepadan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Rotasi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cuti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mendadak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Verifikasi</a:t>
            </a:r>
            <a:r>
              <a:rPr lang="en-US" sz="2400" dirty="0" smtClean="0"/>
              <a:t> Internal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err="1" smtClean="0"/>
              <a:t>Praktik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sehat</a:t>
            </a:r>
            <a:endParaRPr lang="en-US" sz="2400" dirty="0"/>
          </a:p>
        </p:txBody>
      </p:sp>
      <p:pic>
        <p:nvPicPr>
          <p:cNvPr id="20482" name="Picture 2" descr="http://darmansyah.weblog.esaunggul.ac.id/wp-content/uploads/sites/97/2013/11/manaje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86274"/>
            <a:ext cx="37623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://4.bp.blogspot.com/_6JYn5sXw8zA/TB27IkxyDbI/AAAAAAAAAAM/4F_eQ1zkb90/s320/AG00021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1905000"/>
            <a:ext cx="143967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0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3DE6-5B45-4C02-B168-CC66680AF2EF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Transi </a:t>
            </a:r>
            <a:fld id="{0CB23DE4-4543-4068-B4DE-D12B808CBFDF}" type="slidenum">
              <a:rPr lang="en-US" sz="1600">
                <a:solidFill>
                  <a:srgbClr val="FFCC00"/>
                </a:solidFill>
              </a:rPr>
              <a:pPr/>
              <a:t>19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8" name="Picture 4" descr="http://drrobyn.files.wordpress.com/2008/04/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14375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05897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JURNAL KHUSUS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MUNCUL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karena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ada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kelemahan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transaksi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rutin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dicatat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dalam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sistem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satu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buku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jurnal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yaitu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=</a:t>
            </a:r>
          </a:p>
          <a:p>
            <a:pPr marL="525780" indent="-457200">
              <a:buClr>
                <a:schemeClr val="accent3"/>
              </a:buClr>
              <a:buSzPct val="100000"/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Pengulangan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pencatatan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25780" indent="-457200">
              <a:buClr>
                <a:schemeClr val="accent3"/>
              </a:buClr>
              <a:buSzPct val="100000"/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Kekurangan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informasi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piutang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per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pelanggan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525780" indent="-457200">
              <a:buClr>
                <a:schemeClr val="accent3"/>
              </a:buClr>
              <a:buSzPct val="100000"/>
              <a:buFont typeface="+mj-lt"/>
              <a:buAutoNum type="alphaLcParenR"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Kekurangan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informasi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utang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per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pemasok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FORMAT JURNAL KHUSUS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CEEE-A247-45FC-92E7-526AC368798A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Transi</a:t>
            </a:r>
            <a:r>
              <a:rPr lang="en-US" dirty="0"/>
              <a:t> </a:t>
            </a:r>
            <a:fld id="{3E183336-1901-4385-9F8B-6C72869B5726}" type="slidenum">
              <a:rPr lang="en-US" sz="1600">
                <a:solidFill>
                  <a:srgbClr val="FFCC00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" y="533400"/>
            <a:ext cx="2057400" cy="990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/>
          <a:lstStyle/>
          <a:p>
            <a:r>
              <a:rPr lang="en-US" b="1" dirty="0" err="1">
                <a:solidFill>
                  <a:srgbClr val="C00000"/>
                </a:solidFill>
              </a:rPr>
              <a:t>Pengembangan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Jurnal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Penjualan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4238625" y="533400"/>
            <a:ext cx="2743200" cy="274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latin typeface="Arial" pitchFamily="34" charset="0"/>
              </a:rPr>
              <a:t>Jurnal Khusus untuk Penjualan Kredit</a:t>
            </a:r>
          </a:p>
        </p:txBody>
      </p:sp>
      <p:grpSp>
        <p:nvGrpSpPr>
          <p:cNvPr id="26714" name="Group 90"/>
          <p:cNvGrpSpPr>
            <a:grpSpLocks/>
          </p:cNvGrpSpPr>
          <p:nvPr/>
        </p:nvGrpSpPr>
        <p:grpSpPr bwMode="auto">
          <a:xfrm>
            <a:off x="2438400" y="714375"/>
            <a:ext cx="6143625" cy="2105025"/>
            <a:chOff x="1536" y="450"/>
            <a:chExt cx="3870" cy="1326"/>
          </a:xfrm>
        </p:grpSpPr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566" y="816"/>
              <a:ext cx="3840" cy="96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1566" y="624"/>
              <a:ext cx="3840" cy="19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046" y="864"/>
              <a:ext cx="1680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Piutang Usaha (CV Cisarua)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     Penjualan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Piutang Usaha (UD Tawangmangu)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     Penjualan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Piutang Usaha (CV Cisarua)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     Penjualan</a:t>
              </a:r>
            </a:p>
            <a:p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678" y="870"/>
              <a:ext cx="480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KP-021</a:t>
              </a:r>
            </a:p>
            <a:p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KP-022</a:t>
              </a:r>
            </a:p>
            <a:p>
              <a:pPr algn="ct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KP-023</a:t>
              </a:r>
            </a:p>
          </p:txBody>
        </p:sp>
        <p:sp>
          <p:nvSpPr>
            <p:cNvPr id="26635" name="Text Box 11"/>
            <p:cNvSpPr txBox="1">
              <a:spLocks noChangeArrowheads="1"/>
            </p:cNvSpPr>
            <p:nvPr/>
          </p:nvSpPr>
          <p:spPr bwMode="auto">
            <a:xfrm>
              <a:off x="4320" y="864"/>
              <a:ext cx="576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800.000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1.100.000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4830" y="864"/>
              <a:ext cx="57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800.000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1.100.000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1566" y="624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2286" y="624"/>
              <a:ext cx="12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Akun/Keterangan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3726" y="624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Faktur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4158" y="624"/>
              <a:ext cx="1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4398" y="624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Debit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4926" y="624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Kredit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1566" y="624"/>
              <a:ext cx="38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1566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1998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3678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4158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>
              <a:off x="4350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>
              <a:off x="4878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41"/>
            <p:cNvSpPr>
              <a:spLocks noChangeShapeType="1"/>
            </p:cNvSpPr>
            <p:nvPr/>
          </p:nvSpPr>
          <p:spPr bwMode="auto">
            <a:xfrm>
              <a:off x="5406" y="624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>
              <a:off x="1806" y="816"/>
              <a:ext cx="0" cy="96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1566" y="816"/>
              <a:ext cx="384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Text Box 44"/>
            <p:cNvSpPr txBox="1">
              <a:spLocks noChangeArrowheads="1"/>
            </p:cNvSpPr>
            <p:nvPr/>
          </p:nvSpPr>
          <p:spPr bwMode="auto">
            <a:xfrm>
              <a:off x="1770" y="864"/>
              <a:ext cx="240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  <a:p>
              <a:pPr algn="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26669" name="Text Box 45"/>
            <p:cNvSpPr txBox="1">
              <a:spLocks noChangeArrowheads="1"/>
            </p:cNvSpPr>
            <p:nvPr/>
          </p:nvSpPr>
          <p:spPr bwMode="auto">
            <a:xfrm>
              <a:off x="1536" y="864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Mei</a:t>
              </a:r>
            </a:p>
          </p:txBody>
        </p:sp>
        <p:sp>
          <p:nvSpPr>
            <p:cNvPr id="26671" name="Text Box 47"/>
            <p:cNvSpPr txBox="1">
              <a:spLocks noChangeArrowheads="1"/>
            </p:cNvSpPr>
            <p:nvPr/>
          </p:nvSpPr>
          <p:spPr bwMode="auto">
            <a:xfrm>
              <a:off x="1596" y="450"/>
              <a:ext cx="672" cy="17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dirty="0" err="1">
                  <a:latin typeface="Arial" pitchFamily="34" charset="0"/>
                </a:rPr>
                <a:t>Tahun</a:t>
              </a:r>
              <a:r>
                <a:rPr lang="en-US" sz="1200" dirty="0">
                  <a:latin typeface="Arial" pitchFamily="34" charset="0"/>
                </a:rPr>
                <a:t>: 1999</a:t>
              </a:r>
            </a:p>
          </p:txBody>
        </p:sp>
        <p:sp>
          <p:nvSpPr>
            <p:cNvPr id="26672" name="Text Box 48"/>
            <p:cNvSpPr txBox="1">
              <a:spLocks noChangeArrowheads="1"/>
            </p:cNvSpPr>
            <p:nvPr/>
          </p:nvSpPr>
          <p:spPr bwMode="auto">
            <a:xfrm>
              <a:off x="4716" y="456"/>
              <a:ext cx="672" cy="17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dirty="0" err="1">
                  <a:latin typeface="Arial" pitchFamily="34" charset="0"/>
                </a:rPr>
                <a:t>Hlm</a:t>
              </a:r>
              <a:r>
                <a:rPr lang="en-US" sz="1200" dirty="0">
                  <a:latin typeface="Arial" pitchFamily="34" charset="0"/>
                </a:rPr>
                <a:t>.: PN-05</a:t>
              </a:r>
            </a:p>
          </p:txBody>
        </p:sp>
      </p:grpSp>
      <p:sp>
        <p:nvSpPr>
          <p:cNvPr id="26706" name="AutoShape 82"/>
          <p:cNvSpPr>
            <a:spLocks/>
          </p:cNvSpPr>
          <p:nvPr/>
        </p:nvSpPr>
        <p:spPr bwMode="auto">
          <a:xfrm rot="5400000">
            <a:off x="7658100" y="20955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9525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7" name="AutoShape 83"/>
          <p:cNvSpPr>
            <a:spLocks/>
          </p:cNvSpPr>
          <p:nvPr/>
        </p:nvSpPr>
        <p:spPr bwMode="auto">
          <a:xfrm rot="5400000">
            <a:off x="4419600" y="1609725"/>
            <a:ext cx="152400" cy="2590800"/>
          </a:xfrm>
          <a:prstGeom prst="rightBrace">
            <a:avLst>
              <a:gd name="adj1" fmla="val 141667"/>
              <a:gd name="adj2" fmla="val 50426"/>
            </a:avLst>
          </a:prstGeom>
          <a:noFill/>
          <a:ln w="9525">
            <a:solidFill>
              <a:srgbClr val="66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15" name="Group 91"/>
          <p:cNvGrpSpPr>
            <a:grpSpLocks/>
          </p:cNvGrpSpPr>
          <p:nvPr/>
        </p:nvGrpSpPr>
        <p:grpSpPr bwMode="auto">
          <a:xfrm>
            <a:off x="2438400" y="3429000"/>
            <a:ext cx="6505575" cy="2582863"/>
            <a:chOff x="1536" y="2160"/>
            <a:chExt cx="4098" cy="1627"/>
          </a:xfrm>
        </p:grpSpPr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1560" y="2640"/>
              <a:ext cx="2832" cy="1104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1560" y="2448"/>
              <a:ext cx="2832" cy="192"/>
            </a:xfrm>
            <a:prstGeom prst="rect">
              <a:avLst/>
            </a:prstGeom>
            <a:solidFill>
              <a:srgbClr val="2929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Text Box 53"/>
            <p:cNvSpPr txBox="1">
              <a:spLocks noChangeArrowheads="1"/>
            </p:cNvSpPr>
            <p:nvPr/>
          </p:nvSpPr>
          <p:spPr bwMode="auto">
            <a:xfrm>
              <a:off x="1992" y="2688"/>
              <a:ext cx="123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Cisarua, CV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Tawangmangu, UD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Cisarua, CV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Jatijajar,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Sarangan,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Kaliurang,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Sarangan,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Tawangmangu, UD</a:t>
              </a:r>
            </a:p>
          </p:txBody>
        </p:sp>
        <p:sp>
          <p:nvSpPr>
            <p:cNvPr id="26678" name="Text Box 54"/>
            <p:cNvSpPr txBox="1">
              <a:spLocks noChangeArrowheads="1"/>
            </p:cNvSpPr>
            <p:nvPr/>
          </p:nvSpPr>
          <p:spPr bwMode="auto">
            <a:xfrm>
              <a:off x="3174" y="2694"/>
              <a:ext cx="480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KP-021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KP-022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KP-023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KP-024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KP-025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KP-026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KP-027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KP-028</a:t>
              </a:r>
            </a:p>
            <a:p>
              <a:pPr algn="ct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79" name="Text Box 55"/>
            <p:cNvSpPr txBox="1">
              <a:spLocks noChangeArrowheads="1"/>
            </p:cNvSpPr>
            <p:nvPr/>
          </p:nvSpPr>
          <p:spPr bwMode="auto">
            <a:xfrm>
              <a:off x="3816" y="2688"/>
              <a:ext cx="576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800.000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1.100.000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425.000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2.055.000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220.000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1.750.000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145.500</a:t>
              </a:r>
            </a:p>
          </p:txBody>
        </p:sp>
        <p:sp>
          <p:nvSpPr>
            <p:cNvPr id="26681" name="Text Box 57"/>
            <p:cNvSpPr txBox="1">
              <a:spLocks noChangeArrowheads="1"/>
            </p:cNvSpPr>
            <p:nvPr/>
          </p:nvSpPr>
          <p:spPr bwMode="auto">
            <a:xfrm>
              <a:off x="1560" y="244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82" name="Text Box 58"/>
            <p:cNvSpPr txBox="1">
              <a:spLocks noChangeArrowheads="1"/>
            </p:cNvSpPr>
            <p:nvPr/>
          </p:nvSpPr>
          <p:spPr bwMode="auto">
            <a:xfrm>
              <a:off x="2040" y="2448"/>
              <a:ext cx="9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Pelanggan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83" name="Text Box 59"/>
            <p:cNvSpPr txBox="1">
              <a:spLocks noChangeArrowheads="1"/>
            </p:cNvSpPr>
            <p:nvPr/>
          </p:nvSpPr>
          <p:spPr bwMode="auto">
            <a:xfrm>
              <a:off x="3222" y="2448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Faktur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84" name="Text Box 60"/>
            <p:cNvSpPr txBox="1">
              <a:spLocks noChangeArrowheads="1"/>
            </p:cNvSpPr>
            <p:nvPr/>
          </p:nvSpPr>
          <p:spPr bwMode="auto">
            <a:xfrm>
              <a:off x="3654" y="2448"/>
              <a:ext cx="1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26685" name="Text Box 61"/>
            <p:cNvSpPr txBox="1">
              <a:spLocks noChangeArrowheads="1"/>
            </p:cNvSpPr>
            <p:nvPr/>
          </p:nvSpPr>
          <p:spPr bwMode="auto">
            <a:xfrm>
              <a:off x="3894" y="244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Jumlah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26703" name="Group 79"/>
            <p:cNvGrpSpPr>
              <a:grpSpLocks/>
            </p:cNvGrpSpPr>
            <p:nvPr/>
          </p:nvGrpSpPr>
          <p:grpSpPr bwMode="auto">
            <a:xfrm>
              <a:off x="1560" y="2448"/>
              <a:ext cx="2832" cy="1296"/>
              <a:chOff x="1488" y="2592"/>
              <a:chExt cx="2832" cy="1152"/>
            </a:xfrm>
          </p:grpSpPr>
          <p:sp>
            <p:nvSpPr>
              <p:cNvPr id="26688" name="Line 64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9" name="Line 65"/>
              <p:cNvSpPr>
                <a:spLocks noChangeShapeType="1"/>
              </p:cNvSpPr>
              <p:nvPr/>
            </p:nvSpPr>
            <p:spPr bwMode="auto">
              <a:xfrm>
                <a:off x="1920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0" name="Line 66"/>
              <p:cNvSpPr>
                <a:spLocks noChangeShapeType="1"/>
              </p:cNvSpPr>
              <p:nvPr/>
            </p:nvSpPr>
            <p:spPr bwMode="auto">
              <a:xfrm>
                <a:off x="3102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1" name="Line 67"/>
              <p:cNvSpPr>
                <a:spLocks noChangeShapeType="1"/>
              </p:cNvSpPr>
              <p:nvPr/>
            </p:nvSpPr>
            <p:spPr bwMode="auto">
              <a:xfrm>
                <a:off x="3582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2" name="Line 68"/>
              <p:cNvSpPr>
                <a:spLocks noChangeShapeType="1"/>
              </p:cNvSpPr>
              <p:nvPr/>
            </p:nvSpPr>
            <p:spPr bwMode="auto">
              <a:xfrm>
                <a:off x="3774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3" name="Line 6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95" name="Line 71"/>
            <p:cNvSpPr>
              <a:spLocks noChangeShapeType="1"/>
            </p:cNvSpPr>
            <p:nvPr/>
          </p:nvSpPr>
          <p:spPr bwMode="auto">
            <a:xfrm flipH="1">
              <a:off x="1812" y="2640"/>
              <a:ext cx="0" cy="110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702" name="Group 78"/>
            <p:cNvGrpSpPr>
              <a:grpSpLocks/>
            </p:cNvGrpSpPr>
            <p:nvPr/>
          </p:nvGrpSpPr>
          <p:grpSpPr bwMode="auto">
            <a:xfrm>
              <a:off x="1560" y="2448"/>
              <a:ext cx="2832" cy="192"/>
              <a:chOff x="990" y="2592"/>
              <a:chExt cx="3330" cy="192"/>
            </a:xfrm>
          </p:grpSpPr>
          <p:sp>
            <p:nvSpPr>
              <p:cNvPr id="26687" name="Line 63"/>
              <p:cNvSpPr>
                <a:spLocks noChangeShapeType="1"/>
              </p:cNvSpPr>
              <p:nvPr/>
            </p:nvSpPr>
            <p:spPr bwMode="auto">
              <a:xfrm>
                <a:off x="990" y="2592"/>
                <a:ext cx="333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6" name="Line 72"/>
              <p:cNvSpPr>
                <a:spLocks noChangeShapeType="1"/>
              </p:cNvSpPr>
              <p:nvPr/>
            </p:nvSpPr>
            <p:spPr bwMode="auto">
              <a:xfrm>
                <a:off x="990" y="2784"/>
                <a:ext cx="333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97" name="Text Box 73"/>
            <p:cNvSpPr txBox="1">
              <a:spLocks noChangeArrowheads="1"/>
            </p:cNvSpPr>
            <p:nvPr/>
          </p:nvSpPr>
          <p:spPr bwMode="auto">
            <a:xfrm>
              <a:off x="1770" y="2688"/>
              <a:ext cx="240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17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18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23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29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30</a:t>
              </a:r>
            </a:p>
          </p:txBody>
        </p:sp>
        <p:sp>
          <p:nvSpPr>
            <p:cNvPr id="26698" name="Text Box 74"/>
            <p:cNvSpPr txBox="1">
              <a:spLocks noChangeArrowheads="1"/>
            </p:cNvSpPr>
            <p:nvPr/>
          </p:nvSpPr>
          <p:spPr bwMode="auto">
            <a:xfrm>
              <a:off x="1536" y="2688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Mei</a:t>
              </a:r>
            </a:p>
          </p:txBody>
        </p:sp>
        <p:sp>
          <p:nvSpPr>
            <p:cNvPr id="26699" name="Text Box 75"/>
            <p:cNvSpPr txBox="1">
              <a:spLocks noChangeArrowheads="1"/>
            </p:cNvSpPr>
            <p:nvPr/>
          </p:nvSpPr>
          <p:spPr bwMode="auto">
            <a:xfrm>
              <a:off x="2280" y="2160"/>
              <a:ext cx="1344" cy="17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JURNAL PENJUALAN</a:t>
              </a:r>
            </a:p>
          </p:txBody>
        </p:sp>
        <p:sp>
          <p:nvSpPr>
            <p:cNvPr id="26700" name="Text Box 76"/>
            <p:cNvSpPr txBox="1">
              <a:spLocks noChangeArrowheads="1"/>
            </p:cNvSpPr>
            <p:nvPr/>
          </p:nvSpPr>
          <p:spPr bwMode="auto">
            <a:xfrm>
              <a:off x="1578" y="2274"/>
              <a:ext cx="6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 dirty="0" err="1">
                  <a:solidFill>
                    <a:srgbClr val="FF0000"/>
                  </a:solidFill>
                  <a:latin typeface="Arial" pitchFamily="34" charset="0"/>
                </a:rPr>
                <a:t>Tahun</a:t>
              </a:r>
              <a:r>
                <a:rPr lang="en-US" sz="1200" dirty="0">
                  <a:solidFill>
                    <a:srgbClr val="FF0000"/>
                  </a:solidFill>
                  <a:latin typeface="Arial" pitchFamily="34" charset="0"/>
                </a:rPr>
                <a:t>: 1999</a:t>
              </a:r>
            </a:p>
          </p:txBody>
        </p:sp>
        <p:sp>
          <p:nvSpPr>
            <p:cNvPr id="26701" name="Text Box 77"/>
            <p:cNvSpPr txBox="1">
              <a:spLocks noChangeArrowheads="1"/>
            </p:cNvSpPr>
            <p:nvPr/>
          </p:nvSpPr>
          <p:spPr bwMode="auto">
            <a:xfrm>
              <a:off x="3690" y="2280"/>
              <a:ext cx="6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dirty="0" err="1">
                  <a:solidFill>
                    <a:srgbClr val="FF0000"/>
                  </a:solidFill>
                  <a:latin typeface="Arial" pitchFamily="34" charset="0"/>
                </a:rPr>
                <a:t>Hlm</a:t>
              </a:r>
              <a:r>
                <a:rPr lang="en-US" sz="1200" dirty="0">
                  <a:solidFill>
                    <a:srgbClr val="FF0000"/>
                  </a:solidFill>
                  <a:latin typeface="Arial" pitchFamily="34" charset="0"/>
                </a:rPr>
                <a:t>.: PN-05</a:t>
              </a:r>
            </a:p>
          </p:txBody>
        </p:sp>
        <p:sp>
          <p:nvSpPr>
            <p:cNvPr id="26711" name="Text Box 87"/>
            <p:cNvSpPr txBox="1">
              <a:spLocks noChangeArrowheads="1"/>
            </p:cNvSpPr>
            <p:nvPr/>
          </p:nvSpPr>
          <p:spPr bwMode="auto">
            <a:xfrm>
              <a:off x="4608" y="2400"/>
              <a:ext cx="1026" cy="29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Arial" pitchFamily="34" charset="0"/>
                </a:rPr>
                <a:t>Debit: Piutang Usaha</a:t>
              </a:r>
            </a:p>
            <a:p>
              <a:r>
                <a:rPr lang="en-US" sz="1200">
                  <a:solidFill>
                    <a:srgbClr val="0070C0"/>
                  </a:solidFill>
                  <a:latin typeface="Arial" pitchFamily="34" charset="0"/>
                </a:rPr>
                <a:t>Kredit: Penjualan</a:t>
              </a:r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26712" name="Line 88"/>
            <p:cNvSpPr>
              <a:spLocks noChangeShapeType="1"/>
            </p:cNvSpPr>
            <p:nvPr/>
          </p:nvSpPr>
          <p:spPr bwMode="auto">
            <a:xfrm>
              <a:off x="4416" y="2544"/>
              <a:ext cx="19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08" name="Line 84"/>
          <p:cNvSpPr>
            <a:spLocks noChangeShapeType="1"/>
          </p:cNvSpPr>
          <p:nvPr/>
        </p:nvSpPr>
        <p:spPr bwMode="auto">
          <a:xfrm flipH="1">
            <a:off x="4114800" y="3048000"/>
            <a:ext cx="381000" cy="91440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 flipH="1">
            <a:off x="5638800" y="2895600"/>
            <a:ext cx="457200" cy="106680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 flipH="1">
            <a:off x="6762750" y="3048000"/>
            <a:ext cx="933450" cy="962025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0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FF8E-837D-4EA6-A400-77E7BF6EC2CF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2D75C4CA-2BBB-406D-A572-F672C47FECB7}" type="slidenum">
              <a:rPr lang="en-US" sz="1600">
                <a:solidFill>
                  <a:srgbClr val="FFCC00"/>
                </a:solidFill>
              </a:rPr>
              <a:pPr/>
              <a:t>5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334000" y="381000"/>
            <a:ext cx="3657600" cy="3048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rgbClr val="002060"/>
                </a:solidFill>
              </a:rPr>
              <a:t>Pengakunan Jurnal Khusus</a:t>
            </a:r>
            <a:endParaRPr lang="en-US" sz="4400" b="1">
              <a:solidFill>
                <a:srgbClr val="002060"/>
              </a:solidFill>
            </a:endParaRPr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2971800" y="3733800"/>
            <a:ext cx="1408113" cy="466725"/>
          </a:xfrm>
          <a:prstGeom prst="rect">
            <a:avLst/>
          </a:prstGeom>
          <a:solidFill>
            <a:srgbClr val="FF99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Diakunkan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secara</a:t>
            </a:r>
            <a:endParaRPr lang="en-US" sz="1200" dirty="0">
              <a:solidFill>
                <a:srgbClr val="002060"/>
              </a:solidFill>
              <a:latin typeface="Arial" pitchFamily="34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periodik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</a:rPr>
              <a:t>/</a:t>
            </a:r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bulanan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7267" name="Text Box 163"/>
          <p:cNvSpPr txBox="1">
            <a:spLocks noChangeArrowheads="1"/>
          </p:cNvSpPr>
          <p:nvPr/>
        </p:nvSpPr>
        <p:spPr bwMode="auto">
          <a:xfrm>
            <a:off x="4724400" y="3727450"/>
            <a:ext cx="1447800" cy="466725"/>
          </a:xfrm>
          <a:prstGeom prst="rect">
            <a:avLst/>
          </a:prstGeom>
          <a:solidFill>
            <a:srgbClr val="33CC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Diakunkan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secara</a:t>
            </a:r>
            <a:endParaRPr lang="en-US" sz="1200" dirty="0">
              <a:solidFill>
                <a:srgbClr val="002060"/>
              </a:solidFill>
              <a:latin typeface="Arial" pitchFamily="34" charset="0"/>
            </a:endParaRPr>
          </a:p>
          <a:p>
            <a:pPr algn="ctr"/>
            <a:r>
              <a:rPr lang="en-US" sz="1200" dirty="0" err="1">
                <a:solidFill>
                  <a:srgbClr val="002060"/>
                </a:solidFill>
                <a:latin typeface="Arial" pitchFamily="34" charset="0"/>
              </a:rPr>
              <a:t>harian</a:t>
            </a:r>
            <a:r>
              <a:rPr lang="en-US" sz="1200" dirty="0">
                <a:solidFill>
                  <a:srgbClr val="002060"/>
                </a:solidFill>
                <a:latin typeface="Arial" pitchFamily="34" charset="0"/>
              </a:rPr>
              <a:t>/individual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47318" name="Group 214"/>
          <p:cNvGrpSpPr>
            <a:grpSpLocks/>
          </p:cNvGrpSpPr>
          <p:nvPr/>
        </p:nvGrpSpPr>
        <p:grpSpPr bwMode="auto">
          <a:xfrm>
            <a:off x="6172200" y="1066800"/>
            <a:ext cx="2590800" cy="5181600"/>
            <a:chOff x="3888" y="672"/>
            <a:chExt cx="1632" cy="3264"/>
          </a:xfrm>
        </p:grpSpPr>
        <p:sp>
          <p:nvSpPr>
            <p:cNvPr id="47265" name="Rectangle 161"/>
            <p:cNvSpPr>
              <a:spLocks noChangeArrowheads="1"/>
            </p:cNvSpPr>
            <p:nvPr/>
          </p:nvSpPr>
          <p:spPr bwMode="auto">
            <a:xfrm>
              <a:off x="4176" y="1008"/>
              <a:ext cx="1344" cy="2928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232" name="Group 128"/>
            <p:cNvGrpSpPr>
              <a:grpSpLocks/>
            </p:cNvGrpSpPr>
            <p:nvPr/>
          </p:nvGrpSpPr>
          <p:grpSpPr bwMode="auto">
            <a:xfrm>
              <a:off x="4272" y="1104"/>
              <a:ext cx="1152" cy="432"/>
              <a:chOff x="4128" y="672"/>
              <a:chExt cx="1152" cy="432"/>
            </a:xfrm>
          </p:grpSpPr>
          <p:grpSp>
            <p:nvGrpSpPr>
              <p:cNvPr id="47201" name="Group 97"/>
              <p:cNvGrpSpPr>
                <a:grpSpLocks/>
              </p:cNvGrpSpPr>
              <p:nvPr/>
            </p:nvGrpSpPr>
            <p:grpSpPr bwMode="auto">
              <a:xfrm>
                <a:off x="4128" y="672"/>
                <a:ext cx="1152" cy="432"/>
                <a:chOff x="4128" y="624"/>
                <a:chExt cx="1152" cy="528"/>
              </a:xfrm>
            </p:grpSpPr>
            <p:sp>
              <p:nvSpPr>
                <p:cNvPr id="47202" name="Rectangle 98"/>
                <p:cNvSpPr>
                  <a:spLocks noChangeArrowheads="1"/>
                </p:cNvSpPr>
                <p:nvPr/>
              </p:nvSpPr>
              <p:spPr bwMode="auto">
                <a:xfrm>
                  <a:off x="4176" y="624"/>
                  <a:ext cx="1056" cy="52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5F5F5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203" name="Group 99"/>
                <p:cNvGrpSpPr>
                  <a:grpSpLocks/>
                </p:cNvGrpSpPr>
                <p:nvPr/>
              </p:nvGrpSpPr>
              <p:grpSpPr bwMode="auto">
                <a:xfrm>
                  <a:off x="4176" y="816"/>
                  <a:ext cx="1056" cy="336"/>
                  <a:chOff x="4176" y="816"/>
                  <a:chExt cx="1056" cy="336"/>
                </a:xfrm>
              </p:grpSpPr>
              <p:sp>
                <p:nvSpPr>
                  <p:cNvPr id="47204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816"/>
                    <a:ext cx="10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05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16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206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4128" y="624"/>
                  <a:ext cx="1152" cy="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  <a:latin typeface="Arial" pitchFamily="34" charset="0"/>
                    </a:rPr>
                    <a:t>Cisarua, CV</a:t>
                  </a:r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231" name="Text Box 127"/>
              <p:cNvSpPr txBox="1">
                <a:spLocks noChangeArrowheads="1"/>
              </p:cNvSpPr>
              <p:nvPr/>
            </p:nvSpPr>
            <p:spPr bwMode="auto">
              <a:xfrm>
                <a:off x="4236" y="816"/>
                <a:ext cx="4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800.000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700.000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33" name="Group 129"/>
            <p:cNvGrpSpPr>
              <a:grpSpLocks/>
            </p:cNvGrpSpPr>
            <p:nvPr/>
          </p:nvGrpSpPr>
          <p:grpSpPr bwMode="auto">
            <a:xfrm>
              <a:off x="4272" y="1680"/>
              <a:ext cx="1152" cy="432"/>
              <a:chOff x="4128" y="672"/>
              <a:chExt cx="1152" cy="432"/>
            </a:xfrm>
          </p:grpSpPr>
          <p:grpSp>
            <p:nvGrpSpPr>
              <p:cNvPr id="47234" name="Group 130"/>
              <p:cNvGrpSpPr>
                <a:grpSpLocks/>
              </p:cNvGrpSpPr>
              <p:nvPr/>
            </p:nvGrpSpPr>
            <p:grpSpPr bwMode="auto">
              <a:xfrm>
                <a:off x="4128" y="672"/>
                <a:ext cx="1152" cy="432"/>
                <a:chOff x="4128" y="624"/>
                <a:chExt cx="1152" cy="528"/>
              </a:xfrm>
            </p:grpSpPr>
            <p:sp>
              <p:nvSpPr>
                <p:cNvPr id="472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4176" y="624"/>
                  <a:ext cx="1056" cy="52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5F5F5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236" name="Group 132"/>
                <p:cNvGrpSpPr>
                  <a:grpSpLocks/>
                </p:cNvGrpSpPr>
                <p:nvPr/>
              </p:nvGrpSpPr>
              <p:grpSpPr bwMode="auto">
                <a:xfrm>
                  <a:off x="4176" y="816"/>
                  <a:ext cx="1056" cy="336"/>
                  <a:chOff x="4176" y="816"/>
                  <a:chExt cx="1056" cy="336"/>
                </a:xfrm>
              </p:grpSpPr>
              <p:sp>
                <p:nvSpPr>
                  <p:cNvPr id="47237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816"/>
                    <a:ext cx="10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38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16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23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4128" y="624"/>
                  <a:ext cx="1152" cy="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  <a:latin typeface="Arial" pitchFamily="34" charset="0"/>
                    </a:rPr>
                    <a:t>Jatijajar, PT</a:t>
                  </a:r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240" name="Text Box 136"/>
              <p:cNvSpPr txBox="1">
                <a:spLocks noChangeArrowheads="1"/>
              </p:cNvSpPr>
              <p:nvPr/>
            </p:nvSpPr>
            <p:spPr bwMode="auto">
              <a:xfrm>
                <a:off x="4236" y="816"/>
                <a:ext cx="46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425.000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41" name="Group 137"/>
            <p:cNvGrpSpPr>
              <a:grpSpLocks/>
            </p:cNvGrpSpPr>
            <p:nvPr/>
          </p:nvGrpSpPr>
          <p:grpSpPr bwMode="auto">
            <a:xfrm>
              <a:off x="4272" y="2256"/>
              <a:ext cx="1152" cy="432"/>
              <a:chOff x="4128" y="672"/>
              <a:chExt cx="1152" cy="432"/>
            </a:xfrm>
          </p:grpSpPr>
          <p:grpSp>
            <p:nvGrpSpPr>
              <p:cNvPr id="47242" name="Group 138"/>
              <p:cNvGrpSpPr>
                <a:grpSpLocks/>
              </p:cNvGrpSpPr>
              <p:nvPr/>
            </p:nvGrpSpPr>
            <p:grpSpPr bwMode="auto">
              <a:xfrm>
                <a:off x="4128" y="672"/>
                <a:ext cx="1152" cy="432"/>
                <a:chOff x="4128" y="624"/>
                <a:chExt cx="1152" cy="528"/>
              </a:xfrm>
            </p:grpSpPr>
            <p:sp>
              <p:nvSpPr>
                <p:cNvPr id="47243" name="Rectangle 139"/>
                <p:cNvSpPr>
                  <a:spLocks noChangeArrowheads="1"/>
                </p:cNvSpPr>
                <p:nvPr/>
              </p:nvSpPr>
              <p:spPr bwMode="auto">
                <a:xfrm>
                  <a:off x="4176" y="624"/>
                  <a:ext cx="1056" cy="52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5F5F5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244" name="Group 140"/>
                <p:cNvGrpSpPr>
                  <a:grpSpLocks/>
                </p:cNvGrpSpPr>
                <p:nvPr/>
              </p:nvGrpSpPr>
              <p:grpSpPr bwMode="auto">
                <a:xfrm>
                  <a:off x="4176" y="816"/>
                  <a:ext cx="1056" cy="336"/>
                  <a:chOff x="4176" y="816"/>
                  <a:chExt cx="1056" cy="336"/>
                </a:xfrm>
              </p:grpSpPr>
              <p:sp>
                <p:nvSpPr>
                  <p:cNvPr id="47245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816"/>
                    <a:ext cx="10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46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16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247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128" y="624"/>
                  <a:ext cx="1152" cy="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  <a:latin typeface="Arial" pitchFamily="34" charset="0"/>
                    </a:rPr>
                    <a:t>Kaliurang, PT</a:t>
                  </a:r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248" name="Text Box 144"/>
              <p:cNvSpPr txBox="1">
                <a:spLocks noChangeArrowheads="1"/>
              </p:cNvSpPr>
              <p:nvPr/>
            </p:nvSpPr>
            <p:spPr bwMode="auto">
              <a:xfrm>
                <a:off x="4236" y="816"/>
                <a:ext cx="46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220.000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49" name="Group 145"/>
            <p:cNvGrpSpPr>
              <a:grpSpLocks/>
            </p:cNvGrpSpPr>
            <p:nvPr/>
          </p:nvGrpSpPr>
          <p:grpSpPr bwMode="auto">
            <a:xfrm>
              <a:off x="4272" y="2832"/>
              <a:ext cx="1152" cy="432"/>
              <a:chOff x="4128" y="672"/>
              <a:chExt cx="1152" cy="432"/>
            </a:xfrm>
          </p:grpSpPr>
          <p:grpSp>
            <p:nvGrpSpPr>
              <p:cNvPr id="47250" name="Group 146"/>
              <p:cNvGrpSpPr>
                <a:grpSpLocks/>
              </p:cNvGrpSpPr>
              <p:nvPr/>
            </p:nvGrpSpPr>
            <p:grpSpPr bwMode="auto">
              <a:xfrm>
                <a:off x="4128" y="672"/>
                <a:ext cx="1152" cy="432"/>
                <a:chOff x="4128" y="624"/>
                <a:chExt cx="1152" cy="528"/>
              </a:xfrm>
            </p:grpSpPr>
            <p:sp>
              <p:nvSpPr>
                <p:cNvPr id="47251" name="Rectangle 147"/>
                <p:cNvSpPr>
                  <a:spLocks noChangeArrowheads="1"/>
                </p:cNvSpPr>
                <p:nvPr/>
              </p:nvSpPr>
              <p:spPr bwMode="auto">
                <a:xfrm>
                  <a:off x="4176" y="624"/>
                  <a:ext cx="1056" cy="52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5F5F5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252" name="Group 148"/>
                <p:cNvGrpSpPr>
                  <a:grpSpLocks/>
                </p:cNvGrpSpPr>
                <p:nvPr/>
              </p:nvGrpSpPr>
              <p:grpSpPr bwMode="auto">
                <a:xfrm>
                  <a:off x="4176" y="816"/>
                  <a:ext cx="1056" cy="336"/>
                  <a:chOff x="4176" y="816"/>
                  <a:chExt cx="1056" cy="336"/>
                </a:xfrm>
              </p:grpSpPr>
              <p:sp>
                <p:nvSpPr>
                  <p:cNvPr id="47253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816"/>
                    <a:ext cx="10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54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16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255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128" y="624"/>
                  <a:ext cx="1152" cy="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  <a:latin typeface="Arial" pitchFamily="34" charset="0"/>
                    </a:rPr>
                    <a:t>Sarangan, PT</a:t>
                  </a:r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256" name="Text Box 152"/>
              <p:cNvSpPr txBox="1">
                <a:spLocks noChangeArrowheads="1"/>
              </p:cNvSpPr>
              <p:nvPr/>
            </p:nvSpPr>
            <p:spPr bwMode="auto">
              <a:xfrm>
                <a:off x="4156" y="816"/>
                <a:ext cx="5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2.055.000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1.750.000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257" name="Group 153"/>
            <p:cNvGrpSpPr>
              <a:grpSpLocks/>
            </p:cNvGrpSpPr>
            <p:nvPr/>
          </p:nvGrpSpPr>
          <p:grpSpPr bwMode="auto">
            <a:xfrm>
              <a:off x="4272" y="3408"/>
              <a:ext cx="1152" cy="432"/>
              <a:chOff x="4128" y="672"/>
              <a:chExt cx="1152" cy="432"/>
            </a:xfrm>
          </p:grpSpPr>
          <p:grpSp>
            <p:nvGrpSpPr>
              <p:cNvPr id="47258" name="Group 154"/>
              <p:cNvGrpSpPr>
                <a:grpSpLocks/>
              </p:cNvGrpSpPr>
              <p:nvPr/>
            </p:nvGrpSpPr>
            <p:grpSpPr bwMode="auto">
              <a:xfrm>
                <a:off x="4128" y="672"/>
                <a:ext cx="1152" cy="432"/>
                <a:chOff x="4128" y="624"/>
                <a:chExt cx="1152" cy="528"/>
              </a:xfrm>
            </p:grpSpPr>
            <p:sp>
              <p:nvSpPr>
                <p:cNvPr id="47259" name="Rectangle 155"/>
                <p:cNvSpPr>
                  <a:spLocks noChangeArrowheads="1"/>
                </p:cNvSpPr>
                <p:nvPr/>
              </p:nvSpPr>
              <p:spPr bwMode="auto">
                <a:xfrm>
                  <a:off x="4176" y="624"/>
                  <a:ext cx="1056" cy="52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5F5F5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7260" name="Group 156"/>
                <p:cNvGrpSpPr>
                  <a:grpSpLocks/>
                </p:cNvGrpSpPr>
                <p:nvPr/>
              </p:nvGrpSpPr>
              <p:grpSpPr bwMode="auto">
                <a:xfrm>
                  <a:off x="4176" y="816"/>
                  <a:ext cx="1056" cy="336"/>
                  <a:chOff x="4176" y="816"/>
                  <a:chExt cx="1056" cy="336"/>
                </a:xfrm>
              </p:grpSpPr>
              <p:sp>
                <p:nvSpPr>
                  <p:cNvPr id="47261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816"/>
                    <a:ext cx="105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262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16"/>
                    <a:ext cx="0" cy="336"/>
                  </a:xfrm>
                  <a:prstGeom prst="line">
                    <a:avLst/>
                  </a:prstGeom>
                  <a:noFill/>
                  <a:ln w="12700">
                    <a:solidFill>
                      <a:srgbClr val="FFCC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263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128" y="624"/>
                  <a:ext cx="1152" cy="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200">
                      <a:solidFill>
                        <a:schemeClr val="bg1"/>
                      </a:solidFill>
                      <a:latin typeface="Arial" pitchFamily="34" charset="0"/>
                    </a:rPr>
                    <a:t>Tawangmangu, UD</a:t>
                  </a:r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7264" name="Text Box 160"/>
              <p:cNvSpPr txBox="1">
                <a:spLocks noChangeArrowheads="1"/>
              </p:cNvSpPr>
              <p:nvPr/>
            </p:nvSpPr>
            <p:spPr bwMode="auto">
              <a:xfrm>
                <a:off x="4156" y="816"/>
                <a:ext cx="5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1.100.000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145.000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266" name="Text Box 162"/>
            <p:cNvSpPr txBox="1">
              <a:spLocks noChangeArrowheads="1"/>
            </p:cNvSpPr>
            <p:nvPr/>
          </p:nvSpPr>
          <p:spPr bwMode="auto">
            <a:xfrm>
              <a:off x="4176" y="672"/>
              <a:ext cx="1344" cy="28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Buku</a:t>
              </a: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Besar</a:t>
              </a: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Pembantu</a:t>
              </a:r>
              <a:endParaRPr lang="en-US" sz="1200" dirty="0">
                <a:solidFill>
                  <a:schemeClr val="bg1"/>
                </a:solidFill>
                <a:latin typeface="Arial" pitchFamily="34" charset="0"/>
              </a:endParaRPr>
            </a:p>
            <a:p>
              <a:pPr algn="ctr"/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Piutang</a:t>
              </a:r>
              <a:r>
                <a:rPr lang="en-US" sz="1200" dirty="0">
                  <a:solidFill>
                    <a:schemeClr val="bg1"/>
                  </a:solidFill>
                  <a:latin typeface="Arial" pitchFamily="34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latin typeface="Arial" pitchFamily="34" charset="0"/>
                </a:rPr>
                <a:t>Dagang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47279" name="Group 175"/>
            <p:cNvGrpSpPr>
              <a:grpSpLocks/>
            </p:cNvGrpSpPr>
            <p:nvPr/>
          </p:nvGrpSpPr>
          <p:grpSpPr bwMode="auto">
            <a:xfrm>
              <a:off x="3888" y="1344"/>
              <a:ext cx="432" cy="2400"/>
              <a:chOff x="3888" y="1344"/>
              <a:chExt cx="432" cy="2400"/>
            </a:xfrm>
          </p:grpSpPr>
          <p:sp>
            <p:nvSpPr>
              <p:cNvPr id="47270" name="Line 166"/>
              <p:cNvSpPr>
                <a:spLocks noChangeShapeType="1"/>
              </p:cNvSpPr>
              <p:nvPr/>
            </p:nvSpPr>
            <p:spPr bwMode="auto">
              <a:xfrm>
                <a:off x="3984" y="1344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1" name="Line 167"/>
              <p:cNvSpPr>
                <a:spLocks noChangeShapeType="1"/>
              </p:cNvSpPr>
              <p:nvPr/>
            </p:nvSpPr>
            <p:spPr bwMode="auto">
              <a:xfrm>
                <a:off x="3984" y="145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2" name="Line 168"/>
              <p:cNvSpPr>
                <a:spLocks noChangeShapeType="1"/>
              </p:cNvSpPr>
              <p:nvPr/>
            </p:nvSpPr>
            <p:spPr bwMode="auto">
              <a:xfrm>
                <a:off x="3984" y="1920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3" name="Line 169"/>
              <p:cNvSpPr>
                <a:spLocks noChangeShapeType="1"/>
              </p:cNvSpPr>
              <p:nvPr/>
            </p:nvSpPr>
            <p:spPr bwMode="auto">
              <a:xfrm>
                <a:off x="3888" y="2496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4" name="Line 170"/>
              <p:cNvSpPr>
                <a:spLocks noChangeShapeType="1"/>
              </p:cNvSpPr>
              <p:nvPr/>
            </p:nvSpPr>
            <p:spPr bwMode="auto">
              <a:xfrm>
                <a:off x="3984" y="307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5" name="Line 171"/>
              <p:cNvSpPr>
                <a:spLocks noChangeShapeType="1"/>
              </p:cNvSpPr>
              <p:nvPr/>
            </p:nvSpPr>
            <p:spPr bwMode="auto">
              <a:xfrm>
                <a:off x="3984" y="3180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76" name="Line 172"/>
              <p:cNvSpPr>
                <a:spLocks noChangeShapeType="1"/>
              </p:cNvSpPr>
              <p:nvPr/>
            </p:nvSpPr>
            <p:spPr bwMode="auto">
              <a:xfrm>
                <a:off x="3984" y="3648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278" name="Group 174"/>
              <p:cNvGrpSpPr>
                <a:grpSpLocks/>
              </p:cNvGrpSpPr>
              <p:nvPr/>
            </p:nvGrpSpPr>
            <p:grpSpPr bwMode="auto">
              <a:xfrm>
                <a:off x="3984" y="1344"/>
                <a:ext cx="336" cy="2400"/>
                <a:chOff x="3984" y="1344"/>
                <a:chExt cx="336" cy="2400"/>
              </a:xfrm>
            </p:grpSpPr>
            <p:sp>
              <p:nvSpPr>
                <p:cNvPr id="47269" name="Line 165"/>
                <p:cNvSpPr>
                  <a:spLocks noChangeShapeType="1"/>
                </p:cNvSpPr>
                <p:nvPr/>
              </p:nvSpPr>
              <p:spPr bwMode="auto">
                <a:xfrm>
                  <a:off x="3984" y="1344"/>
                  <a:ext cx="0" cy="2400"/>
                </a:xfrm>
                <a:prstGeom prst="line">
                  <a:avLst/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77" name="Line 173"/>
                <p:cNvSpPr>
                  <a:spLocks noChangeShapeType="1"/>
                </p:cNvSpPr>
                <p:nvPr/>
              </p:nvSpPr>
              <p:spPr bwMode="auto">
                <a:xfrm>
                  <a:off x="3984" y="3744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FFCC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7281" name="Line 177"/>
          <p:cNvSpPr>
            <a:spLocks noChangeShapeType="1"/>
          </p:cNvSpPr>
          <p:nvPr/>
        </p:nvSpPr>
        <p:spPr bwMode="auto">
          <a:xfrm>
            <a:off x="5181600" y="2057400"/>
            <a:ext cx="2286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82" name="Line 178"/>
          <p:cNvSpPr>
            <a:spLocks noChangeShapeType="1"/>
          </p:cNvSpPr>
          <p:nvPr/>
        </p:nvSpPr>
        <p:spPr bwMode="auto">
          <a:xfrm>
            <a:off x="5410200" y="2057400"/>
            <a:ext cx="0" cy="16764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320" name="Group 216"/>
          <p:cNvGrpSpPr>
            <a:grpSpLocks/>
          </p:cNvGrpSpPr>
          <p:nvPr/>
        </p:nvGrpSpPr>
        <p:grpSpPr bwMode="auto">
          <a:xfrm>
            <a:off x="381000" y="457200"/>
            <a:ext cx="4724400" cy="2865438"/>
            <a:chOff x="240" y="288"/>
            <a:chExt cx="2976" cy="1805"/>
          </a:xfrm>
        </p:grpSpPr>
        <p:sp>
          <p:nvSpPr>
            <p:cNvPr id="47136" name="Rectangle 32"/>
            <p:cNvSpPr>
              <a:spLocks noChangeArrowheads="1"/>
            </p:cNvSpPr>
            <p:nvPr/>
          </p:nvSpPr>
          <p:spPr bwMode="auto">
            <a:xfrm>
              <a:off x="264" y="768"/>
              <a:ext cx="2832" cy="1200"/>
            </a:xfrm>
            <a:prstGeom prst="rect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Rectangle 33"/>
            <p:cNvSpPr>
              <a:spLocks noChangeArrowheads="1"/>
            </p:cNvSpPr>
            <p:nvPr/>
          </p:nvSpPr>
          <p:spPr bwMode="auto">
            <a:xfrm>
              <a:off x="264" y="576"/>
              <a:ext cx="2832" cy="192"/>
            </a:xfrm>
            <a:prstGeom prst="rect">
              <a:avLst/>
            </a:prstGeom>
            <a:solidFill>
              <a:srgbClr val="29292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Text Box 34"/>
            <p:cNvSpPr txBox="1">
              <a:spLocks noChangeArrowheads="1"/>
            </p:cNvSpPr>
            <p:nvPr/>
          </p:nvSpPr>
          <p:spPr bwMode="auto">
            <a:xfrm>
              <a:off x="696" y="816"/>
              <a:ext cx="1230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Cisarua, CV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Tawangmangu, UD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Cisarua, CV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Jatijajar,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Sarangan,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Kaliurang,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Sarangan, PT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Tawangmangu, UD</a:t>
              </a:r>
            </a:p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Piutang Usaha/Penjualan</a:t>
              </a:r>
            </a:p>
          </p:txBody>
        </p:sp>
        <p:sp>
          <p:nvSpPr>
            <p:cNvPr id="47139" name="Text Box 35"/>
            <p:cNvSpPr txBox="1">
              <a:spLocks noChangeArrowheads="1"/>
            </p:cNvSpPr>
            <p:nvPr/>
          </p:nvSpPr>
          <p:spPr bwMode="auto">
            <a:xfrm>
              <a:off x="1878" y="822"/>
              <a:ext cx="480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KP-021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KP-022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KP-023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KP-024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KP-025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KP-026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KP-027</a:t>
              </a:r>
            </a:p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KP-028</a:t>
              </a:r>
            </a:p>
            <a:p>
              <a:pPr algn="ctr"/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40" name="Text Box 36"/>
            <p:cNvSpPr txBox="1">
              <a:spLocks noChangeArrowheads="1"/>
            </p:cNvSpPr>
            <p:nvPr/>
          </p:nvSpPr>
          <p:spPr bwMode="auto">
            <a:xfrm>
              <a:off x="2520" y="816"/>
              <a:ext cx="576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800.000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1.100.000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700.000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425.000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2.055.000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220.000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1.750.000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145.500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7.195.500</a:t>
              </a:r>
            </a:p>
          </p:txBody>
        </p:sp>
        <p:sp>
          <p:nvSpPr>
            <p:cNvPr id="47141" name="Text Box 37"/>
            <p:cNvSpPr txBox="1">
              <a:spLocks noChangeArrowheads="1"/>
            </p:cNvSpPr>
            <p:nvPr/>
          </p:nvSpPr>
          <p:spPr bwMode="auto">
            <a:xfrm>
              <a:off x="264" y="576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42" name="Text Box 38"/>
            <p:cNvSpPr txBox="1">
              <a:spLocks noChangeArrowheads="1"/>
            </p:cNvSpPr>
            <p:nvPr/>
          </p:nvSpPr>
          <p:spPr bwMode="auto">
            <a:xfrm>
              <a:off x="744" y="576"/>
              <a:ext cx="99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Pelanggan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43" name="Text Box 39"/>
            <p:cNvSpPr txBox="1">
              <a:spLocks noChangeArrowheads="1"/>
            </p:cNvSpPr>
            <p:nvPr/>
          </p:nvSpPr>
          <p:spPr bwMode="auto">
            <a:xfrm>
              <a:off x="1926" y="576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Faktur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44" name="Text Box 40"/>
            <p:cNvSpPr txBox="1">
              <a:spLocks noChangeArrowheads="1"/>
            </p:cNvSpPr>
            <p:nvPr/>
          </p:nvSpPr>
          <p:spPr bwMode="auto">
            <a:xfrm>
              <a:off x="2358" y="576"/>
              <a:ext cx="19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45" name="Text Box 41"/>
            <p:cNvSpPr txBox="1">
              <a:spLocks noChangeArrowheads="1"/>
            </p:cNvSpPr>
            <p:nvPr/>
          </p:nvSpPr>
          <p:spPr bwMode="auto">
            <a:xfrm>
              <a:off x="2598" y="576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Jumlah</a:t>
              </a:r>
              <a:endParaRPr lang="en-US" sz="12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47146" name="Group 42"/>
            <p:cNvGrpSpPr>
              <a:grpSpLocks/>
            </p:cNvGrpSpPr>
            <p:nvPr/>
          </p:nvGrpSpPr>
          <p:grpSpPr bwMode="auto">
            <a:xfrm>
              <a:off x="264" y="576"/>
              <a:ext cx="2832" cy="1392"/>
              <a:chOff x="1488" y="2592"/>
              <a:chExt cx="2832" cy="1152"/>
            </a:xfrm>
          </p:grpSpPr>
          <p:sp>
            <p:nvSpPr>
              <p:cNvPr id="47147" name="Line 43"/>
              <p:cNvSpPr>
                <a:spLocks noChangeShapeType="1"/>
              </p:cNvSpPr>
              <p:nvPr/>
            </p:nvSpPr>
            <p:spPr bwMode="auto">
              <a:xfrm>
                <a:off x="1488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8" name="Line 44"/>
              <p:cNvSpPr>
                <a:spLocks noChangeShapeType="1"/>
              </p:cNvSpPr>
              <p:nvPr/>
            </p:nvSpPr>
            <p:spPr bwMode="auto">
              <a:xfrm>
                <a:off x="1920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9" name="Line 45"/>
              <p:cNvSpPr>
                <a:spLocks noChangeShapeType="1"/>
              </p:cNvSpPr>
              <p:nvPr/>
            </p:nvSpPr>
            <p:spPr bwMode="auto">
              <a:xfrm>
                <a:off x="3102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0" name="Line 46"/>
              <p:cNvSpPr>
                <a:spLocks noChangeShapeType="1"/>
              </p:cNvSpPr>
              <p:nvPr/>
            </p:nvSpPr>
            <p:spPr bwMode="auto">
              <a:xfrm>
                <a:off x="3582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1" name="Line 47"/>
              <p:cNvSpPr>
                <a:spLocks noChangeShapeType="1"/>
              </p:cNvSpPr>
              <p:nvPr/>
            </p:nvSpPr>
            <p:spPr bwMode="auto">
              <a:xfrm>
                <a:off x="3774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2" name="Line 48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53" name="Line 49"/>
            <p:cNvSpPr>
              <a:spLocks noChangeShapeType="1"/>
            </p:cNvSpPr>
            <p:nvPr/>
          </p:nvSpPr>
          <p:spPr bwMode="auto">
            <a:xfrm>
              <a:off x="516" y="768"/>
              <a:ext cx="0" cy="120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54" name="Group 50"/>
            <p:cNvGrpSpPr>
              <a:grpSpLocks/>
            </p:cNvGrpSpPr>
            <p:nvPr/>
          </p:nvGrpSpPr>
          <p:grpSpPr bwMode="auto">
            <a:xfrm>
              <a:off x="264" y="576"/>
              <a:ext cx="2832" cy="192"/>
              <a:chOff x="990" y="2592"/>
              <a:chExt cx="3330" cy="192"/>
            </a:xfrm>
          </p:grpSpPr>
          <p:sp>
            <p:nvSpPr>
              <p:cNvPr id="47155" name="Line 51"/>
              <p:cNvSpPr>
                <a:spLocks noChangeShapeType="1"/>
              </p:cNvSpPr>
              <p:nvPr/>
            </p:nvSpPr>
            <p:spPr bwMode="auto">
              <a:xfrm>
                <a:off x="990" y="2592"/>
                <a:ext cx="333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6" name="Line 52"/>
              <p:cNvSpPr>
                <a:spLocks noChangeShapeType="1"/>
              </p:cNvSpPr>
              <p:nvPr/>
            </p:nvSpPr>
            <p:spPr bwMode="auto">
              <a:xfrm>
                <a:off x="990" y="2784"/>
                <a:ext cx="333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157" name="Text Box 53"/>
            <p:cNvSpPr txBox="1">
              <a:spLocks noChangeArrowheads="1"/>
            </p:cNvSpPr>
            <p:nvPr/>
          </p:nvSpPr>
          <p:spPr bwMode="auto">
            <a:xfrm>
              <a:off x="474" y="816"/>
              <a:ext cx="240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5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17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18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23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29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30</a:t>
              </a:r>
            </a:p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31</a:t>
              </a:r>
            </a:p>
          </p:txBody>
        </p:sp>
        <p:sp>
          <p:nvSpPr>
            <p:cNvPr id="47158" name="Text Box 54"/>
            <p:cNvSpPr txBox="1">
              <a:spLocks noChangeArrowheads="1"/>
            </p:cNvSpPr>
            <p:nvPr/>
          </p:nvSpPr>
          <p:spPr bwMode="auto">
            <a:xfrm>
              <a:off x="240" y="816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Mei</a:t>
              </a:r>
            </a:p>
          </p:txBody>
        </p:sp>
        <p:sp>
          <p:nvSpPr>
            <p:cNvPr id="47159" name="Text Box 55"/>
            <p:cNvSpPr txBox="1">
              <a:spLocks noChangeArrowheads="1"/>
            </p:cNvSpPr>
            <p:nvPr/>
          </p:nvSpPr>
          <p:spPr bwMode="auto">
            <a:xfrm>
              <a:off x="984" y="288"/>
              <a:ext cx="1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  <a:latin typeface="Arial" pitchFamily="34" charset="0"/>
                </a:rPr>
                <a:t>JURNAL PENJUALAN</a:t>
              </a:r>
            </a:p>
          </p:txBody>
        </p:sp>
        <p:sp>
          <p:nvSpPr>
            <p:cNvPr id="47160" name="Text Box 56"/>
            <p:cNvSpPr txBox="1">
              <a:spLocks noChangeArrowheads="1"/>
            </p:cNvSpPr>
            <p:nvPr/>
          </p:nvSpPr>
          <p:spPr bwMode="auto">
            <a:xfrm>
              <a:off x="282" y="402"/>
              <a:ext cx="672" cy="17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Tahun: </a:t>
              </a:r>
              <a:r>
                <a:rPr lang="en-US" sz="1200">
                  <a:solidFill>
                    <a:srgbClr val="FF9933"/>
                  </a:solidFill>
                  <a:latin typeface="Arial" pitchFamily="34" charset="0"/>
                </a:rPr>
                <a:t>1999</a:t>
              </a:r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161" name="Text Box 57"/>
            <p:cNvSpPr txBox="1">
              <a:spLocks noChangeArrowheads="1"/>
            </p:cNvSpPr>
            <p:nvPr/>
          </p:nvSpPr>
          <p:spPr bwMode="auto">
            <a:xfrm>
              <a:off x="2394" y="408"/>
              <a:ext cx="672" cy="17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Hlm.: </a:t>
              </a:r>
              <a:r>
                <a:rPr lang="en-US" sz="1200">
                  <a:solidFill>
                    <a:srgbClr val="FF9933"/>
                  </a:solidFill>
                  <a:latin typeface="Arial" pitchFamily="34" charset="0"/>
                </a:rPr>
                <a:t>PN-05</a:t>
              </a:r>
              <a:endParaRPr lang="en-US" sz="12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47280" name="AutoShape 176"/>
            <p:cNvSpPr>
              <a:spLocks/>
            </p:cNvSpPr>
            <p:nvPr/>
          </p:nvSpPr>
          <p:spPr bwMode="auto">
            <a:xfrm>
              <a:off x="3120" y="864"/>
              <a:ext cx="96" cy="912"/>
            </a:xfrm>
            <a:prstGeom prst="rightBrace">
              <a:avLst>
                <a:gd name="adj1" fmla="val 79167"/>
                <a:gd name="adj2" fmla="val 50000"/>
              </a:avLst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auto">
            <a:xfrm>
              <a:off x="696" y="1764"/>
              <a:ext cx="24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auto">
            <a:xfrm>
              <a:off x="697" y="1888"/>
              <a:ext cx="24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auto">
            <a:xfrm>
              <a:off x="696" y="1908"/>
              <a:ext cx="24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6" name="Text Box 182"/>
            <p:cNvSpPr txBox="1">
              <a:spLocks noChangeArrowheads="1"/>
            </p:cNvSpPr>
            <p:nvPr/>
          </p:nvSpPr>
          <p:spPr bwMode="auto">
            <a:xfrm>
              <a:off x="2544" y="1920"/>
              <a:ext cx="58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(102)/(601)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7290" name="Group 186"/>
          <p:cNvGrpSpPr>
            <a:grpSpLocks/>
          </p:cNvGrpSpPr>
          <p:nvPr/>
        </p:nvGrpSpPr>
        <p:grpSpPr bwMode="auto">
          <a:xfrm>
            <a:off x="3657600" y="3276600"/>
            <a:ext cx="838200" cy="457200"/>
            <a:chOff x="2304" y="2064"/>
            <a:chExt cx="528" cy="288"/>
          </a:xfrm>
        </p:grpSpPr>
        <p:sp>
          <p:nvSpPr>
            <p:cNvPr id="47287" name="Line 183"/>
            <p:cNvSpPr>
              <a:spLocks noChangeShapeType="1"/>
            </p:cNvSpPr>
            <p:nvPr/>
          </p:nvSpPr>
          <p:spPr bwMode="auto">
            <a:xfrm>
              <a:off x="2832" y="2064"/>
              <a:ext cx="0" cy="144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8" name="Line 184"/>
            <p:cNvSpPr>
              <a:spLocks noChangeShapeType="1"/>
            </p:cNvSpPr>
            <p:nvPr/>
          </p:nvSpPr>
          <p:spPr bwMode="auto">
            <a:xfrm>
              <a:off x="2304" y="2208"/>
              <a:ext cx="52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89" name="Line 185"/>
            <p:cNvSpPr>
              <a:spLocks noChangeShapeType="1"/>
            </p:cNvSpPr>
            <p:nvPr/>
          </p:nvSpPr>
          <p:spPr bwMode="auto">
            <a:xfrm>
              <a:off x="2304" y="2208"/>
              <a:ext cx="0" cy="144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310" name="Text Box 206"/>
          <p:cNvSpPr txBox="1">
            <a:spLocks noChangeArrowheads="1"/>
          </p:cNvSpPr>
          <p:nvPr/>
        </p:nvSpPr>
        <p:spPr bwMode="auto">
          <a:xfrm>
            <a:off x="1856030" y="4791075"/>
            <a:ext cx="1558440" cy="276999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Buku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Besar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Umum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7319" name="Group 215"/>
          <p:cNvGrpSpPr>
            <a:grpSpLocks/>
          </p:cNvGrpSpPr>
          <p:nvPr/>
        </p:nvGrpSpPr>
        <p:grpSpPr bwMode="auto">
          <a:xfrm>
            <a:off x="228600" y="5095875"/>
            <a:ext cx="4953000" cy="1066800"/>
            <a:chOff x="144" y="3210"/>
            <a:chExt cx="3120" cy="672"/>
          </a:xfrm>
        </p:grpSpPr>
        <p:sp>
          <p:nvSpPr>
            <p:cNvPr id="47309" name="Rectangle 205"/>
            <p:cNvSpPr>
              <a:spLocks noChangeArrowheads="1"/>
            </p:cNvSpPr>
            <p:nvPr/>
          </p:nvSpPr>
          <p:spPr bwMode="auto">
            <a:xfrm>
              <a:off x="144" y="3210"/>
              <a:ext cx="3120" cy="672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300" name="Group 196"/>
            <p:cNvGrpSpPr>
              <a:grpSpLocks/>
            </p:cNvGrpSpPr>
            <p:nvPr/>
          </p:nvGrpSpPr>
          <p:grpSpPr bwMode="auto">
            <a:xfrm>
              <a:off x="480" y="3324"/>
              <a:ext cx="1152" cy="432"/>
              <a:chOff x="768" y="3120"/>
              <a:chExt cx="1152" cy="432"/>
            </a:xfrm>
          </p:grpSpPr>
          <p:sp>
            <p:nvSpPr>
              <p:cNvPr id="47293" name="Rectangle 189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056" cy="432"/>
              </a:xfrm>
              <a:prstGeom prst="rect">
                <a:avLst/>
              </a:prstGeom>
              <a:solidFill>
                <a:srgbClr val="33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294" name="Group 190"/>
              <p:cNvGrpSpPr>
                <a:grpSpLocks/>
              </p:cNvGrpSpPr>
              <p:nvPr/>
            </p:nvGrpSpPr>
            <p:grpSpPr bwMode="auto">
              <a:xfrm>
                <a:off x="816" y="3277"/>
                <a:ext cx="1056" cy="275"/>
                <a:chOff x="4176" y="816"/>
                <a:chExt cx="1056" cy="336"/>
              </a:xfrm>
            </p:grpSpPr>
            <p:sp>
              <p:nvSpPr>
                <p:cNvPr id="47295" name="Line 191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296" name="Line 192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297" name="Text Box 193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11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Piutang Usaha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7298" name="Text Box 194"/>
              <p:cNvSpPr txBox="1">
                <a:spLocks noChangeArrowheads="1"/>
              </p:cNvSpPr>
              <p:nvPr/>
            </p:nvSpPr>
            <p:spPr bwMode="auto">
              <a:xfrm>
                <a:off x="796" y="3264"/>
                <a:ext cx="54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7.195.500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308" name="Group 204"/>
            <p:cNvGrpSpPr>
              <a:grpSpLocks/>
            </p:cNvGrpSpPr>
            <p:nvPr/>
          </p:nvGrpSpPr>
          <p:grpSpPr bwMode="auto">
            <a:xfrm>
              <a:off x="1824" y="3324"/>
              <a:ext cx="1061" cy="432"/>
              <a:chOff x="1632" y="3120"/>
              <a:chExt cx="1061" cy="432"/>
            </a:xfrm>
          </p:grpSpPr>
          <p:sp>
            <p:nvSpPr>
              <p:cNvPr id="47302" name="Rectangle 198"/>
              <p:cNvSpPr>
                <a:spLocks noChangeArrowheads="1"/>
              </p:cNvSpPr>
              <p:nvPr/>
            </p:nvSpPr>
            <p:spPr bwMode="auto">
              <a:xfrm>
                <a:off x="1632" y="3120"/>
                <a:ext cx="1056" cy="432"/>
              </a:xfrm>
              <a:prstGeom prst="rect">
                <a:avLst/>
              </a:prstGeom>
              <a:solidFill>
                <a:srgbClr val="33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5F5F5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7303" name="Group 199"/>
              <p:cNvGrpSpPr>
                <a:grpSpLocks/>
              </p:cNvGrpSpPr>
              <p:nvPr/>
            </p:nvGrpSpPr>
            <p:grpSpPr bwMode="auto">
              <a:xfrm>
                <a:off x="1632" y="3277"/>
                <a:ext cx="1056" cy="275"/>
                <a:chOff x="4176" y="816"/>
                <a:chExt cx="1056" cy="336"/>
              </a:xfrm>
            </p:grpSpPr>
            <p:sp>
              <p:nvSpPr>
                <p:cNvPr id="47304" name="Line 200"/>
                <p:cNvSpPr>
                  <a:spLocks noChangeShapeType="1"/>
                </p:cNvSpPr>
                <p:nvPr/>
              </p:nvSpPr>
              <p:spPr bwMode="auto">
                <a:xfrm>
                  <a:off x="4176" y="816"/>
                  <a:ext cx="1056" cy="0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305" name="Line 201"/>
                <p:cNvSpPr>
                  <a:spLocks noChangeShapeType="1"/>
                </p:cNvSpPr>
                <p:nvPr/>
              </p:nvSpPr>
              <p:spPr bwMode="auto">
                <a:xfrm>
                  <a:off x="4704" y="816"/>
                  <a:ext cx="0" cy="336"/>
                </a:xfrm>
                <a:prstGeom prst="line">
                  <a:avLst/>
                </a:prstGeom>
                <a:noFill/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307" name="Text Box 203"/>
              <p:cNvSpPr txBox="1">
                <a:spLocks noChangeArrowheads="1"/>
              </p:cNvSpPr>
              <p:nvPr/>
            </p:nvSpPr>
            <p:spPr bwMode="auto">
              <a:xfrm>
                <a:off x="2152" y="3264"/>
                <a:ext cx="54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7.195.500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306" name="Text Box 202"/>
            <p:cNvSpPr txBox="1">
              <a:spLocks noChangeArrowheads="1"/>
            </p:cNvSpPr>
            <p:nvPr/>
          </p:nvSpPr>
          <p:spPr bwMode="auto">
            <a:xfrm>
              <a:off x="1776" y="3312"/>
              <a:ext cx="11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" pitchFamily="34" charset="0"/>
                </a:rPr>
                <a:t>Penjualan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7317" name="Group 213"/>
          <p:cNvGrpSpPr>
            <a:grpSpLocks/>
          </p:cNvGrpSpPr>
          <p:nvPr/>
        </p:nvGrpSpPr>
        <p:grpSpPr bwMode="auto">
          <a:xfrm>
            <a:off x="457200" y="4191000"/>
            <a:ext cx="4572000" cy="1447800"/>
            <a:chOff x="288" y="2640"/>
            <a:chExt cx="2880" cy="912"/>
          </a:xfrm>
        </p:grpSpPr>
        <p:sp>
          <p:nvSpPr>
            <p:cNvPr id="47311" name="Line 207"/>
            <p:cNvSpPr>
              <a:spLocks noChangeShapeType="1"/>
            </p:cNvSpPr>
            <p:nvPr/>
          </p:nvSpPr>
          <p:spPr bwMode="auto">
            <a:xfrm>
              <a:off x="288" y="2880"/>
              <a:ext cx="2880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2" name="Line 208"/>
            <p:cNvSpPr>
              <a:spLocks noChangeShapeType="1"/>
            </p:cNvSpPr>
            <p:nvPr/>
          </p:nvSpPr>
          <p:spPr bwMode="auto">
            <a:xfrm>
              <a:off x="3168" y="2880"/>
              <a:ext cx="0" cy="672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3" name="Line 209"/>
            <p:cNvSpPr>
              <a:spLocks noChangeShapeType="1"/>
            </p:cNvSpPr>
            <p:nvPr/>
          </p:nvSpPr>
          <p:spPr bwMode="auto">
            <a:xfrm>
              <a:off x="288" y="2880"/>
              <a:ext cx="0" cy="672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4" name="Line 210"/>
            <p:cNvSpPr>
              <a:spLocks noChangeShapeType="1"/>
            </p:cNvSpPr>
            <p:nvPr/>
          </p:nvSpPr>
          <p:spPr bwMode="auto">
            <a:xfrm>
              <a:off x="288" y="3552"/>
              <a:ext cx="240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5" name="Line 211"/>
            <p:cNvSpPr>
              <a:spLocks noChangeShapeType="1"/>
            </p:cNvSpPr>
            <p:nvPr/>
          </p:nvSpPr>
          <p:spPr bwMode="auto">
            <a:xfrm flipH="1">
              <a:off x="2880" y="3552"/>
              <a:ext cx="28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316" name="Line 212"/>
            <p:cNvSpPr>
              <a:spLocks noChangeShapeType="1"/>
            </p:cNvSpPr>
            <p:nvPr/>
          </p:nvSpPr>
          <p:spPr bwMode="auto">
            <a:xfrm>
              <a:off x="2304" y="2640"/>
              <a:ext cx="0" cy="24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66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44E8-663A-4E0F-B2B4-E32F12837250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66224ED6-D462-4D4A-94F3-21B2AF94397C}" type="slidenum">
              <a:rPr lang="en-US" sz="1600">
                <a:solidFill>
                  <a:srgbClr val="FFCC00"/>
                </a:solidFill>
              </a:rPr>
              <a:pPr/>
              <a:t>6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6082" name="Group 1026"/>
          <p:cNvGrpSpPr>
            <a:grpSpLocks/>
          </p:cNvGrpSpPr>
          <p:nvPr/>
        </p:nvGrpSpPr>
        <p:grpSpPr bwMode="auto">
          <a:xfrm>
            <a:off x="1828800" y="1828800"/>
            <a:ext cx="2174875" cy="2943225"/>
            <a:chOff x="790" y="1632"/>
            <a:chExt cx="1370" cy="1854"/>
          </a:xfrm>
        </p:grpSpPr>
        <p:grpSp>
          <p:nvGrpSpPr>
            <p:cNvPr id="46083" name="Group 1027"/>
            <p:cNvGrpSpPr>
              <a:grpSpLocks/>
            </p:cNvGrpSpPr>
            <p:nvPr/>
          </p:nvGrpSpPr>
          <p:grpSpPr bwMode="auto">
            <a:xfrm>
              <a:off x="790" y="1632"/>
              <a:ext cx="1370" cy="1854"/>
              <a:chOff x="790" y="1271"/>
              <a:chExt cx="1717" cy="2215"/>
            </a:xfrm>
          </p:grpSpPr>
          <p:sp>
            <p:nvSpPr>
              <p:cNvPr id="46084" name="Freeform 1028"/>
              <p:cNvSpPr>
                <a:spLocks/>
              </p:cNvSpPr>
              <p:nvPr/>
            </p:nvSpPr>
            <p:spPr bwMode="auto">
              <a:xfrm>
                <a:off x="790" y="1271"/>
                <a:ext cx="1519" cy="233"/>
              </a:xfrm>
              <a:custGeom>
                <a:avLst/>
                <a:gdLst>
                  <a:gd name="T0" fmla="*/ 0 w 3037"/>
                  <a:gd name="T1" fmla="*/ 337 h 465"/>
                  <a:gd name="T2" fmla="*/ 2835 w 3037"/>
                  <a:gd name="T3" fmla="*/ 0 h 465"/>
                  <a:gd name="T4" fmla="*/ 2873 w 3037"/>
                  <a:gd name="T5" fmla="*/ 0 h 465"/>
                  <a:gd name="T6" fmla="*/ 2918 w 3037"/>
                  <a:gd name="T7" fmla="*/ 6 h 465"/>
                  <a:gd name="T8" fmla="*/ 2955 w 3037"/>
                  <a:gd name="T9" fmla="*/ 23 h 465"/>
                  <a:gd name="T10" fmla="*/ 2997 w 3037"/>
                  <a:gd name="T11" fmla="*/ 63 h 465"/>
                  <a:gd name="T12" fmla="*/ 3013 w 3037"/>
                  <a:gd name="T13" fmla="*/ 101 h 465"/>
                  <a:gd name="T14" fmla="*/ 3029 w 3037"/>
                  <a:gd name="T15" fmla="*/ 141 h 465"/>
                  <a:gd name="T16" fmla="*/ 3036 w 3037"/>
                  <a:gd name="T17" fmla="*/ 185 h 465"/>
                  <a:gd name="T18" fmla="*/ 3037 w 3037"/>
                  <a:gd name="T19" fmla="*/ 217 h 465"/>
                  <a:gd name="T20" fmla="*/ 3037 w 3037"/>
                  <a:gd name="T21" fmla="*/ 465 h 465"/>
                  <a:gd name="T22" fmla="*/ 76 w 3037"/>
                  <a:gd name="T23" fmla="*/ 465 h 465"/>
                  <a:gd name="T24" fmla="*/ 0 w 3037"/>
                  <a:gd name="T25" fmla="*/ 337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37" h="465">
                    <a:moveTo>
                      <a:pt x="0" y="337"/>
                    </a:moveTo>
                    <a:lnTo>
                      <a:pt x="2835" y="0"/>
                    </a:lnTo>
                    <a:lnTo>
                      <a:pt x="2873" y="0"/>
                    </a:lnTo>
                    <a:lnTo>
                      <a:pt x="2918" y="6"/>
                    </a:lnTo>
                    <a:lnTo>
                      <a:pt x="2955" y="23"/>
                    </a:lnTo>
                    <a:lnTo>
                      <a:pt x="2997" y="63"/>
                    </a:lnTo>
                    <a:lnTo>
                      <a:pt x="3013" y="101"/>
                    </a:lnTo>
                    <a:lnTo>
                      <a:pt x="3029" y="141"/>
                    </a:lnTo>
                    <a:lnTo>
                      <a:pt x="3036" y="185"/>
                    </a:lnTo>
                    <a:lnTo>
                      <a:pt x="3037" y="217"/>
                    </a:lnTo>
                    <a:lnTo>
                      <a:pt x="3037" y="465"/>
                    </a:lnTo>
                    <a:lnTo>
                      <a:pt x="76" y="465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5" name="Freeform 1029"/>
              <p:cNvSpPr>
                <a:spLocks/>
              </p:cNvSpPr>
              <p:nvPr/>
            </p:nvSpPr>
            <p:spPr bwMode="auto">
              <a:xfrm>
                <a:off x="805" y="1320"/>
                <a:ext cx="1393" cy="166"/>
              </a:xfrm>
              <a:custGeom>
                <a:avLst/>
                <a:gdLst>
                  <a:gd name="T0" fmla="*/ 0 w 2788"/>
                  <a:gd name="T1" fmla="*/ 271 h 332"/>
                  <a:gd name="T2" fmla="*/ 2788 w 2788"/>
                  <a:gd name="T3" fmla="*/ 0 h 332"/>
                  <a:gd name="T4" fmla="*/ 2788 w 2788"/>
                  <a:gd name="T5" fmla="*/ 332 h 332"/>
                  <a:gd name="T6" fmla="*/ 80 w 2788"/>
                  <a:gd name="T7" fmla="*/ 332 h 332"/>
                  <a:gd name="T8" fmla="*/ 0 w 2788"/>
                  <a:gd name="T9" fmla="*/ 27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8" h="332">
                    <a:moveTo>
                      <a:pt x="0" y="271"/>
                    </a:moveTo>
                    <a:lnTo>
                      <a:pt x="2788" y="0"/>
                    </a:lnTo>
                    <a:lnTo>
                      <a:pt x="2788" y="332"/>
                    </a:lnTo>
                    <a:lnTo>
                      <a:pt x="80" y="332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6" name="Freeform 1030"/>
              <p:cNvSpPr>
                <a:spLocks/>
              </p:cNvSpPr>
              <p:nvPr/>
            </p:nvSpPr>
            <p:spPr bwMode="auto">
              <a:xfrm>
                <a:off x="813" y="1351"/>
                <a:ext cx="1458" cy="133"/>
              </a:xfrm>
              <a:custGeom>
                <a:avLst/>
                <a:gdLst>
                  <a:gd name="T0" fmla="*/ 0 w 2915"/>
                  <a:gd name="T1" fmla="*/ 229 h 266"/>
                  <a:gd name="T2" fmla="*/ 2915 w 2915"/>
                  <a:gd name="T3" fmla="*/ 0 h 266"/>
                  <a:gd name="T4" fmla="*/ 2915 w 2915"/>
                  <a:gd name="T5" fmla="*/ 261 h 266"/>
                  <a:gd name="T6" fmla="*/ 29 w 2915"/>
                  <a:gd name="T7" fmla="*/ 266 h 266"/>
                  <a:gd name="T8" fmla="*/ 0 w 2915"/>
                  <a:gd name="T9" fmla="*/ 22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5" h="266">
                    <a:moveTo>
                      <a:pt x="0" y="229"/>
                    </a:moveTo>
                    <a:lnTo>
                      <a:pt x="2915" y="0"/>
                    </a:lnTo>
                    <a:lnTo>
                      <a:pt x="2915" y="261"/>
                    </a:lnTo>
                    <a:lnTo>
                      <a:pt x="29" y="266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7" name="Freeform 1031"/>
              <p:cNvSpPr>
                <a:spLocks/>
              </p:cNvSpPr>
              <p:nvPr/>
            </p:nvSpPr>
            <p:spPr bwMode="auto">
              <a:xfrm>
                <a:off x="828" y="1397"/>
                <a:ext cx="1507" cy="109"/>
              </a:xfrm>
              <a:custGeom>
                <a:avLst/>
                <a:gdLst>
                  <a:gd name="T0" fmla="*/ 0 w 3013"/>
                  <a:gd name="T1" fmla="*/ 161 h 217"/>
                  <a:gd name="T2" fmla="*/ 3013 w 3013"/>
                  <a:gd name="T3" fmla="*/ 0 h 217"/>
                  <a:gd name="T4" fmla="*/ 3013 w 3013"/>
                  <a:gd name="T5" fmla="*/ 217 h 217"/>
                  <a:gd name="T6" fmla="*/ 26 w 3013"/>
                  <a:gd name="T7" fmla="*/ 212 h 217"/>
                  <a:gd name="T8" fmla="*/ 0 w 3013"/>
                  <a:gd name="T9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3" h="217">
                    <a:moveTo>
                      <a:pt x="0" y="161"/>
                    </a:moveTo>
                    <a:lnTo>
                      <a:pt x="3013" y="0"/>
                    </a:lnTo>
                    <a:lnTo>
                      <a:pt x="3013" y="217"/>
                    </a:lnTo>
                    <a:lnTo>
                      <a:pt x="26" y="21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8" name="Freeform 1032"/>
              <p:cNvSpPr>
                <a:spLocks/>
              </p:cNvSpPr>
              <p:nvPr/>
            </p:nvSpPr>
            <p:spPr bwMode="auto">
              <a:xfrm>
                <a:off x="792" y="1444"/>
                <a:ext cx="1715" cy="2042"/>
              </a:xfrm>
              <a:custGeom>
                <a:avLst/>
                <a:gdLst>
                  <a:gd name="T0" fmla="*/ 0 w 3430"/>
                  <a:gd name="T1" fmla="*/ 0 h 4086"/>
                  <a:gd name="T2" fmla="*/ 0 w 3430"/>
                  <a:gd name="T3" fmla="*/ 4047 h 4086"/>
                  <a:gd name="T4" fmla="*/ 34 w 3430"/>
                  <a:gd name="T5" fmla="*/ 4073 h 4086"/>
                  <a:gd name="T6" fmla="*/ 74 w 3430"/>
                  <a:gd name="T7" fmla="*/ 4086 h 4086"/>
                  <a:gd name="T8" fmla="*/ 2942 w 3430"/>
                  <a:gd name="T9" fmla="*/ 4080 h 4086"/>
                  <a:gd name="T10" fmla="*/ 2981 w 3430"/>
                  <a:gd name="T11" fmla="*/ 4079 h 4086"/>
                  <a:gd name="T12" fmla="*/ 3052 w 3430"/>
                  <a:gd name="T13" fmla="*/ 4071 h 4086"/>
                  <a:gd name="T14" fmla="*/ 3119 w 3430"/>
                  <a:gd name="T15" fmla="*/ 4060 h 4086"/>
                  <a:gd name="T16" fmla="*/ 3173 w 3430"/>
                  <a:gd name="T17" fmla="*/ 4047 h 4086"/>
                  <a:gd name="T18" fmla="*/ 3222 w 3430"/>
                  <a:gd name="T19" fmla="*/ 4034 h 4086"/>
                  <a:gd name="T20" fmla="*/ 3261 w 3430"/>
                  <a:gd name="T21" fmla="*/ 4019 h 4086"/>
                  <a:gd name="T22" fmla="*/ 3324 w 3430"/>
                  <a:gd name="T23" fmla="*/ 3975 h 4086"/>
                  <a:gd name="T24" fmla="*/ 3365 w 3430"/>
                  <a:gd name="T25" fmla="*/ 3931 h 4086"/>
                  <a:gd name="T26" fmla="*/ 3393 w 3430"/>
                  <a:gd name="T27" fmla="*/ 3874 h 4086"/>
                  <a:gd name="T28" fmla="*/ 3412 w 3430"/>
                  <a:gd name="T29" fmla="*/ 3809 h 4086"/>
                  <a:gd name="T30" fmla="*/ 3417 w 3430"/>
                  <a:gd name="T31" fmla="*/ 3775 h 4086"/>
                  <a:gd name="T32" fmla="*/ 3430 w 3430"/>
                  <a:gd name="T33" fmla="*/ 3717 h 4086"/>
                  <a:gd name="T34" fmla="*/ 3430 w 3430"/>
                  <a:gd name="T35" fmla="*/ 460 h 4086"/>
                  <a:gd name="T36" fmla="*/ 3425 w 3430"/>
                  <a:gd name="T37" fmla="*/ 378 h 4086"/>
                  <a:gd name="T38" fmla="*/ 3419 w 3430"/>
                  <a:gd name="T39" fmla="*/ 327 h 4086"/>
                  <a:gd name="T40" fmla="*/ 3412 w 3430"/>
                  <a:gd name="T41" fmla="*/ 282 h 4086"/>
                  <a:gd name="T42" fmla="*/ 3399 w 3430"/>
                  <a:gd name="T43" fmla="*/ 244 h 4086"/>
                  <a:gd name="T44" fmla="*/ 3381 w 3430"/>
                  <a:gd name="T45" fmla="*/ 209 h 4086"/>
                  <a:gd name="T46" fmla="*/ 3335 w 3430"/>
                  <a:gd name="T47" fmla="*/ 149 h 4086"/>
                  <a:gd name="T48" fmla="*/ 3268 w 3430"/>
                  <a:gd name="T49" fmla="*/ 106 h 4086"/>
                  <a:gd name="T50" fmla="*/ 3225 w 3430"/>
                  <a:gd name="T51" fmla="*/ 89 h 4086"/>
                  <a:gd name="T52" fmla="*/ 3178 w 3430"/>
                  <a:gd name="T53" fmla="*/ 74 h 4086"/>
                  <a:gd name="T54" fmla="*/ 3123 w 3430"/>
                  <a:gd name="T55" fmla="*/ 66 h 4086"/>
                  <a:gd name="T56" fmla="*/ 3061 w 3430"/>
                  <a:gd name="T57" fmla="*/ 55 h 4086"/>
                  <a:gd name="T58" fmla="*/ 2992 w 3430"/>
                  <a:gd name="T59" fmla="*/ 49 h 4086"/>
                  <a:gd name="T60" fmla="*/ 2877 w 3430"/>
                  <a:gd name="T61" fmla="*/ 42 h 4086"/>
                  <a:gd name="T62" fmla="*/ 73 w 3430"/>
                  <a:gd name="T63" fmla="*/ 45 h 4086"/>
                  <a:gd name="T64" fmla="*/ 33 w 3430"/>
                  <a:gd name="T65" fmla="*/ 32 h 4086"/>
                  <a:gd name="T66" fmla="*/ 0 w 3430"/>
                  <a:gd name="T67" fmla="*/ 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30" h="4086">
                    <a:moveTo>
                      <a:pt x="0" y="0"/>
                    </a:moveTo>
                    <a:lnTo>
                      <a:pt x="0" y="4047"/>
                    </a:lnTo>
                    <a:lnTo>
                      <a:pt x="34" y="4073"/>
                    </a:lnTo>
                    <a:lnTo>
                      <a:pt x="74" y="4086"/>
                    </a:lnTo>
                    <a:lnTo>
                      <a:pt x="2942" y="4080"/>
                    </a:lnTo>
                    <a:lnTo>
                      <a:pt x="2981" y="4079"/>
                    </a:lnTo>
                    <a:lnTo>
                      <a:pt x="3052" y="4071"/>
                    </a:lnTo>
                    <a:lnTo>
                      <a:pt x="3119" y="4060"/>
                    </a:lnTo>
                    <a:lnTo>
                      <a:pt x="3173" y="4047"/>
                    </a:lnTo>
                    <a:lnTo>
                      <a:pt x="3222" y="4034"/>
                    </a:lnTo>
                    <a:lnTo>
                      <a:pt x="3261" y="4019"/>
                    </a:lnTo>
                    <a:lnTo>
                      <a:pt x="3324" y="3975"/>
                    </a:lnTo>
                    <a:lnTo>
                      <a:pt x="3365" y="3931"/>
                    </a:lnTo>
                    <a:lnTo>
                      <a:pt x="3393" y="3874"/>
                    </a:lnTo>
                    <a:lnTo>
                      <a:pt x="3412" y="3809"/>
                    </a:lnTo>
                    <a:lnTo>
                      <a:pt x="3417" y="3775"/>
                    </a:lnTo>
                    <a:lnTo>
                      <a:pt x="3430" y="3717"/>
                    </a:lnTo>
                    <a:lnTo>
                      <a:pt x="3430" y="460"/>
                    </a:lnTo>
                    <a:lnTo>
                      <a:pt x="3425" y="378"/>
                    </a:lnTo>
                    <a:lnTo>
                      <a:pt x="3419" y="327"/>
                    </a:lnTo>
                    <a:lnTo>
                      <a:pt x="3412" y="282"/>
                    </a:lnTo>
                    <a:lnTo>
                      <a:pt x="3399" y="244"/>
                    </a:lnTo>
                    <a:lnTo>
                      <a:pt x="3381" y="209"/>
                    </a:lnTo>
                    <a:lnTo>
                      <a:pt x="3335" y="149"/>
                    </a:lnTo>
                    <a:lnTo>
                      <a:pt x="3268" y="106"/>
                    </a:lnTo>
                    <a:lnTo>
                      <a:pt x="3225" y="89"/>
                    </a:lnTo>
                    <a:lnTo>
                      <a:pt x="3178" y="74"/>
                    </a:lnTo>
                    <a:lnTo>
                      <a:pt x="3123" y="66"/>
                    </a:lnTo>
                    <a:lnTo>
                      <a:pt x="3061" y="55"/>
                    </a:lnTo>
                    <a:lnTo>
                      <a:pt x="2992" y="49"/>
                    </a:lnTo>
                    <a:lnTo>
                      <a:pt x="2877" y="42"/>
                    </a:lnTo>
                    <a:lnTo>
                      <a:pt x="73" y="45"/>
                    </a:lnTo>
                    <a:lnTo>
                      <a:pt x="33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9" name="Line 1033"/>
              <p:cNvSpPr>
                <a:spLocks noChangeShapeType="1"/>
              </p:cNvSpPr>
              <p:nvPr/>
            </p:nvSpPr>
            <p:spPr bwMode="auto">
              <a:xfrm>
                <a:off x="828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0" name="Line 1034"/>
              <p:cNvSpPr>
                <a:spLocks noChangeShapeType="1"/>
              </p:cNvSpPr>
              <p:nvPr/>
            </p:nvSpPr>
            <p:spPr bwMode="auto">
              <a:xfrm>
                <a:off x="847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91" name="Rectangle 1035"/>
            <p:cNvSpPr>
              <a:spLocks noChangeArrowheads="1"/>
            </p:cNvSpPr>
            <p:nvPr/>
          </p:nvSpPr>
          <p:spPr bwMode="auto">
            <a:xfrm>
              <a:off x="1008" y="2064"/>
              <a:ext cx="960" cy="528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Text Box 1036"/>
            <p:cNvSpPr txBox="1">
              <a:spLocks noChangeArrowheads="1"/>
            </p:cNvSpPr>
            <p:nvPr/>
          </p:nvSpPr>
          <p:spPr bwMode="auto">
            <a:xfrm>
              <a:off x="1080" y="214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UMUM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6123" name="Group 1067"/>
          <p:cNvGrpSpPr>
            <a:grpSpLocks/>
          </p:cNvGrpSpPr>
          <p:nvPr/>
        </p:nvGrpSpPr>
        <p:grpSpPr bwMode="auto">
          <a:xfrm>
            <a:off x="4953000" y="1828800"/>
            <a:ext cx="2174875" cy="2943225"/>
            <a:chOff x="2832" y="1344"/>
            <a:chExt cx="1370" cy="1854"/>
          </a:xfrm>
        </p:grpSpPr>
        <p:sp>
          <p:nvSpPr>
            <p:cNvPr id="46124" name="Freeform 1068"/>
            <p:cNvSpPr>
              <a:spLocks/>
            </p:cNvSpPr>
            <p:nvPr/>
          </p:nvSpPr>
          <p:spPr bwMode="auto">
            <a:xfrm>
              <a:off x="2832" y="1344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Freeform 1069"/>
            <p:cNvSpPr>
              <a:spLocks/>
            </p:cNvSpPr>
            <p:nvPr/>
          </p:nvSpPr>
          <p:spPr bwMode="auto">
            <a:xfrm>
              <a:off x="2844" y="1385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Freeform 1070"/>
            <p:cNvSpPr>
              <a:spLocks/>
            </p:cNvSpPr>
            <p:nvPr/>
          </p:nvSpPr>
          <p:spPr bwMode="auto">
            <a:xfrm>
              <a:off x="2850" y="1411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Freeform 1071"/>
            <p:cNvSpPr>
              <a:spLocks/>
            </p:cNvSpPr>
            <p:nvPr/>
          </p:nvSpPr>
          <p:spPr bwMode="auto">
            <a:xfrm>
              <a:off x="2862" y="1449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Freeform 1072"/>
            <p:cNvSpPr>
              <a:spLocks/>
            </p:cNvSpPr>
            <p:nvPr/>
          </p:nvSpPr>
          <p:spPr bwMode="auto">
            <a:xfrm>
              <a:off x="2834" y="1489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Line 1073"/>
            <p:cNvSpPr>
              <a:spLocks noChangeShapeType="1"/>
            </p:cNvSpPr>
            <p:nvPr/>
          </p:nvSpPr>
          <p:spPr bwMode="auto">
            <a:xfrm>
              <a:off x="2862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Line 1074"/>
            <p:cNvSpPr>
              <a:spLocks noChangeShapeType="1"/>
            </p:cNvSpPr>
            <p:nvPr/>
          </p:nvSpPr>
          <p:spPr bwMode="auto">
            <a:xfrm>
              <a:off x="2877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Rectangle 1075"/>
            <p:cNvSpPr>
              <a:spLocks noChangeArrowheads="1"/>
            </p:cNvSpPr>
            <p:nvPr/>
          </p:nvSpPr>
          <p:spPr bwMode="auto">
            <a:xfrm>
              <a:off x="3050" y="1776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Text Box 1076"/>
            <p:cNvSpPr txBox="1">
              <a:spLocks noChangeArrowheads="1"/>
            </p:cNvSpPr>
            <p:nvPr/>
          </p:nvSpPr>
          <p:spPr bwMode="auto">
            <a:xfrm>
              <a:off x="3122" y="1860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Penjualan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6133" name="Rectangle 1077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</a:rPr>
              <a:t>Sistem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Dua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Buku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Jurnal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4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B0CF-84B7-4D4B-BA5A-01EB0B6803CE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0E955896-F350-456F-A79D-1A8C4BCF6416}" type="slidenum">
              <a:rPr lang="en-US" sz="1600">
                <a:solidFill>
                  <a:srgbClr val="FFCC00"/>
                </a:solidFill>
              </a:rPr>
              <a:pPr/>
              <a:t>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533400"/>
            <a:ext cx="2514600" cy="5334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anchor="ctr"/>
          <a:lstStyle/>
          <a:p>
            <a:r>
              <a:rPr lang="en-US" b="1" dirty="0" err="1">
                <a:solidFill>
                  <a:srgbClr val="FFCC99"/>
                </a:solidFill>
              </a:rPr>
              <a:t>Jurnal</a:t>
            </a:r>
            <a:r>
              <a:rPr lang="en-US" b="1" dirty="0">
                <a:solidFill>
                  <a:srgbClr val="FFCC99"/>
                </a:solidFill>
              </a:rPr>
              <a:t> </a:t>
            </a:r>
            <a:r>
              <a:rPr lang="en-US" b="1" dirty="0" err="1">
                <a:solidFill>
                  <a:srgbClr val="FFCC99"/>
                </a:solidFill>
              </a:rPr>
              <a:t>Pembelian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1790700" y="2133600"/>
            <a:ext cx="4495800" cy="175260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1790700" y="1828800"/>
            <a:ext cx="4495800" cy="3048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476500" y="2209800"/>
            <a:ext cx="19526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Sanur, CV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Legian, PT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Sanur, CV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Kuta, PT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Kuta, PT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Legian, PT</a:t>
            </a: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Nusa Dua, Fa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352925" y="2219325"/>
            <a:ext cx="762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SN-327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LG-011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SN-341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KA921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KA927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LG-092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ND-12K</a:t>
            </a: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5372100" y="2209800"/>
            <a:ext cx="914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450.000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660.000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325.000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830.000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595.000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125.000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1.410.500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4.396.000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90700" y="1828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 Narrow" pitchFamily="34" charset="0"/>
              </a:rPr>
              <a:t>Tanggal</a:t>
            </a:r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2552700" y="1828800"/>
            <a:ext cx="1571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 Narrow" pitchFamily="34" charset="0"/>
              </a:rPr>
              <a:t>Pelanggan</a:t>
            </a:r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4429125" y="1828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 Narrow" pitchFamily="34" charset="0"/>
              </a:rPr>
              <a:t>Faktur</a:t>
            </a:r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114925" y="1828800"/>
            <a:ext cx="304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 Narrow" pitchFamily="34" charset="0"/>
              </a:rPr>
              <a:t>F</a:t>
            </a:r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5495925" y="18288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 Narrow" pitchFamily="34" charset="0"/>
              </a:rPr>
              <a:t>Jumlah</a:t>
            </a:r>
            <a:endParaRPr lang="en-US" sz="1200" b="1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48170" name="Group 42"/>
          <p:cNvGrpSpPr>
            <a:grpSpLocks/>
          </p:cNvGrpSpPr>
          <p:nvPr/>
        </p:nvGrpSpPr>
        <p:grpSpPr bwMode="auto">
          <a:xfrm>
            <a:off x="1790700" y="1828800"/>
            <a:ext cx="4495800" cy="2057400"/>
            <a:chOff x="1488" y="2592"/>
            <a:chExt cx="2832" cy="1152"/>
          </a:xfrm>
        </p:grpSpPr>
        <p:sp>
          <p:nvSpPr>
            <p:cNvPr id="48171" name="Line 43"/>
            <p:cNvSpPr>
              <a:spLocks noChangeShapeType="1"/>
            </p:cNvSpPr>
            <p:nvPr/>
          </p:nvSpPr>
          <p:spPr bwMode="auto">
            <a:xfrm>
              <a:off x="1488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Line 44"/>
            <p:cNvSpPr>
              <a:spLocks noChangeShapeType="1"/>
            </p:cNvSpPr>
            <p:nvPr/>
          </p:nvSpPr>
          <p:spPr bwMode="auto">
            <a:xfrm>
              <a:off x="1920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3102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>
              <a:off x="3582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>
              <a:off x="3774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Line 48"/>
            <p:cNvSpPr>
              <a:spLocks noChangeShapeType="1"/>
            </p:cNvSpPr>
            <p:nvPr/>
          </p:nvSpPr>
          <p:spPr bwMode="auto">
            <a:xfrm>
              <a:off x="4320" y="2592"/>
              <a:ext cx="0" cy="115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77" name="Line 49"/>
          <p:cNvSpPr>
            <a:spLocks noChangeShapeType="1"/>
          </p:cNvSpPr>
          <p:nvPr/>
        </p:nvSpPr>
        <p:spPr bwMode="auto">
          <a:xfrm flipH="1">
            <a:off x="2190750" y="2133600"/>
            <a:ext cx="0" cy="1752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178" name="Group 50"/>
          <p:cNvGrpSpPr>
            <a:grpSpLocks/>
          </p:cNvGrpSpPr>
          <p:nvPr/>
        </p:nvGrpSpPr>
        <p:grpSpPr bwMode="auto">
          <a:xfrm>
            <a:off x="1790700" y="1828800"/>
            <a:ext cx="4495800" cy="304800"/>
            <a:chOff x="990" y="2592"/>
            <a:chExt cx="3330" cy="192"/>
          </a:xfrm>
        </p:grpSpPr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>
              <a:off x="990" y="2592"/>
              <a:ext cx="333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Line 52"/>
            <p:cNvSpPr>
              <a:spLocks noChangeShapeType="1"/>
            </p:cNvSpPr>
            <p:nvPr/>
          </p:nvSpPr>
          <p:spPr bwMode="auto">
            <a:xfrm>
              <a:off x="990" y="2784"/>
              <a:ext cx="333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2124075" y="2209800"/>
            <a:ext cx="38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3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7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11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16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20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26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30</a:t>
            </a:r>
          </a:p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31</a:t>
            </a: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1752600" y="2209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Mei</a:t>
            </a:r>
          </a:p>
        </p:txBody>
      </p:sp>
      <p:sp>
        <p:nvSpPr>
          <p:cNvPr id="48183" name="Text Box 55"/>
          <p:cNvSpPr txBox="1">
            <a:spLocks noChangeArrowheads="1"/>
          </p:cNvSpPr>
          <p:nvPr/>
        </p:nvSpPr>
        <p:spPr bwMode="auto">
          <a:xfrm>
            <a:off x="2933700" y="13716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  <a:latin typeface="Arial" pitchFamily="34" charset="0"/>
              </a:rPr>
              <a:t>JURNAL PEMBELIAN</a:t>
            </a:r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1819275" y="1552575"/>
            <a:ext cx="1066800" cy="27463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Arial" pitchFamily="34" charset="0"/>
              </a:rPr>
              <a:t>Tahun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: </a:t>
            </a:r>
            <a:r>
              <a:rPr lang="en-US" sz="1200" dirty="0">
                <a:solidFill>
                  <a:srgbClr val="FF9933"/>
                </a:solidFill>
                <a:latin typeface="Arial" pitchFamily="34" charset="0"/>
              </a:rPr>
              <a:t>1999</a:t>
            </a:r>
            <a:endParaRPr lang="en-US" sz="1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85" name="Text Box 57"/>
          <p:cNvSpPr txBox="1">
            <a:spLocks noChangeArrowheads="1"/>
          </p:cNvSpPr>
          <p:nvPr/>
        </p:nvSpPr>
        <p:spPr bwMode="auto">
          <a:xfrm>
            <a:off x="5172075" y="1562100"/>
            <a:ext cx="1066800" cy="274638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dirty="0" err="1">
                <a:solidFill>
                  <a:schemeClr val="bg1"/>
                </a:solidFill>
                <a:latin typeface="Arial" pitchFamily="34" charset="0"/>
              </a:rPr>
              <a:t>Hlm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.: </a:t>
            </a:r>
            <a:r>
              <a:rPr lang="en-US" sz="1200" dirty="0">
                <a:solidFill>
                  <a:srgbClr val="FF9933"/>
                </a:solidFill>
                <a:latin typeface="Arial" pitchFamily="34" charset="0"/>
              </a:rPr>
              <a:t>PB-05</a:t>
            </a:r>
            <a:endParaRPr lang="en-US" sz="12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6629400" y="1752600"/>
            <a:ext cx="1562100" cy="466725"/>
          </a:xfrm>
          <a:prstGeom prst="rect">
            <a:avLst/>
          </a:prstGeom>
          <a:solidFill>
            <a:srgbClr val="00206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Debit: </a:t>
            </a:r>
            <a:r>
              <a:rPr lang="en-US" sz="1200">
                <a:solidFill>
                  <a:srgbClr val="FF9933"/>
                </a:solidFill>
                <a:latin typeface="Arial" pitchFamily="34" charset="0"/>
              </a:rPr>
              <a:t>Pembelian</a:t>
            </a:r>
            <a:endParaRPr lang="en-US" sz="1200">
              <a:solidFill>
                <a:schemeClr val="bg1"/>
              </a:solidFill>
              <a:latin typeface="Arial" pitchFamily="34" charset="0"/>
            </a:endParaRPr>
          </a:p>
          <a:p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Kredit: </a:t>
            </a:r>
            <a:r>
              <a:rPr lang="en-US" sz="1200">
                <a:solidFill>
                  <a:srgbClr val="00FFFF"/>
                </a:solidFill>
                <a:latin typeface="Arial" pitchFamily="34" charset="0"/>
              </a:rPr>
              <a:t>Utang Usaha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8192" name="Line 64"/>
          <p:cNvSpPr>
            <a:spLocks noChangeShapeType="1"/>
          </p:cNvSpPr>
          <p:nvPr/>
        </p:nvSpPr>
        <p:spPr bwMode="auto">
          <a:xfrm>
            <a:off x="6324600" y="1981200"/>
            <a:ext cx="304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3" name="Text Box 65"/>
          <p:cNvSpPr txBox="1">
            <a:spLocks noChangeArrowheads="1"/>
          </p:cNvSpPr>
          <p:nvPr/>
        </p:nvSpPr>
        <p:spPr bwMode="auto">
          <a:xfrm>
            <a:off x="4076700" y="4514850"/>
            <a:ext cx="1408113" cy="466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 err="1">
                <a:latin typeface="Arial" pitchFamily="34" charset="0"/>
              </a:rPr>
              <a:t>Diakunkan</a:t>
            </a:r>
            <a:r>
              <a:rPr lang="en-US" sz="1200" dirty="0">
                <a:latin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</a:rPr>
              <a:t>secara</a:t>
            </a:r>
            <a:endParaRPr lang="en-US" sz="1200" dirty="0">
              <a:latin typeface="Arial" pitchFamily="34" charset="0"/>
            </a:endParaRPr>
          </a:p>
          <a:p>
            <a:pPr algn="ctr"/>
            <a:r>
              <a:rPr lang="en-US" sz="1200" dirty="0" err="1">
                <a:latin typeface="Arial" pitchFamily="34" charset="0"/>
              </a:rPr>
              <a:t>periodik</a:t>
            </a:r>
            <a:r>
              <a:rPr lang="en-US" sz="1200" dirty="0">
                <a:latin typeface="Arial" pitchFamily="34" charset="0"/>
              </a:rPr>
              <a:t>/</a:t>
            </a:r>
            <a:r>
              <a:rPr lang="en-US" sz="1200" dirty="0" err="1">
                <a:latin typeface="Arial" pitchFamily="34" charset="0"/>
              </a:rPr>
              <a:t>bulanan</a:t>
            </a:r>
            <a:endParaRPr lang="en-US" dirty="0"/>
          </a:p>
        </p:txBody>
      </p:sp>
      <p:sp>
        <p:nvSpPr>
          <p:cNvPr id="48194" name="Text Box 66"/>
          <p:cNvSpPr txBox="1">
            <a:spLocks noChangeArrowheads="1"/>
          </p:cNvSpPr>
          <p:nvPr/>
        </p:nvSpPr>
        <p:spPr bwMode="auto">
          <a:xfrm>
            <a:off x="6051550" y="4508500"/>
            <a:ext cx="14478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latin typeface="Arial" pitchFamily="34" charset="0"/>
              </a:rPr>
              <a:t>Diakunkan secara</a:t>
            </a:r>
          </a:p>
          <a:p>
            <a:pPr algn="ctr"/>
            <a:r>
              <a:rPr lang="en-US" sz="1200">
                <a:latin typeface="Arial" pitchFamily="34" charset="0"/>
              </a:rPr>
              <a:t>harian/individual</a:t>
            </a:r>
            <a:endParaRPr lang="en-US"/>
          </a:p>
        </p:txBody>
      </p:sp>
      <p:sp>
        <p:nvSpPr>
          <p:cNvPr id="48195" name="Line 67"/>
          <p:cNvSpPr>
            <a:spLocks noChangeShapeType="1"/>
          </p:cNvSpPr>
          <p:nvPr/>
        </p:nvSpPr>
        <p:spPr bwMode="auto">
          <a:xfrm>
            <a:off x="2471738" y="3543300"/>
            <a:ext cx="3810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6" name="Line 68"/>
          <p:cNvSpPr>
            <a:spLocks noChangeShapeType="1"/>
          </p:cNvSpPr>
          <p:nvPr/>
        </p:nvSpPr>
        <p:spPr bwMode="auto">
          <a:xfrm>
            <a:off x="2478088" y="3725863"/>
            <a:ext cx="3810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7" name="Line 69"/>
          <p:cNvSpPr>
            <a:spLocks noChangeShapeType="1"/>
          </p:cNvSpPr>
          <p:nvPr/>
        </p:nvSpPr>
        <p:spPr bwMode="auto">
          <a:xfrm>
            <a:off x="2476500" y="3757613"/>
            <a:ext cx="3810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8" name="AutoShape 70"/>
          <p:cNvSpPr>
            <a:spLocks/>
          </p:cNvSpPr>
          <p:nvPr/>
        </p:nvSpPr>
        <p:spPr bwMode="auto">
          <a:xfrm>
            <a:off x="6324600" y="22860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99" name="Line 71"/>
          <p:cNvSpPr>
            <a:spLocks noChangeShapeType="1"/>
          </p:cNvSpPr>
          <p:nvPr/>
        </p:nvSpPr>
        <p:spPr bwMode="auto">
          <a:xfrm>
            <a:off x="6781800" y="2895600"/>
            <a:ext cx="0" cy="160020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00" name="Text Box 72"/>
          <p:cNvSpPr txBox="1">
            <a:spLocks noChangeArrowheads="1"/>
          </p:cNvSpPr>
          <p:nvPr/>
        </p:nvSpPr>
        <p:spPr bwMode="auto">
          <a:xfrm>
            <a:off x="5397500" y="3848100"/>
            <a:ext cx="9350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(102)/(601)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201" name="Group 73"/>
          <p:cNvGrpSpPr>
            <a:grpSpLocks/>
          </p:cNvGrpSpPr>
          <p:nvPr/>
        </p:nvGrpSpPr>
        <p:grpSpPr bwMode="auto">
          <a:xfrm>
            <a:off x="4800600" y="4114800"/>
            <a:ext cx="1066800" cy="381000"/>
            <a:chOff x="2304" y="2064"/>
            <a:chExt cx="528" cy="288"/>
          </a:xfrm>
        </p:grpSpPr>
        <p:sp>
          <p:nvSpPr>
            <p:cNvPr id="48202" name="Line 74"/>
            <p:cNvSpPr>
              <a:spLocks noChangeShapeType="1"/>
            </p:cNvSpPr>
            <p:nvPr/>
          </p:nvSpPr>
          <p:spPr bwMode="auto">
            <a:xfrm>
              <a:off x="2832" y="2064"/>
              <a:ext cx="0" cy="144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3" name="Line 75"/>
            <p:cNvSpPr>
              <a:spLocks noChangeShapeType="1"/>
            </p:cNvSpPr>
            <p:nvPr/>
          </p:nvSpPr>
          <p:spPr bwMode="auto">
            <a:xfrm>
              <a:off x="2304" y="2208"/>
              <a:ext cx="52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4" name="Line 76"/>
            <p:cNvSpPr>
              <a:spLocks noChangeShapeType="1"/>
            </p:cNvSpPr>
            <p:nvPr/>
          </p:nvSpPr>
          <p:spPr bwMode="auto">
            <a:xfrm>
              <a:off x="2304" y="2208"/>
              <a:ext cx="0" cy="144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205" name="Line 77"/>
          <p:cNvSpPr>
            <a:spLocks noChangeShapeType="1"/>
          </p:cNvSpPr>
          <p:nvPr/>
        </p:nvSpPr>
        <p:spPr bwMode="auto">
          <a:xfrm>
            <a:off x="6553200" y="2895600"/>
            <a:ext cx="228600" cy="0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AC2E1-F7F8-478B-9776-3706A7EA6024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67C2237B-7FED-4CC4-AC5A-E5C6E9C5F573}" type="slidenum">
              <a:rPr lang="en-US" sz="1600">
                <a:solidFill>
                  <a:srgbClr val="FFCC00"/>
                </a:solidFill>
              </a:rPr>
              <a:pPr/>
              <a:t>8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9213" name="Group 61"/>
          <p:cNvGrpSpPr>
            <a:grpSpLocks/>
          </p:cNvGrpSpPr>
          <p:nvPr/>
        </p:nvGrpSpPr>
        <p:grpSpPr bwMode="auto">
          <a:xfrm>
            <a:off x="457200" y="914400"/>
            <a:ext cx="8143875" cy="4419600"/>
            <a:chOff x="288" y="576"/>
            <a:chExt cx="5130" cy="2784"/>
          </a:xfrm>
        </p:grpSpPr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30" y="1392"/>
              <a:ext cx="5088" cy="1968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330" y="912"/>
              <a:ext cx="5088" cy="480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171" name="Group 19"/>
            <p:cNvGrpSpPr>
              <a:grpSpLocks/>
            </p:cNvGrpSpPr>
            <p:nvPr/>
          </p:nvGrpSpPr>
          <p:grpSpPr bwMode="auto">
            <a:xfrm>
              <a:off x="288" y="1392"/>
              <a:ext cx="5100" cy="1795"/>
              <a:chOff x="150" y="1392"/>
              <a:chExt cx="5100" cy="1795"/>
            </a:xfrm>
          </p:grpSpPr>
          <p:sp>
            <p:nvSpPr>
              <p:cNvPr id="49154" name="Text Box 2"/>
              <p:cNvSpPr txBox="1">
                <a:spLocks noChangeArrowheads="1"/>
              </p:cNvSpPr>
              <p:nvPr/>
            </p:nvSpPr>
            <p:spPr bwMode="auto">
              <a:xfrm>
                <a:off x="606" y="1392"/>
                <a:ext cx="1608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Kaliurang, PT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Penjualan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Cisarua, CV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Tawngmangu, UD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Depr. Akmsian. Perlengkapan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Perlengkapan Kantor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Laba Penjualan Perlengkapan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Penjualan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Cisarua, CV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Tawangmangu, UD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Sarangan, PT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Penjualan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Pendapatan Dividen</a:t>
                </a:r>
              </a:p>
              <a:p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Pengakunan akhir tahun</a:t>
                </a:r>
              </a:p>
            </p:txBody>
          </p:sp>
          <p:sp>
            <p:nvSpPr>
              <p:cNvPr id="49155" name="Text Box 3"/>
              <p:cNvSpPr txBox="1">
                <a:spLocks noChangeArrowheads="1"/>
              </p:cNvSpPr>
              <p:nvPr/>
            </p:nvSpPr>
            <p:spPr bwMode="auto">
              <a:xfrm>
                <a:off x="3762" y="1398"/>
                <a:ext cx="354" cy="1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(601)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(206)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(207)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(608)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(601)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v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(601)</a:t>
                </a:r>
              </a:p>
              <a:p>
                <a:pPr algn="ctr"/>
                <a:r>
                  <a:rPr lang="en-US" sz="1200">
                    <a:solidFill>
                      <a:schemeClr val="bg1"/>
                    </a:solidFill>
                    <a:latin typeface="Arial Narrow" pitchFamily="34" charset="0"/>
                  </a:rPr>
                  <a:t>(607)</a:t>
                </a:r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9156" name="Text Box 4"/>
              <p:cNvSpPr txBox="1">
                <a:spLocks noChangeArrowheads="1"/>
              </p:cNvSpPr>
              <p:nvPr/>
            </p:nvSpPr>
            <p:spPr bwMode="auto">
              <a:xfrm>
                <a:off x="2004" y="1398"/>
                <a:ext cx="576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540.000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285.000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921.500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760.000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1.045.000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1.350.000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65.500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120.000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5.407.000</a:t>
                </a:r>
              </a:p>
            </p:txBody>
          </p:sp>
          <p:sp>
            <p:nvSpPr>
              <p:cNvPr id="49157" name="Text Box 5"/>
              <p:cNvSpPr txBox="1">
                <a:spLocks noChangeArrowheads="1"/>
              </p:cNvSpPr>
              <p:nvPr/>
            </p:nvSpPr>
            <p:spPr bwMode="auto">
              <a:xfrm>
                <a:off x="384" y="1392"/>
                <a:ext cx="240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14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21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31</a:t>
                </a:r>
              </a:p>
            </p:txBody>
          </p:sp>
          <p:sp>
            <p:nvSpPr>
              <p:cNvPr id="49158" name="Text Box 6"/>
              <p:cNvSpPr txBox="1">
                <a:spLocks noChangeArrowheads="1"/>
              </p:cNvSpPr>
              <p:nvPr/>
            </p:nvSpPr>
            <p:spPr bwMode="auto">
              <a:xfrm>
                <a:off x="150" y="1392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Mei</a:t>
                </a:r>
              </a:p>
            </p:txBody>
          </p:sp>
          <p:sp>
            <p:nvSpPr>
              <p:cNvPr id="49159" name="Text Box 7"/>
              <p:cNvSpPr txBox="1">
                <a:spLocks noChangeArrowheads="1"/>
              </p:cNvSpPr>
              <p:nvPr/>
            </p:nvSpPr>
            <p:spPr bwMode="auto">
              <a:xfrm>
                <a:off x="2586" y="1404"/>
                <a:ext cx="576" cy="1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48.500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40.000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55.000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158.500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9160" name="Text Box 8"/>
              <p:cNvSpPr txBox="1">
                <a:spLocks noChangeArrowheads="1"/>
              </p:cNvSpPr>
              <p:nvPr/>
            </p:nvSpPr>
            <p:spPr bwMode="auto">
              <a:xfrm>
                <a:off x="3264" y="1398"/>
                <a:ext cx="480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250.000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  <p:sp>
            <p:nvSpPr>
              <p:cNvPr id="49161" name="Text Box 9"/>
              <p:cNvSpPr txBox="1">
                <a:spLocks noChangeArrowheads="1"/>
              </p:cNvSpPr>
              <p:nvPr/>
            </p:nvSpPr>
            <p:spPr bwMode="auto">
              <a:xfrm>
                <a:off x="4068" y="1398"/>
                <a:ext cx="636" cy="1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540.000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970.000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800.000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1.100.000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1.350.000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5.060.000</a:t>
                </a:r>
              </a:p>
            </p:txBody>
          </p:sp>
          <p:sp>
            <p:nvSpPr>
              <p:cNvPr id="49162" name="Text Box 10"/>
              <p:cNvSpPr txBox="1">
                <a:spLocks noChangeArrowheads="1"/>
              </p:cNvSpPr>
              <p:nvPr/>
            </p:nvSpPr>
            <p:spPr bwMode="auto">
              <a:xfrm>
                <a:off x="4674" y="1398"/>
                <a:ext cx="576" cy="1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150.000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300.000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20.000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100.000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65.500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120.000</a:t>
                </a:r>
              </a:p>
              <a:p>
                <a:pPr algn="r"/>
                <a:r>
                  <a:rPr lang="en-US" sz="1200">
                    <a:solidFill>
                      <a:schemeClr val="bg1"/>
                    </a:solidFill>
                    <a:latin typeface="Arial" pitchFamily="34" charset="0"/>
                  </a:rPr>
                  <a:t>755.500</a:t>
                </a:r>
              </a:p>
              <a:p>
                <a:pPr algn="r"/>
                <a:endParaRPr lang="en-US" sz="120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330" y="1392"/>
              <a:ext cx="508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336" y="1056"/>
              <a:ext cx="4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Tanggal</a:t>
              </a:r>
            </a:p>
          </p:txBody>
        </p: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1146" y="1056"/>
              <a:ext cx="7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Akun/Keterangan</a:t>
              </a:r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874" y="924"/>
              <a:ext cx="31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Debit</a:t>
              </a:r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4674" y="924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Kredit</a:t>
              </a:r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2274" y="1158"/>
              <a:ext cx="32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K A S</a:t>
              </a:r>
            </a:p>
          </p:txBody>
        </p:sp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2778" y="1104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Potongan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Penjualan</a:t>
              </a:r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4944" y="1146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49180" name="Text Box 28"/>
            <p:cNvSpPr txBox="1">
              <a:spLocks noChangeArrowheads="1"/>
            </p:cNvSpPr>
            <p:nvPr/>
          </p:nvSpPr>
          <p:spPr bwMode="auto">
            <a:xfrm>
              <a:off x="3402" y="1158"/>
              <a:ext cx="36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Umum</a:t>
              </a:r>
            </a:p>
          </p:txBody>
        </p:sp>
        <p:sp>
          <p:nvSpPr>
            <p:cNvPr id="49181" name="Text Box 29"/>
            <p:cNvSpPr txBox="1">
              <a:spLocks noChangeArrowheads="1"/>
            </p:cNvSpPr>
            <p:nvPr/>
          </p:nvSpPr>
          <p:spPr bwMode="auto">
            <a:xfrm>
              <a:off x="4362" y="1104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Piutang</a:t>
              </a:r>
            </a:p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Usaha</a:t>
              </a:r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2154" y="1104"/>
              <a:ext cx="172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330" y="912"/>
              <a:ext cx="5088" cy="0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>
              <a:off x="4266" y="1104"/>
              <a:ext cx="115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Line 35"/>
            <p:cNvSpPr>
              <a:spLocks noChangeShapeType="1"/>
            </p:cNvSpPr>
            <p:nvPr/>
          </p:nvSpPr>
          <p:spPr bwMode="auto">
            <a:xfrm>
              <a:off x="330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8" name="Line 36"/>
            <p:cNvSpPr>
              <a:spLocks noChangeShapeType="1"/>
            </p:cNvSpPr>
            <p:nvPr/>
          </p:nvSpPr>
          <p:spPr bwMode="auto">
            <a:xfrm>
              <a:off x="762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Line 37"/>
            <p:cNvSpPr>
              <a:spLocks noChangeShapeType="1"/>
            </p:cNvSpPr>
            <p:nvPr/>
          </p:nvSpPr>
          <p:spPr bwMode="auto">
            <a:xfrm>
              <a:off x="2154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>
              <a:off x="3882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Line 39"/>
            <p:cNvSpPr>
              <a:spLocks noChangeShapeType="1"/>
            </p:cNvSpPr>
            <p:nvPr/>
          </p:nvSpPr>
          <p:spPr bwMode="auto">
            <a:xfrm>
              <a:off x="4266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>
              <a:off x="5418" y="912"/>
              <a:ext cx="0" cy="244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3" name="Text Box 41"/>
            <p:cNvSpPr txBox="1">
              <a:spLocks noChangeArrowheads="1"/>
            </p:cNvSpPr>
            <p:nvPr/>
          </p:nvSpPr>
          <p:spPr bwMode="auto">
            <a:xfrm>
              <a:off x="4018" y="1020"/>
              <a:ext cx="16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Arial Narrow" pitchFamily="34" charset="0"/>
                </a:rPr>
                <a:t>F</a:t>
              </a:r>
            </a:p>
          </p:txBody>
        </p:sp>
        <p:sp>
          <p:nvSpPr>
            <p:cNvPr id="49194" name="Line 42"/>
            <p:cNvSpPr>
              <a:spLocks noChangeShapeType="1"/>
            </p:cNvSpPr>
            <p:nvPr/>
          </p:nvSpPr>
          <p:spPr bwMode="auto">
            <a:xfrm>
              <a:off x="4842" y="1104"/>
              <a:ext cx="0" cy="22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5" name="Line 43"/>
            <p:cNvSpPr>
              <a:spLocks noChangeShapeType="1"/>
            </p:cNvSpPr>
            <p:nvPr/>
          </p:nvSpPr>
          <p:spPr bwMode="auto">
            <a:xfrm>
              <a:off x="3306" y="1104"/>
              <a:ext cx="0" cy="22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2730" y="1104"/>
              <a:ext cx="0" cy="2256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>
              <a:off x="546" y="1392"/>
              <a:ext cx="0" cy="1968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570" y="2920"/>
              <a:ext cx="484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9" name="Line 47"/>
            <p:cNvSpPr>
              <a:spLocks noChangeShapeType="1"/>
            </p:cNvSpPr>
            <p:nvPr/>
          </p:nvSpPr>
          <p:spPr bwMode="auto">
            <a:xfrm>
              <a:off x="2154" y="3072"/>
              <a:ext cx="172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0" name="Line 48"/>
            <p:cNvSpPr>
              <a:spLocks noChangeShapeType="1"/>
            </p:cNvSpPr>
            <p:nvPr/>
          </p:nvSpPr>
          <p:spPr bwMode="auto">
            <a:xfrm>
              <a:off x="2154" y="3048"/>
              <a:ext cx="1728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1" name="Line 49"/>
            <p:cNvSpPr>
              <a:spLocks noChangeShapeType="1"/>
            </p:cNvSpPr>
            <p:nvPr/>
          </p:nvSpPr>
          <p:spPr bwMode="auto">
            <a:xfrm>
              <a:off x="4266" y="3072"/>
              <a:ext cx="115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3" name="Line 51"/>
            <p:cNvSpPr>
              <a:spLocks noChangeShapeType="1"/>
            </p:cNvSpPr>
            <p:nvPr/>
          </p:nvSpPr>
          <p:spPr bwMode="auto">
            <a:xfrm>
              <a:off x="4266" y="3052"/>
              <a:ext cx="1152" cy="0"/>
            </a:xfrm>
            <a:prstGeom prst="line">
              <a:avLst/>
            </a:prstGeom>
            <a:noFill/>
            <a:ln w="952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4" name="Text Box 52"/>
            <p:cNvSpPr txBox="1">
              <a:spLocks noChangeArrowheads="1"/>
            </p:cNvSpPr>
            <p:nvPr/>
          </p:nvSpPr>
          <p:spPr bwMode="auto">
            <a:xfrm>
              <a:off x="2304" y="312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(101)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2874" y="312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(602)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4410" y="3120"/>
              <a:ext cx="3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1"/>
                  </a:solidFill>
                  <a:latin typeface="Arial Narrow" pitchFamily="34" charset="0"/>
                </a:rPr>
                <a:t>(102)</a:t>
              </a:r>
              <a:endParaRPr lang="en-US" sz="12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9209" name="Text Box 57"/>
            <p:cNvSpPr txBox="1">
              <a:spLocks noChangeArrowheads="1"/>
            </p:cNvSpPr>
            <p:nvPr/>
          </p:nvSpPr>
          <p:spPr bwMode="auto">
            <a:xfrm>
              <a:off x="325" y="720"/>
              <a:ext cx="675" cy="174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Tahun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: 1999</a:t>
              </a:r>
            </a:p>
          </p:txBody>
        </p:sp>
        <p:sp>
          <p:nvSpPr>
            <p:cNvPr id="49211" name="Text Box 59"/>
            <p:cNvSpPr txBox="1">
              <a:spLocks noChangeArrowheads="1"/>
            </p:cNvSpPr>
            <p:nvPr/>
          </p:nvSpPr>
          <p:spPr bwMode="auto">
            <a:xfrm>
              <a:off x="4320" y="720"/>
              <a:ext cx="1085" cy="17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200" b="1" dirty="0" err="1">
                  <a:solidFill>
                    <a:schemeClr val="bg1"/>
                  </a:solidFill>
                  <a:latin typeface="Arial" pitchFamily="34" charset="0"/>
                </a:rPr>
                <a:t>Halaman</a:t>
              </a: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</a:rPr>
                <a:t>: KM-05</a:t>
              </a:r>
            </a:p>
          </p:txBody>
        </p:sp>
        <p:sp>
          <p:nvSpPr>
            <p:cNvPr id="49212" name="Text Box 60"/>
            <p:cNvSpPr txBox="1">
              <a:spLocks noChangeArrowheads="1"/>
            </p:cNvSpPr>
            <p:nvPr/>
          </p:nvSpPr>
          <p:spPr bwMode="auto">
            <a:xfrm>
              <a:off x="1440" y="576"/>
              <a:ext cx="2736" cy="17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FFFF"/>
                  </a:solidFill>
                  <a:latin typeface="Arial" pitchFamily="34" charset="0"/>
                </a:rPr>
                <a:t>JURNAL PENERIMAAN KAS</a:t>
              </a:r>
              <a:endParaRPr lang="en-US" sz="1200" b="1" dirty="0">
                <a:solidFill>
                  <a:srgbClr val="FFCC00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84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C14F-C462-419E-BF03-C86041FC277F}" type="datetime1">
              <a:rPr lang="en-US"/>
              <a:pPr/>
              <a:t>11/18/2017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Transi </a:t>
            </a:r>
            <a:fld id="{F88BB986-F2FA-43A2-A2DD-2978D6BBC4C5}" type="slidenum">
              <a:rPr lang="en-US" sz="1600">
                <a:solidFill>
                  <a:srgbClr val="FFCC00"/>
                </a:solidFill>
              </a:rPr>
              <a:pPr/>
              <a:t>9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45058" name="Group 1026"/>
          <p:cNvGrpSpPr>
            <a:grpSpLocks/>
          </p:cNvGrpSpPr>
          <p:nvPr/>
        </p:nvGrpSpPr>
        <p:grpSpPr bwMode="auto">
          <a:xfrm>
            <a:off x="914400" y="1828800"/>
            <a:ext cx="2174875" cy="2943225"/>
            <a:chOff x="790" y="1632"/>
            <a:chExt cx="1370" cy="1854"/>
          </a:xfrm>
        </p:grpSpPr>
        <p:grpSp>
          <p:nvGrpSpPr>
            <p:cNvPr id="45059" name="Group 1027"/>
            <p:cNvGrpSpPr>
              <a:grpSpLocks/>
            </p:cNvGrpSpPr>
            <p:nvPr/>
          </p:nvGrpSpPr>
          <p:grpSpPr bwMode="auto">
            <a:xfrm>
              <a:off x="790" y="1632"/>
              <a:ext cx="1370" cy="1854"/>
              <a:chOff x="790" y="1271"/>
              <a:chExt cx="1717" cy="2215"/>
            </a:xfrm>
          </p:grpSpPr>
          <p:sp>
            <p:nvSpPr>
              <p:cNvPr id="45060" name="Freeform 1028"/>
              <p:cNvSpPr>
                <a:spLocks/>
              </p:cNvSpPr>
              <p:nvPr/>
            </p:nvSpPr>
            <p:spPr bwMode="auto">
              <a:xfrm>
                <a:off x="790" y="1271"/>
                <a:ext cx="1519" cy="233"/>
              </a:xfrm>
              <a:custGeom>
                <a:avLst/>
                <a:gdLst>
                  <a:gd name="T0" fmla="*/ 0 w 3037"/>
                  <a:gd name="T1" fmla="*/ 337 h 465"/>
                  <a:gd name="T2" fmla="*/ 2835 w 3037"/>
                  <a:gd name="T3" fmla="*/ 0 h 465"/>
                  <a:gd name="T4" fmla="*/ 2873 w 3037"/>
                  <a:gd name="T5" fmla="*/ 0 h 465"/>
                  <a:gd name="T6" fmla="*/ 2918 w 3037"/>
                  <a:gd name="T7" fmla="*/ 6 h 465"/>
                  <a:gd name="T8" fmla="*/ 2955 w 3037"/>
                  <a:gd name="T9" fmla="*/ 23 h 465"/>
                  <a:gd name="T10" fmla="*/ 2997 w 3037"/>
                  <a:gd name="T11" fmla="*/ 63 h 465"/>
                  <a:gd name="T12" fmla="*/ 3013 w 3037"/>
                  <a:gd name="T13" fmla="*/ 101 h 465"/>
                  <a:gd name="T14" fmla="*/ 3029 w 3037"/>
                  <a:gd name="T15" fmla="*/ 141 h 465"/>
                  <a:gd name="T16" fmla="*/ 3036 w 3037"/>
                  <a:gd name="T17" fmla="*/ 185 h 465"/>
                  <a:gd name="T18" fmla="*/ 3037 w 3037"/>
                  <a:gd name="T19" fmla="*/ 217 h 465"/>
                  <a:gd name="T20" fmla="*/ 3037 w 3037"/>
                  <a:gd name="T21" fmla="*/ 465 h 465"/>
                  <a:gd name="T22" fmla="*/ 76 w 3037"/>
                  <a:gd name="T23" fmla="*/ 465 h 465"/>
                  <a:gd name="T24" fmla="*/ 0 w 3037"/>
                  <a:gd name="T25" fmla="*/ 337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37" h="465">
                    <a:moveTo>
                      <a:pt x="0" y="337"/>
                    </a:moveTo>
                    <a:lnTo>
                      <a:pt x="2835" y="0"/>
                    </a:lnTo>
                    <a:lnTo>
                      <a:pt x="2873" y="0"/>
                    </a:lnTo>
                    <a:lnTo>
                      <a:pt x="2918" y="6"/>
                    </a:lnTo>
                    <a:lnTo>
                      <a:pt x="2955" y="23"/>
                    </a:lnTo>
                    <a:lnTo>
                      <a:pt x="2997" y="63"/>
                    </a:lnTo>
                    <a:lnTo>
                      <a:pt x="3013" y="101"/>
                    </a:lnTo>
                    <a:lnTo>
                      <a:pt x="3029" y="141"/>
                    </a:lnTo>
                    <a:lnTo>
                      <a:pt x="3036" y="185"/>
                    </a:lnTo>
                    <a:lnTo>
                      <a:pt x="3037" y="217"/>
                    </a:lnTo>
                    <a:lnTo>
                      <a:pt x="3037" y="465"/>
                    </a:lnTo>
                    <a:lnTo>
                      <a:pt x="76" y="465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1" name="Freeform 1029"/>
              <p:cNvSpPr>
                <a:spLocks/>
              </p:cNvSpPr>
              <p:nvPr/>
            </p:nvSpPr>
            <p:spPr bwMode="auto">
              <a:xfrm>
                <a:off x="805" y="1320"/>
                <a:ext cx="1393" cy="166"/>
              </a:xfrm>
              <a:custGeom>
                <a:avLst/>
                <a:gdLst>
                  <a:gd name="T0" fmla="*/ 0 w 2788"/>
                  <a:gd name="T1" fmla="*/ 271 h 332"/>
                  <a:gd name="T2" fmla="*/ 2788 w 2788"/>
                  <a:gd name="T3" fmla="*/ 0 h 332"/>
                  <a:gd name="T4" fmla="*/ 2788 w 2788"/>
                  <a:gd name="T5" fmla="*/ 332 h 332"/>
                  <a:gd name="T6" fmla="*/ 80 w 2788"/>
                  <a:gd name="T7" fmla="*/ 332 h 332"/>
                  <a:gd name="T8" fmla="*/ 0 w 2788"/>
                  <a:gd name="T9" fmla="*/ 271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8" h="332">
                    <a:moveTo>
                      <a:pt x="0" y="271"/>
                    </a:moveTo>
                    <a:lnTo>
                      <a:pt x="2788" y="0"/>
                    </a:lnTo>
                    <a:lnTo>
                      <a:pt x="2788" y="332"/>
                    </a:lnTo>
                    <a:lnTo>
                      <a:pt x="80" y="332"/>
                    </a:lnTo>
                    <a:lnTo>
                      <a:pt x="0" y="27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2" name="Freeform 1030"/>
              <p:cNvSpPr>
                <a:spLocks/>
              </p:cNvSpPr>
              <p:nvPr/>
            </p:nvSpPr>
            <p:spPr bwMode="auto">
              <a:xfrm>
                <a:off x="813" y="1351"/>
                <a:ext cx="1458" cy="133"/>
              </a:xfrm>
              <a:custGeom>
                <a:avLst/>
                <a:gdLst>
                  <a:gd name="T0" fmla="*/ 0 w 2915"/>
                  <a:gd name="T1" fmla="*/ 229 h 266"/>
                  <a:gd name="T2" fmla="*/ 2915 w 2915"/>
                  <a:gd name="T3" fmla="*/ 0 h 266"/>
                  <a:gd name="T4" fmla="*/ 2915 w 2915"/>
                  <a:gd name="T5" fmla="*/ 261 h 266"/>
                  <a:gd name="T6" fmla="*/ 29 w 2915"/>
                  <a:gd name="T7" fmla="*/ 266 h 266"/>
                  <a:gd name="T8" fmla="*/ 0 w 2915"/>
                  <a:gd name="T9" fmla="*/ 229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5" h="266">
                    <a:moveTo>
                      <a:pt x="0" y="229"/>
                    </a:moveTo>
                    <a:lnTo>
                      <a:pt x="2915" y="0"/>
                    </a:lnTo>
                    <a:lnTo>
                      <a:pt x="2915" y="261"/>
                    </a:lnTo>
                    <a:lnTo>
                      <a:pt x="29" y="266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3" name="Freeform 1031"/>
              <p:cNvSpPr>
                <a:spLocks/>
              </p:cNvSpPr>
              <p:nvPr/>
            </p:nvSpPr>
            <p:spPr bwMode="auto">
              <a:xfrm>
                <a:off x="828" y="1397"/>
                <a:ext cx="1507" cy="109"/>
              </a:xfrm>
              <a:custGeom>
                <a:avLst/>
                <a:gdLst>
                  <a:gd name="T0" fmla="*/ 0 w 3013"/>
                  <a:gd name="T1" fmla="*/ 161 h 217"/>
                  <a:gd name="T2" fmla="*/ 3013 w 3013"/>
                  <a:gd name="T3" fmla="*/ 0 h 217"/>
                  <a:gd name="T4" fmla="*/ 3013 w 3013"/>
                  <a:gd name="T5" fmla="*/ 217 h 217"/>
                  <a:gd name="T6" fmla="*/ 26 w 3013"/>
                  <a:gd name="T7" fmla="*/ 212 h 217"/>
                  <a:gd name="T8" fmla="*/ 0 w 3013"/>
                  <a:gd name="T9" fmla="*/ 161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3" h="217">
                    <a:moveTo>
                      <a:pt x="0" y="161"/>
                    </a:moveTo>
                    <a:lnTo>
                      <a:pt x="3013" y="0"/>
                    </a:lnTo>
                    <a:lnTo>
                      <a:pt x="3013" y="217"/>
                    </a:lnTo>
                    <a:lnTo>
                      <a:pt x="26" y="212"/>
                    </a:lnTo>
                    <a:lnTo>
                      <a:pt x="0" y="161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4" name="Freeform 1032"/>
              <p:cNvSpPr>
                <a:spLocks/>
              </p:cNvSpPr>
              <p:nvPr/>
            </p:nvSpPr>
            <p:spPr bwMode="auto">
              <a:xfrm>
                <a:off x="792" y="1444"/>
                <a:ext cx="1715" cy="2042"/>
              </a:xfrm>
              <a:custGeom>
                <a:avLst/>
                <a:gdLst>
                  <a:gd name="T0" fmla="*/ 0 w 3430"/>
                  <a:gd name="T1" fmla="*/ 0 h 4086"/>
                  <a:gd name="T2" fmla="*/ 0 w 3430"/>
                  <a:gd name="T3" fmla="*/ 4047 h 4086"/>
                  <a:gd name="T4" fmla="*/ 34 w 3430"/>
                  <a:gd name="T5" fmla="*/ 4073 h 4086"/>
                  <a:gd name="T6" fmla="*/ 74 w 3430"/>
                  <a:gd name="T7" fmla="*/ 4086 h 4086"/>
                  <a:gd name="T8" fmla="*/ 2942 w 3430"/>
                  <a:gd name="T9" fmla="*/ 4080 h 4086"/>
                  <a:gd name="T10" fmla="*/ 2981 w 3430"/>
                  <a:gd name="T11" fmla="*/ 4079 h 4086"/>
                  <a:gd name="T12" fmla="*/ 3052 w 3430"/>
                  <a:gd name="T13" fmla="*/ 4071 h 4086"/>
                  <a:gd name="T14" fmla="*/ 3119 w 3430"/>
                  <a:gd name="T15" fmla="*/ 4060 h 4086"/>
                  <a:gd name="T16" fmla="*/ 3173 w 3430"/>
                  <a:gd name="T17" fmla="*/ 4047 h 4086"/>
                  <a:gd name="T18" fmla="*/ 3222 w 3430"/>
                  <a:gd name="T19" fmla="*/ 4034 h 4086"/>
                  <a:gd name="T20" fmla="*/ 3261 w 3430"/>
                  <a:gd name="T21" fmla="*/ 4019 h 4086"/>
                  <a:gd name="T22" fmla="*/ 3324 w 3430"/>
                  <a:gd name="T23" fmla="*/ 3975 h 4086"/>
                  <a:gd name="T24" fmla="*/ 3365 w 3430"/>
                  <a:gd name="T25" fmla="*/ 3931 h 4086"/>
                  <a:gd name="T26" fmla="*/ 3393 w 3430"/>
                  <a:gd name="T27" fmla="*/ 3874 h 4086"/>
                  <a:gd name="T28" fmla="*/ 3412 w 3430"/>
                  <a:gd name="T29" fmla="*/ 3809 h 4086"/>
                  <a:gd name="T30" fmla="*/ 3417 w 3430"/>
                  <a:gd name="T31" fmla="*/ 3775 h 4086"/>
                  <a:gd name="T32" fmla="*/ 3430 w 3430"/>
                  <a:gd name="T33" fmla="*/ 3717 h 4086"/>
                  <a:gd name="T34" fmla="*/ 3430 w 3430"/>
                  <a:gd name="T35" fmla="*/ 460 h 4086"/>
                  <a:gd name="T36" fmla="*/ 3425 w 3430"/>
                  <a:gd name="T37" fmla="*/ 378 h 4086"/>
                  <a:gd name="T38" fmla="*/ 3419 w 3430"/>
                  <a:gd name="T39" fmla="*/ 327 h 4086"/>
                  <a:gd name="T40" fmla="*/ 3412 w 3430"/>
                  <a:gd name="T41" fmla="*/ 282 h 4086"/>
                  <a:gd name="T42" fmla="*/ 3399 w 3430"/>
                  <a:gd name="T43" fmla="*/ 244 h 4086"/>
                  <a:gd name="T44" fmla="*/ 3381 w 3430"/>
                  <a:gd name="T45" fmla="*/ 209 h 4086"/>
                  <a:gd name="T46" fmla="*/ 3335 w 3430"/>
                  <a:gd name="T47" fmla="*/ 149 h 4086"/>
                  <a:gd name="T48" fmla="*/ 3268 w 3430"/>
                  <a:gd name="T49" fmla="*/ 106 h 4086"/>
                  <a:gd name="T50" fmla="*/ 3225 w 3430"/>
                  <a:gd name="T51" fmla="*/ 89 h 4086"/>
                  <a:gd name="T52" fmla="*/ 3178 w 3430"/>
                  <a:gd name="T53" fmla="*/ 74 h 4086"/>
                  <a:gd name="T54" fmla="*/ 3123 w 3430"/>
                  <a:gd name="T55" fmla="*/ 66 h 4086"/>
                  <a:gd name="T56" fmla="*/ 3061 w 3430"/>
                  <a:gd name="T57" fmla="*/ 55 h 4086"/>
                  <a:gd name="T58" fmla="*/ 2992 w 3430"/>
                  <a:gd name="T59" fmla="*/ 49 h 4086"/>
                  <a:gd name="T60" fmla="*/ 2877 w 3430"/>
                  <a:gd name="T61" fmla="*/ 42 h 4086"/>
                  <a:gd name="T62" fmla="*/ 73 w 3430"/>
                  <a:gd name="T63" fmla="*/ 45 h 4086"/>
                  <a:gd name="T64" fmla="*/ 33 w 3430"/>
                  <a:gd name="T65" fmla="*/ 32 h 4086"/>
                  <a:gd name="T66" fmla="*/ 0 w 3430"/>
                  <a:gd name="T67" fmla="*/ 0 h 4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430" h="4086">
                    <a:moveTo>
                      <a:pt x="0" y="0"/>
                    </a:moveTo>
                    <a:lnTo>
                      <a:pt x="0" y="4047"/>
                    </a:lnTo>
                    <a:lnTo>
                      <a:pt x="34" y="4073"/>
                    </a:lnTo>
                    <a:lnTo>
                      <a:pt x="74" y="4086"/>
                    </a:lnTo>
                    <a:lnTo>
                      <a:pt x="2942" y="4080"/>
                    </a:lnTo>
                    <a:lnTo>
                      <a:pt x="2981" y="4079"/>
                    </a:lnTo>
                    <a:lnTo>
                      <a:pt x="3052" y="4071"/>
                    </a:lnTo>
                    <a:lnTo>
                      <a:pt x="3119" y="4060"/>
                    </a:lnTo>
                    <a:lnTo>
                      <a:pt x="3173" y="4047"/>
                    </a:lnTo>
                    <a:lnTo>
                      <a:pt x="3222" y="4034"/>
                    </a:lnTo>
                    <a:lnTo>
                      <a:pt x="3261" y="4019"/>
                    </a:lnTo>
                    <a:lnTo>
                      <a:pt x="3324" y="3975"/>
                    </a:lnTo>
                    <a:lnTo>
                      <a:pt x="3365" y="3931"/>
                    </a:lnTo>
                    <a:lnTo>
                      <a:pt x="3393" y="3874"/>
                    </a:lnTo>
                    <a:lnTo>
                      <a:pt x="3412" y="3809"/>
                    </a:lnTo>
                    <a:lnTo>
                      <a:pt x="3417" y="3775"/>
                    </a:lnTo>
                    <a:lnTo>
                      <a:pt x="3430" y="3717"/>
                    </a:lnTo>
                    <a:lnTo>
                      <a:pt x="3430" y="460"/>
                    </a:lnTo>
                    <a:lnTo>
                      <a:pt x="3425" y="378"/>
                    </a:lnTo>
                    <a:lnTo>
                      <a:pt x="3419" y="327"/>
                    </a:lnTo>
                    <a:lnTo>
                      <a:pt x="3412" y="282"/>
                    </a:lnTo>
                    <a:lnTo>
                      <a:pt x="3399" y="244"/>
                    </a:lnTo>
                    <a:lnTo>
                      <a:pt x="3381" y="209"/>
                    </a:lnTo>
                    <a:lnTo>
                      <a:pt x="3335" y="149"/>
                    </a:lnTo>
                    <a:lnTo>
                      <a:pt x="3268" y="106"/>
                    </a:lnTo>
                    <a:lnTo>
                      <a:pt x="3225" y="89"/>
                    </a:lnTo>
                    <a:lnTo>
                      <a:pt x="3178" y="74"/>
                    </a:lnTo>
                    <a:lnTo>
                      <a:pt x="3123" y="66"/>
                    </a:lnTo>
                    <a:lnTo>
                      <a:pt x="3061" y="55"/>
                    </a:lnTo>
                    <a:lnTo>
                      <a:pt x="2992" y="49"/>
                    </a:lnTo>
                    <a:lnTo>
                      <a:pt x="2877" y="42"/>
                    </a:lnTo>
                    <a:lnTo>
                      <a:pt x="73" y="45"/>
                    </a:lnTo>
                    <a:lnTo>
                      <a:pt x="33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666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5" name="Line 1033"/>
              <p:cNvSpPr>
                <a:spLocks noChangeShapeType="1"/>
              </p:cNvSpPr>
              <p:nvPr/>
            </p:nvSpPr>
            <p:spPr bwMode="auto">
              <a:xfrm>
                <a:off x="828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6" name="Line 1034"/>
              <p:cNvSpPr>
                <a:spLocks noChangeShapeType="1"/>
              </p:cNvSpPr>
              <p:nvPr/>
            </p:nvSpPr>
            <p:spPr bwMode="auto">
              <a:xfrm>
                <a:off x="847" y="1461"/>
                <a:ext cx="1" cy="201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67" name="Rectangle 1035"/>
            <p:cNvSpPr>
              <a:spLocks noChangeArrowheads="1"/>
            </p:cNvSpPr>
            <p:nvPr/>
          </p:nvSpPr>
          <p:spPr bwMode="auto">
            <a:xfrm>
              <a:off x="1008" y="2064"/>
              <a:ext cx="960" cy="528"/>
            </a:xfrm>
            <a:prstGeom prst="rect">
              <a:avLst/>
            </a:prstGeom>
            <a:solidFill>
              <a:srgbClr val="00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Text Box 1036"/>
            <p:cNvSpPr txBox="1">
              <a:spLocks noChangeArrowheads="1"/>
            </p:cNvSpPr>
            <p:nvPr/>
          </p:nvSpPr>
          <p:spPr bwMode="auto">
            <a:xfrm>
              <a:off x="1080" y="214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UMUM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5089" name="Group 1057"/>
          <p:cNvGrpSpPr>
            <a:grpSpLocks/>
          </p:cNvGrpSpPr>
          <p:nvPr/>
        </p:nvGrpSpPr>
        <p:grpSpPr bwMode="auto">
          <a:xfrm>
            <a:off x="5791200" y="1828800"/>
            <a:ext cx="2174875" cy="2943225"/>
            <a:chOff x="3360" y="1392"/>
            <a:chExt cx="1370" cy="1854"/>
          </a:xfrm>
        </p:grpSpPr>
        <p:sp>
          <p:nvSpPr>
            <p:cNvPr id="45090" name="Freeform 1058"/>
            <p:cNvSpPr>
              <a:spLocks/>
            </p:cNvSpPr>
            <p:nvPr/>
          </p:nvSpPr>
          <p:spPr bwMode="auto">
            <a:xfrm>
              <a:off x="3360" y="1392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1059"/>
            <p:cNvSpPr>
              <a:spLocks/>
            </p:cNvSpPr>
            <p:nvPr/>
          </p:nvSpPr>
          <p:spPr bwMode="auto">
            <a:xfrm>
              <a:off x="3372" y="1433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Freeform 1060"/>
            <p:cNvSpPr>
              <a:spLocks/>
            </p:cNvSpPr>
            <p:nvPr/>
          </p:nvSpPr>
          <p:spPr bwMode="auto">
            <a:xfrm>
              <a:off x="3378" y="1459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3" name="Freeform 1061"/>
            <p:cNvSpPr>
              <a:spLocks/>
            </p:cNvSpPr>
            <p:nvPr/>
          </p:nvSpPr>
          <p:spPr bwMode="auto">
            <a:xfrm>
              <a:off x="3390" y="1497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Freeform 1062"/>
            <p:cNvSpPr>
              <a:spLocks/>
            </p:cNvSpPr>
            <p:nvPr/>
          </p:nvSpPr>
          <p:spPr bwMode="auto">
            <a:xfrm>
              <a:off x="3362" y="1537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99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5" name="Line 1063"/>
            <p:cNvSpPr>
              <a:spLocks noChangeShapeType="1"/>
            </p:cNvSpPr>
            <p:nvPr/>
          </p:nvSpPr>
          <p:spPr bwMode="auto">
            <a:xfrm>
              <a:off x="3390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6" name="Line 1064"/>
            <p:cNvSpPr>
              <a:spLocks noChangeShapeType="1"/>
            </p:cNvSpPr>
            <p:nvPr/>
          </p:nvSpPr>
          <p:spPr bwMode="auto">
            <a:xfrm>
              <a:off x="3405" y="1551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97" name="Rectangle 1065"/>
            <p:cNvSpPr>
              <a:spLocks noChangeArrowheads="1"/>
            </p:cNvSpPr>
            <p:nvPr/>
          </p:nvSpPr>
          <p:spPr bwMode="auto">
            <a:xfrm>
              <a:off x="3578" y="1824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Text Box 1066"/>
            <p:cNvSpPr txBox="1">
              <a:spLocks noChangeArrowheads="1"/>
            </p:cNvSpPr>
            <p:nvPr/>
          </p:nvSpPr>
          <p:spPr bwMode="auto">
            <a:xfrm>
              <a:off x="3650" y="1908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Kas Masuk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5099" name="Group 1067"/>
          <p:cNvGrpSpPr>
            <a:grpSpLocks/>
          </p:cNvGrpSpPr>
          <p:nvPr/>
        </p:nvGrpSpPr>
        <p:grpSpPr bwMode="auto">
          <a:xfrm>
            <a:off x="4038600" y="2133600"/>
            <a:ext cx="2174875" cy="2943225"/>
            <a:chOff x="2832" y="1344"/>
            <a:chExt cx="1370" cy="1854"/>
          </a:xfrm>
        </p:grpSpPr>
        <p:sp>
          <p:nvSpPr>
            <p:cNvPr id="45100" name="Freeform 1068"/>
            <p:cNvSpPr>
              <a:spLocks/>
            </p:cNvSpPr>
            <p:nvPr/>
          </p:nvSpPr>
          <p:spPr bwMode="auto">
            <a:xfrm>
              <a:off x="2832" y="1344"/>
              <a:ext cx="1212" cy="195"/>
            </a:xfrm>
            <a:custGeom>
              <a:avLst/>
              <a:gdLst>
                <a:gd name="T0" fmla="*/ 0 w 3037"/>
                <a:gd name="T1" fmla="*/ 337 h 465"/>
                <a:gd name="T2" fmla="*/ 2835 w 3037"/>
                <a:gd name="T3" fmla="*/ 0 h 465"/>
                <a:gd name="T4" fmla="*/ 2873 w 3037"/>
                <a:gd name="T5" fmla="*/ 0 h 465"/>
                <a:gd name="T6" fmla="*/ 2918 w 3037"/>
                <a:gd name="T7" fmla="*/ 6 h 465"/>
                <a:gd name="T8" fmla="*/ 2955 w 3037"/>
                <a:gd name="T9" fmla="*/ 23 h 465"/>
                <a:gd name="T10" fmla="*/ 2997 w 3037"/>
                <a:gd name="T11" fmla="*/ 63 h 465"/>
                <a:gd name="T12" fmla="*/ 3013 w 3037"/>
                <a:gd name="T13" fmla="*/ 101 h 465"/>
                <a:gd name="T14" fmla="*/ 3029 w 3037"/>
                <a:gd name="T15" fmla="*/ 141 h 465"/>
                <a:gd name="T16" fmla="*/ 3036 w 3037"/>
                <a:gd name="T17" fmla="*/ 185 h 465"/>
                <a:gd name="T18" fmla="*/ 3037 w 3037"/>
                <a:gd name="T19" fmla="*/ 217 h 465"/>
                <a:gd name="T20" fmla="*/ 3037 w 3037"/>
                <a:gd name="T21" fmla="*/ 465 h 465"/>
                <a:gd name="T22" fmla="*/ 76 w 3037"/>
                <a:gd name="T23" fmla="*/ 465 h 465"/>
                <a:gd name="T24" fmla="*/ 0 w 3037"/>
                <a:gd name="T25" fmla="*/ 33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37" h="465">
                  <a:moveTo>
                    <a:pt x="0" y="337"/>
                  </a:moveTo>
                  <a:lnTo>
                    <a:pt x="2835" y="0"/>
                  </a:lnTo>
                  <a:lnTo>
                    <a:pt x="2873" y="0"/>
                  </a:lnTo>
                  <a:lnTo>
                    <a:pt x="2918" y="6"/>
                  </a:lnTo>
                  <a:lnTo>
                    <a:pt x="2955" y="23"/>
                  </a:lnTo>
                  <a:lnTo>
                    <a:pt x="2997" y="63"/>
                  </a:lnTo>
                  <a:lnTo>
                    <a:pt x="3013" y="101"/>
                  </a:lnTo>
                  <a:lnTo>
                    <a:pt x="3029" y="141"/>
                  </a:lnTo>
                  <a:lnTo>
                    <a:pt x="3036" y="185"/>
                  </a:lnTo>
                  <a:lnTo>
                    <a:pt x="3037" y="217"/>
                  </a:lnTo>
                  <a:lnTo>
                    <a:pt x="3037" y="465"/>
                  </a:lnTo>
                  <a:lnTo>
                    <a:pt x="76" y="4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1" name="Freeform 1069"/>
            <p:cNvSpPr>
              <a:spLocks/>
            </p:cNvSpPr>
            <p:nvPr/>
          </p:nvSpPr>
          <p:spPr bwMode="auto">
            <a:xfrm>
              <a:off x="2844" y="1385"/>
              <a:ext cx="1111" cy="139"/>
            </a:xfrm>
            <a:custGeom>
              <a:avLst/>
              <a:gdLst>
                <a:gd name="T0" fmla="*/ 0 w 2788"/>
                <a:gd name="T1" fmla="*/ 271 h 332"/>
                <a:gd name="T2" fmla="*/ 2788 w 2788"/>
                <a:gd name="T3" fmla="*/ 0 h 332"/>
                <a:gd name="T4" fmla="*/ 2788 w 2788"/>
                <a:gd name="T5" fmla="*/ 332 h 332"/>
                <a:gd name="T6" fmla="*/ 80 w 2788"/>
                <a:gd name="T7" fmla="*/ 332 h 332"/>
                <a:gd name="T8" fmla="*/ 0 w 2788"/>
                <a:gd name="T9" fmla="*/ 271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8" h="332">
                  <a:moveTo>
                    <a:pt x="0" y="271"/>
                  </a:moveTo>
                  <a:lnTo>
                    <a:pt x="2788" y="0"/>
                  </a:lnTo>
                  <a:lnTo>
                    <a:pt x="2788" y="332"/>
                  </a:lnTo>
                  <a:lnTo>
                    <a:pt x="80" y="332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2" name="Freeform 1070"/>
            <p:cNvSpPr>
              <a:spLocks/>
            </p:cNvSpPr>
            <p:nvPr/>
          </p:nvSpPr>
          <p:spPr bwMode="auto">
            <a:xfrm>
              <a:off x="2850" y="1411"/>
              <a:ext cx="1164" cy="111"/>
            </a:xfrm>
            <a:custGeom>
              <a:avLst/>
              <a:gdLst>
                <a:gd name="T0" fmla="*/ 0 w 2915"/>
                <a:gd name="T1" fmla="*/ 229 h 266"/>
                <a:gd name="T2" fmla="*/ 2915 w 2915"/>
                <a:gd name="T3" fmla="*/ 0 h 266"/>
                <a:gd name="T4" fmla="*/ 2915 w 2915"/>
                <a:gd name="T5" fmla="*/ 261 h 266"/>
                <a:gd name="T6" fmla="*/ 29 w 2915"/>
                <a:gd name="T7" fmla="*/ 266 h 266"/>
                <a:gd name="T8" fmla="*/ 0 w 2915"/>
                <a:gd name="T9" fmla="*/ 22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5" h="266">
                  <a:moveTo>
                    <a:pt x="0" y="229"/>
                  </a:moveTo>
                  <a:lnTo>
                    <a:pt x="2915" y="0"/>
                  </a:lnTo>
                  <a:lnTo>
                    <a:pt x="2915" y="261"/>
                  </a:lnTo>
                  <a:lnTo>
                    <a:pt x="29" y="266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Freeform 1071"/>
            <p:cNvSpPr>
              <a:spLocks/>
            </p:cNvSpPr>
            <p:nvPr/>
          </p:nvSpPr>
          <p:spPr bwMode="auto">
            <a:xfrm>
              <a:off x="2862" y="1449"/>
              <a:ext cx="1203" cy="92"/>
            </a:xfrm>
            <a:custGeom>
              <a:avLst/>
              <a:gdLst>
                <a:gd name="T0" fmla="*/ 0 w 3013"/>
                <a:gd name="T1" fmla="*/ 161 h 217"/>
                <a:gd name="T2" fmla="*/ 3013 w 3013"/>
                <a:gd name="T3" fmla="*/ 0 h 217"/>
                <a:gd name="T4" fmla="*/ 3013 w 3013"/>
                <a:gd name="T5" fmla="*/ 217 h 217"/>
                <a:gd name="T6" fmla="*/ 26 w 3013"/>
                <a:gd name="T7" fmla="*/ 212 h 217"/>
                <a:gd name="T8" fmla="*/ 0 w 3013"/>
                <a:gd name="T9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3" h="217">
                  <a:moveTo>
                    <a:pt x="0" y="161"/>
                  </a:moveTo>
                  <a:lnTo>
                    <a:pt x="3013" y="0"/>
                  </a:lnTo>
                  <a:lnTo>
                    <a:pt x="3013" y="217"/>
                  </a:lnTo>
                  <a:lnTo>
                    <a:pt x="26" y="212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4" name="Freeform 1072"/>
            <p:cNvSpPr>
              <a:spLocks/>
            </p:cNvSpPr>
            <p:nvPr/>
          </p:nvSpPr>
          <p:spPr bwMode="auto">
            <a:xfrm>
              <a:off x="2834" y="1489"/>
              <a:ext cx="1368" cy="1709"/>
            </a:xfrm>
            <a:custGeom>
              <a:avLst/>
              <a:gdLst>
                <a:gd name="T0" fmla="*/ 0 w 3430"/>
                <a:gd name="T1" fmla="*/ 0 h 4086"/>
                <a:gd name="T2" fmla="*/ 0 w 3430"/>
                <a:gd name="T3" fmla="*/ 4047 h 4086"/>
                <a:gd name="T4" fmla="*/ 34 w 3430"/>
                <a:gd name="T5" fmla="*/ 4073 h 4086"/>
                <a:gd name="T6" fmla="*/ 74 w 3430"/>
                <a:gd name="T7" fmla="*/ 4086 h 4086"/>
                <a:gd name="T8" fmla="*/ 2942 w 3430"/>
                <a:gd name="T9" fmla="*/ 4080 h 4086"/>
                <a:gd name="T10" fmla="*/ 2981 w 3430"/>
                <a:gd name="T11" fmla="*/ 4079 h 4086"/>
                <a:gd name="T12" fmla="*/ 3052 w 3430"/>
                <a:gd name="T13" fmla="*/ 4071 h 4086"/>
                <a:gd name="T14" fmla="*/ 3119 w 3430"/>
                <a:gd name="T15" fmla="*/ 4060 h 4086"/>
                <a:gd name="T16" fmla="*/ 3173 w 3430"/>
                <a:gd name="T17" fmla="*/ 4047 h 4086"/>
                <a:gd name="T18" fmla="*/ 3222 w 3430"/>
                <a:gd name="T19" fmla="*/ 4034 h 4086"/>
                <a:gd name="T20" fmla="*/ 3261 w 3430"/>
                <a:gd name="T21" fmla="*/ 4019 h 4086"/>
                <a:gd name="T22" fmla="*/ 3324 w 3430"/>
                <a:gd name="T23" fmla="*/ 3975 h 4086"/>
                <a:gd name="T24" fmla="*/ 3365 w 3430"/>
                <a:gd name="T25" fmla="*/ 3931 h 4086"/>
                <a:gd name="T26" fmla="*/ 3393 w 3430"/>
                <a:gd name="T27" fmla="*/ 3874 h 4086"/>
                <a:gd name="T28" fmla="*/ 3412 w 3430"/>
                <a:gd name="T29" fmla="*/ 3809 h 4086"/>
                <a:gd name="T30" fmla="*/ 3417 w 3430"/>
                <a:gd name="T31" fmla="*/ 3775 h 4086"/>
                <a:gd name="T32" fmla="*/ 3430 w 3430"/>
                <a:gd name="T33" fmla="*/ 3717 h 4086"/>
                <a:gd name="T34" fmla="*/ 3430 w 3430"/>
                <a:gd name="T35" fmla="*/ 460 h 4086"/>
                <a:gd name="T36" fmla="*/ 3425 w 3430"/>
                <a:gd name="T37" fmla="*/ 378 h 4086"/>
                <a:gd name="T38" fmla="*/ 3419 w 3430"/>
                <a:gd name="T39" fmla="*/ 327 h 4086"/>
                <a:gd name="T40" fmla="*/ 3412 w 3430"/>
                <a:gd name="T41" fmla="*/ 282 h 4086"/>
                <a:gd name="T42" fmla="*/ 3399 w 3430"/>
                <a:gd name="T43" fmla="*/ 244 h 4086"/>
                <a:gd name="T44" fmla="*/ 3381 w 3430"/>
                <a:gd name="T45" fmla="*/ 209 h 4086"/>
                <a:gd name="T46" fmla="*/ 3335 w 3430"/>
                <a:gd name="T47" fmla="*/ 149 h 4086"/>
                <a:gd name="T48" fmla="*/ 3268 w 3430"/>
                <a:gd name="T49" fmla="*/ 106 h 4086"/>
                <a:gd name="T50" fmla="*/ 3225 w 3430"/>
                <a:gd name="T51" fmla="*/ 89 h 4086"/>
                <a:gd name="T52" fmla="*/ 3178 w 3430"/>
                <a:gd name="T53" fmla="*/ 74 h 4086"/>
                <a:gd name="T54" fmla="*/ 3123 w 3430"/>
                <a:gd name="T55" fmla="*/ 66 h 4086"/>
                <a:gd name="T56" fmla="*/ 3061 w 3430"/>
                <a:gd name="T57" fmla="*/ 55 h 4086"/>
                <a:gd name="T58" fmla="*/ 2992 w 3430"/>
                <a:gd name="T59" fmla="*/ 49 h 4086"/>
                <a:gd name="T60" fmla="*/ 2877 w 3430"/>
                <a:gd name="T61" fmla="*/ 42 h 4086"/>
                <a:gd name="T62" fmla="*/ 73 w 3430"/>
                <a:gd name="T63" fmla="*/ 45 h 4086"/>
                <a:gd name="T64" fmla="*/ 33 w 3430"/>
                <a:gd name="T65" fmla="*/ 32 h 4086"/>
                <a:gd name="T66" fmla="*/ 0 w 3430"/>
                <a:gd name="T67" fmla="*/ 0 h 4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30" h="4086">
                  <a:moveTo>
                    <a:pt x="0" y="0"/>
                  </a:moveTo>
                  <a:lnTo>
                    <a:pt x="0" y="4047"/>
                  </a:lnTo>
                  <a:lnTo>
                    <a:pt x="34" y="4073"/>
                  </a:lnTo>
                  <a:lnTo>
                    <a:pt x="74" y="4086"/>
                  </a:lnTo>
                  <a:lnTo>
                    <a:pt x="2942" y="4080"/>
                  </a:lnTo>
                  <a:lnTo>
                    <a:pt x="2981" y="4079"/>
                  </a:lnTo>
                  <a:lnTo>
                    <a:pt x="3052" y="4071"/>
                  </a:lnTo>
                  <a:lnTo>
                    <a:pt x="3119" y="4060"/>
                  </a:lnTo>
                  <a:lnTo>
                    <a:pt x="3173" y="4047"/>
                  </a:lnTo>
                  <a:lnTo>
                    <a:pt x="3222" y="4034"/>
                  </a:lnTo>
                  <a:lnTo>
                    <a:pt x="3261" y="4019"/>
                  </a:lnTo>
                  <a:lnTo>
                    <a:pt x="3324" y="3975"/>
                  </a:lnTo>
                  <a:lnTo>
                    <a:pt x="3365" y="3931"/>
                  </a:lnTo>
                  <a:lnTo>
                    <a:pt x="3393" y="3874"/>
                  </a:lnTo>
                  <a:lnTo>
                    <a:pt x="3412" y="3809"/>
                  </a:lnTo>
                  <a:lnTo>
                    <a:pt x="3417" y="3775"/>
                  </a:lnTo>
                  <a:lnTo>
                    <a:pt x="3430" y="3717"/>
                  </a:lnTo>
                  <a:lnTo>
                    <a:pt x="3430" y="460"/>
                  </a:lnTo>
                  <a:lnTo>
                    <a:pt x="3425" y="378"/>
                  </a:lnTo>
                  <a:lnTo>
                    <a:pt x="3419" y="327"/>
                  </a:lnTo>
                  <a:lnTo>
                    <a:pt x="3412" y="282"/>
                  </a:lnTo>
                  <a:lnTo>
                    <a:pt x="3399" y="244"/>
                  </a:lnTo>
                  <a:lnTo>
                    <a:pt x="3381" y="209"/>
                  </a:lnTo>
                  <a:lnTo>
                    <a:pt x="3335" y="149"/>
                  </a:lnTo>
                  <a:lnTo>
                    <a:pt x="3268" y="106"/>
                  </a:lnTo>
                  <a:lnTo>
                    <a:pt x="3225" y="89"/>
                  </a:lnTo>
                  <a:lnTo>
                    <a:pt x="3178" y="74"/>
                  </a:lnTo>
                  <a:lnTo>
                    <a:pt x="3123" y="66"/>
                  </a:lnTo>
                  <a:lnTo>
                    <a:pt x="3061" y="55"/>
                  </a:lnTo>
                  <a:lnTo>
                    <a:pt x="2992" y="49"/>
                  </a:lnTo>
                  <a:lnTo>
                    <a:pt x="2877" y="42"/>
                  </a:lnTo>
                  <a:lnTo>
                    <a:pt x="73" y="45"/>
                  </a:lnTo>
                  <a:lnTo>
                    <a:pt x="33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5" name="Line 1073"/>
            <p:cNvSpPr>
              <a:spLocks noChangeShapeType="1"/>
            </p:cNvSpPr>
            <p:nvPr/>
          </p:nvSpPr>
          <p:spPr bwMode="auto">
            <a:xfrm>
              <a:off x="2862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6" name="Line 1074"/>
            <p:cNvSpPr>
              <a:spLocks noChangeShapeType="1"/>
            </p:cNvSpPr>
            <p:nvPr/>
          </p:nvSpPr>
          <p:spPr bwMode="auto">
            <a:xfrm>
              <a:off x="2877" y="1503"/>
              <a:ext cx="1" cy="168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07" name="Rectangle 1075"/>
            <p:cNvSpPr>
              <a:spLocks noChangeArrowheads="1"/>
            </p:cNvSpPr>
            <p:nvPr/>
          </p:nvSpPr>
          <p:spPr bwMode="auto">
            <a:xfrm>
              <a:off x="3050" y="1776"/>
              <a:ext cx="960" cy="528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Text Box 1076"/>
            <p:cNvSpPr txBox="1">
              <a:spLocks noChangeArrowheads="1"/>
            </p:cNvSpPr>
            <p:nvPr/>
          </p:nvSpPr>
          <p:spPr bwMode="auto">
            <a:xfrm>
              <a:off x="3122" y="1860"/>
              <a:ext cx="8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Jurnal</a:t>
              </a:r>
            </a:p>
            <a:p>
              <a:pPr algn="ctr"/>
              <a:r>
                <a:rPr lang="en-US" sz="1600">
                  <a:solidFill>
                    <a:schemeClr val="bg1"/>
                  </a:solidFill>
                  <a:latin typeface="Arial" pitchFamily="34" charset="0"/>
                </a:rPr>
                <a:t>Penjualan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45109" name="Rectangle 1077"/>
          <p:cNvSpPr>
            <a:spLocks noChangeArrowheads="1"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rgbClr val="FFCC99"/>
                </a:solidFill>
              </a:rPr>
              <a:t>Sistem</a:t>
            </a:r>
            <a:r>
              <a:rPr lang="en-US" sz="3200" b="1" dirty="0">
                <a:solidFill>
                  <a:srgbClr val="FFCC99"/>
                </a:solidFill>
              </a:rPr>
              <a:t> </a:t>
            </a:r>
            <a:r>
              <a:rPr lang="en-US" sz="3200" b="1" dirty="0" err="1">
                <a:solidFill>
                  <a:srgbClr val="FFCC99"/>
                </a:solidFill>
              </a:rPr>
              <a:t>Tiga</a:t>
            </a:r>
            <a:r>
              <a:rPr lang="en-US" sz="3200" b="1" dirty="0">
                <a:solidFill>
                  <a:srgbClr val="FFCC99"/>
                </a:solidFill>
              </a:rPr>
              <a:t> </a:t>
            </a:r>
            <a:r>
              <a:rPr lang="en-US" sz="3200" b="1" dirty="0" err="1">
                <a:solidFill>
                  <a:srgbClr val="FFCC99"/>
                </a:solidFill>
              </a:rPr>
              <a:t>Buku</a:t>
            </a:r>
            <a:r>
              <a:rPr lang="en-US" sz="3200" b="1" dirty="0">
                <a:solidFill>
                  <a:srgbClr val="FFCC99"/>
                </a:solidFill>
              </a:rPr>
              <a:t> </a:t>
            </a:r>
            <a:r>
              <a:rPr lang="en-US" sz="3200" b="1" dirty="0" err="1">
                <a:solidFill>
                  <a:srgbClr val="FFCC99"/>
                </a:solidFill>
              </a:rPr>
              <a:t>Jurnal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2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494</TotalTime>
  <Words>1052</Words>
  <Application>Microsoft Office PowerPoint</Application>
  <PresentationFormat>On-screen Show (4:3)</PresentationFormat>
  <Paragraphs>690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Waveform</vt:lpstr>
      <vt:lpstr>Angles</vt:lpstr>
      <vt:lpstr>1_Austin</vt:lpstr>
      <vt:lpstr>1_Angles</vt:lpstr>
      <vt:lpstr>Horizon</vt:lpstr>
      <vt:lpstr>JURNAL KHUSUS  AKUNTANSI PERUSAHAAN DAGANG  </vt:lpstr>
      <vt:lpstr>JURNAL KHUSUS</vt:lpstr>
      <vt:lpstr>FORMAT JURNAL KHUSUS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Pengendalian internal ??</vt:lpstr>
      <vt:lpstr>ATRIBUT PENGENDALIAN INTERNAL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se7en</dc:creator>
  <cp:lastModifiedBy>se7en</cp:lastModifiedBy>
  <cp:revision>41</cp:revision>
  <dcterms:created xsi:type="dcterms:W3CDTF">2015-03-19T01:49:09Z</dcterms:created>
  <dcterms:modified xsi:type="dcterms:W3CDTF">2017-11-18T03:10:41Z</dcterms:modified>
</cp:coreProperties>
</file>