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5" r:id="rId4"/>
    <p:sldId id="286" r:id="rId5"/>
    <p:sldId id="287" r:id="rId6"/>
    <p:sldId id="288" r:id="rId7"/>
    <p:sldId id="294" r:id="rId8"/>
    <p:sldId id="290" r:id="rId9"/>
    <p:sldId id="283" r:id="rId10"/>
    <p:sldId id="28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158323-225C-4DB2-B1B7-42B23ED7661E}" type="datetimeFigureOut">
              <a:rPr lang="id-ID" smtClean="0"/>
              <a:t>22/10/2014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8FCFED-EC28-4AB8-AA06-0D5F6C896908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Warehouses, Data Marts, </a:t>
            </a:r>
            <a:r>
              <a:rPr lang="en-US" dirty="0" smtClean="0"/>
              <a:t>and Data </a:t>
            </a:r>
            <a:r>
              <a:rPr lang="en-US" dirty="0"/>
              <a:t>Mining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7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08720"/>
            <a:ext cx="5904655" cy="5053225"/>
          </a:xfrm>
        </p:spPr>
      </p:pic>
    </p:spTree>
    <p:extLst>
      <p:ext uri="{BB962C8B-B14F-4D97-AF65-F5344CB8AC3E}">
        <p14:creationId xmlns:p14="http://schemas.microsoft.com/office/powerpoint/2010/main" val="280718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DATA WAREHOUSE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256584"/>
          </a:xfrm>
        </p:spPr>
        <p:txBody>
          <a:bodyPr>
            <a:normAutofit/>
          </a:bodyPr>
          <a:lstStyle/>
          <a:p>
            <a:r>
              <a:rPr lang="id-ID" sz="3200" dirty="0"/>
              <a:t>Manusia  dalam suatu organisasi, sadar atau tidak sadar telah </a:t>
            </a:r>
            <a:r>
              <a:rPr lang="id-ID" sz="3200" dirty="0">
                <a:solidFill>
                  <a:srgbClr val="92D050"/>
                </a:solidFill>
              </a:rPr>
              <a:t>memproduksi</a:t>
            </a:r>
            <a:r>
              <a:rPr lang="id-ID" sz="3200" dirty="0"/>
              <a:t> berbagai </a:t>
            </a:r>
            <a:r>
              <a:rPr lang="id-ID" sz="3200" dirty="0">
                <a:solidFill>
                  <a:srgbClr val="92D050"/>
                </a:solidFill>
              </a:rPr>
              <a:t>data </a:t>
            </a:r>
            <a:r>
              <a:rPr lang="id-ID" sz="3200" dirty="0"/>
              <a:t>yang </a:t>
            </a:r>
            <a:r>
              <a:rPr lang="id-ID" sz="3200" dirty="0">
                <a:solidFill>
                  <a:srgbClr val="92D050"/>
                </a:solidFill>
              </a:rPr>
              <a:t>jumlahnya sangat besar</a:t>
            </a:r>
            <a:endParaRPr lang="en-US" sz="3200" dirty="0">
              <a:solidFill>
                <a:srgbClr val="92D050"/>
              </a:solidFill>
            </a:endParaRPr>
          </a:p>
          <a:p>
            <a:pPr lvl="1"/>
            <a:r>
              <a:rPr lang="id-ID" sz="2800" dirty="0"/>
              <a:t>Contoh data: bisnis, kedokteran, ekonomi, geografi, olahraga,</a:t>
            </a:r>
            <a:r>
              <a:rPr lang="en-US" sz="2800" dirty="0"/>
              <a:t> …</a:t>
            </a:r>
            <a:endParaRPr lang="id-ID" sz="2800" dirty="0"/>
          </a:p>
          <a:p>
            <a:endParaRPr lang="id-ID" sz="2700" dirty="0"/>
          </a:p>
          <a:p>
            <a:r>
              <a:rPr lang="id-ID" sz="3200" dirty="0"/>
              <a:t>Pada dasarnya, data adalah </a:t>
            </a:r>
            <a:r>
              <a:rPr lang="id-ID" sz="3200" dirty="0">
                <a:solidFill>
                  <a:srgbClr val="92D050"/>
                </a:solidFill>
              </a:rPr>
              <a:t>entitas</a:t>
            </a:r>
            <a:r>
              <a:rPr lang="id-ID" sz="3200" dirty="0"/>
              <a:t> yang </a:t>
            </a:r>
            <a:r>
              <a:rPr lang="id-ID" sz="3200" dirty="0">
                <a:solidFill>
                  <a:srgbClr val="92D050"/>
                </a:solidFill>
              </a:rPr>
              <a:t>tidak memiliki arti</a:t>
            </a:r>
            <a:r>
              <a:rPr lang="id-ID" sz="3200" dirty="0"/>
              <a:t>, meskipun kemungkinan memiliki nilai di dalamnya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5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DATA</a:t>
            </a:r>
            <a:r>
              <a:rPr lang="id-ID" sz="3600" dirty="0" smtClean="0"/>
              <a:t> WAREHOUSE</a:t>
            </a:r>
            <a:endParaRPr lang="id-ID" sz="36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>
            <a:noAutofit/>
          </a:bodyPr>
          <a:lstStyle/>
          <a:p>
            <a:r>
              <a:rPr lang="id-ID" sz="3200" dirty="0" smtClean="0"/>
              <a:t>Data Warehouse adalah </a:t>
            </a:r>
            <a:r>
              <a:rPr lang="id-ID" sz="3200" dirty="0">
                <a:solidFill>
                  <a:srgbClr val="92D050"/>
                </a:solidFill>
              </a:rPr>
              <a:t>basis data </a:t>
            </a:r>
            <a:r>
              <a:rPr lang="id-ID" sz="3200" dirty="0"/>
              <a:t>yang menyimpan data sekarang dan data masa lalu yang </a:t>
            </a:r>
            <a:r>
              <a:rPr lang="id-ID" sz="3200" dirty="0">
                <a:solidFill>
                  <a:srgbClr val="92D050"/>
                </a:solidFill>
              </a:rPr>
              <a:t>berasal dari berbagai sistem operasional </a:t>
            </a:r>
            <a:r>
              <a:rPr lang="id-ID" sz="3200" dirty="0"/>
              <a:t>dan sumber yang lain (sumber eksternal) yang menjadi perhatian penting bagi manajemen dalam organisasi dan ditujukan untuk keperluan analisis dan pelaporan manajemen dalam rangka pengambilan </a:t>
            </a:r>
            <a:r>
              <a:rPr lang="id-ID" sz="3200" dirty="0" smtClean="0"/>
              <a:t>keputusan</a:t>
            </a:r>
          </a:p>
          <a:p>
            <a:pPr marL="36576" indent="0">
              <a:buNone/>
            </a:pPr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2225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DATA MART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256584"/>
          </a:xfrm>
        </p:spPr>
        <p:txBody>
          <a:bodyPr>
            <a:normAutofit/>
          </a:bodyPr>
          <a:lstStyle/>
          <a:p>
            <a:r>
              <a:rPr lang="id-ID" dirty="0" smtClean="0"/>
              <a:t>Data Mart adalah  </a:t>
            </a:r>
            <a:r>
              <a:rPr lang="id-ID" dirty="0">
                <a:solidFill>
                  <a:srgbClr val="92D050"/>
                </a:solidFill>
              </a:rPr>
              <a:t>subset </a:t>
            </a:r>
            <a:r>
              <a:rPr lang="id-ID" dirty="0"/>
              <a:t>dari gudang data yang didalamnya terdapat ringkasan </a:t>
            </a:r>
            <a:r>
              <a:rPr lang="id-ID" dirty="0" smtClean="0"/>
              <a:t>yang </a:t>
            </a:r>
            <a:r>
              <a:rPr lang="id-ID" dirty="0"/>
              <a:t>mendukung pembuatan </a:t>
            </a:r>
            <a:r>
              <a:rPr lang="id-ID" dirty="0">
                <a:solidFill>
                  <a:srgbClr val="92D050"/>
                </a:solidFill>
              </a:rPr>
              <a:t>laporan dan analisa data pada suatu unit</a:t>
            </a:r>
            <a:r>
              <a:rPr lang="id-ID" dirty="0"/>
              <a:t>, bagian atau operasi pada suatu perusahaan.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area </a:t>
            </a:r>
            <a:r>
              <a:rPr lang="id-ID" dirty="0" smtClean="0"/>
              <a:t>spesifik, </a:t>
            </a:r>
            <a:r>
              <a:rPr lang="id-ID" dirty="0"/>
              <a:t>data mart </a:t>
            </a:r>
            <a:r>
              <a:rPr lang="id-ID" dirty="0" smtClean="0"/>
              <a:t>berisi </a:t>
            </a:r>
            <a:r>
              <a:rPr lang="id-ID" dirty="0"/>
              <a:t>data yang lebih rinci dibandingkan data </a:t>
            </a:r>
            <a:r>
              <a:rPr lang="id-ID" dirty="0" smtClean="0"/>
              <a:t>warehouse.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72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DATA MINING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256584"/>
          </a:xfrm>
        </p:spPr>
        <p:txBody>
          <a:bodyPr>
            <a:normAutofit/>
          </a:bodyPr>
          <a:lstStyle/>
          <a:p>
            <a:pPr algn="just"/>
            <a:r>
              <a:rPr lang="id-ID" sz="3200" dirty="0" smtClean="0"/>
              <a:t>Data </a:t>
            </a:r>
            <a:r>
              <a:rPr lang="id-ID" sz="3200" dirty="0"/>
              <a:t>mining adalah alat </a:t>
            </a:r>
            <a:r>
              <a:rPr lang="id-ID" sz="3200" dirty="0" smtClean="0"/>
              <a:t>analisis informasi </a:t>
            </a:r>
            <a:r>
              <a:rPr lang="id-ID" sz="3200" dirty="0"/>
              <a:t>yang melibatkan </a:t>
            </a:r>
            <a:r>
              <a:rPr lang="id-ID" sz="3200" dirty="0">
                <a:solidFill>
                  <a:srgbClr val="92D050"/>
                </a:solidFill>
              </a:rPr>
              <a:t>penemuan </a:t>
            </a:r>
            <a:r>
              <a:rPr lang="id-ID" sz="3200" dirty="0" smtClean="0">
                <a:solidFill>
                  <a:srgbClr val="92D050"/>
                </a:solidFill>
              </a:rPr>
              <a:t>pola </a:t>
            </a:r>
            <a:r>
              <a:rPr lang="id-ID" sz="3200" dirty="0" smtClean="0"/>
              <a:t>secara otomatis dan </a:t>
            </a:r>
            <a:r>
              <a:rPr lang="id-ID" sz="3200" dirty="0">
                <a:solidFill>
                  <a:srgbClr val="92D050"/>
                </a:solidFill>
              </a:rPr>
              <a:t>hubungan</a:t>
            </a:r>
            <a:r>
              <a:rPr lang="id-ID" sz="3200" dirty="0"/>
              <a:t> dalam data </a:t>
            </a:r>
            <a:r>
              <a:rPr lang="id-ID" sz="3200" dirty="0" smtClean="0"/>
              <a:t>warehouse.</a:t>
            </a:r>
            <a:endParaRPr lang="nn-NO" sz="3200" dirty="0"/>
          </a:p>
          <a:p>
            <a:pPr algn="just"/>
            <a:endParaRPr lang="nn-NO" sz="1050" dirty="0"/>
          </a:p>
          <a:p>
            <a:r>
              <a:rPr lang="id-ID" sz="3200" dirty="0"/>
              <a:t>Tujuan data mining adalah </a:t>
            </a:r>
            <a:r>
              <a:rPr lang="id-ID" sz="3200" dirty="0" smtClean="0">
                <a:solidFill>
                  <a:srgbClr val="92D050"/>
                </a:solidFill>
              </a:rPr>
              <a:t>menemukan </a:t>
            </a:r>
            <a:r>
              <a:rPr lang="id-ID" sz="3200" dirty="0">
                <a:solidFill>
                  <a:srgbClr val="92D050"/>
                </a:solidFill>
              </a:rPr>
              <a:t>pola, tren, dan aturan </a:t>
            </a:r>
            <a:r>
              <a:rPr lang="id-ID" sz="3200" dirty="0"/>
              <a:t>dari gudang </a:t>
            </a:r>
            <a:r>
              <a:rPr lang="id-ID" sz="3200" dirty="0" smtClean="0"/>
              <a:t>data, yang hasilnya berguna untuk mendukung keputusan proses </a:t>
            </a:r>
            <a:r>
              <a:rPr lang="id-ID" sz="3200" dirty="0"/>
              <a:t>bisnis</a:t>
            </a:r>
            <a:r>
              <a:rPr lang="id-ID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7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DATA MINING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256584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0186" t="37849" r="24242" b="16336"/>
          <a:stretch>
            <a:fillRect/>
          </a:stretch>
        </p:blipFill>
        <p:spPr bwMode="auto">
          <a:xfrm>
            <a:off x="611560" y="1700808"/>
            <a:ext cx="792503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802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DATA MINING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256584"/>
          </a:xfrm>
        </p:spPr>
        <p:txBody>
          <a:bodyPr>
            <a:normAutofit/>
          </a:bodyPr>
          <a:lstStyle/>
          <a:p>
            <a:pPr marL="514350" indent="-514350"/>
            <a:r>
              <a:rPr lang="id-ID" sz="3200" dirty="0" smtClean="0"/>
              <a:t>Peran utama data mining:</a:t>
            </a:r>
          </a:p>
          <a:p>
            <a:pPr marL="1430338" lvl="1" indent="-442913">
              <a:buFont typeface="+mj-lt"/>
              <a:buAutoNum type="arabicPeriod"/>
            </a:pPr>
            <a:r>
              <a:rPr lang="id-ID" sz="2800" dirty="0" smtClean="0"/>
              <a:t>Estimation</a:t>
            </a:r>
          </a:p>
          <a:p>
            <a:pPr marL="1430338" lvl="1" indent="-442913">
              <a:buFont typeface="+mj-lt"/>
              <a:buAutoNum type="arabicPeriod"/>
            </a:pPr>
            <a:r>
              <a:rPr lang="id-ID" sz="2800" dirty="0" smtClean="0"/>
              <a:t>Prediction</a:t>
            </a:r>
          </a:p>
          <a:p>
            <a:pPr marL="1430338" lvl="1" indent="-442913">
              <a:buFont typeface="+mj-lt"/>
              <a:buAutoNum type="arabicPeriod"/>
            </a:pPr>
            <a:r>
              <a:rPr lang="id-ID" sz="2800" dirty="0" smtClean="0"/>
              <a:t>Classification</a:t>
            </a:r>
          </a:p>
          <a:p>
            <a:pPr marL="1430338" lvl="1" indent="-442913">
              <a:buFont typeface="+mj-lt"/>
              <a:buAutoNum type="arabicPeriod"/>
            </a:pPr>
            <a:r>
              <a:rPr lang="id-ID" sz="2800" dirty="0" smtClean="0"/>
              <a:t>Clustering</a:t>
            </a:r>
          </a:p>
          <a:p>
            <a:pPr marL="1430338" lvl="1" indent="-442913">
              <a:buFont typeface="+mj-lt"/>
              <a:buAutoNum type="arabicPeriod"/>
            </a:pPr>
            <a:r>
              <a:rPr lang="id-ID" sz="2800" dirty="0" smtClean="0"/>
              <a:t>Association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876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praktikum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id-ID" dirty="0" smtClean="0"/>
              <a:t>Ritel – database barang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barang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stok a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penjualan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persedian</a:t>
            </a:r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Online store – database persediaan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pelanggan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barang</a:t>
            </a:r>
          </a:p>
          <a:p>
            <a:pPr marL="852678" lvl="1" indent="-514350">
              <a:buFont typeface="+mj-lt"/>
              <a:buAutoNum type="arabicPeriod"/>
            </a:pPr>
            <a:endParaRPr lang="id-ID" dirty="0" smtClean="0"/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Pemerintahan – database kepegawaian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pegawai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tarif tunjangan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tarif gaji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gaji </a:t>
            </a:r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Akademik – database mahasiswa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mahasiswa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</a:t>
            </a:r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Transportasi – database rent car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pelanggan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mobil</a:t>
            </a:r>
          </a:p>
          <a:p>
            <a:pPr marL="852678" lvl="1" indent="-514350">
              <a:buFont typeface="+mj-lt"/>
              <a:buAutoNum type="arabicPeriod"/>
            </a:pPr>
            <a:r>
              <a:rPr lang="id-ID" dirty="0" smtClean="0"/>
              <a:t>File </a:t>
            </a:r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Perbankan – database pinjam</a:t>
            </a:r>
          </a:p>
          <a:p>
            <a:pPr marL="550926" indent="-514350">
              <a:buFont typeface="+mj-lt"/>
              <a:buAutoNum type="arabicPeriod"/>
            </a:pPr>
            <a:r>
              <a:rPr lang="id-ID" dirty="0" smtClean="0"/>
              <a:t>Bursa mobkas – database mobil</a:t>
            </a:r>
          </a:p>
          <a:p>
            <a:pPr marL="550926" indent="-514350">
              <a:buFont typeface="+mj-lt"/>
              <a:buAutoNum type="arabicPeriod"/>
            </a:pPr>
            <a:endParaRPr lang="id-ID" dirty="0" smtClean="0"/>
          </a:p>
          <a:p>
            <a:pPr marL="550926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01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08720"/>
            <a:ext cx="5904655" cy="5053225"/>
          </a:xfrm>
        </p:spPr>
      </p:pic>
    </p:spTree>
    <p:extLst>
      <p:ext uri="{BB962C8B-B14F-4D97-AF65-F5344CB8AC3E}">
        <p14:creationId xmlns:p14="http://schemas.microsoft.com/office/powerpoint/2010/main" val="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596</TotalTime>
  <Words>274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Data Warehouses, Data Marts, and Data Mining</vt:lpstr>
      <vt:lpstr>DATA WAREHOUSE</vt:lpstr>
      <vt:lpstr>DATA WAREHOUSE</vt:lpstr>
      <vt:lpstr>DATA MART </vt:lpstr>
      <vt:lpstr>DATA MINING </vt:lpstr>
      <vt:lpstr>DATA MINING </vt:lpstr>
      <vt:lpstr>DATA MINING </vt:lpstr>
      <vt:lpstr> praktikum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data &amp; information</dc:title>
  <dc:creator>DELL</dc:creator>
  <cp:lastModifiedBy>DELL</cp:lastModifiedBy>
  <cp:revision>41</cp:revision>
  <dcterms:created xsi:type="dcterms:W3CDTF">2014-10-14T12:19:04Z</dcterms:created>
  <dcterms:modified xsi:type="dcterms:W3CDTF">2014-10-22T15:19:37Z</dcterms:modified>
</cp:coreProperties>
</file>