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3" r:id="rId6"/>
    <p:sldId id="265" r:id="rId7"/>
    <p:sldId id="267" r:id="rId8"/>
    <p:sldId id="268" r:id="rId9"/>
    <p:sldId id="270" r:id="rId10"/>
    <p:sldId id="271" r:id="rId11"/>
    <p:sldId id="273" r:id="rId12"/>
    <p:sldId id="275" r:id="rId13"/>
    <p:sldId id="276" r:id="rId1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B896C5A9-FFAD-4740-B04B-E91C37D7E9DF}" type="slidenum">
              <a:rPr lang="id-ID" smtClean="0"/>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B896C5A9-FFAD-4740-B04B-E91C37D7E9DF}"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B896C5A9-FFAD-4740-B04B-E91C37D7E9DF}"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B896C5A9-FFAD-4740-B04B-E91C37D7E9DF}"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B896C5A9-FFAD-4740-B04B-E91C37D7E9DF}" type="slidenum">
              <a:rPr lang="id-ID" smtClean="0"/>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B896C5A9-FFAD-4740-B04B-E91C37D7E9DF}"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B896C5A9-FFAD-4740-B04B-E91C37D7E9DF}"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B896C5A9-FFAD-4740-B04B-E91C37D7E9DF}"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B896C5A9-FFAD-4740-B04B-E91C37D7E9DF}" type="slidenum">
              <a:rPr lang="id-ID" smtClean="0"/>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B896C5A9-FFAD-4740-B04B-E91C37D7E9DF}"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0FEE375-41B5-4F3C-B689-187B2A71F9F6}" type="datetimeFigureOut">
              <a:rPr lang="id-ID" smtClean="0"/>
              <a:t>26/01/2018</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B896C5A9-FFAD-4740-B04B-E91C37D7E9DF}" type="slidenum">
              <a:rPr lang="id-ID" smtClean="0"/>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0FEE375-41B5-4F3C-B689-187B2A71F9F6}" type="datetimeFigureOut">
              <a:rPr lang="id-ID" smtClean="0"/>
              <a:t>26/01/2018</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96C5A9-FFAD-4740-B04B-E91C37D7E9DF}" type="slidenum">
              <a:rPr lang="id-ID" smtClean="0"/>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2118097"/>
          </a:xfrm>
        </p:spPr>
        <p:txBody>
          <a:bodyPr>
            <a:normAutofit/>
          </a:bodyPr>
          <a:lstStyle/>
          <a:p>
            <a:pPr algn="ctr"/>
            <a:r>
              <a:rPr lang="id-ID" b="1" dirty="0" smtClean="0"/>
              <a:t>BENTUK PENGOLAHAN DATA BIOMEDIS SECARA KOMPUTERISASI</a:t>
            </a:r>
            <a:endParaRPr lang="id-ID" b="1" dirty="0"/>
          </a:p>
        </p:txBody>
      </p:sp>
      <p:sp>
        <p:nvSpPr>
          <p:cNvPr id="3" name="Subtitle 2"/>
          <p:cNvSpPr>
            <a:spLocks noGrp="1"/>
          </p:cNvSpPr>
          <p:nvPr>
            <p:ph type="subTitle" idx="1"/>
          </p:nvPr>
        </p:nvSpPr>
        <p:spPr>
          <a:xfrm>
            <a:off x="1187624" y="3933056"/>
            <a:ext cx="7406640" cy="1752600"/>
          </a:xfrm>
        </p:spPr>
        <p:txBody>
          <a:bodyPr>
            <a:noAutofit/>
          </a:bodyPr>
          <a:lstStyle/>
          <a:p>
            <a:pPr algn="ctr"/>
            <a:r>
              <a:rPr lang="id-ID" sz="3600" b="1" dirty="0" smtClean="0">
                <a:solidFill>
                  <a:schemeClr val="tx2"/>
                </a:solidFill>
              </a:rPr>
              <a:t>Materi 7</a:t>
            </a:r>
          </a:p>
          <a:p>
            <a:pPr algn="ctr"/>
            <a:r>
              <a:rPr lang="id-ID" sz="3600" b="1" dirty="0" smtClean="0">
                <a:solidFill>
                  <a:schemeClr val="tx2"/>
                </a:solidFill>
              </a:rPr>
              <a:t>Bioinformatika</a:t>
            </a:r>
          </a:p>
          <a:p>
            <a:pPr algn="ctr"/>
            <a:r>
              <a:rPr lang="id-ID" sz="3600" b="1" dirty="0" smtClean="0">
                <a:solidFill>
                  <a:schemeClr val="tx2"/>
                </a:solidFill>
              </a:rPr>
              <a:t>Smt 7 - MIK</a:t>
            </a:r>
            <a:endParaRPr lang="id-ID" sz="3600" b="1" dirty="0">
              <a:solidFill>
                <a:schemeClr val="tx2"/>
              </a:solidFill>
            </a:endParaRPr>
          </a:p>
        </p:txBody>
      </p:sp>
    </p:spTree>
    <p:extLst>
      <p:ext uri="{BB962C8B-B14F-4D97-AF65-F5344CB8AC3E}">
        <p14:creationId xmlns:p14="http://schemas.microsoft.com/office/powerpoint/2010/main" val="1542316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14" t="17291" r="17540" b="14718"/>
          <a:stretch/>
        </p:blipFill>
        <p:spPr bwMode="auto">
          <a:xfrm>
            <a:off x="539552" y="332656"/>
            <a:ext cx="828092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86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250120" cy="1143000"/>
          </a:xfrm>
        </p:spPr>
        <p:txBody>
          <a:bodyPr>
            <a:normAutofit/>
          </a:bodyPr>
          <a:lstStyle/>
          <a:p>
            <a:pPr algn="ctr"/>
            <a:r>
              <a:rPr lang="id-ID" b="1" dirty="0" smtClean="0"/>
              <a:t>Memori</a:t>
            </a:r>
            <a:endParaRPr lang="id-ID" b="1" dirty="0"/>
          </a:p>
        </p:txBody>
      </p:sp>
      <p:sp>
        <p:nvSpPr>
          <p:cNvPr id="3" name="Content Placeholder 2"/>
          <p:cNvSpPr>
            <a:spLocks noGrp="1"/>
          </p:cNvSpPr>
          <p:nvPr>
            <p:ph idx="1"/>
          </p:nvPr>
        </p:nvSpPr>
        <p:spPr>
          <a:xfrm>
            <a:off x="971600" y="1340768"/>
            <a:ext cx="7962088" cy="5328592"/>
          </a:xfrm>
        </p:spPr>
        <p:txBody>
          <a:bodyPr>
            <a:normAutofit/>
          </a:bodyPr>
          <a:lstStyle/>
          <a:p>
            <a:pPr>
              <a:buFont typeface="Wingdings" pitchFamily="2" charset="2"/>
              <a:buChar char="Ø"/>
            </a:pPr>
            <a:r>
              <a:rPr lang="id-ID" dirty="0" smtClean="0"/>
              <a:t>Suatu tempat penyimpanan program dan data yang biasa digunakan di CPU, memiliki 2 bagian : </a:t>
            </a:r>
          </a:p>
          <a:p>
            <a:pPr marL="722313" indent="-368300">
              <a:buNone/>
              <a:tabLst>
                <a:tab pos="354013" algn="l"/>
                <a:tab pos="722313" algn="l"/>
              </a:tabLst>
            </a:pPr>
            <a:r>
              <a:rPr lang="id-ID" dirty="0" smtClean="0"/>
              <a:t>- ROM (</a:t>
            </a:r>
            <a:r>
              <a:rPr lang="id-ID" i="1" dirty="0" smtClean="0"/>
              <a:t>Read Only memory</a:t>
            </a:r>
            <a:r>
              <a:rPr lang="id-ID" dirty="0" smtClean="0"/>
              <a:t>) : memori tetap, bersifat permanen, tidak bisa diubah dan dihapus.  Digunakan untuk untuk menyimpan beberapa program yang krusial dan tidak dapat diubah dan ditemukan setiap saat. </a:t>
            </a:r>
            <a:endParaRPr lang="id-ID" dirty="0"/>
          </a:p>
        </p:txBody>
      </p:sp>
    </p:spTree>
    <p:extLst>
      <p:ext uri="{BB962C8B-B14F-4D97-AF65-F5344CB8AC3E}">
        <p14:creationId xmlns:p14="http://schemas.microsoft.com/office/powerpoint/2010/main" val="2500077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250120" cy="1143000"/>
          </a:xfrm>
        </p:spPr>
        <p:txBody>
          <a:bodyPr>
            <a:normAutofit/>
          </a:bodyPr>
          <a:lstStyle/>
          <a:p>
            <a:pPr algn="ctr"/>
            <a:r>
              <a:rPr lang="id-ID" b="1" dirty="0" smtClean="0"/>
              <a:t>Memori</a:t>
            </a:r>
            <a:endParaRPr lang="id-ID" b="1" dirty="0"/>
          </a:p>
        </p:txBody>
      </p:sp>
      <p:sp>
        <p:nvSpPr>
          <p:cNvPr id="3" name="Content Placeholder 2"/>
          <p:cNvSpPr>
            <a:spLocks noGrp="1"/>
          </p:cNvSpPr>
          <p:nvPr>
            <p:ph idx="1"/>
          </p:nvPr>
        </p:nvSpPr>
        <p:spPr>
          <a:xfrm>
            <a:off x="971600" y="1340768"/>
            <a:ext cx="7962088" cy="5328592"/>
          </a:xfrm>
        </p:spPr>
        <p:txBody>
          <a:bodyPr>
            <a:normAutofit lnSpcReduction="10000"/>
          </a:bodyPr>
          <a:lstStyle/>
          <a:p>
            <a:pPr>
              <a:buFont typeface="Wingdings" pitchFamily="2" charset="2"/>
              <a:buChar char="Ø"/>
            </a:pPr>
            <a:r>
              <a:rPr lang="id-ID" dirty="0" smtClean="0"/>
              <a:t>Suatu tempat penyimpanan program dan data yang biasa digunakan di CPU, memiliki 2 bagian : </a:t>
            </a:r>
          </a:p>
          <a:p>
            <a:pPr marL="722313" indent="-368300">
              <a:buNone/>
              <a:tabLst>
                <a:tab pos="354013" algn="l"/>
                <a:tab pos="722313" algn="l"/>
              </a:tabLst>
            </a:pPr>
            <a:r>
              <a:rPr lang="id-ID" dirty="0" smtClean="0"/>
              <a:t>- RAM (</a:t>
            </a:r>
            <a:r>
              <a:rPr lang="id-ID" i="1" dirty="0" smtClean="0"/>
              <a:t>Random Access Memory</a:t>
            </a:r>
            <a:r>
              <a:rPr lang="id-ID" dirty="0" smtClean="0"/>
              <a:t>) sering disebut hanya memori, yang dapat membaca dan menulis, yang biasa digunakan menyimpan program, nilai kontrol, dan data yang sering digunakan, yang dapat menangani hasil dari komputer dan gambar yang disajikan lewat monitor.</a:t>
            </a:r>
          </a:p>
          <a:p>
            <a:pPr marL="722313" indent="-368300">
              <a:buNone/>
              <a:tabLst>
                <a:tab pos="354013" algn="l"/>
                <a:tab pos="722313" algn="l"/>
              </a:tabLst>
            </a:pPr>
            <a:r>
              <a:rPr lang="id-ID" dirty="0"/>
              <a:t>	</a:t>
            </a:r>
            <a:r>
              <a:rPr lang="id-ID" dirty="0" smtClean="0"/>
              <a:t>RAM lebih besar dibandingkan ROM</a:t>
            </a:r>
            <a:endParaRPr lang="id-ID" dirty="0"/>
          </a:p>
        </p:txBody>
      </p:sp>
    </p:spTree>
    <p:extLst>
      <p:ext uri="{BB962C8B-B14F-4D97-AF65-F5344CB8AC3E}">
        <p14:creationId xmlns:p14="http://schemas.microsoft.com/office/powerpoint/2010/main" val="114623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CLOUD COMPUTING</a:t>
            </a:r>
            <a:endParaRPr lang="id-ID" b="1" dirty="0"/>
          </a:p>
        </p:txBody>
      </p:sp>
      <p:sp>
        <p:nvSpPr>
          <p:cNvPr id="3" name="Content Placeholder 2"/>
          <p:cNvSpPr>
            <a:spLocks noGrp="1"/>
          </p:cNvSpPr>
          <p:nvPr>
            <p:ph idx="1"/>
          </p:nvPr>
        </p:nvSpPr>
        <p:spPr/>
        <p:txBody>
          <a:bodyPr/>
          <a:lstStyle/>
          <a:p>
            <a:endParaRPr lang="id-ID"/>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03" t="17708" r="41552" b="6250"/>
          <a:stretch/>
        </p:blipFill>
        <p:spPr bwMode="auto">
          <a:xfrm>
            <a:off x="1043608" y="1295400"/>
            <a:ext cx="799288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022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ARSITEKTUR KOMPUTER</a:t>
            </a:r>
            <a:endParaRPr lang="id-ID" b="1" dirty="0"/>
          </a:p>
        </p:txBody>
      </p:sp>
      <p:sp>
        <p:nvSpPr>
          <p:cNvPr id="3" name="Content Placeholder 2"/>
          <p:cNvSpPr>
            <a:spLocks noGrp="1"/>
          </p:cNvSpPr>
          <p:nvPr>
            <p:ph idx="1"/>
          </p:nvPr>
        </p:nvSpPr>
        <p:spPr/>
        <p:txBody>
          <a:bodyPr/>
          <a:lstStyle/>
          <a:p>
            <a:pPr>
              <a:buFont typeface="Wingdings" pitchFamily="2" charset="2"/>
              <a:buChar char="Ø"/>
            </a:pPr>
            <a:r>
              <a:rPr lang="id-ID" dirty="0" smtClean="0"/>
              <a:t>Arsitektur = bentuk rancangan atau rencana dari sistem, yang memiliki aspek konsep dan fisik.</a:t>
            </a:r>
          </a:p>
          <a:p>
            <a:pPr>
              <a:buFont typeface="Wingdings" pitchFamily="2" charset="2"/>
              <a:buChar char="Ø"/>
            </a:pPr>
            <a:r>
              <a:rPr lang="id-ID" dirty="0" smtClean="0"/>
              <a:t>Arsitektur komputer untuk pelayanan kesehatan dan Biomedis = rancangan fisik dan rencana konsep dari komputer dan sistem informasi yang digunakan dalam aplikasi Biomedis untuk pengobatan </a:t>
            </a:r>
            <a:endParaRPr lang="id-ID" dirty="0"/>
          </a:p>
        </p:txBody>
      </p:sp>
    </p:spTree>
    <p:extLst>
      <p:ext uri="{BB962C8B-B14F-4D97-AF65-F5344CB8AC3E}">
        <p14:creationId xmlns:p14="http://schemas.microsoft.com/office/powerpoint/2010/main" val="3604211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ARSITEKTUR KOMPUTER</a:t>
            </a:r>
            <a:endParaRPr lang="id-ID" b="1"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id-ID" dirty="0" smtClean="0"/>
              <a:t>Bagi pengguna di kalangan profesional kesehatan dan kedokteran, rekam kesehatan elektronik semakin ditingkatkan, para dokter menggunakan sistem informasi untuk observasi rekam medis, menentukan pengobatan dan tes laboratorium, dan mereview hasil test</a:t>
            </a:r>
          </a:p>
          <a:p>
            <a:pPr>
              <a:buFont typeface="Wingdings" pitchFamily="2" charset="2"/>
              <a:buChar char="Ø"/>
            </a:pPr>
            <a:r>
              <a:rPr lang="id-ID" dirty="0" smtClean="0"/>
              <a:t>Penggunaan komputer pribadi seperti komputer desktop, laptop, alat-alat mobile, untuk dapat akses internet</a:t>
            </a:r>
            <a:endParaRPr lang="id-ID" dirty="0"/>
          </a:p>
        </p:txBody>
      </p:sp>
    </p:spTree>
    <p:extLst>
      <p:ext uri="{BB962C8B-B14F-4D97-AF65-F5344CB8AC3E}">
        <p14:creationId xmlns:p14="http://schemas.microsoft.com/office/powerpoint/2010/main" val="366314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ARSITEKTUR KOMPUTER</a:t>
            </a:r>
            <a:endParaRPr lang="id-ID" b="1"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id-ID" dirty="0" smtClean="0"/>
              <a:t>Komputer pribadi yang berbeda dari bentuk, aplikasi, kecepatan, spesifikasi, keamanan data, dari para praktisi kesehatan dapat membingungkan sehingga perlu adanya seleksi </a:t>
            </a:r>
            <a:r>
              <a:rPr lang="id-ID" i="1" dirty="0" smtClean="0"/>
              <a:t>hardware, software</a:t>
            </a:r>
            <a:r>
              <a:rPr lang="id-ID" dirty="0" smtClean="0"/>
              <a:t>, bentuk aplikasi yang disarankan dan membuat penggabungan dalam bentuk aplikasi komputerisasi.</a:t>
            </a:r>
          </a:p>
          <a:p>
            <a:pPr>
              <a:buFont typeface="Wingdings" pitchFamily="2" charset="2"/>
              <a:buChar char="Ø"/>
            </a:pPr>
            <a:r>
              <a:rPr lang="id-ID" dirty="0" smtClean="0"/>
              <a:t>Walaupun berbeda komputer pada dasarnya punya mekanisme dasar sebagai penyimpan dan proses informasi serta alat komunikasi dengan teknologi informasi</a:t>
            </a:r>
            <a:endParaRPr lang="id-ID" dirty="0"/>
          </a:p>
        </p:txBody>
      </p:sp>
    </p:spTree>
    <p:extLst>
      <p:ext uri="{BB962C8B-B14F-4D97-AF65-F5344CB8AC3E}">
        <p14:creationId xmlns:p14="http://schemas.microsoft.com/office/powerpoint/2010/main" val="1872658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lstStyle/>
          <a:p>
            <a:pPr algn="ctr"/>
            <a:r>
              <a:rPr lang="id-ID" b="1" dirty="0" smtClean="0"/>
              <a:t>HARDWARE KOMPUTER</a:t>
            </a:r>
            <a:endParaRPr lang="id-ID" b="1" dirty="0"/>
          </a:p>
        </p:txBody>
      </p:sp>
      <p:sp>
        <p:nvSpPr>
          <p:cNvPr id="3" name="Content Placeholder 2"/>
          <p:cNvSpPr>
            <a:spLocks noGrp="1"/>
          </p:cNvSpPr>
          <p:nvPr>
            <p:ph idx="1"/>
          </p:nvPr>
        </p:nvSpPr>
        <p:spPr>
          <a:xfrm>
            <a:off x="1043608" y="1447800"/>
            <a:ext cx="7890080" cy="5077544"/>
          </a:xfrm>
        </p:spPr>
        <p:txBody>
          <a:bodyPr>
            <a:normAutofit fontScale="92500" lnSpcReduction="10000"/>
          </a:bodyPr>
          <a:lstStyle/>
          <a:p>
            <a:pPr>
              <a:buFont typeface="Wingdings" pitchFamily="2" charset="2"/>
              <a:buChar char="Ø"/>
            </a:pPr>
            <a:r>
              <a:rPr lang="id-ID" dirty="0" smtClean="0"/>
              <a:t>Arsitektur komputer secara umum (John von Neumann, 1945) =</a:t>
            </a:r>
          </a:p>
          <a:p>
            <a:pPr marL="868363" indent="-514350">
              <a:buAutoNum type="arabicPeriod"/>
              <a:tabLst>
                <a:tab pos="265113" algn="l"/>
                <a:tab pos="633413" algn="l"/>
              </a:tabLst>
            </a:pPr>
            <a:r>
              <a:rPr lang="id-ID" dirty="0" smtClean="0"/>
              <a:t>Central Processing Units (CPU’s) meupakan bentuk tampilan komputer</a:t>
            </a:r>
          </a:p>
          <a:p>
            <a:pPr marL="868363" indent="-514350">
              <a:buAutoNum type="arabicPeriod"/>
              <a:tabLst>
                <a:tab pos="265113" algn="l"/>
                <a:tab pos="633413" algn="l"/>
              </a:tabLst>
            </a:pPr>
            <a:r>
              <a:rPr lang="id-ID" dirty="0" smtClean="0"/>
              <a:t>Memori komputer,  tempat menyimpan program dan data, yang biasa digunakan untuk mengaktifkan CPU’s</a:t>
            </a:r>
          </a:p>
          <a:p>
            <a:pPr marL="868363" indent="-514350">
              <a:buAutoNum type="arabicPeriod"/>
              <a:tabLst>
                <a:tab pos="265113" algn="l"/>
                <a:tab pos="633413" algn="l"/>
              </a:tabLst>
            </a:pPr>
            <a:r>
              <a:rPr lang="id-ID" dirty="0" smtClean="0"/>
              <a:t>Wadah penyimpanan, seperti disket magnetik dan tape, disket optik, yang menyediakan penyimpanan jangka pajang untuk program dan data</a:t>
            </a:r>
          </a:p>
          <a:p>
            <a:pPr marL="868363" indent="-514350">
              <a:buAutoNum type="arabicPeriod"/>
              <a:tabLst>
                <a:tab pos="265113" algn="l"/>
                <a:tab pos="633413" algn="l"/>
              </a:tabLst>
            </a:pPr>
            <a:endParaRPr lang="id-ID" dirty="0"/>
          </a:p>
        </p:txBody>
      </p:sp>
    </p:spTree>
    <p:extLst>
      <p:ext uri="{BB962C8B-B14F-4D97-AF65-F5344CB8AC3E}">
        <p14:creationId xmlns:p14="http://schemas.microsoft.com/office/powerpoint/2010/main" val="344146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lstStyle/>
          <a:p>
            <a:pPr algn="ctr"/>
            <a:r>
              <a:rPr lang="id-ID" b="1" dirty="0" smtClean="0"/>
              <a:t>HARDWARE KOMPUTER</a:t>
            </a:r>
            <a:endParaRPr lang="id-ID" b="1" dirty="0"/>
          </a:p>
        </p:txBody>
      </p:sp>
      <p:sp>
        <p:nvSpPr>
          <p:cNvPr id="3" name="Content Placeholder 2"/>
          <p:cNvSpPr>
            <a:spLocks noGrp="1"/>
          </p:cNvSpPr>
          <p:nvPr>
            <p:ph idx="1"/>
          </p:nvPr>
        </p:nvSpPr>
        <p:spPr>
          <a:xfrm>
            <a:off x="971600" y="1340768"/>
            <a:ext cx="7962088" cy="5328592"/>
          </a:xfrm>
        </p:spPr>
        <p:txBody>
          <a:bodyPr>
            <a:normAutofit fontScale="85000" lnSpcReduction="10000"/>
          </a:bodyPr>
          <a:lstStyle/>
          <a:p>
            <a:pPr>
              <a:buFont typeface="Wingdings" pitchFamily="2" charset="2"/>
              <a:buChar char="Ø"/>
            </a:pPr>
            <a:r>
              <a:rPr lang="id-ID" dirty="0" smtClean="0"/>
              <a:t>Arsitektur komputer secara umum (John von Neumann, 1945) =</a:t>
            </a:r>
          </a:p>
          <a:p>
            <a:pPr marL="633413" indent="-279400">
              <a:buNone/>
              <a:tabLst>
                <a:tab pos="265113" algn="l"/>
                <a:tab pos="633413" algn="l"/>
              </a:tabLst>
            </a:pPr>
            <a:r>
              <a:rPr lang="id-ID" dirty="0" smtClean="0"/>
              <a:t>4. </a:t>
            </a:r>
            <a:r>
              <a:rPr lang="id-ID" i="1" dirty="0" smtClean="0"/>
              <a:t>Graphics processing units </a:t>
            </a:r>
            <a:r>
              <a:rPr lang="id-ID" dirty="0" smtClean="0"/>
              <a:t>(GPU’s) yang menampilkan grafik </a:t>
            </a:r>
          </a:p>
          <a:p>
            <a:pPr marL="633413" indent="-279400">
              <a:buNone/>
              <a:tabLst>
                <a:tab pos="265113" algn="l"/>
                <a:tab pos="633413" algn="l"/>
              </a:tabLst>
            </a:pPr>
            <a:r>
              <a:rPr lang="id-ID" dirty="0" smtClean="0"/>
              <a:t>5. Tempat Input dan Output (I/O), seperti keyboard, touchscreen, tampilan video, printer, yang memfasilitasi interaksi pengguna dan penyimpanan</a:t>
            </a:r>
          </a:p>
          <a:p>
            <a:pPr marL="633413" indent="-279400">
              <a:buNone/>
              <a:tabLst>
                <a:tab pos="265113" algn="l"/>
                <a:tab pos="633413" algn="l"/>
              </a:tabLst>
            </a:pPr>
            <a:r>
              <a:rPr lang="id-ID" dirty="0" smtClean="0"/>
              <a:t>6. Peralatan komunikasi, seperti jaringan interface, yang menghubungkan antar komputer</a:t>
            </a:r>
          </a:p>
          <a:p>
            <a:pPr marL="633413" indent="-279400">
              <a:buNone/>
              <a:tabLst>
                <a:tab pos="265113" algn="l"/>
                <a:tab pos="633413" algn="l"/>
              </a:tabLst>
            </a:pPr>
            <a:r>
              <a:rPr lang="id-ID" dirty="0" smtClean="0"/>
              <a:t>7. Data buses, bagian elektronik sebagai transport mengkode informasi diantara subistem komputer </a:t>
            </a:r>
            <a:endParaRPr lang="id-ID" dirty="0"/>
          </a:p>
        </p:txBody>
      </p:sp>
    </p:spTree>
    <p:extLst>
      <p:ext uri="{BB962C8B-B14F-4D97-AF65-F5344CB8AC3E}">
        <p14:creationId xmlns:p14="http://schemas.microsoft.com/office/powerpoint/2010/main" val="1497837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lstStyle/>
          <a:p>
            <a:pPr algn="ctr"/>
            <a:r>
              <a:rPr lang="id-ID" b="1" dirty="0" smtClean="0"/>
              <a:t>HARDWARE KOMPUTER</a:t>
            </a:r>
            <a:endParaRPr lang="id-ID" b="1" dirty="0"/>
          </a:p>
        </p:txBody>
      </p:sp>
      <p:sp>
        <p:nvSpPr>
          <p:cNvPr id="3" name="Content Placeholder 2"/>
          <p:cNvSpPr>
            <a:spLocks noGrp="1"/>
          </p:cNvSpPr>
          <p:nvPr>
            <p:ph idx="1"/>
          </p:nvPr>
        </p:nvSpPr>
        <p:spPr>
          <a:xfrm>
            <a:off x="971600" y="1340768"/>
            <a:ext cx="7962088" cy="5328592"/>
          </a:xfrm>
        </p:spPr>
        <p:txBody>
          <a:bodyPr>
            <a:normAutofit fontScale="85000" lnSpcReduction="10000"/>
          </a:bodyPr>
          <a:lstStyle/>
          <a:p>
            <a:pPr>
              <a:buFont typeface="Wingdings" pitchFamily="2" charset="2"/>
              <a:buChar char="Ø"/>
            </a:pPr>
            <a:r>
              <a:rPr lang="id-ID" dirty="0" smtClean="0"/>
              <a:t>Arsitektur komputer secara umum (John von Neumann, 1945) =</a:t>
            </a:r>
          </a:p>
          <a:p>
            <a:pPr marL="633413" indent="-279400">
              <a:buNone/>
              <a:tabLst>
                <a:tab pos="265113" algn="l"/>
                <a:tab pos="633413" algn="l"/>
              </a:tabLst>
            </a:pPr>
            <a:r>
              <a:rPr lang="id-ID" dirty="0" smtClean="0"/>
              <a:t>4. </a:t>
            </a:r>
            <a:r>
              <a:rPr lang="id-ID" i="1" dirty="0" smtClean="0"/>
              <a:t>Graphics processing units </a:t>
            </a:r>
            <a:r>
              <a:rPr lang="id-ID" dirty="0" smtClean="0"/>
              <a:t>(GPU’s) yang menampilkan grafik </a:t>
            </a:r>
          </a:p>
          <a:p>
            <a:pPr marL="633413" indent="-279400">
              <a:buNone/>
              <a:tabLst>
                <a:tab pos="265113" algn="l"/>
                <a:tab pos="633413" algn="l"/>
              </a:tabLst>
            </a:pPr>
            <a:r>
              <a:rPr lang="id-ID" dirty="0" smtClean="0"/>
              <a:t>5. Tempat Input dan Output (I/O), seperti keyboard, touchscreen, tampilan video, printer, yang memfasilitasi interaksi pengguna dan penyimpanan</a:t>
            </a:r>
          </a:p>
          <a:p>
            <a:pPr marL="633413" indent="-279400">
              <a:buNone/>
              <a:tabLst>
                <a:tab pos="265113" algn="l"/>
                <a:tab pos="633413" algn="l"/>
              </a:tabLst>
            </a:pPr>
            <a:r>
              <a:rPr lang="id-ID" dirty="0" smtClean="0"/>
              <a:t>6. Peralatan komunikasi, seperti jaringan interface, yang menghubungkan antar komputer</a:t>
            </a:r>
          </a:p>
          <a:p>
            <a:pPr marL="633413" indent="-279400">
              <a:buNone/>
              <a:tabLst>
                <a:tab pos="265113" algn="l"/>
                <a:tab pos="633413" algn="l"/>
              </a:tabLst>
            </a:pPr>
            <a:r>
              <a:rPr lang="id-ID" dirty="0" smtClean="0"/>
              <a:t>7. Data buses, bagian elektronik sebagai transport mengkode informasi diantara subistem komputer </a:t>
            </a:r>
            <a:endParaRPr lang="id-ID" dirty="0"/>
          </a:p>
        </p:txBody>
      </p:sp>
    </p:spTree>
    <p:extLst>
      <p:ext uri="{BB962C8B-B14F-4D97-AF65-F5344CB8AC3E}">
        <p14:creationId xmlns:p14="http://schemas.microsoft.com/office/powerpoint/2010/main" val="3959773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06" t="20833" r="16955" b="6250"/>
          <a:stretch/>
        </p:blipFill>
        <p:spPr bwMode="auto">
          <a:xfrm>
            <a:off x="323528" y="332656"/>
            <a:ext cx="849694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571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250120" cy="1143000"/>
          </a:xfrm>
        </p:spPr>
        <p:txBody>
          <a:bodyPr>
            <a:normAutofit fontScale="90000"/>
          </a:bodyPr>
          <a:lstStyle/>
          <a:p>
            <a:pPr algn="ctr"/>
            <a:r>
              <a:rPr lang="id-ID" b="1" dirty="0" smtClean="0"/>
              <a:t>Central Processing Units (CPU’s)</a:t>
            </a:r>
            <a:endParaRPr lang="id-ID" b="1" dirty="0"/>
          </a:p>
        </p:txBody>
      </p:sp>
      <p:sp>
        <p:nvSpPr>
          <p:cNvPr id="3" name="Content Placeholder 2"/>
          <p:cNvSpPr>
            <a:spLocks noGrp="1"/>
          </p:cNvSpPr>
          <p:nvPr>
            <p:ph idx="1"/>
          </p:nvPr>
        </p:nvSpPr>
        <p:spPr>
          <a:xfrm>
            <a:off x="971600" y="1340768"/>
            <a:ext cx="7962088" cy="5328592"/>
          </a:xfrm>
        </p:spPr>
        <p:txBody>
          <a:bodyPr>
            <a:normAutofit/>
          </a:bodyPr>
          <a:lstStyle/>
          <a:p>
            <a:pPr>
              <a:buFont typeface="Wingdings" pitchFamily="2" charset="2"/>
              <a:buChar char="Ø"/>
            </a:pPr>
            <a:r>
              <a:rPr lang="id-ID" dirty="0" smtClean="0"/>
              <a:t>Suatu unit yang menggabungkan dari register untuk menyimpan dan memanipulasi tulisan dan angka dalam jumlah yang besar dan diolah untuk berbagai fungsi </a:t>
            </a:r>
          </a:p>
          <a:p>
            <a:pPr>
              <a:buFont typeface="Wingdings" pitchFamily="2" charset="2"/>
              <a:buChar char="Ø"/>
            </a:pPr>
            <a:r>
              <a:rPr lang="id-ID" dirty="0" smtClean="0"/>
              <a:t>Secara logika elemen dari komputer digital menggunakan binary digit atau bit, yang mempunyai 2 nilai = 0 atau 1 </a:t>
            </a:r>
            <a:endParaRPr lang="id-ID" dirty="0"/>
          </a:p>
        </p:txBody>
      </p:sp>
    </p:spTree>
    <p:extLst>
      <p:ext uri="{BB962C8B-B14F-4D97-AF65-F5344CB8AC3E}">
        <p14:creationId xmlns:p14="http://schemas.microsoft.com/office/powerpoint/2010/main" val="39966086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481</TotalTime>
  <Words>553</Words>
  <Application>Microsoft Office PowerPoint</Application>
  <PresentationFormat>On-screen Show (4:3)</PresentationFormat>
  <Paragraphs>41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Gill Sans MT</vt:lpstr>
      <vt:lpstr>Verdana</vt:lpstr>
      <vt:lpstr>Wingdings</vt:lpstr>
      <vt:lpstr>Wingdings 2</vt:lpstr>
      <vt:lpstr>Solstice</vt:lpstr>
      <vt:lpstr>BENTUK PENGOLAHAN DATA BIOMEDIS SECARA KOMPUTERISASI</vt:lpstr>
      <vt:lpstr>ARSITEKTUR KOMPUTER</vt:lpstr>
      <vt:lpstr>ARSITEKTUR KOMPUTER</vt:lpstr>
      <vt:lpstr>ARSITEKTUR KOMPUTER</vt:lpstr>
      <vt:lpstr>HARDWARE KOMPUTER</vt:lpstr>
      <vt:lpstr>HARDWARE KOMPUTER</vt:lpstr>
      <vt:lpstr>HARDWARE KOMPUTER</vt:lpstr>
      <vt:lpstr>PowerPoint Presentation</vt:lpstr>
      <vt:lpstr>Central Processing Units (CPU’s)</vt:lpstr>
      <vt:lpstr>PowerPoint Presentation</vt:lpstr>
      <vt:lpstr>Memori</vt:lpstr>
      <vt:lpstr>Memori</vt:lpstr>
      <vt:lpstr>CLOUD COMPUTING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BENTUK PENGOLAHAN DATA BIOMEDIS SECARA KOMPUTERISASI</dc:title>
  <dc:creator>sony</dc:creator>
  <cp:lastModifiedBy>User</cp:lastModifiedBy>
  <cp:revision>14</cp:revision>
  <dcterms:created xsi:type="dcterms:W3CDTF">2016-10-23T23:51:47Z</dcterms:created>
  <dcterms:modified xsi:type="dcterms:W3CDTF">2018-01-26T10:42:53Z</dcterms:modified>
</cp:coreProperties>
</file>