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4" r:id="rId16"/>
    <p:sldId id="285" r:id="rId17"/>
    <p:sldId id="286" r:id="rId18"/>
    <p:sldId id="287" r:id="rId19"/>
    <p:sldId id="288" r:id="rId20"/>
    <p:sldId id="289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>
      <p:cViewPr varScale="1">
        <p:scale>
          <a:sx n="70" d="100"/>
          <a:sy n="70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DD4C7-DFE3-4A85-AFDC-285903212EF8}" type="datetimeFigureOut">
              <a:rPr lang="id-ID" smtClean="0"/>
              <a:t>08/03/2017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AAF0B-0D0E-4B02-BA5D-70AF6A2966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937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AF0B-0D0E-4B02-BA5D-70AF6A2966D9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412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Hal</a:t>
            </a:r>
            <a:r>
              <a:rPr lang="id-ID" baseline="0" dirty="0" smtClean="0"/>
              <a:t> 37, Pressman edisi 8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AF0B-0D0E-4B02-BA5D-70AF6A2966D9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621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AF0B-0D0E-4B02-BA5D-70AF6A2966D9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317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id-ID" smtClean="0"/>
              <a:t>To provide</a:t>
            </a:r>
            <a:r>
              <a:rPr lang="id-ID" baseline="0" smtClean="0"/>
              <a:t> value to it’s user. Ask yourself questions such as :’Does this add real value to the system ? If the answer is no, don’t do it !</a:t>
            </a:r>
          </a:p>
          <a:p>
            <a:pPr marL="228600" indent="-228600">
              <a:buAutoNum type="arabicPeriod"/>
            </a:pPr>
            <a:r>
              <a:rPr lang="id-ID" smtClean="0"/>
              <a:t>All design should be as simple as possible but no simpler.</a:t>
            </a:r>
            <a:r>
              <a:rPr lang="id-ID" baseline="0" smtClean="0"/>
              <a:t> Simple also does not mean “quick and dirty. “in fact. It</a:t>
            </a:r>
          </a:p>
          <a:p>
            <a:pPr marL="228600" indent="-228600">
              <a:buAutoNum type="arabicPeriod"/>
            </a:pPr>
            <a:r>
              <a:rPr lang="id-ID" baseline="0" smtClean="0"/>
              <a:t>A clear vision is essential to the success of a software project</a:t>
            </a:r>
          </a:p>
          <a:p>
            <a:pPr marL="228600" indent="-228600">
              <a:buAutoNum type="arabicPeriod"/>
            </a:pPr>
            <a:r>
              <a:rPr lang="id-ID" baseline="0" smtClean="0"/>
              <a:t>Always specify design, and implement knowing someone else will have to understand what you are doing. (cause, seldom is an industrial-strength software system constructed and used in a vacuum.</a:t>
            </a:r>
          </a:p>
          <a:p>
            <a:pPr marL="228600" indent="-228600">
              <a:buAutoNum type="arabicPeriod"/>
            </a:pPr>
            <a:r>
              <a:rPr lang="id-ID" baseline="0" smtClean="0"/>
              <a:t>Never design ourself into a corner. Always ask,” what if,” and prepare for all possible answers by creating system that solve the general problem, not just the specific one.</a:t>
            </a:r>
          </a:p>
          <a:p>
            <a:pPr marL="228600" indent="-228600">
              <a:buAutoNum type="arabicPeriod"/>
            </a:pPr>
            <a:r>
              <a:rPr lang="id-ID" baseline="0" smtClean="0"/>
              <a:t>Planning ahead for reuse reduces the cost and increases the value of both the reusable components and the systems into which they are incorporated.</a:t>
            </a:r>
          </a:p>
          <a:p>
            <a:pPr marL="228600" indent="-228600">
              <a:buAutoNum type="arabicPeriod"/>
            </a:pPr>
            <a:r>
              <a:rPr lang="id-ID" baseline="0" smtClean="0"/>
              <a:t>Placing clear, complete thought before action almost always produces better results.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AF0B-0D0E-4B02-BA5D-70AF6A2966D9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826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638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8793B-4B62-414E-A326-9C7D6ABE9C61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7CDCB6-23A5-44E1-B4DB-DA8D46E4BA34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5A89B2-BB8F-47E0-851F-21EF16ABB7B4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01"/>
            <a:ext cx="76962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4F54A-7FDD-4DB5-A1B4-90D6C28736EC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53F888-54DD-48EB-8935-D0EE9BF63706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620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AE08D2-0422-4818-9F03-30628EE5FA4C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780D79-15FD-4181-816D-BBE29A7119A4}" type="datetime1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231B2-A755-4F8E-9943-4C1D2ED114D3}" type="datetime1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1FEB62-4B9E-4B45-A569-27B47B7E71A2}" type="datetime1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49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r>
              <a:rPr lang="id-ID" dirty="0" smtClean="0"/>
              <a:t>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7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2DC80-EEB5-46A5-8030-C4D3A581F6FE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182CD-2C17-423C-8CB2-5572367AEA43}" type="datetime1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A3AF-C114-4610-ACF7-2BBAE8CBB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9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C04CCCD-9F0E-413F-BEA8-58A0720198D9}" type="datetime1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620A3AF-C114-4610-ACF7-2BBAE8CBB275}" type="slidenum">
              <a:rPr lang="en-US" smtClean="0"/>
              <a:pPr/>
              <a:t>‹#›</a:t>
            </a:fld>
            <a:r>
              <a:rPr lang="id-ID" dirty="0" smtClean="0"/>
              <a:t>/32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24736" cy="1752600"/>
          </a:xfrm>
        </p:spPr>
        <p:txBody>
          <a:bodyPr/>
          <a:lstStyle/>
          <a:p>
            <a:r>
              <a:rPr lang="id-ID" dirty="0" smtClean="0"/>
              <a:t>Tim RPL</a:t>
            </a:r>
          </a:p>
          <a:p>
            <a:r>
              <a:rPr lang="id-ID" sz="2800" dirty="0" smtClean="0"/>
              <a:t>Program Studi Teknik Informatika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z="2000" smtClean="0"/>
              <a:t>1</a:t>
            </a:fld>
            <a:r>
              <a:rPr lang="id-ID" sz="2000" dirty="0" smtClean="0"/>
              <a:t>/32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37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Kurva</a:t>
            </a: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Kesalahan</a:t>
            </a:r>
            <a:endParaRPr lang="en-US" altLang="id-ID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291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62138"/>
            <a:ext cx="6705600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24"/>
          <p:cNvSpPr txBox="1">
            <a:spLocks noChangeArrowheads="1"/>
          </p:cNvSpPr>
          <p:nvPr/>
        </p:nvSpPr>
        <p:spPr bwMode="auto">
          <a:xfrm>
            <a:off x="990600" y="1676400"/>
            <a:ext cx="725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Failure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rate</a:t>
            </a:r>
          </a:p>
        </p:txBody>
      </p:sp>
      <p:sp>
        <p:nvSpPr>
          <p:cNvPr id="12293" name="Text Box 25"/>
          <p:cNvSpPr txBox="1">
            <a:spLocks noChangeArrowheads="1"/>
          </p:cNvSpPr>
          <p:nvPr/>
        </p:nvSpPr>
        <p:spPr bwMode="auto">
          <a:xfrm>
            <a:off x="4267200" y="449580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600" i="1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12294" name="Text Box 26"/>
          <p:cNvSpPr txBox="1">
            <a:spLocks noChangeArrowheads="1"/>
          </p:cNvSpPr>
          <p:nvPr/>
        </p:nvSpPr>
        <p:spPr bwMode="auto">
          <a:xfrm>
            <a:off x="8153400" y="4495800"/>
            <a:ext cx="5191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12295" name="Text Box 27"/>
          <p:cNvSpPr txBox="1">
            <a:spLocks noChangeArrowheads="1"/>
          </p:cNvSpPr>
          <p:nvPr/>
        </p:nvSpPr>
        <p:spPr bwMode="auto">
          <a:xfrm>
            <a:off x="1066800" y="5715000"/>
            <a:ext cx="6738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i="1">
                <a:latin typeface="Arial" panose="020B0604020202020204" pitchFamily="34" charset="0"/>
              </a:rPr>
              <a:t>*Software Engineering. Module 3. Richard Conn. University of Cincinnati, May 1993</a:t>
            </a:r>
          </a:p>
        </p:txBody>
      </p:sp>
      <p:sp>
        <p:nvSpPr>
          <p:cNvPr id="12296" name="Text Box 28"/>
          <p:cNvSpPr txBox="1">
            <a:spLocks noChangeArrowheads="1"/>
          </p:cNvSpPr>
          <p:nvPr/>
        </p:nvSpPr>
        <p:spPr bwMode="auto">
          <a:xfrm>
            <a:off x="2498725" y="4684713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Failure curve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For hardware</a:t>
            </a:r>
          </a:p>
        </p:txBody>
      </p:sp>
      <p:sp>
        <p:nvSpPr>
          <p:cNvPr id="12297" name="Text Box 29"/>
          <p:cNvSpPr txBox="1">
            <a:spLocks noChangeArrowheads="1"/>
          </p:cNvSpPr>
          <p:nvPr/>
        </p:nvSpPr>
        <p:spPr bwMode="auto">
          <a:xfrm>
            <a:off x="5927725" y="4608513"/>
            <a:ext cx="156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Failure curve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For software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Application Type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Engineering/ Scientific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 Application Software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Artificial Intelligence Software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</a:t>
            </a:r>
            <a:endParaRPr lang="id-ID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d-ID" altLang="id-ID" sz="14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d-ID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*SEPA 6</a:t>
            </a:r>
            <a:r>
              <a:rPr lang="en-US" altLang="id-ID" sz="1400" b="1" i="1" baseline="30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Software Challenges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Ubiquitous computing (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dimana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-mana)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Creating software to allow machines of all sizes to communicate with each other across vast networks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Netsourcing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Sederhana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arsitekturnya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aplikasinya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canggih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diperuntukan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pasar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end user di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dunia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Source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Distributing source code for computing applications so customers can make local modifications easily and reliably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economy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aplikasi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memfasilitasi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pendistribusian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komunikasi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masa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masa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mengunakan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konsep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id-ID" sz="1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</a:t>
            </a:r>
            <a:endParaRPr lang="id-ID" altLang="id-ID" sz="1400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id-ID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*SEPA </a:t>
            </a:r>
            <a:r>
              <a:rPr lang="id-ID" altLang="id-ID" sz="1400" b="1" i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id-ID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altLang="id-ID" sz="1400" b="1" i="1" baseline="30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Legacy Software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4478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software must be adapted to meet the needs of new computing environments or technology.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software must be enhanced to implement new business requirements. (</a:t>
            </a:r>
            <a:r>
              <a:rPr lang="en-US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ditingkatkan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software must be extended to make it interoperable with more modern systems or databases. (</a:t>
            </a:r>
            <a:r>
              <a:rPr lang="en-US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dpt</a:t>
            </a:r>
            <a:r>
              <a:rPr lang="en-US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id-ID" sz="2800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diperluas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software must be re-architectures to make it variable within a network environment.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       </a:t>
            </a:r>
            <a:endParaRPr lang="id-ID" altLang="id-ID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*SEPA </a:t>
            </a:r>
            <a:r>
              <a:rPr lang="id-ID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altLang="id-ID" sz="1400" b="1" i="1" baseline="300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28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50900"/>
            <a:ext cx="57150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essence of Software Engineering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Understand the problems (communication and analysis)</a:t>
            </a:r>
          </a:p>
          <a:p>
            <a:pPr algn="just"/>
            <a:r>
              <a:rPr lang="id-ID" dirty="0" smtClean="0"/>
              <a:t>Plan a solution (modeling n software design)</a:t>
            </a:r>
          </a:p>
          <a:p>
            <a:pPr algn="just"/>
            <a:r>
              <a:rPr lang="id-ID" dirty="0" smtClean="0"/>
              <a:t>Carry out the plan (code generation)</a:t>
            </a:r>
          </a:p>
          <a:p>
            <a:pPr algn="just"/>
            <a:r>
              <a:rPr lang="id-ID" dirty="0" smtClean="0"/>
              <a:t>Examine the result for accuracy (testing n quality assurance)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1. Understand the problems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60" y="1268760"/>
            <a:ext cx="8229600" cy="4968552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 smtClean="0">
                <a:solidFill>
                  <a:srgbClr val="FF0000"/>
                </a:solidFill>
              </a:rPr>
              <a:t>“</a:t>
            </a:r>
            <a:r>
              <a:rPr lang="id-ID" i="1" dirty="0" smtClean="0">
                <a:solidFill>
                  <a:srgbClr val="FF0000"/>
                </a:solidFill>
              </a:rPr>
              <a:t>I understand, let’s get on with solving this thing</a:t>
            </a:r>
            <a:r>
              <a:rPr lang="id-ID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id-ID" dirty="0" smtClean="0"/>
              <a:t>Unfortunately,understanding isn’t always that easy.</a:t>
            </a:r>
          </a:p>
          <a:p>
            <a:pPr lvl="1" algn="just"/>
            <a:r>
              <a:rPr lang="id-ID" dirty="0" smtClean="0"/>
              <a:t>Who has a stake in the solution to the problem ? (who are the stakeholder ?)</a:t>
            </a:r>
          </a:p>
          <a:p>
            <a:pPr lvl="1" algn="just"/>
            <a:r>
              <a:rPr lang="id-ID" dirty="0" smtClean="0"/>
              <a:t>What are the unknowns ? What data, functions, and features are required to properly solve the problem ?</a:t>
            </a:r>
          </a:p>
          <a:p>
            <a:pPr lvl="1" algn="just"/>
            <a:r>
              <a:rPr lang="id-ID" dirty="0" smtClean="0"/>
              <a:t>Can the problem be compartmentalized ?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70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2. Plan the Solution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Have you seen similar problems before ?</a:t>
            </a:r>
          </a:p>
          <a:p>
            <a:r>
              <a:rPr lang="id-ID" dirty="0" smtClean="0"/>
              <a:t>Has a similar problem been solved ?</a:t>
            </a:r>
          </a:p>
          <a:p>
            <a:r>
              <a:rPr lang="id-ID" dirty="0" smtClean="0"/>
              <a:t>Can subproblems be defined ?</a:t>
            </a:r>
          </a:p>
          <a:p>
            <a:r>
              <a:rPr lang="id-ID" dirty="0" smtClean="0"/>
              <a:t>Can you represent a solution in a manner that lead to effective implementation ? Can a design model be created ?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49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3. Carry out the plan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Does the solution conform to the plan ? Is source code traceable of the design mode ?</a:t>
            </a:r>
          </a:p>
          <a:p>
            <a:r>
              <a:rPr lang="id-ID" dirty="0" smtClean="0"/>
              <a:t>Is each component part of the solution provably correct ? Has design and code been reviewed, or better, have correctness proofs been applied to the algorithem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51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4. Examine the Result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Is it posible to test each component ?</a:t>
            </a:r>
          </a:p>
          <a:p>
            <a:r>
              <a:rPr lang="id-ID" dirty="0" smtClean="0"/>
              <a:t>Does the soltion produce result that conform to the data, functions and features that are required ?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1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Software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sekumpulan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item-item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konfigurasai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melibatkan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program,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data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lain-lain.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z="1800" smtClean="0"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12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7 Principles SE (David Hooker)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i="1" smtClean="0"/>
              <a:t>The Reason It All Exists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smtClean="0"/>
              <a:t>KISS, (Keep It Simple, Stupid !)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smtClean="0"/>
              <a:t>Maintain the Vision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smtClean="0"/>
              <a:t>What You Produce, Others will Consume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smtClean="0"/>
              <a:t>Be Open to The Future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smtClean="0"/>
              <a:t>Plan Ahead for Reuse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smtClean="0"/>
              <a:t>Think !</a:t>
            </a:r>
            <a:endParaRPr lang="id-ID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3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Myths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dipercaya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banyak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manager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praktisi</a:t>
            </a:r>
            <a:endParaRPr lang="en-US" altLang="id-ID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id-ID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Berbahaya karena mereka dipercaya.</a:t>
            </a:r>
            <a:endParaRPr lang="en-US" altLang="id-ID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Setiap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manajer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seharusnya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memahami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realitas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bisnis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</a:t>
            </a:r>
            <a:endParaRPr lang="en-US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id-ID" sz="16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       </a:t>
            </a: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*SEPA 6</a:t>
            </a:r>
            <a:r>
              <a:rPr lang="en-US" altLang="id-ID" sz="1400" b="1" i="1" baseline="30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id-ID" sz="3600" dirty="0" smtClean="0">
                <a:solidFill>
                  <a:schemeClr val="bg1"/>
                </a:solidFill>
              </a:rPr>
              <a:t>Software Myths:</a:t>
            </a:r>
            <a:br>
              <a:rPr lang="en-US" altLang="id-ID" sz="3600" dirty="0" smtClean="0">
                <a:solidFill>
                  <a:schemeClr val="bg1"/>
                </a:solidFill>
              </a:rPr>
            </a:br>
            <a:r>
              <a:rPr lang="en-US" altLang="id-ID" sz="3600" dirty="0" smtClean="0">
                <a:solidFill>
                  <a:schemeClr val="bg1"/>
                </a:solidFill>
              </a:rPr>
              <a:t> Customer Myths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1447800"/>
            <a:ext cx="3814763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Myths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A general statement of objective is sufficient to begin writing programs, fill in the details later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Project requirements continually change, but change can be easily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accomodated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because software is flexible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491038" y="1447800"/>
            <a:ext cx="3814762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Reality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Poor up-front definition of the requirements is THE major cause of poor and late software.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Cost of the change to software in order to fix an error increases dramatically in later phases of the life of the software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id-ID" sz="3600" dirty="0" smtClean="0">
                <a:solidFill>
                  <a:schemeClr val="bg1"/>
                </a:solidFill>
              </a:rPr>
              <a:t>Software Myths :</a:t>
            </a:r>
            <a:br>
              <a:rPr lang="en-US" altLang="id-ID" sz="3600" dirty="0" smtClean="0">
                <a:solidFill>
                  <a:schemeClr val="bg1"/>
                </a:solidFill>
              </a:rPr>
            </a:br>
            <a:r>
              <a:rPr lang="en-US" altLang="id-ID" sz="3600" dirty="0" smtClean="0">
                <a:solidFill>
                  <a:schemeClr val="bg1"/>
                </a:solidFill>
              </a:rPr>
              <a:t>Practitioner’s myths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1447800"/>
            <a:ext cx="3814763" cy="4648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Myths :</a:t>
            </a:r>
          </a:p>
          <a:p>
            <a:pPr eaLnBrk="1" hangingPunct="1"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Once a program is written and works, the practitioner’s job is done</a:t>
            </a:r>
          </a:p>
          <a:p>
            <a:pPr eaLnBrk="1" hangingPunct="1"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Until a program is running, there is no way to assess its quality</a:t>
            </a:r>
          </a:p>
          <a:p>
            <a:pPr eaLnBrk="1" hangingPunct="1"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The only deliverable work product for 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491038" y="1447800"/>
            <a:ext cx="3814762" cy="4648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Reality :</a:t>
            </a:r>
          </a:p>
          <a:p>
            <a:pPr eaLnBrk="1" hangingPunct="1"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60%-80% of effort expended on a program occurs after it is delivered to the customer.</a:t>
            </a:r>
          </a:p>
          <a:p>
            <a:pPr eaLnBrk="1" hangingPunct="1"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Software is reviews can be more effective in finding errors than testing for certain classes of errors</a:t>
            </a:r>
          </a:p>
          <a:p>
            <a:pPr eaLnBrk="1" hangingPunct="1">
              <a:defRPr/>
            </a:pPr>
            <a:endParaRPr lang="en-US" alt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id-ID" sz="3600" dirty="0" smtClean="0">
                <a:solidFill>
                  <a:schemeClr val="bg1"/>
                </a:solidFill>
              </a:rPr>
              <a:t>Software </a:t>
            </a:r>
            <a:r>
              <a:rPr lang="en-US" altLang="id-ID" sz="3600" dirty="0" err="1" smtClean="0">
                <a:solidFill>
                  <a:schemeClr val="bg1"/>
                </a:solidFill>
              </a:rPr>
              <a:t>Mhyts</a:t>
            </a:r>
            <a:r>
              <a:rPr lang="en-US" altLang="id-ID" sz="3600" dirty="0" smtClean="0">
                <a:solidFill>
                  <a:schemeClr val="bg1"/>
                </a:solidFill>
              </a:rPr>
              <a:t/>
            </a:r>
            <a:br>
              <a:rPr lang="en-US" altLang="id-ID" sz="3600" dirty="0" smtClean="0">
                <a:solidFill>
                  <a:schemeClr val="bg1"/>
                </a:solidFill>
              </a:rPr>
            </a:br>
            <a:r>
              <a:rPr lang="en-US" altLang="id-ID" sz="3600" dirty="0" smtClean="0">
                <a:solidFill>
                  <a:schemeClr val="bg1"/>
                </a:solidFill>
              </a:rPr>
              <a:t>Management </a:t>
            </a:r>
            <a:r>
              <a:rPr lang="en-US" altLang="id-ID" sz="3600" dirty="0" err="1" smtClean="0">
                <a:solidFill>
                  <a:schemeClr val="bg1"/>
                </a:solidFill>
              </a:rPr>
              <a:t>myhts</a:t>
            </a:r>
            <a:endParaRPr lang="en-US" altLang="id-ID" sz="3600" dirty="0" smtClean="0">
              <a:solidFill>
                <a:schemeClr val="bg1"/>
              </a:solidFill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1447800"/>
            <a:ext cx="381476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Myths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Books of standards exist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inhouse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so software will be developed satisfactorily.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Computers and software tools that are available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</a:rPr>
              <a:t>inhouse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 are sufficient.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We can always add more programmers if the project gets behind.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4491038" y="1447800"/>
            <a:ext cx="3814762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Reality 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Books may exist, but they are usually not up to date and not used.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CASE(**) tools are needed but are not usually obtained or used.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</a:rPr>
              <a:t>"Adding people to a late software project makes it later." -- </a:t>
            </a:r>
            <a:r>
              <a:rPr lang="en-US" altLang="id-ID" sz="2400" i="1" dirty="0" smtClean="0">
                <a:solidFill>
                  <a:schemeClr val="accent1">
                    <a:lumMod val="75000"/>
                  </a:schemeClr>
                </a:solidFill>
              </a:rPr>
              <a:t>Brooks</a:t>
            </a: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id-ID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4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04900"/>
            <a:ext cx="51816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660525" y="4608513"/>
            <a:ext cx="6416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“ You said I should spend more time with our children, so I turned their faces into  icons “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Apakah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Engineering ?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447800"/>
            <a:ext cx="7485063" cy="27384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Engineering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teknologi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setiap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orang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membangun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melalui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serangkaian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menggunakan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sekumpulan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metode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bantu (</a:t>
            </a:r>
            <a:r>
              <a:rPr lang="en-GB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(Pressman, 1997)</a:t>
            </a:r>
          </a:p>
          <a:p>
            <a:pPr eaLnBrk="1" hangingPunct="1">
              <a:buFontTx/>
              <a:buNone/>
              <a:defRPr/>
            </a:pPr>
            <a:endParaRPr lang="en-US" altLang="id-ID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109663" y="4603750"/>
          <a:ext cx="14351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Clip" r:id="rId3" imgW="3452813" imgH="3459163" progId="MS_ClipArt_Gallery.2">
                  <p:embed/>
                </p:oleObj>
              </mc:Choice>
              <mc:Fallback>
                <p:oleObj name="Clip" r:id="rId3" imgW="3452813" imgH="34591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4603750"/>
                        <a:ext cx="14351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771900" y="4468813"/>
          <a:ext cx="1522413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Clip" r:id="rId5" imgW="4335463" imgH="4716463" progId="MS_ClipArt_Gallery.2">
                  <p:embed/>
                </p:oleObj>
              </mc:Choice>
              <mc:Fallback>
                <p:oleObj name="Clip" r:id="rId5" imgW="4335463" imgH="47164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468813"/>
                        <a:ext cx="1522413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0"/>
          <p:cNvGraphicFramePr>
            <a:graphicFrameLocks noChangeAspect="1"/>
          </p:cNvGraphicFramePr>
          <p:nvPr/>
        </p:nvGraphicFramePr>
        <p:xfrm>
          <a:off x="5791200" y="4516438"/>
          <a:ext cx="2476500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Clip" r:id="rId7" imgW="5864225" imgH="3922713" progId="MS_ClipArt_Gallery.2">
                  <p:embed/>
                </p:oleObj>
              </mc:Choice>
              <mc:Fallback>
                <p:oleObj name="Clip" r:id="rId7" imgW="5864225" imgH="392271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516438"/>
                        <a:ext cx="2476500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Software Engineering ?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01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mendapatkan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benar</a:t>
            </a:r>
            <a:endParaRPr lang="en-GB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sesuatu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kompleks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 problem: Business Rule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size: Digital and Non Digital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Solution: Algorithm</a:t>
            </a:r>
          </a:p>
          <a:p>
            <a:pPr lvl="1" eaLnBrk="1" hangingPunct="1">
              <a:defRPr/>
            </a:pP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or Sites</a:t>
            </a:r>
            <a:endParaRPr lang="en-US" altLang="id-ID" sz="2400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924800" y="2057400"/>
          <a:ext cx="8334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Clip" r:id="rId3" imgW="2719346" imgH="1822439" progId="MS_ClipArt_Gallery.2">
                  <p:embed/>
                </p:oleObj>
              </mc:Choice>
              <mc:Fallback>
                <p:oleObj name="Clip" r:id="rId3" imgW="2719346" imgH="18224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057400"/>
                        <a:ext cx="83343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578600" y="3970338"/>
          <a:ext cx="1401763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Clip" r:id="rId5" imgW="1484986" imgH="1719986" progId="MS_ClipArt_Gallery.2">
                  <p:embed/>
                </p:oleObj>
              </mc:Choice>
              <mc:Fallback>
                <p:oleObj name="Clip" r:id="rId5" imgW="1484986" imgH="171998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3970338"/>
                        <a:ext cx="1401763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Software Engineering 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benar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altLang="id-ID" sz="28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</a:t>
            </a:r>
            <a:r>
              <a:rPr lang="en-US" altLang="id-ID" sz="28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altLang="id-ID" sz="24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rule</a:t>
            </a:r>
          </a:p>
          <a:p>
            <a:pPr lvl="1" eaLnBrk="1" hangingPunct="1">
              <a:defRPr/>
            </a:pP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Sejalan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segala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sesuatu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pihak</a:t>
            </a:r>
            <a:r>
              <a:rPr lang="en-US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4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terkait</a:t>
            </a:r>
            <a:endParaRPr lang="en-GB" altLang="id-ID" sz="2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 s</a:t>
            </a:r>
            <a:r>
              <a:rPr lang="en-GB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oftware</a:t>
            </a: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dikelola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memelihara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kebenarannya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correctness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GB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en-US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 type="clipArt" sz="half" idx="4294967295"/>
          </p:nvPr>
        </p:nvGraphicFramePr>
        <p:xfrm>
          <a:off x="5029200" y="4337050"/>
          <a:ext cx="3275013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Clip" r:id="rId3" imgW="5045075" imgH="3238500" progId="MS_ClipArt_Gallery.2">
                  <p:embed/>
                </p:oleObj>
              </mc:Choice>
              <mc:Fallback>
                <p:oleObj name="Clip" r:id="rId3" imgW="5045075" imgH="32385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337050"/>
                        <a:ext cx="3275013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17513"/>
            <a:ext cx="77724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Bagaimana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seharusnya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 </a:t>
            </a:r>
            <a:r>
              <a:rPr lang="en-US" altLang="id-ID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dijalankan</a:t>
            </a:r>
            <a:r>
              <a:rPr lang="en-US" altLang="id-ID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2 things to be considered in SE:</a:t>
            </a:r>
          </a:p>
          <a:p>
            <a:pPr lvl="1" eaLnBrk="1" hangingPunct="1">
              <a:defRPr/>
            </a:pPr>
            <a:r>
              <a:rPr lang="en-GB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= Software: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Programs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Documents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lvl="1" eaLnBrk="1" hangingPunct="1">
              <a:defRPr/>
            </a:pPr>
            <a:r>
              <a:rPr lang="en-GB" altLang="id-ID" sz="2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of how the software is build: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Management process</a:t>
            </a:r>
          </a:p>
          <a:p>
            <a:pPr lvl="2" eaLnBrk="1" hangingPunct="1">
              <a:defRPr/>
            </a:pPr>
            <a:r>
              <a:rPr lang="en-GB" altLang="id-ID" sz="2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process</a:t>
            </a:r>
          </a:p>
          <a:p>
            <a:pPr eaLnBrk="1" hangingPunct="1">
              <a:defRPr/>
            </a:pPr>
            <a:endParaRPr lang="en-US" altLang="id-ID" sz="2800" dirty="0" smtClean="0"/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410200" y="2513013"/>
          <a:ext cx="12096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Clip" r:id="rId3" imgW="3382963" imgH="3328988" progId="MS_ClipArt_Gallery.2">
                  <p:embed/>
                </p:oleObj>
              </mc:Choice>
              <mc:Fallback>
                <p:oleObj name="Clip" r:id="rId3" imgW="3382963" imgH="332898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13013"/>
                        <a:ext cx="120967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934200" y="2506663"/>
          <a:ext cx="127952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Clip" r:id="rId5" imgW="4152900" imgH="3451225" progId="MS_ClipArt_Gallery.2">
                  <p:embed/>
                </p:oleObj>
              </mc:Choice>
              <mc:Fallback>
                <p:oleObj name="Clip" r:id="rId5" imgW="4152900" imgH="34512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06663"/>
                        <a:ext cx="127952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8"/>
          <p:cNvGraphicFramePr>
            <a:graphicFrameLocks noChangeAspect="1"/>
          </p:cNvGraphicFramePr>
          <p:nvPr/>
        </p:nvGraphicFramePr>
        <p:xfrm>
          <a:off x="4724400" y="4038600"/>
          <a:ext cx="1752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Clip" r:id="rId7" imgW="5821363" imgH="2887663" progId="MS_ClipArt_Gallery.2">
                  <p:embed/>
                </p:oleObj>
              </mc:Choice>
              <mc:Fallback>
                <p:oleObj name="Clip" r:id="rId7" imgW="5821363" imgH="28876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038600"/>
                        <a:ext cx="17526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9"/>
          <p:cNvGraphicFramePr>
            <a:graphicFrameLocks noChangeAspect="1"/>
          </p:cNvGraphicFramePr>
          <p:nvPr/>
        </p:nvGraphicFramePr>
        <p:xfrm>
          <a:off x="6934200" y="4191000"/>
          <a:ext cx="11858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Clip" r:id="rId9" imgW="3794125" imgH="4960938" progId="MS_ClipArt_Gallery.2">
                  <p:embed/>
                </p:oleObj>
              </mc:Choice>
              <mc:Fallback>
                <p:oleObj name="Clip" r:id="rId9" imgW="3794125" imgH="4960938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91000"/>
                        <a:ext cx="11858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10"/>
          <p:cNvGraphicFramePr>
            <a:graphicFrameLocks noChangeAspect="1"/>
          </p:cNvGraphicFramePr>
          <p:nvPr/>
        </p:nvGraphicFramePr>
        <p:xfrm>
          <a:off x="4343400" y="2286000"/>
          <a:ext cx="741363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Clip" r:id="rId11" imgW="2149475" imgH="2940050" progId="MS_ClipArt_Gallery.2">
                  <p:embed/>
                </p:oleObj>
              </mc:Choice>
              <mc:Fallback>
                <p:oleObj name="Clip" r:id="rId11" imgW="2149475" imgH="294005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741363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Software 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menurut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IEEE :</a:t>
            </a:r>
          </a:p>
          <a:p>
            <a:pPr eaLnBrk="1" hangingPunct="1">
              <a:buFontTx/>
              <a:buNone/>
              <a:defRPr/>
            </a:pPr>
            <a:r>
              <a:rPr lang="en-US" altLang="id-ID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Computer programs, procedures, and possibly associated, documentation and data </a:t>
            </a:r>
            <a:r>
              <a:rPr lang="en-US" altLang="id-ID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partaining</a:t>
            </a:r>
            <a:r>
              <a:rPr lang="en-US" altLang="id-ID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the operation of a computer system ( </a:t>
            </a:r>
            <a:r>
              <a:rPr lang="en-US" altLang="id-ID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 Standard Glossary of Software Engineering </a:t>
            </a:r>
            <a:r>
              <a:rPr lang="en-US" altLang="id-ID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Therminology</a:t>
            </a:r>
            <a:r>
              <a:rPr lang="en-US" altLang="id-ID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1990 </a:t>
            </a:r>
            <a:r>
              <a:rPr lang="en-US" altLang="id-ID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1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erbedaan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Engineering 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Computer Science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 science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dasar-dasar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software engineering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praktek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pengiriman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penggunaan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software.</a:t>
            </a:r>
          </a:p>
          <a:p>
            <a:pPr eaLnBrk="1" hangingPunct="1">
              <a:defRPr/>
            </a:pP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Computer science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masih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belum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cukup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menetapkan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sebuah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tiang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engineering.</a:t>
            </a:r>
          </a:p>
          <a:p>
            <a:pPr eaLnBrk="1" hangingPunct="1">
              <a:buFontTx/>
              <a:buNone/>
              <a:defRPr/>
            </a:pPr>
            <a:r>
              <a:rPr lang="en-US" altLang="id-ID" sz="16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6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Software Engineering 7th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Ian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Sommerville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altLang="id-ID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erbedaan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Software Engineering </a:t>
            </a:r>
            <a:r>
              <a:rPr lang="en-US" altLang="id-ID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 Engineering </a:t>
            </a:r>
            <a:endParaRPr lang="en-US" altLang="id-ID" sz="4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engineering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altLang="id-ID" sz="28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aspek</a:t>
            </a:r>
            <a:r>
              <a:rPr lang="en-US" altLang="id-ID" sz="28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komputer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meliputi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hardware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engineering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id-ID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engineering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bagian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proses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berfokus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pembangunan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prasarana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kontrol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database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engineers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terlibat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spesifikasi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perancangan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arsitektur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integrasi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penyebaran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id-ID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d-ID" altLang="id-ID" sz="1400" b="1" i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Software Engineering 7th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Ian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Sommerville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28600"/>
            <a:ext cx="8375848" cy="11841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id-ID" sz="3600" dirty="0" smtClean="0">
                <a:solidFill>
                  <a:schemeClr val="bg1"/>
                </a:solidFill>
              </a:rPr>
              <a:t>Important Questions of Software Engineer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does it</a:t>
            </a:r>
            <a:r>
              <a:rPr lang="en-US" altLang="id-ID" sz="2800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i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so long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get software finished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are development </a:t>
            </a:r>
            <a:r>
              <a:rPr lang="en-US" altLang="id-ID" sz="2800" i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 so high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can’t we </a:t>
            </a:r>
            <a:r>
              <a:rPr lang="en-US" altLang="id-ID" sz="2800" i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 all errors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before we give the software to our customers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we </a:t>
            </a:r>
            <a:r>
              <a:rPr lang="en-US" altLang="id-ID" sz="2800" i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spend so much time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effort maintaining existing programs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we continue to have difficulty in </a:t>
            </a:r>
            <a:r>
              <a:rPr lang="en-US" altLang="id-ID" sz="2800" i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measuring progress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software is being developed and maintained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id-ID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dirty="0" smtClean="0">
                <a:solidFill>
                  <a:schemeClr val="accent1">
                    <a:lumMod val="75000"/>
                  </a:schemeClr>
                </a:solidFill>
              </a:rPr>
              <a:t>					</a:t>
            </a:r>
            <a:r>
              <a:rPr lang="en-US" altLang="id-ID" sz="1400" dirty="0" smtClean="0"/>
              <a:t>		</a:t>
            </a:r>
            <a:endParaRPr lang="id-ID" altLang="id-ID" sz="1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d-ID" altLang="id-ID" sz="14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id-ID" sz="1400" b="1" i="1" dirty="0" smtClean="0"/>
              <a:t>*SEPA 6</a:t>
            </a:r>
            <a:r>
              <a:rPr lang="en-US" altLang="id-ID" sz="1400" b="1" i="1" baseline="30000" dirty="0" smtClean="0"/>
              <a:t>th</a:t>
            </a:r>
            <a:r>
              <a:rPr lang="en-US" altLang="id-ID" sz="1400" b="1" i="1" dirty="0" smtClean="0"/>
              <a:t> </a:t>
            </a:r>
            <a:r>
              <a:rPr lang="en-US" altLang="id-ID" sz="1400" b="1" i="1" dirty="0" err="1" smtClean="0"/>
              <a:t>ed.Roger</a:t>
            </a:r>
            <a:r>
              <a:rPr lang="en-US" altLang="id-ID" sz="1400" b="1" i="1" dirty="0" smtClean="0"/>
              <a:t> </a:t>
            </a:r>
            <a:r>
              <a:rPr lang="en-US" altLang="id-ID" sz="1400" b="1" i="1" dirty="0" err="1" smtClean="0"/>
              <a:t>S.Pressman</a:t>
            </a:r>
            <a:endParaRPr lang="en-US" altLang="id-ID" sz="14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Software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dirancang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dibangun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engineer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siapapun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masyarakat</a:t>
            </a:r>
            <a:endParaRPr lang="en-US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engineer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mempunyai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kewajiban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moral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membangun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diandalkan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merugikan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orang lain.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Pengguna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perangkat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lunak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hanya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fokus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butuhkan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membuat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tugas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mereka</a:t>
            </a:r>
            <a:r>
              <a:rPr lang="en-US" altLang="id-ID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800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lengkap</a:t>
            </a:r>
            <a:endParaRPr lang="en-US" altLang="id-ID" sz="28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/>
              <a:t>What is Software 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Software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adalah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dua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hal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produk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kendaraan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untuk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menyampaikan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sebuah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produk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</a:rPr>
              <a:t>informasi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id-ID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Evolution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Unified theory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evolusi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software (Lehman) :</a:t>
            </a:r>
          </a:p>
          <a:p>
            <a:pPr lvl="1"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Law of </a:t>
            </a:r>
            <a:r>
              <a:rPr lang="en-US" altLang="id-ID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Contuining</a:t>
            </a: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Change (1974)</a:t>
            </a:r>
          </a:p>
          <a:p>
            <a:pPr lvl="1"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Law of Increasing Complexity ( 1974)</a:t>
            </a:r>
          </a:p>
          <a:p>
            <a:pPr lvl="1"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Law of Self-Regulation (1974)</a:t>
            </a:r>
          </a:p>
          <a:p>
            <a:pPr lvl="1"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Law of Conservation of Organizational Stability (1980)</a:t>
            </a:r>
          </a:p>
          <a:p>
            <a:pPr lvl="1" eaLnBrk="1" hangingPunct="1">
              <a:defRPr/>
            </a:pPr>
            <a:r>
              <a:rPr lang="en-US" altLang="id-ID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Law of Conservation of familiarity ( 1980) </a:t>
            </a:r>
          </a:p>
          <a:p>
            <a:pPr eaLnBrk="1" hangingPunct="1">
              <a:buFontTx/>
              <a:buNone/>
              <a:defRPr/>
            </a:pPr>
            <a:r>
              <a:rPr lang="en-US" altLang="id-ID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      </a:t>
            </a:r>
            <a:endParaRPr lang="id-ID" altLang="id-ID" sz="1400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id-ID" altLang="id-ID" sz="14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id-ID" sz="14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*SEPA 6</a:t>
            </a:r>
            <a:r>
              <a:rPr lang="en-US" altLang="id-ID" sz="1400" b="1" i="1" baseline="300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ed.Roger</a:t>
            </a:r>
            <a:r>
              <a:rPr lang="en-US" altLang="id-ID" sz="1400" b="1" i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1400" b="1" i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S.Pressman</a:t>
            </a:r>
            <a:endParaRPr lang="en-US" altLang="id-ID" sz="1400" b="1" i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Problems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id-ID" altLang="id-ID" dirty="0" smtClean="0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3429000" y="2514600"/>
            <a:ext cx="2560638" cy="2543175"/>
            <a:chOff x="2755" y="1662"/>
            <a:chExt cx="1012" cy="1019"/>
          </a:xfrm>
        </p:grpSpPr>
        <p:sp>
          <p:nvSpPr>
            <p:cNvPr id="9233" name="Arc 5"/>
            <p:cNvSpPr>
              <a:spLocks/>
            </p:cNvSpPr>
            <p:nvPr/>
          </p:nvSpPr>
          <p:spPr bwMode="auto">
            <a:xfrm>
              <a:off x="3261" y="1662"/>
              <a:ext cx="95" cy="510"/>
            </a:xfrm>
            <a:custGeom>
              <a:avLst/>
              <a:gdLst>
                <a:gd name="T0" fmla="*/ 0 w 4067"/>
                <a:gd name="T1" fmla="*/ 0 h 21600"/>
                <a:gd name="T2" fmla="*/ 0 w 4067"/>
                <a:gd name="T3" fmla="*/ 0 h 21600"/>
                <a:gd name="T4" fmla="*/ 0 w 4067"/>
                <a:gd name="T5" fmla="*/ 0 h 21600"/>
                <a:gd name="T6" fmla="*/ 0 60000 65536"/>
                <a:gd name="T7" fmla="*/ 0 60000 65536"/>
                <a:gd name="T8" fmla="*/ 0 60000 65536"/>
                <a:gd name="T9" fmla="*/ 0 w 4067"/>
                <a:gd name="T10" fmla="*/ 0 h 21600"/>
                <a:gd name="T11" fmla="*/ 4067 w 406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67" h="21600" fill="none" extrusionOk="0">
                  <a:moveTo>
                    <a:pt x="-1" y="0"/>
                  </a:moveTo>
                  <a:cubicBezTo>
                    <a:pt x="1364" y="0"/>
                    <a:pt x="2726" y="129"/>
                    <a:pt x="4066" y="386"/>
                  </a:cubicBezTo>
                </a:path>
                <a:path w="4067" h="21600" stroke="0" extrusionOk="0">
                  <a:moveTo>
                    <a:pt x="-1" y="0"/>
                  </a:moveTo>
                  <a:cubicBezTo>
                    <a:pt x="1364" y="0"/>
                    <a:pt x="2726" y="129"/>
                    <a:pt x="4066" y="3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4" name="Arc 6"/>
            <p:cNvSpPr>
              <a:spLocks/>
            </p:cNvSpPr>
            <p:nvPr/>
          </p:nvSpPr>
          <p:spPr bwMode="auto">
            <a:xfrm>
              <a:off x="3261" y="1672"/>
              <a:ext cx="506" cy="741"/>
            </a:xfrm>
            <a:custGeom>
              <a:avLst/>
              <a:gdLst>
                <a:gd name="T0" fmla="*/ 0 w 21600"/>
                <a:gd name="T1" fmla="*/ 0 h 31413"/>
                <a:gd name="T2" fmla="*/ 0 w 21600"/>
                <a:gd name="T3" fmla="*/ 0 h 31413"/>
                <a:gd name="T4" fmla="*/ 0 w 21600"/>
                <a:gd name="T5" fmla="*/ 0 h 3141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413"/>
                <a:gd name="T11" fmla="*/ 21600 w 21600"/>
                <a:gd name="T12" fmla="*/ 31413 h 314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413" fill="none" extrusionOk="0">
                  <a:moveTo>
                    <a:pt x="4066" y="0"/>
                  </a:moveTo>
                  <a:cubicBezTo>
                    <a:pt x="14242" y="1951"/>
                    <a:pt x="21600" y="10852"/>
                    <a:pt x="21600" y="21214"/>
                  </a:cubicBezTo>
                  <a:cubicBezTo>
                    <a:pt x="21600" y="24772"/>
                    <a:pt x="20720" y="28275"/>
                    <a:pt x="19040" y="31412"/>
                  </a:cubicBezTo>
                </a:path>
                <a:path w="21600" h="31413" stroke="0" extrusionOk="0">
                  <a:moveTo>
                    <a:pt x="4066" y="0"/>
                  </a:moveTo>
                  <a:cubicBezTo>
                    <a:pt x="14242" y="1951"/>
                    <a:pt x="21600" y="10852"/>
                    <a:pt x="21600" y="21214"/>
                  </a:cubicBezTo>
                  <a:cubicBezTo>
                    <a:pt x="21600" y="24772"/>
                    <a:pt x="20720" y="28275"/>
                    <a:pt x="19040" y="31412"/>
                  </a:cubicBezTo>
                  <a:lnTo>
                    <a:pt x="0" y="21214"/>
                  </a:lnTo>
                  <a:lnTo>
                    <a:pt x="4066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5" name="Arc 7"/>
            <p:cNvSpPr>
              <a:spLocks/>
            </p:cNvSpPr>
            <p:nvPr/>
          </p:nvSpPr>
          <p:spPr bwMode="auto">
            <a:xfrm>
              <a:off x="2755" y="2037"/>
              <a:ext cx="952" cy="644"/>
            </a:xfrm>
            <a:custGeom>
              <a:avLst/>
              <a:gdLst>
                <a:gd name="T0" fmla="*/ 1 w 40641"/>
                <a:gd name="T1" fmla="*/ 0 h 27311"/>
                <a:gd name="T2" fmla="*/ 0 w 40641"/>
                <a:gd name="T3" fmla="*/ 0 h 27311"/>
                <a:gd name="T4" fmla="*/ 0 w 40641"/>
                <a:gd name="T5" fmla="*/ 0 h 27311"/>
                <a:gd name="T6" fmla="*/ 0 60000 65536"/>
                <a:gd name="T7" fmla="*/ 0 60000 65536"/>
                <a:gd name="T8" fmla="*/ 0 60000 65536"/>
                <a:gd name="T9" fmla="*/ 0 w 40641"/>
                <a:gd name="T10" fmla="*/ 0 h 27311"/>
                <a:gd name="T11" fmla="*/ 40641 w 40641"/>
                <a:gd name="T12" fmla="*/ 27311 h 27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641" h="27311" fill="none" extrusionOk="0">
                  <a:moveTo>
                    <a:pt x="40640" y="15909"/>
                  </a:moveTo>
                  <a:cubicBezTo>
                    <a:pt x="36880" y="22929"/>
                    <a:pt x="29563" y="27310"/>
                    <a:pt x="21600" y="27311"/>
                  </a:cubicBezTo>
                  <a:cubicBezTo>
                    <a:pt x="9670" y="27311"/>
                    <a:pt x="0" y="17640"/>
                    <a:pt x="0" y="5711"/>
                  </a:cubicBezTo>
                  <a:cubicBezTo>
                    <a:pt x="-1" y="3781"/>
                    <a:pt x="258" y="1860"/>
                    <a:pt x="768" y="-1"/>
                  </a:cubicBezTo>
                </a:path>
                <a:path w="40641" h="27311" stroke="0" extrusionOk="0">
                  <a:moveTo>
                    <a:pt x="40640" y="15909"/>
                  </a:moveTo>
                  <a:cubicBezTo>
                    <a:pt x="36880" y="22929"/>
                    <a:pt x="29563" y="27310"/>
                    <a:pt x="21600" y="27311"/>
                  </a:cubicBezTo>
                  <a:cubicBezTo>
                    <a:pt x="9670" y="27311"/>
                    <a:pt x="0" y="17640"/>
                    <a:pt x="0" y="5711"/>
                  </a:cubicBezTo>
                  <a:cubicBezTo>
                    <a:pt x="-1" y="3781"/>
                    <a:pt x="258" y="1860"/>
                    <a:pt x="768" y="-1"/>
                  </a:cubicBezTo>
                  <a:lnTo>
                    <a:pt x="21600" y="5711"/>
                  </a:lnTo>
                  <a:lnTo>
                    <a:pt x="40640" y="15909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6" name="Arc 8"/>
            <p:cNvSpPr>
              <a:spLocks/>
            </p:cNvSpPr>
            <p:nvPr/>
          </p:nvSpPr>
          <p:spPr bwMode="auto">
            <a:xfrm>
              <a:off x="2773" y="1980"/>
              <a:ext cx="488" cy="192"/>
            </a:xfrm>
            <a:custGeom>
              <a:avLst/>
              <a:gdLst>
                <a:gd name="T0" fmla="*/ 0 w 20831"/>
                <a:gd name="T1" fmla="*/ 0 h 8129"/>
                <a:gd name="T2" fmla="*/ 0 w 20831"/>
                <a:gd name="T3" fmla="*/ 0 h 8129"/>
                <a:gd name="T4" fmla="*/ 0 w 20831"/>
                <a:gd name="T5" fmla="*/ 0 h 8129"/>
                <a:gd name="T6" fmla="*/ 0 60000 65536"/>
                <a:gd name="T7" fmla="*/ 0 60000 65536"/>
                <a:gd name="T8" fmla="*/ 0 60000 65536"/>
                <a:gd name="T9" fmla="*/ 0 w 20831"/>
                <a:gd name="T10" fmla="*/ 0 h 8129"/>
                <a:gd name="T11" fmla="*/ 20831 w 20831"/>
                <a:gd name="T12" fmla="*/ 8129 h 81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31" h="8129" fill="none" extrusionOk="0">
                  <a:moveTo>
                    <a:pt x="-1" y="2417"/>
                  </a:moveTo>
                  <a:cubicBezTo>
                    <a:pt x="224" y="1596"/>
                    <a:pt x="498" y="789"/>
                    <a:pt x="819" y="0"/>
                  </a:cubicBezTo>
                </a:path>
                <a:path w="20831" h="8129" stroke="0" extrusionOk="0">
                  <a:moveTo>
                    <a:pt x="-1" y="2417"/>
                  </a:moveTo>
                  <a:cubicBezTo>
                    <a:pt x="224" y="1596"/>
                    <a:pt x="498" y="789"/>
                    <a:pt x="819" y="0"/>
                  </a:cubicBezTo>
                  <a:lnTo>
                    <a:pt x="20831" y="8129"/>
                  </a:lnTo>
                  <a:lnTo>
                    <a:pt x="-1" y="2417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7" name="Arc 9"/>
            <p:cNvSpPr>
              <a:spLocks/>
            </p:cNvSpPr>
            <p:nvPr/>
          </p:nvSpPr>
          <p:spPr bwMode="auto">
            <a:xfrm>
              <a:off x="2792" y="1662"/>
              <a:ext cx="469" cy="510"/>
            </a:xfrm>
            <a:custGeom>
              <a:avLst/>
              <a:gdLst>
                <a:gd name="T0" fmla="*/ 0 w 20012"/>
                <a:gd name="T1" fmla="*/ 0 h 21600"/>
                <a:gd name="T2" fmla="*/ 0 w 20012"/>
                <a:gd name="T3" fmla="*/ 0 h 21600"/>
                <a:gd name="T4" fmla="*/ 0 w 200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012"/>
                <a:gd name="T10" fmla="*/ 0 h 21600"/>
                <a:gd name="T11" fmla="*/ 20012 w 200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12" h="21600" fill="none" extrusionOk="0">
                  <a:moveTo>
                    <a:pt x="0" y="13471"/>
                  </a:moveTo>
                  <a:cubicBezTo>
                    <a:pt x="3308" y="5326"/>
                    <a:pt x="11221" y="0"/>
                    <a:pt x="20011" y="0"/>
                  </a:cubicBezTo>
                </a:path>
                <a:path w="20012" h="21600" stroke="0" extrusionOk="0">
                  <a:moveTo>
                    <a:pt x="0" y="13471"/>
                  </a:moveTo>
                  <a:cubicBezTo>
                    <a:pt x="3308" y="5326"/>
                    <a:pt x="11221" y="0"/>
                    <a:pt x="20011" y="0"/>
                  </a:cubicBezTo>
                  <a:lnTo>
                    <a:pt x="20012" y="21600"/>
                  </a:lnTo>
                  <a:lnTo>
                    <a:pt x="0" y="1347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1203325" y="57515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id-ID" sz="1800">
              <a:latin typeface="Arial" panose="020B0604020202020204" pitchFamily="34" charset="0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1060450" y="5564188"/>
            <a:ext cx="581025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b="1">
                <a:latin typeface="Arial" panose="020B0604020202020204" pitchFamily="34" charset="0"/>
              </a:rPr>
              <a:t>1982: Nine DOD contracts amounting to $6.8 million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>
                <a:latin typeface="Arial" panose="020B0604020202020204" pitchFamily="34" charset="0"/>
              </a:rPr>
              <a:t>(source: GAO, quoted in CMU/SEI-</a:t>
            </a:r>
            <a:r>
              <a:rPr lang="en-US" altLang="id-ID" sz="1400" b="1">
                <a:latin typeface="Arial" panose="020B0604020202020204" pitchFamily="34" charset="0"/>
              </a:rPr>
              <a:t>93</a:t>
            </a:r>
            <a:r>
              <a:rPr lang="en-US" altLang="id-ID" sz="1400">
                <a:latin typeface="Arial" panose="020B0604020202020204" pitchFamily="34" charset="0"/>
              </a:rPr>
              <a:t>-EM-8)</a:t>
            </a:r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1295400" y="2133600"/>
            <a:ext cx="21494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 dirty="0">
                <a:latin typeface="Arial" panose="020B0604020202020204" pitchFamily="34" charset="0"/>
              </a:rPr>
              <a:t>Software used, but criticized or dropped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 dirty="0">
                <a:latin typeface="Arial" panose="020B0604020202020204" pitchFamily="34" charset="0"/>
              </a:rPr>
              <a:t>19%</a:t>
            </a:r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32004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4267200" y="1752600"/>
            <a:ext cx="1828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used after modification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3%</a:t>
            </a: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 flipH="1">
            <a:off x="4800600" y="22098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6308725" y="2373313"/>
            <a:ext cx="19970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paid for but never delivered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29.7%</a:t>
            </a:r>
          </a:p>
        </p:txBody>
      </p:sp>
      <p:sp>
        <p:nvSpPr>
          <p:cNvPr id="9228" name="Line 17"/>
          <p:cNvSpPr>
            <a:spLocks noChangeShapeType="1"/>
          </p:cNvSpPr>
          <p:nvPr/>
        </p:nvSpPr>
        <p:spPr bwMode="auto">
          <a:xfrm flipH="1">
            <a:off x="5867400" y="2743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5851525" y="4583113"/>
            <a:ext cx="21494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delivered but never used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47%</a:t>
            </a:r>
          </a:p>
        </p:txBody>
      </p:sp>
      <p:sp>
        <p:nvSpPr>
          <p:cNvPr id="9230" name="Line 19"/>
          <p:cNvSpPr>
            <a:spLocks noChangeShapeType="1"/>
          </p:cNvSpPr>
          <p:nvPr/>
        </p:nvSpPr>
        <p:spPr bwMode="auto">
          <a:xfrm>
            <a:off x="5638800" y="4648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1" name="Text Box 20"/>
          <p:cNvSpPr txBox="1">
            <a:spLocks noChangeArrowheads="1"/>
          </p:cNvSpPr>
          <p:nvPr/>
        </p:nvSpPr>
        <p:spPr bwMode="auto">
          <a:xfrm>
            <a:off x="1355725" y="3211513"/>
            <a:ext cx="1692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Software delivered and used as it 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 b="1">
                <a:latin typeface="Arial" panose="020B0604020202020204" pitchFamily="34" charset="0"/>
              </a:rPr>
              <a:t>2%</a:t>
            </a:r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>
            <a:off x="3048000" y="33528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Problems (2)</a:t>
            </a:r>
          </a:p>
        </p:txBody>
      </p:sp>
      <p:sp>
        <p:nvSpPr>
          <p:cNvPr id="19459" name="Rectangle 20"/>
          <p:cNvSpPr>
            <a:spLocks noGrp="1" noChangeArrowheads="1"/>
          </p:cNvSpPr>
          <p:nvPr>
            <p:ph idx="4294967295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defTabSz="762000" eaLnBrk="1" hangingPunct="1">
              <a:buFontTx/>
              <a:buNone/>
              <a:defRPr/>
            </a:pPr>
            <a:endParaRPr lang="id-ID" altLang="id-ID" b="1" smtClean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524000" y="4191000"/>
            <a:ext cx="2305050" cy="1192213"/>
            <a:chOff x="1493" y="1129"/>
            <a:chExt cx="1452" cy="751"/>
          </a:xfrm>
        </p:grpSpPr>
        <p:sp>
          <p:nvSpPr>
            <p:cNvPr id="10264" name="Freeform 5"/>
            <p:cNvSpPr>
              <a:spLocks/>
            </p:cNvSpPr>
            <p:nvPr/>
          </p:nvSpPr>
          <p:spPr bwMode="auto">
            <a:xfrm>
              <a:off x="2217" y="1129"/>
              <a:ext cx="656" cy="244"/>
            </a:xfrm>
            <a:custGeom>
              <a:avLst/>
              <a:gdLst>
                <a:gd name="T0" fmla="*/ 0 w 656"/>
                <a:gd name="T1" fmla="*/ 0 h 244"/>
                <a:gd name="T2" fmla="*/ 25 w 656"/>
                <a:gd name="T3" fmla="*/ 0 h 244"/>
                <a:gd name="T4" fmla="*/ 41 w 656"/>
                <a:gd name="T5" fmla="*/ 0 h 244"/>
                <a:gd name="T6" fmla="*/ 66 w 656"/>
                <a:gd name="T7" fmla="*/ 0 h 244"/>
                <a:gd name="T8" fmla="*/ 87 w 656"/>
                <a:gd name="T9" fmla="*/ 0 h 244"/>
                <a:gd name="T10" fmla="*/ 102 w 656"/>
                <a:gd name="T11" fmla="*/ 0 h 244"/>
                <a:gd name="T12" fmla="*/ 128 w 656"/>
                <a:gd name="T13" fmla="*/ 0 h 244"/>
                <a:gd name="T14" fmla="*/ 154 w 656"/>
                <a:gd name="T15" fmla="*/ 7 h 244"/>
                <a:gd name="T16" fmla="*/ 164 w 656"/>
                <a:gd name="T17" fmla="*/ 7 h 244"/>
                <a:gd name="T18" fmla="*/ 189 w 656"/>
                <a:gd name="T19" fmla="*/ 7 h 244"/>
                <a:gd name="T20" fmla="*/ 215 w 656"/>
                <a:gd name="T21" fmla="*/ 7 h 244"/>
                <a:gd name="T22" fmla="*/ 225 w 656"/>
                <a:gd name="T23" fmla="*/ 13 h 244"/>
                <a:gd name="T24" fmla="*/ 251 w 656"/>
                <a:gd name="T25" fmla="*/ 13 h 244"/>
                <a:gd name="T26" fmla="*/ 272 w 656"/>
                <a:gd name="T27" fmla="*/ 13 h 244"/>
                <a:gd name="T28" fmla="*/ 287 w 656"/>
                <a:gd name="T29" fmla="*/ 20 h 244"/>
                <a:gd name="T30" fmla="*/ 307 w 656"/>
                <a:gd name="T31" fmla="*/ 20 h 244"/>
                <a:gd name="T32" fmla="*/ 328 w 656"/>
                <a:gd name="T33" fmla="*/ 26 h 244"/>
                <a:gd name="T34" fmla="*/ 343 w 656"/>
                <a:gd name="T35" fmla="*/ 26 h 244"/>
                <a:gd name="T36" fmla="*/ 364 w 656"/>
                <a:gd name="T37" fmla="*/ 33 h 244"/>
                <a:gd name="T38" fmla="*/ 384 w 656"/>
                <a:gd name="T39" fmla="*/ 33 h 244"/>
                <a:gd name="T40" fmla="*/ 395 w 656"/>
                <a:gd name="T41" fmla="*/ 39 h 244"/>
                <a:gd name="T42" fmla="*/ 415 w 656"/>
                <a:gd name="T43" fmla="*/ 39 h 244"/>
                <a:gd name="T44" fmla="*/ 436 w 656"/>
                <a:gd name="T45" fmla="*/ 46 h 244"/>
                <a:gd name="T46" fmla="*/ 446 w 656"/>
                <a:gd name="T47" fmla="*/ 53 h 244"/>
                <a:gd name="T48" fmla="*/ 467 w 656"/>
                <a:gd name="T49" fmla="*/ 53 h 244"/>
                <a:gd name="T50" fmla="*/ 487 w 656"/>
                <a:gd name="T51" fmla="*/ 59 h 244"/>
                <a:gd name="T52" fmla="*/ 497 w 656"/>
                <a:gd name="T53" fmla="*/ 66 h 244"/>
                <a:gd name="T54" fmla="*/ 513 w 656"/>
                <a:gd name="T55" fmla="*/ 72 h 244"/>
                <a:gd name="T56" fmla="*/ 533 w 656"/>
                <a:gd name="T57" fmla="*/ 79 h 244"/>
                <a:gd name="T58" fmla="*/ 538 w 656"/>
                <a:gd name="T59" fmla="*/ 79 h 244"/>
                <a:gd name="T60" fmla="*/ 559 w 656"/>
                <a:gd name="T61" fmla="*/ 86 h 244"/>
                <a:gd name="T62" fmla="*/ 574 w 656"/>
                <a:gd name="T63" fmla="*/ 92 h 244"/>
                <a:gd name="T64" fmla="*/ 579 w 656"/>
                <a:gd name="T65" fmla="*/ 92 h 244"/>
                <a:gd name="T66" fmla="*/ 595 w 656"/>
                <a:gd name="T67" fmla="*/ 105 h 244"/>
                <a:gd name="T68" fmla="*/ 610 w 656"/>
                <a:gd name="T69" fmla="*/ 112 h 244"/>
                <a:gd name="T70" fmla="*/ 615 w 656"/>
                <a:gd name="T71" fmla="*/ 112 h 244"/>
                <a:gd name="T72" fmla="*/ 631 w 656"/>
                <a:gd name="T73" fmla="*/ 118 h 244"/>
                <a:gd name="T74" fmla="*/ 641 w 656"/>
                <a:gd name="T75" fmla="*/ 125 h 244"/>
                <a:gd name="T76" fmla="*/ 646 w 656"/>
                <a:gd name="T77" fmla="*/ 132 h 244"/>
                <a:gd name="T78" fmla="*/ 656 w 656"/>
                <a:gd name="T79" fmla="*/ 138 h 244"/>
                <a:gd name="T80" fmla="*/ 0 w 656"/>
                <a:gd name="T81" fmla="*/ 244 h 244"/>
                <a:gd name="T82" fmla="*/ 0 w 656"/>
                <a:gd name="T83" fmla="*/ 0 h 2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56"/>
                <a:gd name="T127" fmla="*/ 0 h 244"/>
                <a:gd name="T128" fmla="*/ 656 w 656"/>
                <a:gd name="T129" fmla="*/ 244 h 2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56" h="244">
                  <a:moveTo>
                    <a:pt x="0" y="0"/>
                  </a:moveTo>
                  <a:lnTo>
                    <a:pt x="25" y="0"/>
                  </a:lnTo>
                  <a:lnTo>
                    <a:pt x="41" y="0"/>
                  </a:lnTo>
                  <a:lnTo>
                    <a:pt x="66" y="0"/>
                  </a:lnTo>
                  <a:lnTo>
                    <a:pt x="87" y="0"/>
                  </a:lnTo>
                  <a:lnTo>
                    <a:pt x="102" y="0"/>
                  </a:lnTo>
                  <a:lnTo>
                    <a:pt x="128" y="0"/>
                  </a:lnTo>
                  <a:lnTo>
                    <a:pt x="154" y="7"/>
                  </a:lnTo>
                  <a:lnTo>
                    <a:pt x="164" y="7"/>
                  </a:lnTo>
                  <a:lnTo>
                    <a:pt x="189" y="7"/>
                  </a:lnTo>
                  <a:lnTo>
                    <a:pt x="215" y="7"/>
                  </a:lnTo>
                  <a:lnTo>
                    <a:pt x="225" y="13"/>
                  </a:lnTo>
                  <a:lnTo>
                    <a:pt x="251" y="13"/>
                  </a:lnTo>
                  <a:lnTo>
                    <a:pt x="272" y="13"/>
                  </a:lnTo>
                  <a:lnTo>
                    <a:pt x="287" y="20"/>
                  </a:lnTo>
                  <a:lnTo>
                    <a:pt x="307" y="20"/>
                  </a:lnTo>
                  <a:lnTo>
                    <a:pt x="328" y="26"/>
                  </a:lnTo>
                  <a:lnTo>
                    <a:pt x="343" y="26"/>
                  </a:lnTo>
                  <a:lnTo>
                    <a:pt x="364" y="33"/>
                  </a:lnTo>
                  <a:lnTo>
                    <a:pt x="384" y="33"/>
                  </a:lnTo>
                  <a:lnTo>
                    <a:pt x="395" y="39"/>
                  </a:lnTo>
                  <a:lnTo>
                    <a:pt x="415" y="39"/>
                  </a:lnTo>
                  <a:lnTo>
                    <a:pt x="436" y="46"/>
                  </a:lnTo>
                  <a:lnTo>
                    <a:pt x="446" y="53"/>
                  </a:lnTo>
                  <a:lnTo>
                    <a:pt x="467" y="53"/>
                  </a:lnTo>
                  <a:lnTo>
                    <a:pt x="487" y="59"/>
                  </a:lnTo>
                  <a:lnTo>
                    <a:pt x="497" y="66"/>
                  </a:lnTo>
                  <a:lnTo>
                    <a:pt x="513" y="72"/>
                  </a:lnTo>
                  <a:lnTo>
                    <a:pt x="533" y="79"/>
                  </a:lnTo>
                  <a:lnTo>
                    <a:pt x="538" y="79"/>
                  </a:lnTo>
                  <a:lnTo>
                    <a:pt x="559" y="86"/>
                  </a:lnTo>
                  <a:lnTo>
                    <a:pt x="574" y="92"/>
                  </a:lnTo>
                  <a:lnTo>
                    <a:pt x="579" y="92"/>
                  </a:lnTo>
                  <a:lnTo>
                    <a:pt x="595" y="105"/>
                  </a:lnTo>
                  <a:lnTo>
                    <a:pt x="610" y="112"/>
                  </a:lnTo>
                  <a:lnTo>
                    <a:pt x="615" y="112"/>
                  </a:lnTo>
                  <a:lnTo>
                    <a:pt x="631" y="118"/>
                  </a:lnTo>
                  <a:lnTo>
                    <a:pt x="641" y="125"/>
                  </a:lnTo>
                  <a:lnTo>
                    <a:pt x="646" y="132"/>
                  </a:lnTo>
                  <a:lnTo>
                    <a:pt x="656" y="138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5" name="Freeform 6"/>
            <p:cNvSpPr>
              <a:spLocks/>
            </p:cNvSpPr>
            <p:nvPr/>
          </p:nvSpPr>
          <p:spPr bwMode="auto">
            <a:xfrm>
              <a:off x="1493" y="1373"/>
              <a:ext cx="36" cy="335"/>
            </a:xfrm>
            <a:custGeom>
              <a:avLst/>
              <a:gdLst>
                <a:gd name="T0" fmla="*/ 36 w 36"/>
                <a:gd name="T1" fmla="*/ 72 h 335"/>
                <a:gd name="T2" fmla="*/ 26 w 36"/>
                <a:gd name="T3" fmla="*/ 65 h 335"/>
                <a:gd name="T4" fmla="*/ 26 w 36"/>
                <a:gd name="T5" fmla="*/ 59 h 335"/>
                <a:gd name="T6" fmla="*/ 15 w 36"/>
                <a:gd name="T7" fmla="*/ 52 h 335"/>
                <a:gd name="T8" fmla="*/ 15 w 36"/>
                <a:gd name="T9" fmla="*/ 46 h 335"/>
                <a:gd name="T10" fmla="*/ 10 w 36"/>
                <a:gd name="T11" fmla="*/ 39 h 335"/>
                <a:gd name="T12" fmla="*/ 5 w 36"/>
                <a:gd name="T13" fmla="*/ 39 h 335"/>
                <a:gd name="T14" fmla="*/ 5 w 36"/>
                <a:gd name="T15" fmla="*/ 26 h 335"/>
                <a:gd name="T16" fmla="*/ 5 w 36"/>
                <a:gd name="T17" fmla="*/ 26 h 335"/>
                <a:gd name="T18" fmla="*/ 0 w 36"/>
                <a:gd name="T19" fmla="*/ 13 h 335"/>
                <a:gd name="T20" fmla="*/ 0 w 36"/>
                <a:gd name="T21" fmla="*/ 13 h 335"/>
                <a:gd name="T22" fmla="*/ 0 w 36"/>
                <a:gd name="T23" fmla="*/ 0 h 335"/>
                <a:gd name="T24" fmla="*/ 0 w 36"/>
                <a:gd name="T25" fmla="*/ 0 h 335"/>
                <a:gd name="T26" fmla="*/ 0 w 36"/>
                <a:gd name="T27" fmla="*/ 263 h 335"/>
                <a:gd name="T28" fmla="*/ 0 w 36"/>
                <a:gd name="T29" fmla="*/ 263 h 335"/>
                <a:gd name="T30" fmla="*/ 0 w 36"/>
                <a:gd name="T31" fmla="*/ 276 h 335"/>
                <a:gd name="T32" fmla="*/ 0 w 36"/>
                <a:gd name="T33" fmla="*/ 276 h 335"/>
                <a:gd name="T34" fmla="*/ 5 w 36"/>
                <a:gd name="T35" fmla="*/ 289 h 335"/>
                <a:gd name="T36" fmla="*/ 5 w 36"/>
                <a:gd name="T37" fmla="*/ 289 h 335"/>
                <a:gd name="T38" fmla="*/ 5 w 36"/>
                <a:gd name="T39" fmla="*/ 303 h 335"/>
                <a:gd name="T40" fmla="*/ 10 w 36"/>
                <a:gd name="T41" fmla="*/ 303 h 335"/>
                <a:gd name="T42" fmla="*/ 15 w 36"/>
                <a:gd name="T43" fmla="*/ 309 h 335"/>
                <a:gd name="T44" fmla="*/ 15 w 36"/>
                <a:gd name="T45" fmla="*/ 316 h 335"/>
                <a:gd name="T46" fmla="*/ 26 w 36"/>
                <a:gd name="T47" fmla="*/ 322 h 335"/>
                <a:gd name="T48" fmla="*/ 26 w 36"/>
                <a:gd name="T49" fmla="*/ 329 h 335"/>
                <a:gd name="T50" fmla="*/ 36 w 36"/>
                <a:gd name="T51" fmla="*/ 335 h 335"/>
                <a:gd name="T52" fmla="*/ 36 w 36"/>
                <a:gd name="T53" fmla="*/ 72 h 33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6"/>
                <a:gd name="T82" fmla="*/ 0 h 335"/>
                <a:gd name="T83" fmla="*/ 36 w 36"/>
                <a:gd name="T84" fmla="*/ 335 h 33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6" h="335">
                  <a:moveTo>
                    <a:pt x="36" y="72"/>
                  </a:moveTo>
                  <a:lnTo>
                    <a:pt x="26" y="65"/>
                  </a:lnTo>
                  <a:lnTo>
                    <a:pt x="26" y="59"/>
                  </a:lnTo>
                  <a:lnTo>
                    <a:pt x="15" y="52"/>
                  </a:lnTo>
                  <a:lnTo>
                    <a:pt x="15" y="46"/>
                  </a:lnTo>
                  <a:lnTo>
                    <a:pt x="10" y="39"/>
                  </a:lnTo>
                  <a:lnTo>
                    <a:pt x="5" y="39"/>
                  </a:lnTo>
                  <a:lnTo>
                    <a:pt x="5" y="26"/>
                  </a:lnTo>
                  <a:lnTo>
                    <a:pt x="0" y="13"/>
                  </a:lnTo>
                  <a:lnTo>
                    <a:pt x="0" y="0"/>
                  </a:lnTo>
                  <a:lnTo>
                    <a:pt x="0" y="263"/>
                  </a:lnTo>
                  <a:lnTo>
                    <a:pt x="0" y="276"/>
                  </a:lnTo>
                  <a:lnTo>
                    <a:pt x="5" y="289"/>
                  </a:lnTo>
                  <a:lnTo>
                    <a:pt x="5" y="303"/>
                  </a:lnTo>
                  <a:lnTo>
                    <a:pt x="10" y="303"/>
                  </a:lnTo>
                  <a:lnTo>
                    <a:pt x="15" y="309"/>
                  </a:lnTo>
                  <a:lnTo>
                    <a:pt x="15" y="316"/>
                  </a:lnTo>
                  <a:lnTo>
                    <a:pt x="26" y="322"/>
                  </a:lnTo>
                  <a:lnTo>
                    <a:pt x="26" y="329"/>
                  </a:lnTo>
                  <a:lnTo>
                    <a:pt x="36" y="335"/>
                  </a:lnTo>
                  <a:lnTo>
                    <a:pt x="36" y="72"/>
                  </a:lnTo>
                  <a:close/>
                </a:path>
              </a:pathLst>
            </a:custGeom>
            <a:solidFill>
              <a:srgbClr val="66808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6" name="Freeform 7"/>
            <p:cNvSpPr>
              <a:spLocks/>
            </p:cNvSpPr>
            <p:nvPr/>
          </p:nvSpPr>
          <p:spPr bwMode="auto">
            <a:xfrm>
              <a:off x="1493" y="1129"/>
              <a:ext cx="724" cy="316"/>
            </a:xfrm>
            <a:custGeom>
              <a:avLst/>
              <a:gdLst>
                <a:gd name="T0" fmla="*/ 26 w 724"/>
                <a:gd name="T1" fmla="*/ 309 h 316"/>
                <a:gd name="T2" fmla="*/ 15 w 724"/>
                <a:gd name="T3" fmla="*/ 296 h 316"/>
                <a:gd name="T4" fmla="*/ 10 w 724"/>
                <a:gd name="T5" fmla="*/ 283 h 316"/>
                <a:gd name="T6" fmla="*/ 5 w 724"/>
                <a:gd name="T7" fmla="*/ 270 h 316"/>
                <a:gd name="T8" fmla="*/ 0 w 724"/>
                <a:gd name="T9" fmla="*/ 257 h 316"/>
                <a:gd name="T10" fmla="*/ 0 w 724"/>
                <a:gd name="T11" fmla="*/ 244 h 316"/>
                <a:gd name="T12" fmla="*/ 0 w 724"/>
                <a:gd name="T13" fmla="*/ 230 h 316"/>
                <a:gd name="T14" fmla="*/ 5 w 724"/>
                <a:gd name="T15" fmla="*/ 211 h 316"/>
                <a:gd name="T16" fmla="*/ 10 w 724"/>
                <a:gd name="T17" fmla="*/ 197 h 316"/>
                <a:gd name="T18" fmla="*/ 15 w 724"/>
                <a:gd name="T19" fmla="*/ 184 h 316"/>
                <a:gd name="T20" fmla="*/ 26 w 724"/>
                <a:gd name="T21" fmla="*/ 178 h 316"/>
                <a:gd name="T22" fmla="*/ 41 w 724"/>
                <a:gd name="T23" fmla="*/ 158 h 316"/>
                <a:gd name="T24" fmla="*/ 56 w 724"/>
                <a:gd name="T25" fmla="*/ 145 h 316"/>
                <a:gd name="T26" fmla="*/ 72 w 724"/>
                <a:gd name="T27" fmla="*/ 138 h 316"/>
                <a:gd name="T28" fmla="*/ 87 w 724"/>
                <a:gd name="T29" fmla="*/ 125 h 316"/>
                <a:gd name="T30" fmla="*/ 118 w 724"/>
                <a:gd name="T31" fmla="*/ 112 h 316"/>
                <a:gd name="T32" fmla="*/ 139 w 724"/>
                <a:gd name="T33" fmla="*/ 99 h 316"/>
                <a:gd name="T34" fmla="*/ 159 w 724"/>
                <a:gd name="T35" fmla="*/ 86 h 316"/>
                <a:gd name="T36" fmla="*/ 195 w 724"/>
                <a:gd name="T37" fmla="*/ 79 h 316"/>
                <a:gd name="T38" fmla="*/ 221 w 724"/>
                <a:gd name="T39" fmla="*/ 66 h 316"/>
                <a:gd name="T40" fmla="*/ 246 w 724"/>
                <a:gd name="T41" fmla="*/ 59 h 316"/>
                <a:gd name="T42" fmla="*/ 277 w 724"/>
                <a:gd name="T43" fmla="*/ 53 h 316"/>
                <a:gd name="T44" fmla="*/ 318 w 724"/>
                <a:gd name="T45" fmla="*/ 39 h 316"/>
                <a:gd name="T46" fmla="*/ 349 w 724"/>
                <a:gd name="T47" fmla="*/ 33 h 316"/>
                <a:gd name="T48" fmla="*/ 385 w 724"/>
                <a:gd name="T49" fmla="*/ 26 h 316"/>
                <a:gd name="T50" fmla="*/ 416 w 724"/>
                <a:gd name="T51" fmla="*/ 20 h 316"/>
                <a:gd name="T52" fmla="*/ 467 w 724"/>
                <a:gd name="T53" fmla="*/ 13 h 316"/>
                <a:gd name="T54" fmla="*/ 503 w 724"/>
                <a:gd name="T55" fmla="*/ 13 h 316"/>
                <a:gd name="T56" fmla="*/ 539 w 724"/>
                <a:gd name="T57" fmla="*/ 7 h 316"/>
                <a:gd name="T58" fmla="*/ 585 w 724"/>
                <a:gd name="T59" fmla="*/ 0 h 316"/>
                <a:gd name="T60" fmla="*/ 626 w 724"/>
                <a:gd name="T61" fmla="*/ 0 h 316"/>
                <a:gd name="T62" fmla="*/ 662 w 724"/>
                <a:gd name="T63" fmla="*/ 0 h 316"/>
                <a:gd name="T64" fmla="*/ 698 w 724"/>
                <a:gd name="T65" fmla="*/ 0 h 316"/>
                <a:gd name="T66" fmla="*/ 724 w 724"/>
                <a:gd name="T67" fmla="*/ 244 h 3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4"/>
                <a:gd name="T103" fmla="*/ 0 h 316"/>
                <a:gd name="T104" fmla="*/ 724 w 724"/>
                <a:gd name="T105" fmla="*/ 316 h 31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4" h="316">
                  <a:moveTo>
                    <a:pt x="36" y="316"/>
                  </a:moveTo>
                  <a:lnTo>
                    <a:pt x="26" y="309"/>
                  </a:lnTo>
                  <a:lnTo>
                    <a:pt x="26" y="303"/>
                  </a:lnTo>
                  <a:lnTo>
                    <a:pt x="15" y="296"/>
                  </a:lnTo>
                  <a:lnTo>
                    <a:pt x="10" y="290"/>
                  </a:lnTo>
                  <a:lnTo>
                    <a:pt x="10" y="283"/>
                  </a:lnTo>
                  <a:lnTo>
                    <a:pt x="5" y="277"/>
                  </a:lnTo>
                  <a:lnTo>
                    <a:pt x="5" y="270"/>
                  </a:lnTo>
                  <a:lnTo>
                    <a:pt x="0" y="263"/>
                  </a:lnTo>
                  <a:lnTo>
                    <a:pt x="0" y="257"/>
                  </a:lnTo>
                  <a:lnTo>
                    <a:pt x="0" y="250"/>
                  </a:lnTo>
                  <a:lnTo>
                    <a:pt x="0" y="244"/>
                  </a:lnTo>
                  <a:lnTo>
                    <a:pt x="0" y="230"/>
                  </a:lnTo>
                  <a:lnTo>
                    <a:pt x="0" y="224"/>
                  </a:lnTo>
                  <a:lnTo>
                    <a:pt x="5" y="211"/>
                  </a:lnTo>
                  <a:lnTo>
                    <a:pt x="10" y="197"/>
                  </a:lnTo>
                  <a:lnTo>
                    <a:pt x="15" y="184"/>
                  </a:lnTo>
                  <a:lnTo>
                    <a:pt x="26" y="178"/>
                  </a:lnTo>
                  <a:lnTo>
                    <a:pt x="36" y="165"/>
                  </a:lnTo>
                  <a:lnTo>
                    <a:pt x="41" y="158"/>
                  </a:lnTo>
                  <a:lnTo>
                    <a:pt x="46" y="151"/>
                  </a:lnTo>
                  <a:lnTo>
                    <a:pt x="56" y="145"/>
                  </a:lnTo>
                  <a:lnTo>
                    <a:pt x="67" y="138"/>
                  </a:lnTo>
                  <a:lnTo>
                    <a:pt x="72" y="138"/>
                  </a:lnTo>
                  <a:lnTo>
                    <a:pt x="82" y="125"/>
                  </a:lnTo>
                  <a:lnTo>
                    <a:pt x="87" y="125"/>
                  </a:lnTo>
                  <a:lnTo>
                    <a:pt x="103" y="118"/>
                  </a:lnTo>
                  <a:lnTo>
                    <a:pt x="118" y="112"/>
                  </a:lnTo>
                  <a:lnTo>
                    <a:pt x="123" y="105"/>
                  </a:lnTo>
                  <a:lnTo>
                    <a:pt x="139" y="99"/>
                  </a:lnTo>
                  <a:lnTo>
                    <a:pt x="154" y="92"/>
                  </a:lnTo>
                  <a:lnTo>
                    <a:pt x="159" y="86"/>
                  </a:lnTo>
                  <a:lnTo>
                    <a:pt x="175" y="79"/>
                  </a:lnTo>
                  <a:lnTo>
                    <a:pt x="195" y="79"/>
                  </a:lnTo>
                  <a:lnTo>
                    <a:pt x="200" y="72"/>
                  </a:lnTo>
                  <a:lnTo>
                    <a:pt x="221" y="66"/>
                  </a:lnTo>
                  <a:lnTo>
                    <a:pt x="231" y="66"/>
                  </a:lnTo>
                  <a:lnTo>
                    <a:pt x="246" y="59"/>
                  </a:lnTo>
                  <a:lnTo>
                    <a:pt x="267" y="53"/>
                  </a:lnTo>
                  <a:lnTo>
                    <a:pt x="277" y="53"/>
                  </a:lnTo>
                  <a:lnTo>
                    <a:pt x="298" y="46"/>
                  </a:lnTo>
                  <a:lnTo>
                    <a:pt x="318" y="39"/>
                  </a:lnTo>
                  <a:lnTo>
                    <a:pt x="328" y="39"/>
                  </a:lnTo>
                  <a:lnTo>
                    <a:pt x="349" y="33"/>
                  </a:lnTo>
                  <a:lnTo>
                    <a:pt x="375" y="26"/>
                  </a:lnTo>
                  <a:lnTo>
                    <a:pt x="385" y="26"/>
                  </a:lnTo>
                  <a:lnTo>
                    <a:pt x="405" y="20"/>
                  </a:lnTo>
                  <a:lnTo>
                    <a:pt x="416" y="20"/>
                  </a:lnTo>
                  <a:lnTo>
                    <a:pt x="441" y="20"/>
                  </a:lnTo>
                  <a:lnTo>
                    <a:pt x="467" y="13"/>
                  </a:lnTo>
                  <a:lnTo>
                    <a:pt x="477" y="13"/>
                  </a:lnTo>
                  <a:lnTo>
                    <a:pt x="503" y="13"/>
                  </a:lnTo>
                  <a:lnTo>
                    <a:pt x="523" y="7"/>
                  </a:lnTo>
                  <a:lnTo>
                    <a:pt x="539" y="7"/>
                  </a:lnTo>
                  <a:lnTo>
                    <a:pt x="559" y="7"/>
                  </a:lnTo>
                  <a:lnTo>
                    <a:pt x="585" y="0"/>
                  </a:lnTo>
                  <a:lnTo>
                    <a:pt x="600" y="0"/>
                  </a:lnTo>
                  <a:lnTo>
                    <a:pt x="626" y="0"/>
                  </a:lnTo>
                  <a:lnTo>
                    <a:pt x="636" y="0"/>
                  </a:lnTo>
                  <a:lnTo>
                    <a:pt x="662" y="0"/>
                  </a:lnTo>
                  <a:lnTo>
                    <a:pt x="688" y="0"/>
                  </a:lnTo>
                  <a:lnTo>
                    <a:pt x="698" y="0"/>
                  </a:lnTo>
                  <a:lnTo>
                    <a:pt x="724" y="0"/>
                  </a:lnTo>
                  <a:lnTo>
                    <a:pt x="724" y="244"/>
                  </a:lnTo>
                  <a:lnTo>
                    <a:pt x="36" y="316"/>
                  </a:lnTo>
                  <a:close/>
                </a:path>
              </a:pathLst>
            </a:custGeom>
            <a:solidFill>
              <a:srgbClr val="CC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7" name="Freeform 8"/>
            <p:cNvSpPr>
              <a:spLocks/>
            </p:cNvSpPr>
            <p:nvPr/>
          </p:nvSpPr>
          <p:spPr bwMode="auto">
            <a:xfrm>
              <a:off x="2642" y="1373"/>
              <a:ext cx="303" cy="461"/>
            </a:xfrm>
            <a:custGeom>
              <a:avLst/>
              <a:gdLst>
                <a:gd name="T0" fmla="*/ 303 w 303"/>
                <a:gd name="T1" fmla="*/ 6 h 461"/>
                <a:gd name="T2" fmla="*/ 298 w 303"/>
                <a:gd name="T3" fmla="*/ 19 h 461"/>
                <a:gd name="T4" fmla="*/ 293 w 303"/>
                <a:gd name="T5" fmla="*/ 33 h 461"/>
                <a:gd name="T6" fmla="*/ 288 w 303"/>
                <a:gd name="T7" fmla="*/ 46 h 461"/>
                <a:gd name="T8" fmla="*/ 278 w 303"/>
                <a:gd name="T9" fmla="*/ 59 h 461"/>
                <a:gd name="T10" fmla="*/ 267 w 303"/>
                <a:gd name="T11" fmla="*/ 72 h 461"/>
                <a:gd name="T12" fmla="*/ 252 w 303"/>
                <a:gd name="T13" fmla="*/ 85 h 461"/>
                <a:gd name="T14" fmla="*/ 231 w 303"/>
                <a:gd name="T15" fmla="*/ 98 h 461"/>
                <a:gd name="T16" fmla="*/ 216 w 303"/>
                <a:gd name="T17" fmla="*/ 112 h 461"/>
                <a:gd name="T18" fmla="*/ 201 w 303"/>
                <a:gd name="T19" fmla="*/ 125 h 461"/>
                <a:gd name="T20" fmla="*/ 180 w 303"/>
                <a:gd name="T21" fmla="*/ 131 h 461"/>
                <a:gd name="T22" fmla="*/ 149 w 303"/>
                <a:gd name="T23" fmla="*/ 151 h 461"/>
                <a:gd name="T24" fmla="*/ 124 w 303"/>
                <a:gd name="T25" fmla="*/ 158 h 461"/>
                <a:gd name="T26" fmla="*/ 98 w 303"/>
                <a:gd name="T27" fmla="*/ 164 h 461"/>
                <a:gd name="T28" fmla="*/ 72 w 303"/>
                <a:gd name="T29" fmla="*/ 177 h 461"/>
                <a:gd name="T30" fmla="*/ 31 w 303"/>
                <a:gd name="T31" fmla="*/ 191 h 461"/>
                <a:gd name="T32" fmla="*/ 0 w 303"/>
                <a:gd name="T33" fmla="*/ 197 h 461"/>
                <a:gd name="T34" fmla="*/ 21 w 303"/>
                <a:gd name="T35" fmla="*/ 454 h 461"/>
                <a:gd name="T36" fmla="*/ 52 w 303"/>
                <a:gd name="T37" fmla="*/ 447 h 461"/>
                <a:gd name="T38" fmla="*/ 83 w 303"/>
                <a:gd name="T39" fmla="*/ 434 h 461"/>
                <a:gd name="T40" fmla="*/ 108 w 303"/>
                <a:gd name="T41" fmla="*/ 428 h 461"/>
                <a:gd name="T42" fmla="*/ 139 w 303"/>
                <a:gd name="T43" fmla="*/ 415 h 461"/>
                <a:gd name="T44" fmla="*/ 165 w 303"/>
                <a:gd name="T45" fmla="*/ 401 h 461"/>
                <a:gd name="T46" fmla="*/ 185 w 303"/>
                <a:gd name="T47" fmla="*/ 395 h 461"/>
                <a:gd name="T48" fmla="*/ 211 w 303"/>
                <a:gd name="T49" fmla="*/ 382 h 461"/>
                <a:gd name="T50" fmla="*/ 226 w 303"/>
                <a:gd name="T51" fmla="*/ 368 h 461"/>
                <a:gd name="T52" fmla="*/ 247 w 303"/>
                <a:gd name="T53" fmla="*/ 355 h 461"/>
                <a:gd name="T54" fmla="*/ 257 w 303"/>
                <a:gd name="T55" fmla="*/ 342 h 461"/>
                <a:gd name="T56" fmla="*/ 272 w 303"/>
                <a:gd name="T57" fmla="*/ 329 h 461"/>
                <a:gd name="T58" fmla="*/ 283 w 303"/>
                <a:gd name="T59" fmla="*/ 316 h 461"/>
                <a:gd name="T60" fmla="*/ 293 w 303"/>
                <a:gd name="T61" fmla="*/ 303 h 461"/>
                <a:gd name="T62" fmla="*/ 298 w 303"/>
                <a:gd name="T63" fmla="*/ 289 h 461"/>
                <a:gd name="T64" fmla="*/ 303 w 303"/>
                <a:gd name="T65" fmla="*/ 276 h 461"/>
                <a:gd name="T66" fmla="*/ 303 w 303"/>
                <a:gd name="T67" fmla="*/ 263 h 4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3"/>
                <a:gd name="T103" fmla="*/ 0 h 461"/>
                <a:gd name="T104" fmla="*/ 303 w 303"/>
                <a:gd name="T105" fmla="*/ 461 h 46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3" h="461">
                  <a:moveTo>
                    <a:pt x="303" y="0"/>
                  </a:moveTo>
                  <a:lnTo>
                    <a:pt x="303" y="6"/>
                  </a:lnTo>
                  <a:lnTo>
                    <a:pt x="303" y="13"/>
                  </a:lnTo>
                  <a:lnTo>
                    <a:pt x="298" y="19"/>
                  </a:lnTo>
                  <a:lnTo>
                    <a:pt x="298" y="26"/>
                  </a:lnTo>
                  <a:lnTo>
                    <a:pt x="293" y="33"/>
                  </a:lnTo>
                  <a:lnTo>
                    <a:pt x="293" y="39"/>
                  </a:lnTo>
                  <a:lnTo>
                    <a:pt x="288" y="46"/>
                  </a:lnTo>
                  <a:lnTo>
                    <a:pt x="283" y="52"/>
                  </a:lnTo>
                  <a:lnTo>
                    <a:pt x="278" y="59"/>
                  </a:lnTo>
                  <a:lnTo>
                    <a:pt x="272" y="65"/>
                  </a:lnTo>
                  <a:lnTo>
                    <a:pt x="267" y="72"/>
                  </a:lnTo>
                  <a:lnTo>
                    <a:pt x="257" y="79"/>
                  </a:lnTo>
                  <a:lnTo>
                    <a:pt x="252" y="85"/>
                  </a:lnTo>
                  <a:lnTo>
                    <a:pt x="247" y="92"/>
                  </a:lnTo>
                  <a:lnTo>
                    <a:pt x="231" y="98"/>
                  </a:lnTo>
                  <a:lnTo>
                    <a:pt x="226" y="105"/>
                  </a:lnTo>
                  <a:lnTo>
                    <a:pt x="216" y="112"/>
                  </a:lnTo>
                  <a:lnTo>
                    <a:pt x="211" y="118"/>
                  </a:lnTo>
                  <a:lnTo>
                    <a:pt x="201" y="125"/>
                  </a:lnTo>
                  <a:lnTo>
                    <a:pt x="185" y="131"/>
                  </a:lnTo>
                  <a:lnTo>
                    <a:pt x="180" y="131"/>
                  </a:lnTo>
                  <a:lnTo>
                    <a:pt x="165" y="138"/>
                  </a:lnTo>
                  <a:lnTo>
                    <a:pt x="149" y="151"/>
                  </a:lnTo>
                  <a:lnTo>
                    <a:pt x="139" y="151"/>
                  </a:lnTo>
                  <a:lnTo>
                    <a:pt x="124" y="158"/>
                  </a:lnTo>
                  <a:lnTo>
                    <a:pt x="108" y="164"/>
                  </a:lnTo>
                  <a:lnTo>
                    <a:pt x="98" y="164"/>
                  </a:lnTo>
                  <a:lnTo>
                    <a:pt x="83" y="171"/>
                  </a:lnTo>
                  <a:lnTo>
                    <a:pt x="72" y="177"/>
                  </a:lnTo>
                  <a:lnTo>
                    <a:pt x="52" y="184"/>
                  </a:lnTo>
                  <a:lnTo>
                    <a:pt x="31" y="191"/>
                  </a:lnTo>
                  <a:lnTo>
                    <a:pt x="21" y="191"/>
                  </a:lnTo>
                  <a:lnTo>
                    <a:pt x="0" y="197"/>
                  </a:lnTo>
                  <a:lnTo>
                    <a:pt x="0" y="461"/>
                  </a:lnTo>
                  <a:lnTo>
                    <a:pt x="21" y="454"/>
                  </a:lnTo>
                  <a:lnTo>
                    <a:pt x="31" y="454"/>
                  </a:lnTo>
                  <a:lnTo>
                    <a:pt x="52" y="447"/>
                  </a:lnTo>
                  <a:lnTo>
                    <a:pt x="72" y="441"/>
                  </a:lnTo>
                  <a:lnTo>
                    <a:pt x="83" y="434"/>
                  </a:lnTo>
                  <a:lnTo>
                    <a:pt x="98" y="428"/>
                  </a:lnTo>
                  <a:lnTo>
                    <a:pt x="108" y="428"/>
                  </a:lnTo>
                  <a:lnTo>
                    <a:pt x="124" y="421"/>
                  </a:lnTo>
                  <a:lnTo>
                    <a:pt x="139" y="415"/>
                  </a:lnTo>
                  <a:lnTo>
                    <a:pt x="149" y="415"/>
                  </a:lnTo>
                  <a:lnTo>
                    <a:pt x="165" y="401"/>
                  </a:lnTo>
                  <a:lnTo>
                    <a:pt x="180" y="395"/>
                  </a:lnTo>
                  <a:lnTo>
                    <a:pt x="185" y="395"/>
                  </a:lnTo>
                  <a:lnTo>
                    <a:pt x="201" y="388"/>
                  </a:lnTo>
                  <a:lnTo>
                    <a:pt x="211" y="382"/>
                  </a:lnTo>
                  <a:lnTo>
                    <a:pt x="216" y="375"/>
                  </a:lnTo>
                  <a:lnTo>
                    <a:pt x="226" y="368"/>
                  </a:lnTo>
                  <a:lnTo>
                    <a:pt x="231" y="362"/>
                  </a:lnTo>
                  <a:lnTo>
                    <a:pt x="247" y="355"/>
                  </a:lnTo>
                  <a:lnTo>
                    <a:pt x="252" y="349"/>
                  </a:lnTo>
                  <a:lnTo>
                    <a:pt x="257" y="342"/>
                  </a:lnTo>
                  <a:lnTo>
                    <a:pt x="267" y="335"/>
                  </a:lnTo>
                  <a:lnTo>
                    <a:pt x="272" y="329"/>
                  </a:lnTo>
                  <a:lnTo>
                    <a:pt x="278" y="322"/>
                  </a:lnTo>
                  <a:lnTo>
                    <a:pt x="283" y="316"/>
                  </a:lnTo>
                  <a:lnTo>
                    <a:pt x="288" y="309"/>
                  </a:lnTo>
                  <a:lnTo>
                    <a:pt x="293" y="303"/>
                  </a:lnTo>
                  <a:lnTo>
                    <a:pt x="293" y="296"/>
                  </a:lnTo>
                  <a:lnTo>
                    <a:pt x="298" y="289"/>
                  </a:lnTo>
                  <a:lnTo>
                    <a:pt x="298" y="283"/>
                  </a:lnTo>
                  <a:lnTo>
                    <a:pt x="303" y="276"/>
                  </a:lnTo>
                  <a:lnTo>
                    <a:pt x="303" y="270"/>
                  </a:lnTo>
                  <a:lnTo>
                    <a:pt x="303" y="263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rgbClr val="4D1A33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8" name="Freeform 9"/>
            <p:cNvSpPr>
              <a:spLocks/>
            </p:cNvSpPr>
            <p:nvPr/>
          </p:nvSpPr>
          <p:spPr bwMode="auto">
            <a:xfrm>
              <a:off x="2217" y="1267"/>
              <a:ext cx="728" cy="303"/>
            </a:xfrm>
            <a:custGeom>
              <a:avLst/>
              <a:gdLst>
                <a:gd name="T0" fmla="*/ 656 w 728"/>
                <a:gd name="T1" fmla="*/ 0 h 303"/>
                <a:gd name="T2" fmla="*/ 672 w 728"/>
                <a:gd name="T3" fmla="*/ 7 h 303"/>
                <a:gd name="T4" fmla="*/ 672 w 728"/>
                <a:gd name="T5" fmla="*/ 13 h 303"/>
                <a:gd name="T6" fmla="*/ 682 w 728"/>
                <a:gd name="T7" fmla="*/ 20 h 303"/>
                <a:gd name="T8" fmla="*/ 692 w 728"/>
                <a:gd name="T9" fmla="*/ 27 h 303"/>
                <a:gd name="T10" fmla="*/ 697 w 728"/>
                <a:gd name="T11" fmla="*/ 33 h 303"/>
                <a:gd name="T12" fmla="*/ 703 w 728"/>
                <a:gd name="T13" fmla="*/ 40 h 303"/>
                <a:gd name="T14" fmla="*/ 708 w 728"/>
                <a:gd name="T15" fmla="*/ 46 h 303"/>
                <a:gd name="T16" fmla="*/ 713 w 728"/>
                <a:gd name="T17" fmla="*/ 53 h 303"/>
                <a:gd name="T18" fmla="*/ 718 w 728"/>
                <a:gd name="T19" fmla="*/ 59 h 303"/>
                <a:gd name="T20" fmla="*/ 718 w 728"/>
                <a:gd name="T21" fmla="*/ 66 h 303"/>
                <a:gd name="T22" fmla="*/ 723 w 728"/>
                <a:gd name="T23" fmla="*/ 73 h 303"/>
                <a:gd name="T24" fmla="*/ 723 w 728"/>
                <a:gd name="T25" fmla="*/ 86 h 303"/>
                <a:gd name="T26" fmla="*/ 723 w 728"/>
                <a:gd name="T27" fmla="*/ 86 h 303"/>
                <a:gd name="T28" fmla="*/ 728 w 728"/>
                <a:gd name="T29" fmla="*/ 92 h 303"/>
                <a:gd name="T30" fmla="*/ 728 w 728"/>
                <a:gd name="T31" fmla="*/ 106 h 303"/>
                <a:gd name="T32" fmla="*/ 728 w 728"/>
                <a:gd name="T33" fmla="*/ 106 h 303"/>
                <a:gd name="T34" fmla="*/ 728 w 728"/>
                <a:gd name="T35" fmla="*/ 119 h 303"/>
                <a:gd name="T36" fmla="*/ 723 w 728"/>
                <a:gd name="T37" fmla="*/ 125 h 303"/>
                <a:gd name="T38" fmla="*/ 723 w 728"/>
                <a:gd name="T39" fmla="*/ 132 h 303"/>
                <a:gd name="T40" fmla="*/ 718 w 728"/>
                <a:gd name="T41" fmla="*/ 139 h 303"/>
                <a:gd name="T42" fmla="*/ 718 w 728"/>
                <a:gd name="T43" fmla="*/ 145 h 303"/>
                <a:gd name="T44" fmla="*/ 713 w 728"/>
                <a:gd name="T45" fmla="*/ 152 h 303"/>
                <a:gd name="T46" fmla="*/ 708 w 728"/>
                <a:gd name="T47" fmla="*/ 158 h 303"/>
                <a:gd name="T48" fmla="*/ 703 w 728"/>
                <a:gd name="T49" fmla="*/ 165 h 303"/>
                <a:gd name="T50" fmla="*/ 697 w 728"/>
                <a:gd name="T51" fmla="*/ 171 h 303"/>
                <a:gd name="T52" fmla="*/ 692 w 728"/>
                <a:gd name="T53" fmla="*/ 178 h 303"/>
                <a:gd name="T54" fmla="*/ 687 w 728"/>
                <a:gd name="T55" fmla="*/ 185 h 303"/>
                <a:gd name="T56" fmla="*/ 677 w 728"/>
                <a:gd name="T57" fmla="*/ 191 h 303"/>
                <a:gd name="T58" fmla="*/ 672 w 728"/>
                <a:gd name="T59" fmla="*/ 198 h 303"/>
                <a:gd name="T60" fmla="*/ 667 w 728"/>
                <a:gd name="T61" fmla="*/ 204 h 303"/>
                <a:gd name="T62" fmla="*/ 651 w 728"/>
                <a:gd name="T63" fmla="*/ 211 h 303"/>
                <a:gd name="T64" fmla="*/ 641 w 728"/>
                <a:gd name="T65" fmla="*/ 218 h 303"/>
                <a:gd name="T66" fmla="*/ 636 w 728"/>
                <a:gd name="T67" fmla="*/ 224 h 303"/>
                <a:gd name="T68" fmla="*/ 626 w 728"/>
                <a:gd name="T69" fmla="*/ 231 h 303"/>
                <a:gd name="T70" fmla="*/ 610 w 728"/>
                <a:gd name="T71" fmla="*/ 237 h 303"/>
                <a:gd name="T72" fmla="*/ 605 w 728"/>
                <a:gd name="T73" fmla="*/ 237 h 303"/>
                <a:gd name="T74" fmla="*/ 590 w 728"/>
                <a:gd name="T75" fmla="*/ 244 h 303"/>
                <a:gd name="T76" fmla="*/ 574 w 728"/>
                <a:gd name="T77" fmla="*/ 257 h 303"/>
                <a:gd name="T78" fmla="*/ 564 w 728"/>
                <a:gd name="T79" fmla="*/ 257 h 303"/>
                <a:gd name="T80" fmla="*/ 549 w 728"/>
                <a:gd name="T81" fmla="*/ 264 h 303"/>
                <a:gd name="T82" fmla="*/ 538 w 728"/>
                <a:gd name="T83" fmla="*/ 270 h 303"/>
                <a:gd name="T84" fmla="*/ 523 w 728"/>
                <a:gd name="T85" fmla="*/ 270 h 303"/>
                <a:gd name="T86" fmla="*/ 508 w 728"/>
                <a:gd name="T87" fmla="*/ 277 h 303"/>
                <a:gd name="T88" fmla="*/ 497 w 728"/>
                <a:gd name="T89" fmla="*/ 283 h 303"/>
                <a:gd name="T90" fmla="*/ 477 w 728"/>
                <a:gd name="T91" fmla="*/ 290 h 303"/>
                <a:gd name="T92" fmla="*/ 456 w 728"/>
                <a:gd name="T93" fmla="*/ 297 h 303"/>
                <a:gd name="T94" fmla="*/ 446 w 728"/>
                <a:gd name="T95" fmla="*/ 297 h 303"/>
                <a:gd name="T96" fmla="*/ 425 w 728"/>
                <a:gd name="T97" fmla="*/ 303 h 303"/>
                <a:gd name="T98" fmla="*/ 0 w 728"/>
                <a:gd name="T99" fmla="*/ 106 h 303"/>
                <a:gd name="T100" fmla="*/ 656 w 728"/>
                <a:gd name="T101" fmla="*/ 0 h 3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28"/>
                <a:gd name="T154" fmla="*/ 0 h 303"/>
                <a:gd name="T155" fmla="*/ 728 w 728"/>
                <a:gd name="T156" fmla="*/ 303 h 3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28" h="303">
                  <a:moveTo>
                    <a:pt x="656" y="0"/>
                  </a:moveTo>
                  <a:lnTo>
                    <a:pt x="672" y="7"/>
                  </a:lnTo>
                  <a:lnTo>
                    <a:pt x="672" y="13"/>
                  </a:lnTo>
                  <a:lnTo>
                    <a:pt x="682" y="20"/>
                  </a:lnTo>
                  <a:lnTo>
                    <a:pt x="692" y="27"/>
                  </a:lnTo>
                  <a:lnTo>
                    <a:pt x="697" y="33"/>
                  </a:lnTo>
                  <a:lnTo>
                    <a:pt x="703" y="40"/>
                  </a:lnTo>
                  <a:lnTo>
                    <a:pt x="708" y="46"/>
                  </a:lnTo>
                  <a:lnTo>
                    <a:pt x="713" y="53"/>
                  </a:lnTo>
                  <a:lnTo>
                    <a:pt x="718" y="59"/>
                  </a:lnTo>
                  <a:lnTo>
                    <a:pt x="718" y="66"/>
                  </a:lnTo>
                  <a:lnTo>
                    <a:pt x="723" y="73"/>
                  </a:lnTo>
                  <a:lnTo>
                    <a:pt x="723" y="86"/>
                  </a:lnTo>
                  <a:lnTo>
                    <a:pt x="728" y="92"/>
                  </a:lnTo>
                  <a:lnTo>
                    <a:pt x="728" y="106"/>
                  </a:lnTo>
                  <a:lnTo>
                    <a:pt x="728" y="119"/>
                  </a:lnTo>
                  <a:lnTo>
                    <a:pt x="723" y="125"/>
                  </a:lnTo>
                  <a:lnTo>
                    <a:pt x="723" y="132"/>
                  </a:lnTo>
                  <a:lnTo>
                    <a:pt x="718" y="139"/>
                  </a:lnTo>
                  <a:lnTo>
                    <a:pt x="718" y="145"/>
                  </a:lnTo>
                  <a:lnTo>
                    <a:pt x="713" y="152"/>
                  </a:lnTo>
                  <a:lnTo>
                    <a:pt x="708" y="158"/>
                  </a:lnTo>
                  <a:lnTo>
                    <a:pt x="703" y="165"/>
                  </a:lnTo>
                  <a:lnTo>
                    <a:pt x="697" y="171"/>
                  </a:lnTo>
                  <a:lnTo>
                    <a:pt x="692" y="178"/>
                  </a:lnTo>
                  <a:lnTo>
                    <a:pt x="687" y="185"/>
                  </a:lnTo>
                  <a:lnTo>
                    <a:pt x="677" y="191"/>
                  </a:lnTo>
                  <a:lnTo>
                    <a:pt x="672" y="198"/>
                  </a:lnTo>
                  <a:lnTo>
                    <a:pt x="667" y="204"/>
                  </a:lnTo>
                  <a:lnTo>
                    <a:pt x="651" y="211"/>
                  </a:lnTo>
                  <a:lnTo>
                    <a:pt x="641" y="218"/>
                  </a:lnTo>
                  <a:lnTo>
                    <a:pt x="636" y="224"/>
                  </a:lnTo>
                  <a:lnTo>
                    <a:pt x="626" y="231"/>
                  </a:lnTo>
                  <a:lnTo>
                    <a:pt x="610" y="237"/>
                  </a:lnTo>
                  <a:lnTo>
                    <a:pt x="605" y="237"/>
                  </a:lnTo>
                  <a:lnTo>
                    <a:pt x="590" y="244"/>
                  </a:lnTo>
                  <a:lnTo>
                    <a:pt x="574" y="257"/>
                  </a:lnTo>
                  <a:lnTo>
                    <a:pt x="564" y="257"/>
                  </a:lnTo>
                  <a:lnTo>
                    <a:pt x="549" y="264"/>
                  </a:lnTo>
                  <a:lnTo>
                    <a:pt x="538" y="270"/>
                  </a:lnTo>
                  <a:lnTo>
                    <a:pt x="523" y="270"/>
                  </a:lnTo>
                  <a:lnTo>
                    <a:pt x="508" y="277"/>
                  </a:lnTo>
                  <a:lnTo>
                    <a:pt x="497" y="283"/>
                  </a:lnTo>
                  <a:lnTo>
                    <a:pt x="477" y="290"/>
                  </a:lnTo>
                  <a:lnTo>
                    <a:pt x="456" y="297"/>
                  </a:lnTo>
                  <a:lnTo>
                    <a:pt x="446" y="297"/>
                  </a:lnTo>
                  <a:lnTo>
                    <a:pt x="425" y="303"/>
                  </a:lnTo>
                  <a:lnTo>
                    <a:pt x="0" y="106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rgbClr val="9933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9" name="Freeform 10"/>
            <p:cNvSpPr>
              <a:spLocks/>
            </p:cNvSpPr>
            <p:nvPr/>
          </p:nvSpPr>
          <p:spPr bwMode="auto">
            <a:xfrm>
              <a:off x="1529" y="1445"/>
              <a:ext cx="1113" cy="435"/>
            </a:xfrm>
            <a:custGeom>
              <a:avLst/>
              <a:gdLst>
                <a:gd name="T0" fmla="*/ 1083 w 1113"/>
                <a:gd name="T1" fmla="*/ 132 h 435"/>
                <a:gd name="T2" fmla="*/ 1031 w 1113"/>
                <a:gd name="T3" fmla="*/ 138 h 435"/>
                <a:gd name="T4" fmla="*/ 975 w 1113"/>
                <a:gd name="T5" fmla="*/ 152 h 435"/>
                <a:gd name="T6" fmla="*/ 913 w 1113"/>
                <a:gd name="T7" fmla="*/ 158 h 435"/>
                <a:gd name="T8" fmla="*/ 852 w 1113"/>
                <a:gd name="T9" fmla="*/ 165 h 435"/>
                <a:gd name="T10" fmla="*/ 790 w 1113"/>
                <a:gd name="T11" fmla="*/ 165 h 435"/>
                <a:gd name="T12" fmla="*/ 729 w 1113"/>
                <a:gd name="T13" fmla="*/ 171 h 435"/>
                <a:gd name="T14" fmla="*/ 662 w 1113"/>
                <a:gd name="T15" fmla="*/ 171 h 435"/>
                <a:gd name="T16" fmla="*/ 600 w 1113"/>
                <a:gd name="T17" fmla="*/ 165 h 435"/>
                <a:gd name="T18" fmla="*/ 549 w 1113"/>
                <a:gd name="T19" fmla="*/ 165 h 435"/>
                <a:gd name="T20" fmla="*/ 487 w 1113"/>
                <a:gd name="T21" fmla="*/ 158 h 435"/>
                <a:gd name="T22" fmla="*/ 431 w 1113"/>
                <a:gd name="T23" fmla="*/ 152 h 435"/>
                <a:gd name="T24" fmla="*/ 369 w 1113"/>
                <a:gd name="T25" fmla="*/ 145 h 435"/>
                <a:gd name="T26" fmla="*/ 313 w 1113"/>
                <a:gd name="T27" fmla="*/ 132 h 435"/>
                <a:gd name="T28" fmla="*/ 262 w 1113"/>
                <a:gd name="T29" fmla="*/ 125 h 435"/>
                <a:gd name="T30" fmla="*/ 210 w 1113"/>
                <a:gd name="T31" fmla="*/ 112 h 435"/>
                <a:gd name="T32" fmla="*/ 164 w 1113"/>
                <a:gd name="T33" fmla="*/ 92 h 435"/>
                <a:gd name="T34" fmla="*/ 123 w 1113"/>
                <a:gd name="T35" fmla="*/ 79 h 435"/>
                <a:gd name="T36" fmla="*/ 87 w 1113"/>
                <a:gd name="T37" fmla="*/ 59 h 435"/>
                <a:gd name="T38" fmla="*/ 51 w 1113"/>
                <a:gd name="T39" fmla="*/ 46 h 435"/>
                <a:gd name="T40" fmla="*/ 31 w 1113"/>
                <a:gd name="T41" fmla="*/ 26 h 435"/>
                <a:gd name="T42" fmla="*/ 5 w 1113"/>
                <a:gd name="T43" fmla="*/ 7 h 435"/>
                <a:gd name="T44" fmla="*/ 5 w 1113"/>
                <a:gd name="T45" fmla="*/ 270 h 435"/>
                <a:gd name="T46" fmla="*/ 31 w 1113"/>
                <a:gd name="T47" fmla="*/ 290 h 435"/>
                <a:gd name="T48" fmla="*/ 51 w 1113"/>
                <a:gd name="T49" fmla="*/ 310 h 435"/>
                <a:gd name="T50" fmla="*/ 87 w 1113"/>
                <a:gd name="T51" fmla="*/ 323 h 435"/>
                <a:gd name="T52" fmla="*/ 123 w 1113"/>
                <a:gd name="T53" fmla="*/ 343 h 435"/>
                <a:gd name="T54" fmla="*/ 164 w 1113"/>
                <a:gd name="T55" fmla="*/ 356 h 435"/>
                <a:gd name="T56" fmla="*/ 210 w 1113"/>
                <a:gd name="T57" fmla="*/ 375 h 435"/>
                <a:gd name="T58" fmla="*/ 262 w 1113"/>
                <a:gd name="T59" fmla="*/ 389 h 435"/>
                <a:gd name="T60" fmla="*/ 313 w 1113"/>
                <a:gd name="T61" fmla="*/ 395 h 435"/>
                <a:gd name="T62" fmla="*/ 369 w 1113"/>
                <a:gd name="T63" fmla="*/ 408 h 435"/>
                <a:gd name="T64" fmla="*/ 431 w 1113"/>
                <a:gd name="T65" fmla="*/ 415 h 435"/>
                <a:gd name="T66" fmla="*/ 487 w 1113"/>
                <a:gd name="T67" fmla="*/ 422 h 435"/>
                <a:gd name="T68" fmla="*/ 549 w 1113"/>
                <a:gd name="T69" fmla="*/ 428 h 435"/>
                <a:gd name="T70" fmla="*/ 600 w 1113"/>
                <a:gd name="T71" fmla="*/ 428 h 435"/>
                <a:gd name="T72" fmla="*/ 662 w 1113"/>
                <a:gd name="T73" fmla="*/ 435 h 435"/>
                <a:gd name="T74" fmla="*/ 729 w 1113"/>
                <a:gd name="T75" fmla="*/ 435 h 435"/>
                <a:gd name="T76" fmla="*/ 790 w 1113"/>
                <a:gd name="T77" fmla="*/ 428 h 435"/>
                <a:gd name="T78" fmla="*/ 852 w 1113"/>
                <a:gd name="T79" fmla="*/ 428 h 435"/>
                <a:gd name="T80" fmla="*/ 913 w 1113"/>
                <a:gd name="T81" fmla="*/ 422 h 435"/>
                <a:gd name="T82" fmla="*/ 975 w 1113"/>
                <a:gd name="T83" fmla="*/ 415 h 435"/>
                <a:gd name="T84" fmla="*/ 1031 w 1113"/>
                <a:gd name="T85" fmla="*/ 402 h 435"/>
                <a:gd name="T86" fmla="*/ 1083 w 1113"/>
                <a:gd name="T87" fmla="*/ 395 h 435"/>
                <a:gd name="T88" fmla="*/ 1113 w 1113"/>
                <a:gd name="T89" fmla="*/ 125 h 43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13"/>
                <a:gd name="T136" fmla="*/ 0 h 435"/>
                <a:gd name="T137" fmla="*/ 1113 w 1113"/>
                <a:gd name="T138" fmla="*/ 435 h 43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13" h="435">
                  <a:moveTo>
                    <a:pt x="1113" y="125"/>
                  </a:moveTo>
                  <a:lnTo>
                    <a:pt x="1093" y="125"/>
                  </a:lnTo>
                  <a:lnTo>
                    <a:pt x="1083" y="132"/>
                  </a:lnTo>
                  <a:lnTo>
                    <a:pt x="1062" y="132"/>
                  </a:lnTo>
                  <a:lnTo>
                    <a:pt x="1042" y="138"/>
                  </a:lnTo>
                  <a:lnTo>
                    <a:pt x="1031" y="138"/>
                  </a:lnTo>
                  <a:lnTo>
                    <a:pt x="1006" y="145"/>
                  </a:lnTo>
                  <a:lnTo>
                    <a:pt x="995" y="145"/>
                  </a:lnTo>
                  <a:lnTo>
                    <a:pt x="975" y="152"/>
                  </a:lnTo>
                  <a:lnTo>
                    <a:pt x="949" y="152"/>
                  </a:lnTo>
                  <a:lnTo>
                    <a:pt x="939" y="158"/>
                  </a:lnTo>
                  <a:lnTo>
                    <a:pt x="913" y="158"/>
                  </a:lnTo>
                  <a:lnTo>
                    <a:pt x="888" y="158"/>
                  </a:lnTo>
                  <a:lnTo>
                    <a:pt x="877" y="158"/>
                  </a:lnTo>
                  <a:lnTo>
                    <a:pt x="852" y="165"/>
                  </a:lnTo>
                  <a:lnTo>
                    <a:pt x="826" y="165"/>
                  </a:lnTo>
                  <a:lnTo>
                    <a:pt x="816" y="165"/>
                  </a:lnTo>
                  <a:lnTo>
                    <a:pt x="790" y="165"/>
                  </a:lnTo>
                  <a:lnTo>
                    <a:pt x="775" y="165"/>
                  </a:lnTo>
                  <a:lnTo>
                    <a:pt x="754" y="171"/>
                  </a:lnTo>
                  <a:lnTo>
                    <a:pt x="729" y="171"/>
                  </a:lnTo>
                  <a:lnTo>
                    <a:pt x="713" y="171"/>
                  </a:lnTo>
                  <a:lnTo>
                    <a:pt x="688" y="171"/>
                  </a:lnTo>
                  <a:lnTo>
                    <a:pt x="662" y="171"/>
                  </a:lnTo>
                  <a:lnTo>
                    <a:pt x="652" y="171"/>
                  </a:lnTo>
                  <a:lnTo>
                    <a:pt x="626" y="171"/>
                  </a:lnTo>
                  <a:lnTo>
                    <a:pt x="600" y="165"/>
                  </a:lnTo>
                  <a:lnTo>
                    <a:pt x="590" y="165"/>
                  </a:lnTo>
                  <a:lnTo>
                    <a:pt x="564" y="165"/>
                  </a:lnTo>
                  <a:lnTo>
                    <a:pt x="549" y="165"/>
                  </a:lnTo>
                  <a:lnTo>
                    <a:pt x="523" y="165"/>
                  </a:lnTo>
                  <a:lnTo>
                    <a:pt x="503" y="158"/>
                  </a:lnTo>
                  <a:lnTo>
                    <a:pt x="487" y="158"/>
                  </a:lnTo>
                  <a:lnTo>
                    <a:pt x="467" y="158"/>
                  </a:lnTo>
                  <a:lnTo>
                    <a:pt x="441" y="158"/>
                  </a:lnTo>
                  <a:lnTo>
                    <a:pt x="431" y="152"/>
                  </a:lnTo>
                  <a:lnTo>
                    <a:pt x="405" y="152"/>
                  </a:lnTo>
                  <a:lnTo>
                    <a:pt x="380" y="145"/>
                  </a:lnTo>
                  <a:lnTo>
                    <a:pt x="369" y="145"/>
                  </a:lnTo>
                  <a:lnTo>
                    <a:pt x="349" y="138"/>
                  </a:lnTo>
                  <a:lnTo>
                    <a:pt x="339" y="138"/>
                  </a:lnTo>
                  <a:lnTo>
                    <a:pt x="313" y="132"/>
                  </a:lnTo>
                  <a:lnTo>
                    <a:pt x="292" y="132"/>
                  </a:lnTo>
                  <a:lnTo>
                    <a:pt x="282" y="125"/>
                  </a:lnTo>
                  <a:lnTo>
                    <a:pt x="262" y="125"/>
                  </a:lnTo>
                  <a:lnTo>
                    <a:pt x="241" y="119"/>
                  </a:lnTo>
                  <a:lnTo>
                    <a:pt x="231" y="119"/>
                  </a:lnTo>
                  <a:lnTo>
                    <a:pt x="210" y="112"/>
                  </a:lnTo>
                  <a:lnTo>
                    <a:pt x="195" y="105"/>
                  </a:lnTo>
                  <a:lnTo>
                    <a:pt x="185" y="99"/>
                  </a:lnTo>
                  <a:lnTo>
                    <a:pt x="164" y="92"/>
                  </a:lnTo>
                  <a:lnTo>
                    <a:pt x="159" y="92"/>
                  </a:lnTo>
                  <a:lnTo>
                    <a:pt x="139" y="86"/>
                  </a:lnTo>
                  <a:lnTo>
                    <a:pt x="123" y="79"/>
                  </a:lnTo>
                  <a:lnTo>
                    <a:pt x="118" y="79"/>
                  </a:lnTo>
                  <a:lnTo>
                    <a:pt x="103" y="66"/>
                  </a:lnTo>
                  <a:lnTo>
                    <a:pt x="87" y="59"/>
                  </a:lnTo>
                  <a:lnTo>
                    <a:pt x="82" y="59"/>
                  </a:lnTo>
                  <a:lnTo>
                    <a:pt x="67" y="53"/>
                  </a:lnTo>
                  <a:lnTo>
                    <a:pt x="51" y="46"/>
                  </a:lnTo>
                  <a:lnTo>
                    <a:pt x="46" y="40"/>
                  </a:lnTo>
                  <a:lnTo>
                    <a:pt x="36" y="33"/>
                  </a:lnTo>
                  <a:lnTo>
                    <a:pt x="31" y="26"/>
                  </a:lnTo>
                  <a:lnTo>
                    <a:pt x="20" y="20"/>
                  </a:lnTo>
                  <a:lnTo>
                    <a:pt x="10" y="13"/>
                  </a:lnTo>
                  <a:lnTo>
                    <a:pt x="5" y="7"/>
                  </a:lnTo>
                  <a:lnTo>
                    <a:pt x="0" y="0"/>
                  </a:lnTo>
                  <a:lnTo>
                    <a:pt x="0" y="263"/>
                  </a:lnTo>
                  <a:lnTo>
                    <a:pt x="5" y="270"/>
                  </a:lnTo>
                  <a:lnTo>
                    <a:pt x="10" y="277"/>
                  </a:lnTo>
                  <a:lnTo>
                    <a:pt x="20" y="283"/>
                  </a:lnTo>
                  <a:lnTo>
                    <a:pt x="31" y="290"/>
                  </a:lnTo>
                  <a:lnTo>
                    <a:pt x="36" y="296"/>
                  </a:lnTo>
                  <a:lnTo>
                    <a:pt x="46" y="303"/>
                  </a:lnTo>
                  <a:lnTo>
                    <a:pt x="51" y="310"/>
                  </a:lnTo>
                  <a:lnTo>
                    <a:pt x="67" y="316"/>
                  </a:lnTo>
                  <a:lnTo>
                    <a:pt x="82" y="323"/>
                  </a:lnTo>
                  <a:lnTo>
                    <a:pt x="87" y="323"/>
                  </a:lnTo>
                  <a:lnTo>
                    <a:pt x="103" y="329"/>
                  </a:lnTo>
                  <a:lnTo>
                    <a:pt x="118" y="343"/>
                  </a:lnTo>
                  <a:lnTo>
                    <a:pt x="123" y="343"/>
                  </a:lnTo>
                  <a:lnTo>
                    <a:pt x="139" y="349"/>
                  </a:lnTo>
                  <a:lnTo>
                    <a:pt x="159" y="356"/>
                  </a:lnTo>
                  <a:lnTo>
                    <a:pt x="164" y="356"/>
                  </a:lnTo>
                  <a:lnTo>
                    <a:pt x="185" y="362"/>
                  </a:lnTo>
                  <a:lnTo>
                    <a:pt x="195" y="369"/>
                  </a:lnTo>
                  <a:lnTo>
                    <a:pt x="210" y="375"/>
                  </a:lnTo>
                  <a:lnTo>
                    <a:pt x="231" y="382"/>
                  </a:lnTo>
                  <a:lnTo>
                    <a:pt x="241" y="382"/>
                  </a:lnTo>
                  <a:lnTo>
                    <a:pt x="262" y="389"/>
                  </a:lnTo>
                  <a:lnTo>
                    <a:pt x="282" y="389"/>
                  </a:lnTo>
                  <a:lnTo>
                    <a:pt x="292" y="395"/>
                  </a:lnTo>
                  <a:lnTo>
                    <a:pt x="313" y="395"/>
                  </a:lnTo>
                  <a:lnTo>
                    <a:pt x="339" y="402"/>
                  </a:lnTo>
                  <a:lnTo>
                    <a:pt x="349" y="402"/>
                  </a:lnTo>
                  <a:lnTo>
                    <a:pt x="369" y="408"/>
                  </a:lnTo>
                  <a:lnTo>
                    <a:pt x="380" y="408"/>
                  </a:lnTo>
                  <a:lnTo>
                    <a:pt x="405" y="415"/>
                  </a:lnTo>
                  <a:lnTo>
                    <a:pt x="431" y="415"/>
                  </a:lnTo>
                  <a:lnTo>
                    <a:pt x="441" y="422"/>
                  </a:lnTo>
                  <a:lnTo>
                    <a:pt x="467" y="422"/>
                  </a:lnTo>
                  <a:lnTo>
                    <a:pt x="487" y="422"/>
                  </a:lnTo>
                  <a:lnTo>
                    <a:pt x="503" y="422"/>
                  </a:lnTo>
                  <a:lnTo>
                    <a:pt x="523" y="428"/>
                  </a:lnTo>
                  <a:lnTo>
                    <a:pt x="549" y="428"/>
                  </a:lnTo>
                  <a:lnTo>
                    <a:pt x="564" y="428"/>
                  </a:lnTo>
                  <a:lnTo>
                    <a:pt x="590" y="428"/>
                  </a:lnTo>
                  <a:lnTo>
                    <a:pt x="600" y="428"/>
                  </a:lnTo>
                  <a:lnTo>
                    <a:pt x="626" y="435"/>
                  </a:lnTo>
                  <a:lnTo>
                    <a:pt x="652" y="435"/>
                  </a:lnTo>
                  <a:lnTo>
                    <a:pt x="662" y="435"/>
                  </a:lnTo>
                  <a:lnTo>
                    <a:pt x="688" y="435"/>
                  </a:lnTo>
                  <a:lnTo>
                    <a:pt x="713" y="435"/>
                  </a:lnTo>
                  <a:lnTo>
                    <a:pt x="729" y="435"/>
                  </a:lnTo>
                  <a:lnTo>
                    <a:pt x="754" y="435"/>
                  </a:lnTo>
                  <a:lnTo>
                    <a:pt x="775" y="428"/>
                  </a:lnTo>
                  <a:lnTo>
                    <a:pt x="790" y="428"/>
                  </a:lnTo>
                  <a:lnTo>
                    <a:pt x="816" y="428"/>
                  </a:lnTo>
                  <a:lnTo>
                    <a:pt x="826" y="428"/>
                  </a:lnTo>
                  <a:lnTo>
                    <a:pt x="852" y="428"/>
                  </a:lnTo>
                  <a:lnTo>
                    <a:pt x="877" y="422"/>
                  </a:lnTo>
                  <a:lnTo>
                    <a:pt x="888" y="422"/>
                  </a:lnTo>
                  <a:lnTo>
                    <a:pt x="913" y="422"/>
                  </a:lnTo>
                  <a:lnTo>
                    <a:pt x="939" y="422"/>
                  </a:lnTo>
                  <a:lnTo>
                    <a:pt x="949" y="415"/>
                  </a:lnTo>
                  <a:lnTo>
                    <a:pt x="975" y="415"/>
                  </a:lnTo>
                  <a:lnTo>
                    <a:pt x="995" y="408"/>
                  </a:lnTo>
                  <a:lnTo>
                    <a:pt x="1006" y="408"/>
                  </a:lnTo>
                  <a:lnTo>
                    <a:pt x="1031" y="402"/>
                  </a:lnTo>
                  <a:lnTo>
                    <a:pt x="1042" y="402"/>
                  </a:lnTo>
                  <a:lnTo>
                    <a:pt x="1062" y="395"/>
                  </a:lnTo>
                  <a:lnTo>
                    <a:pt x="1083" y="395"/>
                  </a:lnTo>
                  <a:lnTo>
                    <a:pt x="1093" y="389"/>
                  </a:lnTo>
                  <a:lnTo>
                    <a:pt x="1113" y="389"/>
                  </a:lnTo>
                  <a:lnTo>
                    <a:pt x="1113" y="125"/>
                  </a:lnTo>
                  <a:close/>
                </a:path>
              </a:pathLst>
            </a:custGeom>
            <a:solidFill>
              <a:srgbClr val="808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70" name="Freeform 11"/>
            <p:cNvSpPr>
              <a:spLocks/>
            </p:cNvSpPr>
            <p:nvPr/>
          </p:nvSpPr>
          <p:spPr bwMode="auto">
            <a:xfrm>
              <a:off x="1529" y="1373"/>
              <a:ext cx="1113" cy="243"/>
            </a:xfrm>
            <a:custGeom>
              <a:avLst/>
              <a:gdLst>
                <a:gd name="T0" fmla="*/ 1093 w 1113"/>
                <a:gd name="T1" fmla="*/ 197 h 243"/>
                <a:gd name="T2" fmla="*/ 1062 w 1113"/>
                <a:gd name="T3" fmla="*/ 204 h 243"/>
                <a:gd name="T4" fmla="*/ 1031 w 1113"/>
                <a:gd name="T5" fmla="*/ 210 h 243"/>
                <a:gd name="T6" fmla="*/ 995 w 1113"/>
                <a:gd name="T7" fmla="*/ 217 h 243"/>
                <a:gd name="T8" fmla="*/ 949 w 1113"/>
                <a:gd name="T9" fmla="*/ 224 h 243"/>
                <a:gd name="T10" fmla="*/ 913 w 1113"/>
                <a:gd name="T11" fmla="*/ 230 h 243"/>
                <a:gd name="T12" fmla="*/ 877 w 1113"/>
                <a:gd name="T13" fmla="*/ 230 h 243"/>
                <a:gd name="T14" fmla="*/ 826 w 1113"/>
                <a:gd name="T15" fmla="*/ 237 h 243"/>
                <a:gd name="T16" fmla="*/ 790 w 1113"/>
                <a:gd name="T17" fmla="*/ 237 h 243"/>
                <a:gd name="T18" fmla="*/ 754 w 1113"/>
                <a:gd name="T19" fmla="*/ 243 h 243"/>
                <a:gd name="T20" fmla="*/ 713 w 1113"/>
                <a:gd name="T21" fmla="*/ 243 h 243"/>
                <a:gd name="T22" fmla="*/ 662 w 1113"/>
                <a:gd name="T23" fmla="*/ 243 h 243"/>
                <a:gd name="T24" fmla="*/ 626 w 1113"/>
                <a:gd name="T25" fmla="*/ 243 h 243"/>
                <a:gd name="T26" fmla="*/ 590 w 1113"/>
                <a:gd name="T27" fmla="*/ 237 h 243"/>
                <a:gd name="T28" fmla="*/ 549 w 1113"/>
                <a:gd name="T29" fmla="*/ 237 h 243"/>
                <a:gd name="T30" fmla="*/ 503 w 1113"/>
                <a:gd name="T31" fmla="*/ 230 h 243"/>
                <a:gd name="T32" fmla="*/ 467 w 1113"/>
                <a:gd name="T33" fmla="*/ 230 h 243"/>
                <a:gd name="T34" fmla="*/ 431 w 1113"/>
                <a:gd name="T35" fmla="*/ 224 h 243"/>
                <a:gd name="T36" fmla="*/ 380 w 1113"/>
                <a:gd name="T37" fmla="*/ 217 h 243"/>
                <a:gd name="T38" fmla="*/ 349 w 1113"/>
                <a:gd name="T39" fmla="*/ 210 h 243"/>
                <a:gd name="T40" fmla="*/ 313 w 1113"/>
                <a:gd name="T41" fmla="*/ 204 h 243"/>
                <a:gd name="T42" fmla="*/ 282 w 1113"/>
                <a:gd name="T43" fmla="*/ 197 h 243"/>
                <a:gd name="T44" fmla="*/ 241 w 1113"/>
                <a:gd name="T45" fmla="*/ 191 h 243"/>
                <a:gd name="T46" fmla="*/ 210 w 1113"/>
                <a:gd name="T47" fmla="*/ 184 h 243"/>
                <a:gd name="T48" fmla="*/ 185 w 1113"/>
                <a:gd name="T49" fmla="*/ 171 h 243"/>
                <a:gd name="T50" fmla="*/ 159 w 1113"/>
                <a:gd name="T51" fmla="*/ 164 h 243"/>
                <a:gd name="T52" fmla="*/ 123 w 1113"/>
                <a:gd name="T53" fmla="*/ 151 h 243"/>
                <a:gd name="T54" fmla="*/ 103 w 1113"/>
                <a:gd name="T55" fmla="*/ 138 h 243"/>
                <a:gd name="T56" fmla="*/ 82 w 1113"/>
                <a:gd name="T57" fmla="*/ 131 h 243"/>
                <a:gd name="T58" fmla="*/ 51 w 1113"/>
                <a:gd name="T59" fmla="*/ 118 h 243"/>
                <a:gd name="T60" fmla="*/ 36 w 1113"/>
                <a:gd name="T61" fmla="*/ 105 h 243"/>
                <a:gd name="T62" fmla="*/ 20 w 1113"/>
                <a:gd name="T63" fmla="*/ 92 h 243"/>
                <a:gd name="T64" fmla="*/ 5 w 1113"/>
                <a:gd name="T65" fmla="*/ 79 h 243"/>
                <a:gd name="T66" fmla="*/ 688 w 1113"/>
                <a:gd name="T67" fmla="*/ 0 h 2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113"/>
                <a:gd name="T103" fmla="*/ 0 h 243"/>
                <a:gd name="T104" fmla="*/ 1113 w 1113"/>
                <a:gd name="T105" fmla="*/ 243 h 2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113" h="243">
                  <a:moveTo>
                    <a:pt x="1113" y="197"/>
                  </a:moveTo>
                  <a:lnTo>
                    <a:pt x="1093" y="197"/>
                  </a:lnTo>
                  <a:lnTo>
                    <a:pt x="1083" y="204"/>
                  </a:lnTo>
                  <a:lnTo>
                    <a:pt x="1062" y="204"/>
                  </a:lnTo>
                  <a:lnTo>
                    <a:pt x="1042" y="210"/>
                  </a:lnTo>
                  <a:lnTo>
                    <a:pt x="1031" y="210"/>
                  </a:lnTo>
                  <a:lnTo>
                    <a:pt x="1006" y="217"/>
                  </a:lnTo>
                  <a:lnTo>
                    <a:pt x="995" y="217"/>
                  </a:lnTo>
                  <a:lnTo>
                    <a:pt x="975" y="224"/>
                  </a:lnTo>
                  <a:lnTo>
                    <a:pt x="949" y="224"/>
                  </a:lnTo>
                  <a:lnTo>
                    <a:pt x="939" y="230"/>
                  </a:lnTo>
                  <a:lnTo>
                    <a:pt x="913" y="230"/>
                  </a:lnTo>
                  <a:lnTo>
                    <a:pt x="888" y="230"/>
                  </a:lnTo>
                  <a:lnTo>
                    <a:pt x="877" y="230"/>
                  </a:lnTo>
                  <a:lnTo>
                    <a:pt x="852" y="237"/>
                  </a:lnTo>
                  <a:lnTo>
                    <a:pt x="826" y="237"/>
                  </a:lnTo>
                  <a:lnTo>
                    <a:pt x="816" y="237"/>
                  </a:lnTo>
                  <a:lnTo>
                    <a:pt x="790" y="237"/>
                  </a:lnTo>
                  <a:lnTo>
                    <a:pt x="775" y="237"/>
                  </a:lnTo>
                  <a:lnTo>
                    <a:pt x="754" y="243"/>
                  </a:lnTo>
                  <a:lnTo>
                    <a:pt x="729" y="243"/>
                  </a:lnTo>
                  <a:lnTo>
                    <a:pt x="713" y="243"/>
                  </a:lnTo>
                  <a:lnTo>
                    <a:pt x="688" y="243"/>
                  </a:lnTo>
                  <a:lnTo>
                    <a:pt x="662" y="243"/>
                  </a:lnTo>
                  <a:lnTo>
                    <a:pt x="652" y="243"/>
                  </a:lnTo>
                  <a:lnTo>
                    <a:pt x="626" y="243"/>
                  </a:lnTo>
                  <a:lnTo>
                    <a:pt x="600" y="237"/>
                  </a:lnTo>
                  <a:lnTo>
                    <a:pt x="590" y="237"/>
                  </a:lnTo>
                  <a:lnTo>
                    <a:pt x="564" y="237"/>
                  </a:lnTo>
                  <a:lnTo>
                    <a:pt x="549" y="237"/>
                  </a:lnTo>
                  <a:lnTo>
                    <a:pt x="523" y="237"/>
                  </a:lnTo>
                  <a:lnTo>
                    <a:pt x="503" y="230"/>
                  </a:lnTo>
                  <a:lnTo>
                    <a:pt x="487" y="230"/>
                  </a:lnTo>
                  <a:lnTo>
                    <a:pt x="467" y="230"/>
                  </a:lnTo>
                  <a:lnTo>
                    <a:pt x="441" y="230"/>
                  </a:lnTo>
                  <a:lnTo>
                    <a:pt x="431" y="224"/>
                  </a:lnTo>
                  <a:lnTo>
                    <a:pt x="405" y="224"/>
                  </a:lnTo>
                  <a:lnTo>
                    <a:pt x="380" y="217"/>
                  </a:lnTo>
                  <a:lnTo>
                    <a:pt x="369" y="217"/>
                  </a:lnTo>
                  <a:lnTo>
                    <a:pt x="349" y="210"/>
                  </a:lnTo>
                  <a:lnTo>
                    <a:pt x="339" y="210"/>
                  </a:lnTo>
                  <a:lnTo>
                    <a:pt x="313" y="204"/>
                  </a:lnTo>
                  <a:lnTo>
                    <a:pt x="292" y="204"/>
                  </a:lnTo>
                  <a:lnTo>
                    <a:pt x="282" y="197"/>
                  </a:lnTo>
                  <a:lnTo>
                    <a:pt x="262" y="197"/>
                  </a:lnTo>
                  <a:lnTo>
                    <a:pt x="241" y="191"/>
                  </a:lnTo>
                  <a:lnTo>
                    <a:pt x="231" y="191"/>
                  </a:lnTo>
                  <a:lnTo>
                    <a:pt x="210" y="184"/>
                  </a:lnTo>
                  <a:lnTo>
                    <a:pt x="195" y="177"/>
                  </a:lnTo>
                  <a:lnTo>
                    <a:pt x="185" y="171"/>
                  </a:lnTo>
                  <a:lnTo>
                    <a:pt x="164" y="164"/>
                  </a:lnTo>
                  <a:lnTo>
                    <a:pt x="159" y="164"/>
                  </a:lnTo>
                  <a:lnTo>
                    <a:pt x="139" y="158"/>
                  </a:lnTo>
                  <a:lnTo>
                    <a:pt x="123" y="151"/>
                  </a:lnTo>
                  <a:lnTo>
                    <a:pt x="118" y="151"/>
                  </a:lnTo>
                  <a:lnTo>
                    <a:pt x="103" y="138"/>
                  </a:lnTo>
                  <a:lnTo>
                    <a:pt x="87" y="131"/>
                  </a:lnTo>
                  <a:lnTo>
                    <a:pt x="82" y="131"/>
                  </a:lnTo>
                  <a:lnTo>
                    <a:pt x="67" y="125"/>
                  </a:lnTo>
                  <a:lnTo>
                    <a:pt x="51" y="118"/>
                  </a:lnTo>
                  <a:lnTo>
                    <a:pt x="46" y="112"/>
                  </a:lnTo>
                  <a:lnTo>
                    <a:pt x="36" y="105"/>
                  </a:lnTo>
                  <a:lnTo>
                    <a:pt x="31" y="98"/>
                  </a:lnTo>
                  <a:lnTo>
                    <a:pt x="20" y="92"/>
                  </a:lnTo>
                  <a:lnTo>
                    <a:pt x="10" y="85"/>
                  </a:lnTo>
                  <a:lnTo>
                    <a:pt x="5" y="79"/>
                  </a:lnTo>
                  <a:lnTo>
                    <a:pt x="0" y="72"/>
                  </a:lnTo>
                  <a:lnTo>
                    <a:pt x="688" y="0"/>
                  </a:lnTo>
                  <a:lnTo>
                    <a:pt x="1113" y="197"/>
                  </a:lnTo>
                  <a:close/>
                </a:path>
              </a:pathLst>
            </a:custGeom>
            <a:solidFill>
              <a:srgbClr val="FFFFCC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0245" name="Group 12"/>
          <p:cNvGrpSpPr>
            <a:grpSpLocks/>
          </p:cNvGrpSpPr>
          <p:nvPr/>
        </p:nvGrpSpPr>
        <p:grpSpPr bwMode="auto">
          <a:xfrm>
            <a:off x="5410200" y="4114800"/>
            <a:ext cx="2305050" cy="1193800"/>
            <a:chOff x="1493" y="1067"/>
            <a:chExt cx="1452" cy="638"/>
          </a:xfrm>
        </p:grpSpPr>
        <p:sp>
          <p:nvSpPr>
            <p:cNvPr id="10257" name="Freeform 13"/>
            <p:cNvSpPr>
              <a:spLocks/>
            </p:cNvSpPr>
            <p:nvPr/>
          </p:nvSpPr>
          <p:spPr bwMode="auto">
            <a:xfrm>
              <a:off x="2217" y="1067"/>
              <a:ext cx="236" cy="207"/>
            </a:xfrm>
            <a:custGeom>
              <a:avLst/>
              <a:gdLst>
                <a:gd name="T0" fmla="*/ 0 w 236"/>
                <a:gd name="T1" fmla="*/ 0 h 207"/>
                <a:gd name="T2" fmla="*/ 25 w 236"/>
                <a:gd name="T3" fmla="*/ 0 h 207"/>
                <a:gd name="T4" fmla="*/ 41 w 236"/>
                <a:gd name="T5" fmla="*/ 0 h 207"/>
                <a:gd name="T6" fmla="*/ 66 w 236"/>
                <a:gd name="T7" fmla="*/ 0 h 207"/>
                <a:gd name="T8" fmla="*/ 77 w 236"/>
                <a:gd name="T9" fmla="*/ 0 h 207"/>
                <a:gd name="T10" fmla="*/ 102 w 236"/>
                <a:gd name="T11" fmla="*/ 0 h 207"/>
                <a:gd name="T12" fmla="*/ 128 w 236"/>
                <a:gd name="T13" fmla="*/ 0 h 207"/>
                <a:gd name="T14" fmla="*/ 138 w 236"/>
                <a:gd name="T15" fmla="*/ 0 h 207"/>
                <a:gd name="T16" fmla="*/ 164 w 236"/>
                <a:gd name="T17" fmla="*/ 6 h 207"/>
                <a:gd name="T18" fmla="*/ 174 w 236"/>
                <a:gd name="T19" fmla="*/ 6 h 207"/>
                <a:gd name="T20" fmla="*/ 200 w 236"/>
                <a:gd name="T21" fmla="*/ 6 h 207"/>
                <a:gd name="T22" fmla="*/ 215 w 236"/>
                <a:gd name="T23" fmla="*/ 6 h 207"/>
                <a:gd name="T24" fmla="*/ 236 w 236"/>
                <a:gd name="T25" fmla="*/ 11 h 207"/>
                <a:gd name="T26" fmla="*/ 0 w 236"/>
                <a:gd name="T27" fmla="*/ 207 h 207"/>
                <a:gd name="T28" fmla="*/ 0 w 236"/>
                <a:gd name="T29" fmla="*/ 0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6"/>
                <a:gd name="T46" fmla="*/ 0 h 207"/>
                <a:gd name="T47" fmla="*/ 236 w 236"/>
                <a:gd name="T48" fmla="*/ 207 h 2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6" h="207">
                  <a:moveTo>
                    <a:pt x="0" y="0"/>
                  </a:moveTo>
                  <a:lnTo>
                    <a:pt x="25" y="0"/>
                  </a:lnTo>
                  <a:lnTo>
                    <a:pt x="41" y="0"/>
                  </a:lnTo>
                  <a:lnTo>
                    <a:pt x="66" y="0"/>
                  </a:lnTo>
                  <a:lnTo>
                    <a:pt x="77" y="0"/>
                  </a:lnTo>
                  <a:lnTo>
                    <a:pt x="102" y="0"/>
                  </a:lnTo>
                  <a:lnTo>
                    <a:pt x="128" y="0"/>
                  </a:lnTo>
                  <a:lnTo>
                    <a:pt x="138" y="0"/>
                  </a:lnTo>
                  <a:lnTo>
                    <a:pt x="164" y="6"/>
                  </a:lnTo>
                  <a:lnTo>
                    <a:pt x="174" y="6"/>
                  </a:lnTo>
                  <a:lnTo>
                    <a:pt x="200" y="6"/>
                  </a:lnTo>
                  <a:lnTo>
                    <a:pt x="215" y="6"/>
                  </a:lnTo>
                  <a:lnTo>
                    <a:pt x="236" y="11"/>
                  </a:lnTo>
                  <a:lnTo>
                    <a:pt x="0" y="2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8" name="Freeform 14"/>
            <p:cNvSpPr>
              <a:spLocks/>
            </p:cNvSpPr>
            <p:nvPr/>
          </p:nvSpPr>
          <p:spPr bwMode="auto">
            <a:xfrm>
              <a:off x="2217" y="1078"/>
              <a:ext cx="497" cy="196"/>
            </a:xfrm>
            <a:custGeom>
              <a:avLst/>
              <a:gdLst>
                <a:gd name="T0" fmla="*/ 236 w 497"/>
                <a:gd name="T1" fmla="*/ 0 h 196"/>
                <a:gd name="T2" fmla="*/ 261 w 497"/>
                <a:gd name="T3" fmla="*/ 0 h 196"/>
                <a:gd name="T4" fmla="*/ 272 w 497"/>
                <a:gd name="T5" fmla="*/ 0 h 196"/>
                <a:gd name="T6" fmla="*/ 297 w 497"/>
                <a:gd name="T7" fmla="*/ 6 h 196"/>
                <a:gd name="T8" fmla="*/ 307 w 497"/>
                <a:gd name="T9" fmla="*/ 6 h 196"/>
                <a:gd name="T10" fmla="*/ 328 w 497"/>
                <a:gd name="T11" fmla="*/ 11 h 196"/>
                <a:gd name="T12" fmla="*/ 354 w 497"/>
                <a:gd name="T13" fmla="*/ 11 h 196"/>
                <a:gd name="T14" fmla="*/ 364 w 497"/>
                <a:gd name="T15" fmla="*/ 17 h 196"/>
                <a:gd name="T16" fmla="*/ 384 w 497"/>
                <a:gd name="T17" fmla="*/ 17 h 196"/>
                <a:gd name="T18" fmla="*/ 395 w 497"/>
                <a:gd name="T19" fmla="*/ 23 h 196"/>
                <a:gd name="T20" fmla="*/ 415 w 497"/>
                <a:gd name="T21" fmla="*/ 23 h 196"/>
                <a:gd name="T22" fmla="*/ 436 w 497"/>
                <a:gd name="T23" fmla="*/ 28 h 196"/>
                <a:gd name="T24" fmla="*/ 446 w 497"/>
                <a:gd name="T25" fmla="*/ 34 h 196"/>
                <a:gd name="T26" fmla="*/ 467 w 497"/>
                <a:gd name="T27" fmla="*/ 34 h 196"/>
                <a:gd name="T28" fmla="*/ 477 w 497"/>
                <a:gd name="T29" fmla="*/ 39 h 196"/>
                <a:gd name="T30" fmla="*/ 497 w 497"/>
                <a:gd name="T31" fmla="*/ 45 h 196"/>
                <a:gd name="T32" fmla="*/ 0 w 497"/>
                <a:gd name="T33" fmla="*/ 196 h 196"/>
                <a:gd name="T34" fmla="*/ 236 w 497"/>
                <a:gd name="T35" fmla="*/ 0 h 1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7"/>
                <a:gd name="T55" fmla="*/ 0 h 196"/>
                <a:gd name="T56" fmla="*/ 497 w 497"/>
                <a:gd name="T57" fmla="*/ 196 h 1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7" h="196">
                  <a:moveTo>
                    <a:pt x="236" y="0"/>
                  </a:moveTo>
                  <a:lnTo>
                    <a:pt x="261" y="0"/>
                  </a:lnTo>
                  <a:lnTo>
                    <a:pt x="272" y="0"/>
                  </a:lnTo>
                  <a:lnTo>
                    <a:pt x="297" y="6"/>
                  </a:lnTo>
                  <a:lnTo>
                    <a:pt x="307" y="6"/>
                  </a:lnTo>
                  <a:lnTo>
                    <a:pt x="328" y="11"/>
                  </a:lnTo>
                  <a:lnTo>
                    <a:pt x="354" y="11"/>
                  </a:lnTo>
                  <a:lnTo>
                    <a:pt x="364" y="17"/>
                  </a:lnTo>
                  <a:lnTo>
                    <a:pt x="384" y="17"/>
                  </a:lnTo>
                  <a:lnTo>
                    <a:pt x="395" y="23"/>
                  </a:lnTo>
                  <a:lnTo>
                    <a:pt x="415" y="23"/>
                  </a:lnTo>
                  <a:lnTo>
                    <a:pt x="436" y="28"/>
                  </a:lnTo>
                  <a:lnTo>
                    <a:pt x="446" y="34"/>
                  </a:lnTo>
                  <a:lnTo>
                    <a:pt x="467" y="34"/>
                  </a:lnTo>
                  <a:lnTo>
                    <a:pt x="477" y="39"/>
                  </a:lnTo>
                  <a:lnTo>
                    <a:pt x="497" y="45"/>
                  </a:lnTo>
                  <a:lnTo>
                    <a:pt x="0" y="196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rgbClr val="9933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59" name="Freeform 15"/>
            <p:cNvSpPr>
              <a:spLocks/>
            </p:cNvSpPr>
            <p:nvPr/>
          </p:nvSpPr>
          <p:spPr bwMode="auto">
            <a:xfrm>
              <a:off x="2217" y="1123"/>
              <a:ext cx="708" cy="151"/>
            </a:xfrm>
            <a:custGeom>
              <a:avLst/>
              <a:gdLst>
                <a:gd name="T0" fmla="*/ 497 w 708"/>
                <a:gd name="T1" fmla="*/ 0 h 151"/>
                <a:gd name="T2" fmla="*/ 513 w 708"/>
                <a:gd name="T3" fmla="*/ 6 h 151"/>
                <a:gd name="T4" fmla="*/ 523 w 708"/>
                <a:gd name="T5" fmla="*/ 6 h 151"/>
                <a:gd name="T6" fmla="*/ 538 w 708"/>
                <a:gd name="T7" fmla="*/ 11 h 151"/>
                <a:gd name="T8" fmla="*/ 549 w 708"/>
                <a:gd name="T9" fmla="*/ 11 h 151"/>
                <a:gd name="T10" fmla="*/ 564 w 708"/>
                <a:gd name="T11" fmla="*/ 17 h 151"/>
                <a:gd name="T12" fmla="*/ 574 w 708"/>
                <a:gd name="T13" fmla="*/ 22 h 151"/>
                <a:gd name="T14" fmla="*/ 590 w 708"/>
                <a:gd name="T15" fmla="*/ 28 h 151"/>
                <a:gd name="T16" fmla="*/ 605 w 708"/>
                <a:gd name="T17" fmla="*/ 34 h 151"/>
                <a:gd name="T18" fmla="*/ 610 w 708"/>
                <a:gd name="T19" fmla="*/ 39 h 151"/>
                <a:gd name="T20" fmla="*/ 626 w 708"/>
                <a:gd name="T21" fmla="*/ 45 h 151"/>
                <a:gd name="T22" fmla="*/ 631 w 708"/>
                <a:gd name="T23" fmla="*/ 45 h 151"/>
                <a:gd name="T24" fmla="*/ 641 w 708"/>
                <a:gd name="T25" fmla="*/ 50 h 151"/>
                <a:gd name="T26" fmla="*/ 646 w 708"/>
                <a:gd name="T27" fmla="*/ 56 h 151"/>
                <a:gd name="T28" fmla="*/ 656 w 708"/>
                <a:gd name="T29" fmla="*/ 62 h 151"/>
                <a:gd name="T30" fmla="*/ 672 w 708"/>
                <a:gd name="T31" fmla="*/ 67 h 151"/>
                <a:gd name="T32" fmla="*/ 672 w 708"/>
                <a:gd name="T33" fmla="*/ 73 h 151"/>
                <a:gd name="T34" fmla="*/ 682 w 708"/>
                <a:gd name="T35" fmla="*/ 78 h 151"/>
                <a:gd name="T36" fmla="*/ 687 w 708"/>
                <a:gd name="T37" fmla="*/ 84 h 151"/>
                <a:gd name="T38" fmla="*/ 697 w 708"/>
                <a:gd name="T39" fmla="*/ 90 h 151"/>
                <a:gd name="T40" fmla="*/ 697 w 708"/>
                <a:gd name="T41" fmla="*/ 95 h 151"/>
                <a:gd name="T42" fmla="*/ 708 w 708"/>
                <a:gd name="T43" fmla="*/ 101 h 151"/>
                <a:gd name="T44" fmla="*/ 0 w 708"/>
                <a:gd name="T45" fmla="*/ 151 h 151"/>
                <a:gd name="T46" fmla="*/ 497 w 708"/>
                <a:gd name="T47" fmla="*/ 0 h 1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08"/>
                <a:gd name="T73" fmla="*/ 0 h 151"/>
                <a:gd name="T74" fmla="*/ 708 w 708"/>
                <a:gd name="T75" fmla="*/ 151 h 15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08" h="151">
                  <a:moveTo>
                    <a:pt x="497" y="0"/>
                  </a:moveTo>
                  <a:lnTo>
                    <a:pt x="513" y="6"/>
                  </a:lnTo>
                  <a:lnTo>
                    <a:pt x="523" y="6"/>
                  </a:lnTo>
                  <a:lnTo>
                    <a:pt x="538" y="11"/>
                  </a:lnTo>
                  <a:lnTo>
                    <a:pt x="549" y="11"/>
                  </a:lnTo>
                  <a:lnTo>
                    <a:pt x="564" y="17"/>
                  </a:lnTo>
                  <a:lnTo>
                    <a:pt x="574" y="22"/>
                  </a:lnTo>
                  <a:lnTo>
                    <a:pt x="590" y="28"/>
                  </a:lnTo>
                  <a:lnTo>
                    <a:pt x="605" y="34"/>
                  </a:lnTo>
                  <a:lnTo>
                    <a:pt x="610" y="39"/>
                  </a:lnTo>
                  <a:lnTo>
                    <a:pt x="626" y="45"/>
                  </a:lnTo>
                  <a:lnTo>
                    <a:pt x="631" y="45"/>
                  </a:lnTo>
                  <a:lnTo>
                    <a:pt x="641" y="50"/>
                  </a:lnTo>
                  <a:lnTo>
                    <a:pt x="646" y="56"/>
                  </a:lnTo>
                  <a:lnTo>
                    <a:pt x="656" y="62"/>
                  </a:lnTo>
                  <a:lnTo>
                    <a:pt x="672" y="67"/>
                  </a:lnTo>
                  <a:lnTo>
                    <a:pt x="672" y="73"/>
                  </a:lnTo>
                  <a:lnTo>
                    <a:pt x="682" y="78"/>
                  </a:lnTo>
                  <a:lnTo>
                    <a:pt x="687" y="84"/>
                  </a:lnTo>
                  <a:lnTo>
                    <a:pt x="697" y="90"/>
                  </a:lnTo>
                  <a:lnTo>
                    <a:pt x="697" y="95"/>
                  </a:lnTo>
                  <a:lnTo>
                    <a:pt x="708" y="101"/>
                  </a:lnTo>
                  <a:lnTo>
                    <a:pt x="0" y="151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FFFCC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0" name="Freeform 16"/>
            <p:cNvSpPr>
              <a:spLocks/>
            </p:cNvSpPr>
            <p:nvPr/>
          </p:nvSpPr>
          <p:spPr bwMode="auto">
            <a:xfrm>
              <a:off x="2909" y="1274"/>
              <a:ext cx="36" cy="286"/>
            </a:xfrm>
            <a:custGeom>
              <a:avLst/>
              <a:gdLst>
                <a:gd name="T0" fmla="*/ 36 w 36"/>
                <a:gd name="T1" fmla="*/ 0 h 286"/>
                <a:gd name="T2" fmla="*/ 36 w 36"/>
                <a:gd name="T3" fmla="*/ 6 h 286"/>
                <a:gd name="T4" fmla="*/ 36 w 36"/>
                <a:gd name="T5" fmla="*/ 11 h 286"/>
                <a:gd name="T6" fmla="*/ 31 w 36"/>
                <a:gd name="T7" fmla="*/ 17 h 286"/>
                <a:gd name="T8" fmla="*/ 31 w 36"/>
                <a:gd name="T9" fmla="*/ 23 h 286"/>
                <a:gd name="T10" fmla="*/ 26 w 36"/>
                <a:gd name="T11" fmla="*/ 28 h 286"/>
                <a:gd name="T12" fmla="*/ 26 w 36"/>
                <a:gd name="T13" fmla="*/ 34 h 286"/>
                <a:gd name="T14" fmla="*/ 21 w 36"/>
                <a:gd name="T15" fmla="*/ 39 h 286"/>
                <a:gd name="T16" fmla="*/ 21 w 36"/>
                <a:gd name="T17" fmla="*/ 39 h 286"/>
                <a:gd name="T18" fmla="*/ 16 w 36"/>
                <a:gd name="T19" fmla="*/ 51 h 286"/>
                <a:gd name="T20" fmla="*/ 11 w 36"/>
                <a:gd name="T21" fmla="*/ 51 h 286"/>
                <a:gd name="T22" fmla="*/ 5 w 36"/>
                <a:gd name="T23" fmla="*/ 62 h 286"/>
                <a:gd name="T24" fmla="*/ 0 w 36"/>
                <a:gd name="T25" fmla="*/ 62 h 286"/>
                <a:gd name="T26" fmla="*/ 0 w 36"/>
                <a:gd name="T27" fmla="*/ 286 h 286"/>
                <a:gd name="T28" fmla="*/ 5 w 36"/>
                <a:gd name="T29" fmla="*/ 286 h 286"/>
                <a:gd name="T30" fmla="*/ 11 w 36"/>
                <a:gd name="T31" fmla="*/ 275 h 286"/>
                <a:gd name="T32" fmla="*/ 16 w 36"/>
                <a:gd name="T33" fmla="*/ 275 h 286"/>
                <a:gd name="T34" fmla="*/ 21 w 36"/>
                <a:gd name="T35" fmla="*/ 263 h 286"/>
                <a:gd name="T36" fmla="*/ 21 w 36"/>
                <a:gd name="T37" fmla="*/ 263 h 286"/>
                <a:gd name="T38" fmla="*/ 26 w 36"/>
                <a:gd name="T39" fmla="*/ 258 h 286"/>
                <a:gd name="T40" fmla="*/ 26 w 36"/>
                <a:gd name="T41" fmla="*/ 252 h 286"/>
                <a:gd name="T42" fmla="*/ 31 w 36"/>
                <a:gd name="T43" fmla="*/ 247 h 286"/>
                <a:gd name="T44" fmla="*/ 31 w 36"/>
                <a:gd name="T45" fmla="*/ 241 h 286"/>
                <a:gd name="T46" fmla="*/ 36 w 36"/>
                <a:gd name="T47" fmla="*/ 235 h 286"/>
                <a:gd name="T48" fmla="*/ 36 w 36"/>
                <a:gd name="T49" fmla="*/ 230 h 286"/>
                <a:gd name="T50" fmla="*/ 36 w 36"/>
                <a:gd name="T51" fmla="*/ 224 h 286"/>
                <a:gd name="T52" fmla="*/ 36 w 36"/>
                <a:gd name="T53" fmla="*/ 0 h 28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6"/>
                <a:gd name="T82" fmla="*/ 0 h 286"/>
                <a:gd name="T83" fmla="*/ 36 w 36"/>
                <a:gd name="T84" fmla="*/ 286 h 28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6" h="286">
                  <a:moveTo>
                    <a:pt x="36" y="0"/>
                  </a:moveTo>
                  <a:lnTo>
                    <a:pt x="36" y="6"/>
                  </a:lnTo>
                  <a:lnTo>
                    <a:pt x="36" y="11"/>
                  </a:lnTo>
                  <a:lnTo>
                    <a:pt x="31" y="17"/>
                  </a:lnTo>
                  <a:lnTo>
                    <a:pt x="31" y="23"/>
                  </a:lnTo>
                  <a:lnTo>
                    <a:pt x="26" y="28"/>
                  </a:lnTo>
                  <a:lnTo>
                    <a:pt x="26" y="34"/>
                  </a:lnTo>
                  <a:lnTo>
                    <a:pt x="21" y="39"/>
                  </a:lnTo>
                  <a:lnTo>
                    <a:pt x="16" y="51"/>
                  </a:lnTo>
                  <a:lnTo>
                    <a:pt x="11" y="51"/>
                  </a:lnTo>
                  <a:lnTo>
                    <a:pt x="5" y="62"/>
                  </a:lnTo>
                  <a:lnTo>
                    <a:pt x="0" y="62"/>
                  </a:lnTo>
                  <a:lnTo>
                    <a:pt x="0" y="286"/>
                  </a:lnTo>
                  <a:lnTo>
                    <a:pt x="5" y="286"/>
                  </a:lnTo>
                  <a:lnTo>
                    <a:pt x="11" y="275"/>
                  </a:lnTo>
                  <a:lnTo>
                    <a:pt x="16" y="275"/>
                  </a:lnTo>
                  <a:lnTo>
                    <a:pt x="21" y="263"/>
                  </a:lnTo>
                  <a:lnTo>
                    <a:pt x="26" y="258"/>
                  </a:lnTo>
                  <a:lnTo>
                    <a:pt x="26" y="252"/>
                  </a:lnTo>
                  <a:lnTo>
                    <a:pt x="31" y="247"/>
                  </a:lnTo>
                  <a:lnTo>
                    <a:pt x="31" y="241"/>
                  </a:lnTo>
                  <a:lnTo>
                    <a:pt x="36" y="235"/>
                  </a:lnTo>
                  <a:lnTo>
                    <a:pt x="36" y="230"/>
                  </a:lnTo>
                  <a:lnTo>
                    <a:pt x="36" y="22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668080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1" name="Freeform 17"/>
            <p:cNvSpPr>
              <a:spLocks/>
            </p:cNvSpPr>
            <p:nvPr/>
          </p:nvSpPr>
          <p:spPr bwMode="auto">
            <a:xfrm>
              <a:off x="2217" y="1224"/>
              <a:ext cx="728" cy="112"/>
            </a:xfrm>
            <a:custGeom>
              <a:avLst/>
              <a:gdLst>
                <a:gd name="T0" fmla="*/ 708 w 728"/>
                <a:gd name="T1" fmla="*/ 0 h 112"/>
                <a:gd name="T2" fmla="*/ 713 w 728"/>
                <a:gd name="T3" fmla="*/ 5 h 112"/>
                <a:gd name="T4" fmla="*/ 713 w 728"/>
                <a:gd name="T5" fmla="*/ 11 h 112"/>
                <a:gd name="T6" fmla="*/ 718 w 728"/>
                <a:gd name="T7" fmla="*/ 17 h 112"/>
                <a:gd name="T8" fmla="*/ 718 w 728"/>
                <a:gd name="T9" fmla="*/ 22 h 112"/>
                <a:gd name="T10" fmla="*/ 723 w 728"/>
                <a:gd name="T11" fmla="*/ 28 h 112"/>
                <a:gd name="T12" fmla="*/ 723 w 728"/>
                <a:gd name="T13" fmla="*/ 33 h 112"/>
                <a:gd name="T14" fmla="*/ 728 w 728"/>
                <a:gd name="T15" fmla="*/ 39 h 112"/>
                <a:gd name="T16" fmla="*/ 728 w 728"/>
                <a:gd name="T17" fmla="*/ 39 h 112"/>
                <a:gd name="T18" fmla="*/ 728 w 728"/>
                <a:gd name="T19" fmla="*/ 50 h 112"/>
                <a:gd name="T20" fmla="*/ 728 w 728"/>
                <a:gd name="T21" fmla="*/ 50 h 112"/>
                <a:gd name="T22" fmla="*/ 728 w 728"/>
                <a:gd name="T23" fmla="*/ 61 h 112"/>
                <a:gd name="T24" fmla="*/ 723 w 728"/>
                <a:gd name="T25" fmla="*/ 61 h 112"/>
                <a:gd name="T26" fmla="*/ 723 w 728"/>
                <a:gd name="T27" fmla="*/ 73 h 112"/>
                <a:gd name="T28" fmla="*/ 723 w 728"/>
                <a:gd name="T29" fmla="*/ 73 h 112"/>
                <a:gd name="T30" fmla="*/ 718 w 728"/>
                <a:gd name="T31" fmla="*/ 84 h 112"/>
                <a:gd name="T32" fmla="*/ 718 w 728"/>
                <a:gd name="T33" fmla="*/ 84 h 112"/>
                <a:gd name="T34" fmla="*/ 713 w 728"/>
                <a:gd name="T35" fmla="*/ 89 h 112"/>
                <a:gd name="T36" fmla="*/ 708 w 728"/>
                <a:gd name="T37" fmla="*/ 95 h 112"/>
                <a:gd name="T38" fmla="*/ 703 w 728"/>
                <a:gd name="T39" fmla="*/ 101 h 112"/>
                <a:gd name="T40" fmla="*/ 697 w 728"/>
                <a:gd name="T41" fmla="*/ 106 h 112"/>
                <a:gd name="T42" fmla="*/ 692 w 728"/>
                <a:gd name="T43" fmla="*/ 112 h 112"/>
                <a:gd name="T44" fmla="*/ 0 w 728"/>
                <a:gd name="T45" fmla="*/ 50 h 112"/>
                <a:gd name="T46" fmla="*/ 708 w 728"/>
                <a:gd name="T47" fmla="*/ 0 h 1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8"/>
                <a:gd name="T73" fmla="*/ 0 h 112"/>
                <a:gd name="T74" fmla="*/ 728 w 728"/>
                <a:gd name="T75" fmla="*/ 112 h 1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8" h="112">
                  <a:moveTo>
                    <a:pt x="708" y="0"/>
                  </a:moveTo>
                  <a:lnTo>
                    <a:pt x="713" y="5"/>
                  </a:lnTo>
                  <a:lnTo>
                    <a:pt x="713" y="11"/>
                  </a:lnTo>
                  <a:lnTo>
                    <a:pt x="718" y="17"/>
                  </a:lnTo>
                  <a:lnTo>
                    <a:pt x="718" y="22"/>
                  </a:lnTo>
                  <a:lnTo>
                    <a:pt x="723" y="28"/>
                  </a:lnTo>
                  <a:lnTo>
                    <a:pt x="723" y="33"/>
                  </a:lnTo>
                  <a:lnTo>
                    <a:pt x="728" y="39"/>
                  </a:lnTo>
                  <a:lnTo>
                    <a:pt x="728" y="50"/>
                  </a:lnTo>
                  <a:lnTo>
                    <a:pt x="728" y="61"/>
                  </a:lnTo>
                  <a:lnTo>
                    <a:pt x="723" y="61"/>
                  </a:lnTo>
                  <a:lnTo>
                    <a:pt x="723" y="73"/>
                  </a:lnTo>
                  <a:lnTo>
                    <a:pt x="718" y="84"/>
                  </a:lnTo>
                  <a:lnTo>
                    <a:pt x="713" y="89"/>
                  </a:lnTo>
                  <a:lnTo>
                    <a:pt x="708" y="95"/>
                  </a:lnTo>
                  <a:lnTo>
                    <a:pt x="703" y="101"/>
                  </a:lnTo>
                  <a:lnTo>
                    <a:pt x="697" y="106"/>
                  </a:lnTo>
                  <a:lnTo>
                    <a:pt x="692" y="112"/>
                  </a:lnTo>
                  <a:lnTo>
                    <a:pt x="0" y="50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rgbClr val="CC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2" name="Freeform 18"/>
            <p:cNvSpPr>
              <a:spLocks/>
            </p:cNvSpPr>
            <p:nvPr/>
          </p:nvSpPr>
          <p:spPr bwMode="auto">
            <a:xfrm>
              <a:off x="1493" y="1274"/>
              <a:ext cx="1416" cy="431"/>
            </a:xfrm>
            <a:custGeom>
              <a:avLst/>
              <a:gdLst>
                <a:gd name="T0" fmla="*/ 1396 w 1416"/>
                <a:gd name="T1" fmla="*/ 79 h 431"/>
                <a:gd name="T2" fmla="*/ 1360 w 1416"/>
                <a:gd name="T3" fmla="*/ 101 h 431"/>
                <a:gd name="T4" fmla="*/ 1314 w 1416"/>
                <a:gd name="T5" fmla="*/ 118 h 431"/>
                <a:gd name="T6" fmla="*/ 1257 w 1416"/>
                <a:gd name="T7" fmla="*/ 140 h 431"/>
                <a:gd name="T8" fmla="*/ 1201 w 1416"/>
                <a:gd name="T9" fmla="*/ 157 h 431"/>
                <a:gd name="T10" fmla="*/ 1129 w 1416"/>
                <a:gd name="T11" fmla="*/ 168 h 431"/>
                <a:gd name="T12" fmla="*/ 1067 w 1416"/>
                <a:gd name="T13" fmla="*/ 179 h 431"/>
                <a:gd name="T14" fmla="*/ 985 w 1416"/>
                <a:gd name="T15" fmla="*/ 191 h 431"/>
                <a:gd name="T16" fmla="*/ 913 w 1416"/>
                <a:gd name="T17" fmla="*/ 196 h 431"/>
                <a:gd name="T18" fmla="*/ 826 w 1416"/>
                <a:gd name="T19" fmla="*/ 202 h 431"/>
                <a:gd name="T20" fmla="*/ 749 w 1416"/>
                <a:gd name="T21" fmla="*/ 207 h 431"/>
                <a:gd name="T22" fmla="*/ 662 w 1416"/>
                <a:gd name="T23" fmla="*/ 207 h 431"/>
                <a:gd name="T24" fmla="*/ 585 w 1416"/>
                <a:gd name="T25" fmla="*/ 202 h 431"/>
                <a:gd name="T26" fmla="*/ 503 w 1416"/>
                <a:gd name="T27" fmla="*/ 196 h 431"/>
                <a:gd name="T28" fmla="*/ 416 w 1416"/>
                <a:gd name="T29" fmla="*/ 185 h 431"/>
                <a:gd name="T30" fmla="*/ 349 w 1416"/>
                <a:gd name="T31" fmla="*/ 174 h 431"/>
                <a:gd name="T32" fmla="*/ 277 w 1416"/>
                <a:gd name="T33" fmla="*/ 163 h 431"/>
                <a:gd name="T34" fmla="*/ 221 w 1416"/>
                <a:gd name="T35" fmla="*/ 146 h 431"/>
                <a:gd name="T36" fmla="*/ 159 w 1416"/>
                <a:gd name="T37" fmla="*/ 129 h 431"/>
                <a:gd name="T38" fmla="*/ 118 w 1416"/>
                <a:gd name="T39" fmla="*/ 112 h 431"/>
                <a:gd name="T40" fmla="*/ 72 w 1416"/>
                <a:gd name="T41" fmla="*/ 90 h 431"/>
                <a:gd name="T42" fmla="*/ 41 w 1416"/>
                <a:gd name="T43" fmla="*/ 67 h 431"/>
                <a:gd name="T44" fmla="*/ 15 w 1416"/>
                <a:gd name="T45" fmla="*/ 45 h 431"/>
                <a:gd name="T46" fmla="*/ 5 w 1416"/>
                <a:gd name="T47" fmla="*/ 23 h 431"/>
                <a:gd name="T48" fmla="*/ 0 w 1416"/>
                <a:gd name="T49" fmla="*/ 0 h 431"/>
                <a:gd name="T50" fmla="*/ 0 w 1416"/>
                <a:gd name="T51" fmla="*/ 241 h 431"/>
                <a:gd name="T52" fmla="*/ 10 w 1416"/>
                <a:gd name="T53" fmla="*/ 263 h 431"/>
                <a:gd name="T54" fmla="*/ 36 w 1416"/>
                <a:gd name="T55" fmla="*/ 286 h 431"/>
                <a:gd name="T56" fmla="*/ 67 w 1416"/>
                <a:gd name="T57" fmla="*/ 308 h 431"/>
                <a:gd name="T58" fmla="*/ 103 w 1416"/>
                <a:gd name="T59" fmla="*/ 331 h 431"/>
                <a:gd name="T60" fmla="*/ 154 w 1416"/>
                <a:gd name="T61" fmla="*/ 353 h 431"/>
                <a:gd name="T62" fmla="*/ 200 w 1416"/>
                <a:gd name="T63" fmla="*/ 364 h 431"/>
                <a:gd name="T64" fmla="*/ 267 w 1416"/>
                <a:gd name="T65" fmla="*/ 387 h 431"/>
                <a:gd name="T66" fmla="*/ 328 w 1416"/>
                <a:gd name="T67" fmla="*/ 398 h 431"/>
                <a:gd name="T68" fmla="*/ 405 w 1416"/>
                <a:gd name="T69" fmla="*/ 409 h 431"/>
                <a:gd name="T70" fmla="*/ 477 w 1416"/>
                <a:gd name="T71" fmla="*/ 420 h 431"/>
                <a:gd name="T72" fmla="*/ 559 w 1416"/>
                <a:gd name="T73" fmla="*/ 426 h 431"/>
                <a:gd name="T74" fmla="*/ 636 w 1416"/>
                <a:gd name="T75" fmla="*/ 426 h 431"/>
                <a:gd name="T76" fmla="*/ 724 w 1416"/>
                <a:gd name="T77" fmla="*/ 431 h 431"/>
                <a:gd name="T78" fmla="*/ 811 w 1416"/>
                <a:gd name="T79" fmla="*/ 426 h 431"/>
                <a:gd name="T80" fmla="*/ 888 w 1416"/>
                <a:gd name="T81" fmla="*/ 426 h 431"/>
                <a:gd name="T82" fmla="*/ 975 w 1416"/>
                <a:gd name="T83" fmla="*/ 420 h 431"/>
                <a:gd name="T84" fmla="*/ 1042 w 1416"/>
                <a:gd name="T85" fmla="*/ 409 h 431"/>
                <a:gd name="T86" fmla="*/ 1119 w 1416"/>
                <a:gd name="T87" fmla="*/ 398 h 431"/>
                <a:gd name="T88" fmla="*/ 1180 w 1416"/>
                <a:gd name="T89" fmla="*/ 387 h 431"/>
                <a:gd name="T90" fmla="*/ 1247 w 1416"/>
                <a:gd name="T91" fmla="*/ 364 h 431"/>
                <a:gd name="T92" fmla="*/ 1298 w 1416"/>
                <a:gd name="T93" fmla="*/ 353 h 431"/>
                <a:gd name="T94" fmla="*/ 1350 w 1416"/>
                <a:gd name="T95" fmla="*/ 331 h 431"/>
                <a:gd name="T96" fmla="*/ 1380 w 1416"/>
                <a:gd name="T97" fmla="*/ 308 h 431"/>
                <a:gd name="T98" fmla="*/ 1416 w 1416"/>
                <a:gd name="T99" fmla="*/ 286 h 43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416"/>
                <a:gd name="T151" fmla="*/ 0 h 431"/>
                <a:gd name="T152" fmla="*/ 1416 w 1416"/>
                <a:gd name="T153" fmla="*/ 431 h 43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416" h="431">
                  <a:moveTo>
                    <a:pt x="1416" y="62"/>
                  </a:moveTo>
                  <a:lnTo>
                    <a:pt x="1406" y="67"/>
                  </a:lnTo>
                  <a:lnTo>
                    <a:pt x="1401" y="73"/>
                  </a:lnTo>
                  <a:lnTo>
                    <a:pt x="1396" y="79"/>
                  </a:lnTo>
                  <a:lnTo>
                    <a:pt x="1380" y="84"/>
                  </a:lnTo>
                  <a:lnTo>
                    <a:pt x="1375" y="90"/>
                  </a:lnTo>
                  <a:lnTo>
                    <a:pt x="1365" y="95"/>
                  </a:lnTo>
                  <a:lnTo>
                    <a:pt x="1360" y="101"/>
                  </a:lnTo>
                  <a:lnTo>
                    <a:pt x="1350" y="107"/>
                  </a:lnTo>
                  <a:lnTo>
                    <a:pt x="1334" y="112"/>
                  </a:lnTo>
                  <a:lnTo>
                    <a:pt x="1329" y="112"/>
                  </a:lnTo>
                  <a:lnTo>
                    <a:pt x="1314" y="118"/>
                  </a:lnTo>
                  <a:lnTo>
                    <a:pt x="1298" y="129"/>
                  </a:lnTo>
                  <a:lnTo>
                    <a:pt x="1288" y="129"/>
                  </a:lnTo>
                  <a:lnTo>
                    <a:pt x="1273" y="135"/>
                  </a:lnTo>
                  <a:lnTo>
                    <a:pt x="1257" y="140"/>
                  </a:lnTo>
                  <a:lnTo>
                    <a:pt x="1247" y="140"/>
                  </a:lnTo>
                  <a:lnTo>
                    <a:pt x="1232" y="146"/>
                  </a:lnTo>
                  <a:lnTo>
                    <a:pt x="1221" y="151"/>
                  </a:lnTo>
                  <a:lnTo>
                    <a:pt x="1201" y="157"/>
                  </a:lnTo>
                  <a:lnTo>
                    <a:pt x="1180" y="163"/>
                  </a:lnTo>
                  <a:lnTo>
                    <a:pt x="1170" y="163"/>
                  </a:lnTo>
                  <a:lnTo>
                    <a:pt x="1149" y="168"/>
                  </a:lnTo>
                  <a:lnTo>
                    <a:pt x="1129" y="168"/>
                  </a:lnTo>
                  <a:lnTo>
                    <a:pt x="1119" y="174"/>
                  </a:lnTo>
                  <a:lnTo>
                    <a:pt x="1098" y="174"/>
                  </a:lnTo>
                  <a:lnTo>
                    <a:pt x="1078" y="179"/>
                  </a:lnTo>
                  <a:lnTo>
                    <a:pt x="1067" y="179"/>
                  </a:lnTo>
                  <a:lnTo>
                    <a:pt x="1042" y="185"/>
                  </a:lnTo>
                  <a:lnTo>
                    <a:pt x="1031" y="185"/>
                  </a:lnTo>
                  <a:lnTo>
                    <a:pt x="1011" y="191"/>
                  </a:lnTo>
                  <a:lnTo>
                    <a:pt x="985" y="191"/>
                  </a:lnTo>
                  <a:lnTo>
                    <a:pt x="975" y="196"/>
                  </a:lnTo>
                  <a:lnTo>
                    <a:pt x="949" y="196"/>
                  </a:lnTo>
                  <a:lnTo>
                    <a:pt x="924" y="196"/>
                  </a:lnTo>
                  <a:lnTo>
                    <a:pt x="913" y="196"/>
                  </a:lnTo>
                  <a:lnTo>
                    <a:pt x="888" y="202"/>
                  </a:lnTo>
                  <a:lnTo>
                    <a:pt x="862" y="202"/>
                  </a:lnTo>
                  <a:lnTo>
                    <a:pt x="852" y="202"/>
                  </a:lnTo>
                  <a:lnTo>
                    <a:pt x="826" y="202"/>
                  </a:lnTo>
                  <a:lnTo>
                    <a:pt x="811" y="202"/>
                  </a:lnTo>
                  <a:lnTo>
                    <a:pt x="790" y="207"/>
                  </a:lnTo>
                  <a:lnTo>
                    <a:pt x="765" y="207"/>
                  </a:lnTo>
                  <a:lnTo>
                    <a:pt x="749" y="207"/>
                  </a:lnTo>
                  <a:lnTo>
                    <a:pt x="724" y="207"/>
                  </a:lnTo>
                  <a:lnTo>
                    <a:pt x="698" y="207"/>
                  </a:lnTo>
                  <a:lnTo>
                    <a:pt x="688" y="207"/>
                  </a:lnTo>
                  <a:lnTo>
                    <a:pt x="662" y="207"/>
                  </a:lnTo>
                  <a:lnTo>
                    <a:pt x="636" y="202"/>
                  </a:lnTo>
                  <a:lnTo>
                    <a:pt x="626" y="202"/>
                  </a:lnTo>
                  <a:lnTo>
                    <a:pt x="600" y="202"/>
                  </a:lnTo>
                  <a:lnTo>
                    <a:pt x="585" y="202"/>
                  </a:lnTo>
                  <a:lnTo>
                    <a:pt x="559" y="202"/>
                  </a:lnTo>
                  <a:lnTo>
                    <a:pt x="539" y="196"/>
                  </a:lnTo>
                  <a:lnTo>
                    <a:pt x="523" y="196"/>
                  </a:lnTo>
                  <a:lnTo>
                    <a:pt x="503" y="196"/>
                  </a:lnTo>
                  <a:lnTo>
                    <a:pt x="477" y="196"/>
                  </a:lnTo>
                  <a:lnTo>
                    <a:pt x="467" y="191"/>
                  </a:lnTo>
                  <a:lnTo>
                    <a:pt x="441" y="191"/>
                  </a:lnTo>
                  <a:lnTo>
                    <a:pt x="416" y="185"/>
                  </a:lnTo>
                  <a:lnTo>
                    <a:pt x="405" y="185"/>
                  </a:lnTo>
                  <a:lnTo>
                    <a:pt x="385" y="179"/>
                  </a:lnTo>
                  <a:lnTo>
                    <a:pt x="375" y="179"/>
                  </a:lnTo>
                  <a:lnTo>
                    <a:pt x="349" y="174"/>
                  </a:lnTo>
                  <a:lnTo>
                    <a:pt x="328" y="174"/>
                  </a:lnTo>
                  <a:lnTo>
                    <a:pt x="318" y="168"/>
                  </a:lnTo>
                  <a:lnTo>
                    <a:pt x="298" y="168"/>
                  </a:lnTo>
                  <a:lnTo>
                    <a:pt x="277" y="163"/>
                  </a:lnTo>
                  <a:lnTo>
                    <a:pt x="267" y="163"/>
                  </a:lnTo>
                  <a:lnTo>
                    <a:pt x="246" y="157"/>
                  </a:lnTo>
                  <a:lnTo>
                    <a:pt x="231" y="151"/>
                  </a:lnTo>
                  <a:lnTo>
                    <a:pt x="221" y="146"/>
                  </a:lnTo>
                  <a:lnTo>
                    <a:pt x="200" y="140"/>
                  </a:lnTo>
                  <a:lnTo>
                    <a:pt x="195" y="140"/>
                  </a:lnTo>
                  <a:lnTo>
                    <a:pt x="175" y="135"/>
                  </a:lnTo>
                  <a:lnTo>
                    <a:pt x="159" y="129"/>
                  </a:lnTo>
                  <a:lnTo>
                    <a:pt x="154" y="129"/>
                  </a:lnTo>
                  <a:lnTo>
                    <a:pt x="139" y="118"/>
                  </a:lnTo>
                  <a:lnTo>
                    <a:pt x="123" y="112"/>
                  </a:lnTo>
                  <a:lnTo>
                    <a:pt x="118" y="112"/>
                  </a:lnTo>
                  <a:lnTo>
                    <a:pt x="103" y="107"/>
                  </a:lnTo>
                  <a:lnTo>
                    <a:pt x="87" y="101"/>
                  </a:lnTo>
                  <a:lnTo>
                    <a:pt x="82" y="95"/>
                  </a:lnTo>
                  <a:lnTo>
                    <a:pt x="72" y="90"/>
                  </a:lnTo>
                  <a:lnTo>
                    <a:pt x="67" y="84"/>
                  </a:lnTo>
                  <a:lnTo>
                    <a:pt x="56" y="79"/>
                  </a:lnTo>
                  <a:lnTo>
                    <a:pt x="46" y="73"/>
                  </a:lnTo>
                  <a:lnTo>
                    <a:pt x="41" y="67"/>
                  </a:lnTo>
                  <a:lnTo>
                    <a:pt x="36" y="62"/>
                  </a:lnTo>
                  <a:lnTo>
                    <a:pt x="26" y="56"/>
                  </a:lnTo>
                  <a:lnTo>
                    <a:pt x="26" y="51"/>
                  </a:lnTo>
                  <a:lnTo>
                    <a:pt x="15" y="45"/>
                  </a:lnTo>
                  <a:lnTo>
                    <a:pt x="10" y="39"/>
                  </a:lnTo>
                  <a:lnTo>
                    <a:pt x="10" y="34"/>
                  </a:lnTo>
                  <a:lnTo>
                    <a:pt x="5" y="28"/>
                  </a:lnTo>
                  <a:lnTo>
                    <a:pt x="5" y="2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224"/>
                  </a:lnTo>
                  <a:lnTo>
                    <a:pt x="0" y="230"/>
                  </a:lnTo>
                  <a:lnTo>
                    <a:pt x="0" y="235"/>
                  </a:lnTo>
                  <a:lnTo>
                    <a:pt x="0" y="241"/>
                  </a:lnTo>
                  <a:lnTo>
                    <a:pt x="5" y="247"/>
                  </a:lnTo>
                  <a:lnTo>
                    <a:pt x="5" y="252"/>
                  </a:lnTo>
                  <a:lnTo>
                    <a:pt x="10" y="258"/>
                  </a:lnTo>
                  <a:lnTo>
                    <a:pt x="10" y="263"/>
                  </a:lnTo>
                  <a:lnTo>
                    <a:pt x="15" y="269"/>
                  </a:lnTo>
                  <a:lnTo>
                    <a:pt x="26" y="275"/>
                  </a:lnTo>
                  <a:lnTo>
                    <a:pt x="26" y="280"/>
                  </a:lnTo>
                  <a:lnTo>
                    <a:pt x="36" y="286"/>
                  </a:lnTo>
                  <a:lnTo>
                    <a:pt x="41" y="291"/>
                  </a:lnTo>
                  <a:lnTo>
                    <a:pt x="46" y="297"/>
                  </a:lnTo>
                  <a:lnTo>
                    <a:pt x="56" y="303"/>
                  </a:lnTo>
                  <a:lnTo>
                    <a:pt x="67" y="308"/>
                  </a:lnTo>
                  <a:lnTo>
                    <a:pt x="72" y="314"/>
                  </a:lnTo>
                  <a:lnTo>
                    <a:pt x="82" y="319"/>
                  </a:lnTo>
                  <a:lnTo>
                    <a:pt x="87" y="325"/>
                  </a:lnTo>
                  <a:lnTo>
                    <a:pt x="103" y="331"/>
                  </a:lnTo>
                  <a:lnTo>
                    <a:pt x="118" y="336"/>
                  </a:lnTo>
                  <a:lnTo>
                    <a:pt x="123" y="336"/>
                  </a:lnTo>
                  <a:lnTo>
                    <a:pt x="139" y="342"/>
                  </a:lnTo>
                  <a:lnTo>
                    <a:pt x="154" y="353"/>
                  </a:lnTo>
                  <a:lnTo>
                    <a:pt x="159" y="353"/>
                  </a:lnTo>
                  <a:lnTo>
                    <a:pt x="175" y="359"/>
                  </a:lnTo>
                  <a:lnTo>
                    <a:pt x="195" y="364"/>
                  </a:lnTo>
                  <a:lnTo>
                    <a:pt x="200" y="364"/>
                  </a:lnTo>
                  <a:lnTo>
                    <a:pt x="221" y="370"/>
                  </a:lnTo>
                  <a:lnTo>
                    <a:pt x="231" y="375"/>
                  </a:lnTo>
                  <a:lnTo>
                    <a:pt x="246" y="381"/>
                  </a:lnTo>
                  <a:lnTo>
                    <a:pt x="267" y="387"/>
                  </a:lnTo>
                  <a:lnTo>
                    <a:pt x="277" y="387"/>
                  </a:lnTo>
                  <a:lnTo>
                    <a:pt x="298" y="392"/>
                  </a:lnTo>
                  <a:lnTo>
                    <a:pt x="318" y="392"/>
                  </a:lnTo>
                  <a:lnTo>
                    <a:pt x="328" y="398"/>
                  </a:lnTo>
                  <a:lnTo>
                    <a:pt x="349" y="398"/>
                  </a:lnTo>
                  <a:lnTo>
                    <a:pt x="375" y="403"/>
                  </a:lnTo>
                  <a:lnTo>
                    <a:pt x="385" y="403"/>
                  </a:lnTo>
                  <a:lnTo>
                    <a:pt x="405" y="409"/>
                  </a:lnTo>
                  <a:lnTo>
                    <a:pt x="416" y="409"/>
                  </a:lnTo>
                  <a:lnTo>
                    <a:pt x="441" y="415"/>
                  </a:lnTo>
                  <a:lnTo>
                    <a:pt x="467" y="415"/>
                  </a:lnTo>
                  <a:lnTo>
                    <a:pt x="477" y="420"/>
                  </a:lnTo>
                  <a:lnTo>
                    <a:pt x="503" y="420"/>
                  </a:lnTo>
                  <a:lnTo>
                    <a:pt x="523" y="420"/>
                  </a:lnTo>
                  <a:lnTo>
                    <a:pt x="539" y="420"/>
                  </a:lnTo>
                  <a:lnTo>
                    <a:pt x="559" y="426"/>
                  </a:lnTo>
                  <a:lnTo>
                    <a:pt x="585" y="426"/>
                  </a:lnTo>
                  <a:lnTo>
                    <a:pt x="600" y="426"/>
                  </a:lnTo>
                  <a:lnTo>
                    <a:pt x="626" y="426"/>
                  </a:lnTo>
                  <a:lnTo>
                    <a:pt x="636" y="426"/>
                  </a:lnTo>
                  <a:lnTo>
                    <a:pt x="662" y="431"/>
                  </a:lnTo>
                  <a:lnTo>
                    <a:pt x="688" y="431"/>
                  </a:lnTo>
                  <a:lnTo>
                    <a:pt x="698" y="431"/>
                  </a:lnTo>
                  <a:lnTo>
                    <a:pt x="724" y="431"/>
                  </a:lnTo>
                  <a:lnTo>
                    <a:pt x="749" y="431"/>
                  </a:lnTo>
                  <a:lnTo>
                    <a:pt x="765" y="431"/>
                  </a:lnTo>
                  <a:lnTo>
                    <a:pt x="790" y="431"/>
                  </a:lnTo>
                  <a:lnTo>
                    <a:pt x="811" y="426"/>
                  </a:lnTo>
                  <a:lnTo>
                    <a:pt x="826" y="426"/>
                  </a:lnTo>
                  <a:lnTo>
                    <a:pt x="852" y="426"/>
                  </a:lnTo>
                  <a:lnTo>
                    <a:pt x="862" y="426"/>
                  </a:lnTo>
                  <a:lnTo>
                    <a:pt x="888" y="426"/>
                  </a:lnTo>
                  <a:lnTo>
                    <a:pt x="913" y="420"/>
                  </a:lnTo>
                  <a:lnTo>
                    <a:pt x="924" y="420"/>
                  </a:lnTo>
                  <a:lnTo>
                    <a:pt x="949" y="420"/>
                  </a:lnTo>
                  <a:lnTo>
                    <a:pt x="975" y="420"/>
                  </a:lnTo>
                  <a:lnTo>
                    <a:pt x="985" y="415"/>
                  </a:lnTo>
                  <a:lnTo>
                    <a:pt x="1011" y="415"/>
                  </a:lnTo>
                  <a:lnTo>
                    <a:pt x="1031" y="409"/>
                  </a:lnTo>
                  <a:lnTo>
                    <a:pt x="1042" y="409"/>
                  </a:lnTo>
                  <a:lnTo>
                    <a:pt x="1067" y="403"/>
                  </a:lnTo>
                  <a:lnTo>
                    <a:pt x="1078" y="403"/>
                  </a:lnTo>
                  <a:lnTo>
                    <a:pt x="1098" y="398"/>
                  </a:lnTo>
                  <a:lnTo>
                    <a:pt x="1119" y="398"/>
                  </a:lnTo>
                  <a:lnTo>
                    <a:pt x="1129" y="392"/>
                  </a:lnTo>
                  <a:lnTo>
                    <a:pt x="1149" y="392"/>
                  </a:lnTo>
                  <a:lnTo>
                    <a:pt x="1170" y="387"/>
                  </a:lnTo>
                  <a:lnTo>
                    <a:pt x="1180" y="387"/>
                  </a:lnTo>
                  <a:lnTo>
                    <a:pt x="1201" y="381"/>
                  </a:lnTo>
                  <a:lnTo>
                    <a:pt x="1221" y="375"/>
                  </a:lnTo>
                  <a:lnTo>
                    <a:pt x="1232" y="370"/>
                  </a:lnTo>
                  <a:lnTo>
                    <a:pt x="1247" y="364"/>
                  </a:lnTo>
                  <a:lnTo>
                    <a:pt x="1257" y="364"/>
                  </a:lnTo>
                  <a:lnTo>
                    <a:pt x="1273" y="359"/>
                  </a:lnTo>
                  <a:lnTo>
                    <a:pt x="1288" y="353"/>
                  </a:lnTo>
                  <a:lnTo>
                    <a:pt x="1298" y="353"/>
                  </a:lnTo>
                  <a:lnTo>
                    <a:pt x="1314" y="342"/>
                  </a:lnTo>
                  <a:lnTo>
                    <a:pt x="1329" y="336"/>
                  </a:lnTo>
                  <a:lnTo>
                    <a:pt x="1334" y="336"/>
                  </a:lnTo>
                  <a:lnTo>
                    <a:pt x="1350" y="331"/>
                  </a:lnTo>
                  <a:lnTo>
                    <a:pt x="1360" y="325"/>
                  </a:lnTo>
                  <a:lnTo>
                    <a:pt x="1365" y="319"/>
                  </a:lnTo>
                  <a:lnTo>
                    <a:pt x="1375" y="314"/>
                  </a:lnTo>
                  <a:lnTo>
                    <a:pt x="1380" y="308"/>
                  </a:lnTo>
                  <a:lnTo>
                    <a:pt x="1396" y="303"/>
                  </a:lnTo>
                  <a:lnTo>
                    <a:pt x="1401" y="297"/>
                  </a:lnTo>
                  <a:lnTo>
                    <a:pt x="1406" y="291"/>
                  </a:lnTo>
                  <a:lnTo>
                    <a:pt x="1416" y="286"/>
                  </a:lnTo>
                  <a:lnTo>
                    <a:pt x="1416" y="62"/>
                  </a:lnTo>
                  <a:close/>
                </a:path>
              </a:pathLst>
            </a:custGeom>
            <a:solidFill>
              <a:srgbClr val="330033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263" name="Freeform 19"/>
            <p:cNvSpPr>
              <a:spLocks/>
            </p:cNvSpPr>
            <p:nvPr/>
          </p:nvSpPr>
          <p:spPr bwMode="auto">
            <a:xfrm>
              <a:off x="1493" y="1067"/>
              <a:ext cx="1416" cy="414"/>
            </a:xfrm>
            <a:custGeom>
              <a:avLst/>
              <a:gdLst>
                <a:gd name="T0" fmla="*/ 1401 w 1416"/>
                <a:gd name="T1" fmla="*/ 280 h 414"/>
                <a:gd name="T2" fmla="*/ 1375 w 1416"/>
                <a:gd name="T3" fmla="*/ 297 h 414"/>
                <a:gd name="T4" fmla="*/ 1350 w 1416"/>
                <a:gd name="T5" fmla="*/ 314 h 414"/>
                <a:gd name="T6" fmla="*/ 1314 w 1416"/>
                <a:gd name="T7" fmla="*/ 325 h 414"/>
                <a:gd name="T8" fmla="*/ 1273 w 1416"/>
                <a:gd name="T9" fmla="*/ 342 h 414"/>
                <a:gd name="T10" fmla="*/ 1232 w 1416"/>
                <a:gd name="T11" fmla="*/ 353 h 414"/>
                <a:gd name="T12" fmla="*/ 1180 w 1416"/>
                <a:gd name="T13" fmla="*/ 370 h 414"/>
                <a:gd name="T14" fmla="*/ 1129 w 1416"/>
                <a:gd name="T15" fmla="*/ 375 h 414"/>
                <a:gd name="T16" fmla="*/ 1078 w 1416"/>
                <a:gd name="T17" fmla="*/ 386 h 414"/>
                <a:gd name="T18" fmla="*/ 1021 w 1416"/>
                <a:gd name="T19" fmla="*/ 398 h 414"/>
                <a:gd name="T20" fmla="*/ 960 w 1416"/>
                <a:gd name="T21" fmla="*/ 403 h 414"/>
                <a:gd name="T22" fmla="*/ 898 w 1416"/>
                <a:gd name="T23" fmla="*/ 409 h 414"/>
                <a:gd name="T24" fmla="*/ 836 w 1416"/>
                <a:gd name="T25" fmla="*/ 409 h 414"/>
                <a:gd name="T26" fmla="*/ 775 w 1416"/>
                <a:gd name="T27" fmla="*/ 414 h 414"/>
                <a:gd name="T28" fmla="*/ 724 w 1416"/>
                <a:gd name="T29" fmla="*/ 414 h 414"/>
                <a:gd name="T30" fmla="*/ 662 w 1416"/>
                <a:gd name="T31" fmla="*/ 414 h 414"/>
                <a:gd name="T32" fmla="*/ 600 w 1416"/>
                <a:gd name="T33" fmla="*/ 409 h 414"/>
                <a:gd name="T34" fmla="*/ 539 w 1416"/>
                <a:gd name="T35" fmla="*/ 403 h 414"/>
                <a:gd name="T36" fmla="*/ 477 w 1416"/>
                <a:gd name="T37" fmla="*/ 403 h 414"/>
                <a:gd name="T38" fmla="*/ 416 w 1416"/>
                <a:gd name="T39" fmla="*/ 392 h 414"/>
                <a:gd name="T40" fmla="*/ 359 w 1416"/>
                <a:gd name="T41" fmla="*/ 386 h 414"/>
                <a:gd name="T42" fmla="*/ 308 w 1416"/>
                <a:gd name="T43" fmla="*/ 375 h 414"/>
                <a:gd name="T44" fmla="*/ 257 w 1416"/>
                <a:gd name="T45" fmla="*/ 364 h 414"/>
                <a:gd name="T46" fmla="*/ 210 w 1416"/>
                <a:gd name="T47" fmla="*/ 353 h 414"/>
                <a:gd name="T48" fmla="*/ 169 w 1416"/>
                <a:gd name="T49" fmla="*/ 342 h 414"/>
                <a:gd name="T50" fmla="*/ 128 w 1416"/>
                <a:gd name="T51" fmla="*/ 325 h 414"/>
                <a:gd name="T52" fmla="*/ 98 w 1416"/>
                <a:gd name="T53" fmla="*/ 308 h 414"/>
                <a:gd name="T54" fmla="*/ 67 w 1416"/>
                <a:gd name="T55" fmla="*/ 291 h 414"/>
                <a:gd name="T56" fmla="*/ 41 w 1416"/>
                <a:gd name="T57" fmla="*/ 274 h 414"/>
                <a:gd name="T58" fmla="*/ 26 w 1416"/>
                <a:gd name="T59" fmla="*/ 258 h 414"/>
                <a:gd name="T60" fmla="*/ 10 w 1416"/>
                <a:gd name="T61" fmla="*/ 241 h 414"/>
                <a:gd name="T62" fmla="*/ 5 w 1416"/>
                <a:gd name="T63" fmla="*/ 230 h 414"/>
                <a:gd name="T64" fmla="*/ 0 w 1416"/>
                <a:gd name="T65" fmla="*/ 207 h 414"/>
                <a:gd name="T66" fmla="*/ 0 w 1416"/>
                <a:gd name="T67" fmla="*/ 190 h 414"/>
                <a:gd name="T68" fmla="*/ 5 w 1416"/>
                <a:gd name="T69" fmla="*/ 174 h 414"/>
                <a:gd name="T70" fmla="*/ 21 w 1416"/>
                <a:gd name="T71" fmla="*/ 157 h 414"/>
                <a:gd name="T72" fmla="*/ 36 w 1416"/>
                <a:gd name="T73" fmla="*/ 140 h 414"/>
                <a:gd name="T74" fmla="*/ 62 w 1416"/>
                <a:gd name="T75" fmla="*/ 123 h 414"/>
                <a:gd name="T76" fmla="*/ 87 w 1416"/>
                <a:gd name="T77" fmla="*/ 106 h 414"/>
                <a:gd name="T78" fmla="*/ 123 w 1416"/>
                <a:gd name="T79" fmla="*/ 90 h 414"/>
                <a:gd name="T80" fmla="*/ 159 w 1416"/>
                <a:gd name="T81" fmla="*/ 73 h 414"/>
                <a:gd name="T82" fmla="*/ 200 w 1416"/>
                <a:gd name="T83" fmla="*/ 62 h 414"/>
                <a:gd name="T84" fmla="*/ 246 w 1416"/>
                <a:gd name="T85" fmla="*/ 50 h 414"/>
                <a:gd name="T86" fmla="*/ 298 w 1416"/>
                <a:gd name="T87" fmla="*/ 39 h 414"/>
                <a:gd name="T88" fmla="*/ 349 w 1416"/>
                <a:gd name="T89" fmla="*/ 28 h 414"/>
                <a:gd name="T90" fmla="*/ 405 w 1416"/>
                <a:gd name="T91" fmla="*/ 17 h 414"/>
                <a:gd name="T92" fmla="*/ 467 w 1416"/>
                <a:gd name="T93" fmla="*/ 11 h 414"/>
                <a:gd name="T94" fmla="*/ 523 w 1416"/>
                <a:gd name="T95" fmla="*/ 6 h 414"/>
                <a:gd name="T96" fmla="*/ 575 w 1416"/>
                <a:gd name="T97" fmla="*/ 6 h 414"/>
                <a:gd name="T98" fmla="*/ 636 w 1416"/>
                <a:gd name="T99" fmla="*/ 0 h 414"/>
                <a:gd name="T100" fmla="*/ 698 w 1416"/>
                <a:gd name="T101" fmla="*/ 0 h 414"/>
                <a:gd name="T102" fmla="*/ 1416 w 1416"/>
                <a:gd name="T103" fmla="*/ 269 h 4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16"/>
                <a:gd name="T157" fmla="*/ 0 h 414"/>
                <a:gd name="T158" fmla="*/ 1416 w 1416"/>
                <a:gd name="T159" fmla="*/ 414 h 41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16" h="414">
                  <a:moveTo>
                    <a:pt x="1416" y="269"/>
                  </a:moveTo>
                  <a:lnTo>
                    <a:pt x="1406" y="274"/>
                  </a:lnTo>
                  <a:lnTo>
                    <a:pt x="1401" y="280"/>
                  </a:lnTo>
                  <a:lnTo>
                    <a:pt x="1396" y="286"/>
                  </a:lnTo>
                  <a:lnTo>
                    <a:pt x="1380" y="291"/>
                  </a:lnTo>
                  <a:lnTo>
                    <a:pt x="1375" y="297"/>
                  </a:lnTo>
                  <a:lnTo>
                    <a:pt x="1365" y="302"/>
                  </a:lnTo>
                  <a:lnTo>
                    <a:pt x="1355" y="308"/>
                  </a:lnTo>
                  <a:lnTo>
                    <a:pt x="1350" y="314"/>
                  </a:lnTo>
                  <a:lnTo>
                    <a:pt x="1334" y="319"/>
                  </a:lnTo>
                  <a:lnTo>
                    <a:pt x="1329" y="319"/>
                  </a:lnTo>
                  <a:lnTo>
                    <a:pt x="1314" y="325"/>
                  </a:lnTo>
                  <a:lnTo>
                    <a:pt x="1298" y="336"/>
                  </a:lnTo>
                  <a:lnTo>
                    <a:pt x="1288" y="336"/>
                  </a:lnTo>
                  <a:lnTo>
                    <a:pt x="1273" y="342"/>
                  </a:lnTo>
                  <a:lnTo>
                    <a:pt x="1257" y="347"/>
                  </a:lnTo>
                  <a:lnTo>
                    <a:pt x="1247" y="347"/>
                  </a:lnTo>
                  <a:lnTo>
                    <a:pt x="1232" y="353"/>
                  </a:lnTo>
                  <a:lnTo>
                    <a:pt x="1211" y="358"/>
                  </a:lnTo>
                  <a:lnTo>
                    <a:pt x="1201" y="364"/>
                  </a:lnTo>
                  <a:lnTo>
                    <a:pt x="1180" y="370"/>
                  </a:lnTo>
                  <a:lnTo>
                    <a:pt x="1160" y="370"/>
                  </a:lnTo>
                  <a:lnTo>
                    <a:pt x="1149" y="375"/>
                  </a:lnTo>
                  <a:lnTo>
                    <a:pt x="1129" y="375"/>
                  </a:lnTo>
                  <a:lnTo>
                    <a:pt x="1108" y="381"/>
                  </a:lnTo>
                  <a:lnTo>
                    <a:pt x="1098" y="381"/>
                  </a:lnTo>
                  <a:lnTo>
                    <a:pt x="1078" y="386"/>
                  </a:lnTo>
                  <a:lnTo>
                    <a:pt x="1067" y="386"/>
                  </a:lnTo>
                  <a:lnTo>
                    <a:pt x="1042" y="392"/>
                  </a:lnTo>
                  <a:lnTo>
                    <a:pt x="1021" y="398"/>
                  </a:lnTo>
                  <a:lnTo>
                    <a:pt x="1011" y="398"/>
                  </a:lnTo>
                  <a:lnTo>
                    <a:pt x="985" y="398"/>
                  </a:lnTo>
                  <a:lnTo>
                    <a:pt x="960" y="403"/>
                  </a:lnTo>
                  <a:lnTo>
                    <a:pt x="949" y="403"/>
                  </a:lnTo>
                  <a:lnTo>
                    <a:pt x="924" y="403"/>
                  </a:lnTo>
                  <a:lnTo>
                    <a:pt x="898" y="409"/>
                  </a:lnTo>
                  <a:lnTo>
                    <a:pt x="888" y="409"/>
                  </a:lnTo>
                  <a:lnTo>
                    <a:pt x="862" y="409"/>
                  </a:lnTo>
                  <a:lnTo>
                    <a:pt x="836" y="409"/>
                  </a:lnTo>
                  <a:lnTo>
                    <a:pt x="826" y="409"/>
                  </a:lnTo>
                  <a:lnTo>
                    <a:pt x="801" y="414"/>
                  </a:lnTo>
                  <a:lnTo>
                    <a:pt x="775" y="414"/>
                  </a:lnTo>
                  <a:lnTo>
                    <a:pt x="765" y="414"/>
                  </a:lnTo>
                  <a:lnTo>
                    <a:pt x="739" y="414"/>
                  </a:lnTo>
                  <a:lnTo>
                    <a:pt x="724" y="414"/>
                  </a:lnTo>
                  <a:lnTo>
                    <a:pt x="698" y="414"/>
                  </a:lnTo>
                  <a:lnTo>
                    <a:pt x="672" y="414"/>
                  </a:lnTo>
                  <a:lnTo>
                    <a:pt x="662" y="414"/>
                  </a:lnTo>
                  <a:lnTo>
                    <a:pt x="636" y="409"/>
                  </a:lnTo>
                  <a:lnTo>
                    <a:pt x="611" y="409"/>
                  </a:lnTo>
                  <a:lnTo>
                    <a:pt x="600" y="409"/>
                  </a:lnTo>
                  <a:lnTo>
                    <a:pt x="575" y="409"/>
                  </a:lnTo>
                  <a:lnTo>
                    <a:pt x="549" y="409"/>
                  </a:lnTo>
                  <a:lnTo>
                    <a:pt x="539" y="403"/>
                  </a:lnTo>
                  <a:lnTo>
                    <a:pt x="513" y="403"/>
                  </a:lnTo>
                  <a:lnTo>
                    <a:pt x="488" y="403"/>
                  </a:lnTo>
                  <a:lnTo>
                    <a:pt x="477" y="403"/>
                  </a:lnTo>
                  <a:lnTo>
                    <a:pt x="452" y="398"/>
                  </a:lnTo>
                  <a:lnTo>
                    <a:pt x="431" y="398"/>
                  </a:lnTo>
                  <a:lnTo>
                    <a:pt x="416" y="392"/>
                  </a:lnTo>
                  <a:lnTo>
                    <a:pt x="395" y="392"/>
                  </a:lnTo>
                  <a:lnTo>
                    <a:pt x="385" y="386"/>
                  </a:lnTo>
                  <a:lnTo>
                    <a:pt x="359" y="386"/>
                  </a:lnTo>
                  <a:lnTo>
                    <a:pt x="339" y="381"/>
                  </a:lnTo>
                  <a:lnTo>
                    <a:pt x="328" y="381"/>
                  </a:lnTo>
                  <a:lnTo>
                    <a:pt x="308" y="375"/>
                  </a:lnTo>
                  <a:lnTo>
                    <a:pt x="287" y="370"/>
                  </a:lnTo>
                  <a:lnTo>
                    <a:pt x="277" y="370"/>
                  </a:lnTo>
                  <a:lnTo>
                    <a:pt x="257" y="364"/>
                  </a:lnTo>
                  <a:lnTo>
                    <a:pt x="241" y="358"/>
                  </a:lnTo>
                  <a:lnTo>
                    <a:pt x="231" y="358"/>
                  </a:lnTo>
                  <a:lnTo>
                    <a:pt x="210" y="353"/>
                  </a:lnTo>
                  <a:lnTo>
                    <a:pt x="195" y="347"/>
                  </a:lnTo>
                  <a:lnTo>
                    <a:pt x="185" y="347"/>
                  </a:lnTo>
                  <a:lnTo>
                    <a:pt x="169" y="342"/>
                  </a:lnTo>
                  <a:lnTo>
                    <a:pt x="154" y="336"/>
                  </a:lnTo>
                  <a:lnTo>
                    <a:pt x="144" y="330"/>
                  </a:lnTo>
                  <a:lnTo>
                    <a:pt x="128" y="325"/>
                  </a:lnTo>
                  <a:lnTo>
                    <a:pt x="123" y="319"/>
                  </a:lnTo>
                  <a:lnTo>
                    <a:pt x="108" y="314"/>
                  </a:lnTo>
                  <a:lnTo>
                    <a:pt x="98" y="308"/>
                  </a:lnTo>
                  <a:lnTo>
                    <a:pt x="87" y="308"/>
                  </a:lnTo>
                  <a:lnTo>
                    <a:pt x="77" y="302"/>
                  </a:lnTo>
                  <a:lnTo>
                    <a:pt x="67" y="291"/>
                  </a:lnTo>
                  <a:lnTo>
                    <a:pt x="62" y="291"/>
                  </a:lnTo>
                  <a:lnTo>
                    <a:pt x="51" y="286"/>
                  </a:lnTo>
                  <a:lnTo>
                    <a:pt x="41" y="274"/>
                  </a:lnTo>
                  <a:lnTo>
                    <a:pt x="36" y="274"/>
                  </a:lnTo>
                  <a:lnTo>
                    <a:pt x="31" y="269"/>
                  </a:lnTo>
                  <a:lnTo>
                    <a:pt x="26" y="258"/>
                  </a:lnTo>
                  <a:lnTo>
                    <a:pt x="21" y="258"/>
                  </a:lnTo>
                  <a:lnTo>
                    <a:pt x="15" y="246"/>
                  </a:lnTo>
                  <a:lnTo>
                    <a:pt x="10" y="241"/>
                  </a:lnTo>
                  <a:lnTo>
                    <a:pt x="5" y="241"/>
                  </a:lnTo>
                  <a:lnTo>
                    <a:pt x="5" y="230"/>
                  </a:lnTo>
                  <a:lnTo>
                    <a:pt x="0" y="218"/>
                  </a:lnTo>
                  <a:lnTo>
                    <a:pt x="0" y="213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96"/>
                  </a:lnTo>
                  <a:lnTo>
                    <a:pt x="0" y="190"/>
                  </a:lnTo>
                  <a:lnTo>
                    <a:pt x="5" y="185"/>
                  </a:lnTo>
                  <a:lnTo>
                    <a:pt x="5" y="179"/>
                  </a:lnTo>
                  <a:lnTo>
                    <a:pt x="5" y="174"/>
                  </a:lnTo>
                  <a:lnTo>
                    <a:pt x="10" y="168"/>
                  </a:lnTo>
                  <a:lnTo>
                    <a:pt x="15" y="157"/>
                  </a:lnTo>
                  <a:lnTo>
                    <a:pt x="21" y="157"/>
                  </a:lnTo>
                  <a:lnTo>
                    <a:pt x="26" y="151"/>
                  </a:lnTo>
                  <a:lnTo>
                    <a:pt x="36" y="140"/>
                  </a:lnTo>
                  <a:lnTo>
                    <a:pt x="46" y="129"/>
                  </a:lnTo>
                  <a:lnTo>
                    <a:pt x="51" y="129"/>
                  </a:lnTo>
                  <a:lnTo>
                    <a:pt x="62" y="123"/>
                  </a:lnTo>
                  <a:lnTo>
                    <a:pt x="72" y="118"/>
                  </a:lnTo>
                  <a:lnTo>
                    <a:pt x="77" y="112"/>
                  </a:lnTo>
                  <a:lnTo>
                    <a:pt x="87" y="106"/>
                  </a:lnTo>
                  <a:lnTo>
                    <a:pt x="103" y="101"/>
                  </a:lnTo>
                  <a:lnTo>
                    <a:pt x="108" y="95"/>
                  </a:lnTo>
                  <a:lnTo>
                    <a:pt x="123" y="90"/>
                  </a:lnTo>
                  <a:lnTo>
                    <a:pt x="139" y="84"/>
                  </a:lnTo>
                  <a:lnTo>
                    <a:pt x="144" y="78"/>
                  </a:lnTo>
                  <a:lnTo>
                    <a:pt x="159" y="73"/>
                  </a:lnTo>
                  <a:lnTo>
                    <a:pt x="175" y="67"/>
                  </a:lnTo>
                  <a:lnTo>
                    <a:pt x="185" y="67"/>
                  </a:lnTo>
                  <a:lnTo>
                    <a:pt x="200" y="62"/>
                  </a:lnTo>
                  <a:lnTo>
                    <a:pt x="221" y="56"/>
                  </a:lnTo>
                  <a:lnTo>
                    <a:pt x="231" y="56"/>
                  </a:lnTo>
                  <a:lnTo>
                    <a:pt x="246" y="50"/>
                  </a:lnTo>
                  <a:lnTo>
                    <a:pt x="257" y="45"/>
                  </a:lnTo>
                  <a:lnTo>
                    <a:pt x="277" y="45"/>
                  </a:lnTo>
                  <a:lnTo>
                    <a:pt x="298" y="39"/>
                  </a:lnTo>
                  <a:lnTo>
                    <a:pt x="308" y="34"/>
                  </a:lnTo>
                  <a:lnTo>
                    <a:pt x="328" y="34"/>
                  </a:lnTo>
                  <a:lnTo>
                    <a:pt x="349" y="28"/>
                  </a:lnTo>
                  <a:lnTo>
                    <a:pt x="359" y="28"/>
                  </a:lnTo>
                  <a:lnTo>
                    <a:pt x="385" y="22"/>
                  </a:lnTo>
                  <a:lnTo>
                    <a:pt x="405" y="17"/>
                  </a:lnTo>
                  <a:lnTo>
                    <a:pt x="416" y="17"/>
                  </a:lnTo>
                  <a:lnTo>
                    <a:pt x="441" y="17"/>
                  </a:lnTo>
                  <a:lnTo>
                    <a:pt x="467" y="11"/>
                  </a:lnTo>
                  <a:lnTo>
                    <a:pt x="477" y="11"/>
                  </a:lnTo>
                  <a:lnTo>
                    <a:pt x="503" y="11"/>
                  </a:lnTo>
                  <a:lnTo>
                    <a:pt x="523" y="6"/>
                  </a:lnTo>
                  <a:lnTo>
                    <a:pt x="539" y="6"/>
                  </a:lnTo>
                  <a:lnTo>
                    <a:pt x="559" y="6"/>
                  </a:lnTo>
                  <a:lnTo>
                    <a:pt x="575" y="6"/>
                  </a:lnTo>
                  <a:lnTo>
                    <a:pt x="600" y="0"/>
                  </a:lnTo>
                  <a:lnTo>
                    <a:pt x="626" y="0"/>
                  </a:lnTo>
                  <a:lnTo>
                    <a:pt x="636" y="0"/>
                  </a:lnTo>
                  <a:lnTo>
                    <a:pt x="662" y="0"/>
                  </a:lnTo>
                  <a:lnTo>
                    <a:pt x="688" y="0"/>
                  </a:lnTo>
                  <a:lnTo>
                    <a:pt x="698" y="0"/>
                  </a:lnTo>
                  <a:lnTo>
                    <a:pt x="724" y="0"/>
                  </a:lnTo>
                  <a:lnTo>
                    <a:pt x="724" y="207"/>
                  </a:lnTo>
                  <a:lnTo>
                    <a:pt x="1416" y="269"/>
                  </a:lnTo>
                  <a:close/>
                </a:path>
              </a:pathLst>
            </a:custGeom>
            <a:solidFill>
              <a:srgbClr val="660066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246" name="Text Box 21"/>
          <p:cNvSpPr txBox="1">
            <a:spLocks noChangeArrowheads="1"/>
          </p:cNvSpPr>
          <p:nvPr/>
        </p:nvSpPr>
        <p:spPr bwMode="auto">
          <a:xfrm>
            <a:off x="838200" y="2438400"/>
            <a:ext cx="320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 dirty="0">
                <a:latin typeface="Arial" panose="020B0604020202020204" pitchFamily="34" charset="0"/>
              </a:rPr>
              <a:t>Distribution of effort  : what is believed</a:t>
            </a:r>
          </a:p>
        </p:txBody>
      </p:sp>
      <p:sp>
        <p:nvSpPr>
          <p:cNvPr id="10247" name="Text Box 22"/>
          <p:cNvSpPr txBox="1">
            <a:spLocks noChangeArrowheads="1"/>
          </p:cNvSpPr>
          <p:nvPr/>
        </p:nvSpPr>
        <p:spPr bwMode="auto">
          <a:xfrm>
            <a:off x="1508125" y="3922713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testing</a:t>
            </a:r>
          </a:p>
        </p:txBody>
      </p:sp>
      <p:sp>
        <p:nvSpPr>
          <p:cNvPr id="10248" name="Text Box 23"/>
          <p:cNvSpPr txBox="1">
            <a:spLocks noChangeArrowheads="1"/>
          </p:cNvSpPr>
          <p:nvPr/>
        </p:nvSpPr>
        <p:spPr bwMode="auto">
          <a:xfrm>
            <a:off x="2879725" y="3922713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specification</a:t>
            </a: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3565525" y="4608513"/>
            <a:ext cx="85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design</a:t>
            </a:r>
          </a:p>
        </p:txBody>
      </p:sp>
      <p:sp>
        <p:nvSpPr>
          <p:cNvPr id="10250" name="Text Box 25"/>
          <p:cNvSpPr txBox="1">
            <a:spLocks noChangeArrowheads="1"/>
          </p:cNvSpPr>
          <p:nvPr/>
        </p:nvSpPr>
        <p:spPr bwMode="auto">
          <a:xfrm>
            <a:off x="1584325" y="5065713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>
                <a:latin typeface="Arial" panose="020B0604020202020204" pitchFamily="34" charset="0"/>
              </a:rPr>
              <a:t>encoding</a:t>
            </a:r>
          </a:p>
        </p:txBody>
      </p: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6477000" y="3784600"/>
            <a:ext cx="1116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specification</a:t>
            </a:r>
          </a:p>
        </p:txBody>
      </p:sp>
      <p:sp>
        <p:nvSpPr>
          <p:cNvPr id="10252" name="Text Box 28"/>
          <p:cNvSpPr txBox="1">
            <a:spLocks noChangeArrowheads="1"/>
          </p:cNvSpPr>
          <p:nvPr/>
        </p:nvSpPr>
        <p:spPr bwMode="auto">
          <a:xfrm>
            <a:off x="6994525" y="3919538"/>
            <a:ext cx="6762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design</a:t>
            </a:r>
          </a:p>
        </p:txBody>
      </p:sp>
      <p:sp>
        <p:nvSpPr>
          <p:cNvPr id="10253" name="Text Box 29"/>
          <p:cNvSpPr txBox="1">
            <a:spLocks noChangeArrowheads="1"/>
          </p:cNvSpPr>
          <p:nvPr/>
        </p:nvSpPr>
        <p:spPr bwMode="auto">
          <a:xfrm>
            <a:off x="7451725" y="4148138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encoding</a:t>
            </a:r>
          </a:p>
        </p:txBody>
      </p:sp>
      <p:sp>
        <p:nvSpPr>
          <p:cNvPr id="10254" name="Text Box 30"/>
          <p:cNvSpPr txBox="1">
            <a:spLocks noChangeArrowheads="1"/>
          </p:cNvSpPr>
          <p:nvPr/>
        </p:nvSpPr>
        <p:spPr bwMode="auto">
          <a:xfrm>
            <a:off x="7604125" y="4452938"/>
            <a:ext cx="684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testing</a:t>
            </a:r>
          </a:p>
        </p:txBody>
      </p:sp>
      <p:sp>
        <p:nvSpPr>
          <p:cNvPr id="10255" name="Text Box 31"/>
          <p:cNvSpPr txBox="1">
            <a:spLocks noChangeArrowheads="1"/>
          </p:cNvSpPr>
          <p:nvPr/>
        </p:nvSpPr>
        <p:spPr bwMode="auto">
          <a:xfrm>
            <a:off x="5029200" y="5334000"/>
            <a:ext cx="1114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200" b="1">
                <a:latin typeface="Arial" panose="020B0604020202020204" pitchFamily="34" charset="0"/>
              </a:rPr>
              <a:t>maintenance</a:t>
            </a:r>
          </a:p>
        </p:txBody>
      </p:sp>
      <p:sp>
        <p:nvSpPr>
          <p:cNvPr id="10256" name="Text Box 32"/>
          <p:cNvSpPr txBox="1">
            <a:spLocks noChangeArrowheads="1"/>
          </p:cNvSpPr>
          <p:nvPr/>
        </p:nvSpPr>
        <p:spPr bwMode="auto">
          <a:xfrm>
            <a:off x="4814888" y="2325688"/>
            <a:ext cx="2995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>
                <a:latin typeface="Arial" panose="020B0604020202020204" pitchFamily="34" charset="0"/>
              </a:rPr>
              <a:t>Distribution of effort 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2400">
                <a:latin typeface="Arial" panose="020B0604020202020204" pitchFamily="34" charset="0"/>
              </a:rPr>
              <a:t>what  happens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id-ID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Cost of Change</a:t>
            </a:r>
          </a:p>
        </p:txBody>
      </p:sp>
      <p:pic>
        <p:nvPicPr>
          <p:cNvPr id="11267" name="Picture 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6138" y="2230438"/>
            <a:ext cx="5326062" cy="3041650"/>
          </a:xfrm>
          <a:noFill/>
        </p:spPr>
      </p:pic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2803525" y="51419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>
                <a:latin typeface="Arial" panose="020B0604020202020204" pitchFamily="34" charset="0"/>
              </a:rPr>
              <a:t>Definition</a:t>
            </a:r>
            <a:r>
              <a:rPr lang="en-US" altLang="id-ID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4327525" y="5192713"/>
            <a:ext cx="1198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>
                <a:latin typeface="Arial" panose="020B0604020202020204" pitchFamily="34" charset="0"/>
              </a:rPr>
              <a:t>development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6156325" y="5192713"/>
            <a:ext cx="1189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400">
                <a:latin typeface="Arial" panose="020B0604020202020204" pitchFamily="34" charset="0"/>
              </a:rPr>
              <a:t>After release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A3AF-C114-4610-ACF7-2BBAE8CBB2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slideR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templateRPL</Template>
  <TotalTime>15548</TotalTime>
  <Words>1557</Words>
  <Application>Microsoft Office PowerPoint</Application>
  <PresentationFormat>On-screen Show (4:3)</PresentationFormat>
  <Paragraphs>261</Paragraphs>
  <Slides>32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Tahoma</vt:lpstr>
      <vt:lpstr>Wingdings</vt:lpstr>
      <vt:lpstr>templateslideRPL</vt:lpstr>
      <vt:lpstr>Clip</vt:lpstr>
      <vt:lpstr>Introduction</vt:lpstr>
      <vt:lpstr>What is Software ?</vt:lpstr>
      <vt:lpstr>What is Software ?</vt:lpstr>
      <vt:lpstr>What is Software ?</vt:lpstr>
      <vt:lpstr>What is Software ?</vt:lpstr>
      <vt:lpstr>Software Evolution</vt:lpstr>
      <vt:lpstr>Software Problems (1)</vt:lpstr>
      <vt:lpstr>Software Problems (2)</vt:lpstr>
      <vt:lpstr>The Cost of Change</vt:lpstr>
      <vt:lpstr>Kurva Kesalahan</vt:lpstr>
      <vt:lpstr>Software Application Type</vt:lpstr>
      <vt:lpstr>New Software Challenges</vt:lpstr>
      <vt:lpstr>Legacy Software</vt:lpstr>
      <vt:lpstr>PowerPoint Presentation</vt:lpstr>
      <vt:lpstr>The essence of Software Engineering</vt:lpstr>
      <vt:lpstr>1. Understand the problems</vt:lpstr>
      <vt:lpstr>2. Plan the Solution</vt:lpstr>
      <vt:lpstr>3. Carry out the plan</vt:lpstr>
      <vt:lpstr>4. Examine the Result</vt:lpstr>
      <vt:lpstr>7 Principles SE (David Hooker)</vt:lpstr>
      <vt:lpstr>Software Myths</vt:lpstr>
      <vt:lpstr>Software Myths:  Customer Myths</vt:lpstr>
      <vt:lpstr>Software Myths : Practitioner’s myths</vt:lpstr>
      <vt:lpstr>Software Mhyts Management myhts</vt:lpstr>
      <vt:lpstr>PowerPoint Presentation</vt:lpstr>
      <vt:lpstr>Apakah Software Engineering ?</vt:lpstr>
      <vt:lpstr>Why Software Engineering ?</vt:lpstr>
      <vt:lpstr>Why Software Engineering ?</vt:lpstr>
      <vt:lpstr>Bagaimana seharusnya SE  dijalankan ?</vt:lpstr>
      <vt:lpstr>Perbedaan Software Engineering dan Computer Science </vt:lpstr>
      <vt:lpstr>Perbedaan  Software Engineering dan System Engineering </vt:lpstr>
      <vt:lpstr>Important Questions of Software Engineer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Ayu Pertiwi</dc:creator>
  <cp:lastModifiedBy>Ayu Pertiwi</cp:lastModifiedBy>
  <cp:revision>30</cp:revision>
  <dcterms:created xsi:type="dcterms:W3CDTF">2016-02-11T06:26:41Z</dcterms:created>
  <dcterms:modified xsi:type="dcterms:W3CDTF">2017-03-08T01:52:03Z</dcterms:modified>
</cp:coreProperties>
</file>