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31" r:id="rId3"/>
    <p:sldId id="438" r:id="rId4"/>
    <p:sldId id="367" r:id="rId5"/>
    <p:sldId id="433" r:id="rId6"/>
    <p:sldId id="434" r:id="rId7"/>
    <p:sldId id="435" r:id="rId8"/>
    <p:sldId id="439" r:id="rId9"/>
    <p:sldId id="430" r:id="rId10"/>
    <p:sldId id="440" r:id="rId11"/>
    <p:sldId id="441" r:id="rId12"/>
    <p:sldId id="442" r:id="rId13"/>
    <p:sldId id="443" r:id="rId14"/>
    <p:sldId id="445" r:id="rId15"/>
    <p:sldId id="314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06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F41F3-9ABD-4871-8B2F-766EEFF6BC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6FEB170-1820-43CE-A879-5367B8D50F4F}">
      <dgm:prSet phldrT="[Text]" custT="1"/>
      <dgm:spPr/>
      <dgm:t>
        <a:bodyPr/>
        <a:lstStyle/>
        <a:p>
          <a:pPr algn="ctr"/>
          <a:r>
            <a:rPr lang="en-US" sz="2400" b="1" dirty="0" smtClean="0"/>
            <a:t>Infrastructure Security</a:t>
          </a:r>
          <a:endParaRPr lang="id-ID" sz="2400" b="1" dirty="0"/>
        </a:p>
      </dgm:t>
    </dgm:pt>
    <dgm:pt modelId="{4905CDCB-ED6D-40A1-A977-DB14965A3459}" type="parTrans" cxnId="{BA3A9A8E-3A06-4378-B0F5-7C8667F4C01E}">
      <dgm:prSet/>
      <dgm:spPr/>
      <dgm:t>
        <a:bodyPr/>
        <a:lstStyle/>
        <a:p>
          <a:endParaRPr lang="id-ID"/>
        </a:p>
      </dgm:t>
    </dgm:pt>
    <dgm:pt modelId="{A0BC43A1-AB7A-44AE-828B-D3D26BE0BCE8}" type="sibTrans" cxnId="{BA3A9A8E-3A06-4378-B0F5-7C8667F4C01E}">
      <dgm:prSet/>
      <dgm:spPr/>
      <dgm:t>
        <a:bodyPr/>
        <a:lstStyle/>
        <a:p>
          <a:endParaRPr lang="id-ID"/>
        </a:p>
      </dgm:t>
    </dgm:pt>
    <dgm:pt modelId="{AB8EB6F8-64E0-4BD2-83B9-F76FF8375106}">
      <dgm:prSet phldrT="[Text]" custT="1"/>
      <dgm:spPr/>
      <dgm:t>
        <a:bodyPr/>
        <a:lstStyle/>
        <a:p>
          <a:pPr algn="ctr"/>
          <a:r>
            <a:rPr lang="en-US" sz="2400" b="1" dirty="0" smtClean="0"/>
            <a:t>Content Security </a:t>
          </a:r>
          <a:endParaRPr lang="id-ID" sz="2400" b="1" dirty="0"/>
        </a:p>
      </dgm:t>
    </dgm:pt>
    <dgm:pt modelId="{5BAE2223-9066-4197-8ECF-F81E8F4B38F8}" type="parTrans" cxnId="{C19FACDA-9170-4952-AB10-C5A74DDED5EC}">
      <dgm:prSet/>
      <dgm:spPr/>
      <dgm:t>
        <a:bodyPr/>
        <a:lstStyle/>
        <a:p>
          <a:endParaRPr lang="id-ID"/>
        </a:p>
      </dgm:t>
    </dgm:pt>
    <dgm:pt modelId="{3567F3A5-FE29-4FD0-9838-D2E5070525F2}" type="sibTrans" cxnId="{C19FACDA-9170-4952-AB10-C5A74DDED5EC}">
      <dgm:prSet/>
      <dgm:spPr/>
      <dgm:t>
        <a:bodyPr/>
        <a:lstStyle/>
        <a:p>
          <a:endParaRPr lang="id-ID"/>
        </a:p>
      </dgm:t>
    </dgm:pt>
    <dgm:pt modelId="{AF55D833-71ED-444E-B7A2-F5F95234C6B9}">
      <dgm:prSet/>
      <dgm:spPr/>
      <dgm:t>
        <a:bodyPr/>
        <a:lstStyle/>
        <a:p>
          <a:r>
            <a:rPr lang="id-ID" dirty="0" smtClean="0"/>
            <a:t>Pengamanan terhadap informasi yang terdapat pada paket data yang ditransmisikan melalui jaringan</a:t>
          </a:r>
          <a:endParaRPr lang="id-ID" dirty="0"/>
        </a:p>
      </dgm:t>
    </dgm:pt>
    <dgm:pt modelId="{9F4AA5F7-2627-4086-9850-A047FCDAFF9A}" type="parTrans" cxnId="{74CBA7DC-9A6A-4D72-94F3-F29CA088ABBD}">
      <dgm:prSet/>
      <dgm:spPr/>
      <dgm:t>
        <a:bodyPr/>
        <a:lstStyle/>
        <a:p>
          <a:endParaRPr lang="id-ID"/>
        </a:p>
      </dgm:t>
    </dgm:pt>
    <dgm:pt modelId="{1CAA8754-8B5F-4CD2-B078-52722F2F1922}" type="sibTrans" cxnId="{74CBA7DC-9A6A-4D72-94F3-F29CA088ABBD}">
      <dgm:prSet/>
      <dgm:spPr/>
      <dgm:t>
        <a:bodyPr/>
        <a:lstStyle/>
        <a:p>
          <a:endParaRPr lang="id-ID"/>
        </a:p>
      </dgm:t>
    </dgm:pt>
    <dgm:pt modelId="{29611BBE-3109-4645-9DEF-3EFE76FA4A63}">
      <dgm:prSet/>
      <dgm:spPr/>
      <dgm:t>
        <a:bodyPr/>
        <a:lstStyle/>
        <a:p>
          <a:r>
            <a:rPr lang="id-ID" dirty="0" smtClean="0"/>
            <a:t>Mengamankan perangkat fisik yang menyediakan layanan koneksi jaringan</a:t>
          </a:r>
          <a:endParaRPr lang="id-ID" dirty="0"/>
        </a:p>
      </dgm:t>
    </dgm:pt>
    <dgm:pt modelId="{C33FEA2F-EA67-4E13-98EF-F2743D5D3454}" type="parTrans" cxnId="{D2CFD940-61F0-4AAD-92F8-1F7B50451586}">
      <dgm:prSet/>
      <dgm:spPr/>
      <dgm:t>
        <a:bodyPr/>
        <a:lstStyle/>
        <a:p>
          <a:endParaRPr lang="id-ID"/>
        </a:p>
      </dgm:t>
    </dgm:pt>
    <dgm:pt modelId="{5DE32E4F-2BE9-4614-8799-8CDD8F4A7DF7}" type="sibTrans" cxnId="{D2CFD940-61F0-4AAD-92F8-1F7B50451586}">
      <dgm:prSet/>
      <dgm:spPr/>
      <dgm:t>
        <a:bodyPr/>
        <a:lstStyle/>
        <a:p>
          <a:endParaRPr lang="id-ID"/>
        </a:p>
      </dgm:t>
    </dgm:pt>
    <dgm:pt modelId="{334C1524-EF43-4FE3-B54C-EC28AB28126A}">
      <dgm:prSet/>
      <dgm:spPr/>
      <dgm:t>
        <a:bodyPr/>
        <a:lstStyle/>
        <a:p>
          <a:r>
            <a:rPr lang="id-ID" dirty="0" smtClean="0"/>
            <a:t>Mencegah akses yang tidak diinginkan terhadap aplikasi management perengkat</a:t>
          </a:r>
          <a:endParaRPr lang="id-ID" dirty="0"/>
        </a:p>
      </dgm:t>
    </dgm:pt>
    <dgm:pt modelId="{81DA77D0-87BA-4BD7-9646-53FDA50D9C74}" type="parTrans" cxnId="{3D4C7134-8C88-4E15-B0E2-A9F8308F4A06}">
      <dgm:prSet/>
      <dgm:spPr/>
    </dgm:pt>
    <dgm:pt modelId="{FCEF7F69-20FD-4E58-8B75-3997DC912464}" type="sibTrans" cxnId="{3D4C7134-8C88-4E15-B0E2-A9F8308F4A06}">
      <dgm:prSet/>
      <dgm:spPr/>
    </dgm:pt>
    <dgm:pt modelId="{81E2A1B8-EEB2-47DF-8788-4A62DB08B42B}" type="pres">
      <dgm:prSet presAssocID="{20AF41F3-9ABD-4871-8B2F-766EEFF6BC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52207B-C55D-4CDC-B322-DF21A1A7EFBD}" type="pres">
      <dgm:prSet presAssocID="{B6FEB170-1820-43CE-A879-5367B8D50F4F}" presName="parentLin" presStyleCnt="0"/>
      <dgm:spPr/>
    </dgm:pt>
    <dgm:pt modelId="{C014E2C0-3E53-4BE1-AF67-5D1F47D93529}" type="pres">
      <dgm:prSet presAssocID="{B6FEB170-1820-43CE-A879-5367B8D50F4F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5BB33DD6-3B48-4846-AA64-E71370B3D70E}" type="pres">
      <dgm:prSet presAssocID="{B6FEB170-1820-43CE-A879-5367B8D50F4F}" presName="parentText" presStyleLbl="node1" presStyleIdx="0" presStyleCnt="2" custScaleY="898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A25DF1-0E8B-46F3-8D82-9D4B1600D5C5}" type="pres">
      <dgm:prSet presAssocID="{B6FEB170-1820-43CE-A879-5367B8D50F4F}" presName="negativeSpace" presStyleCnt="0"/>
      <dgm:spPr/>
    </dgm:pt>
    <dgm:pt modelId="{B49C835E-E273-4CB9-888B-53CEBAC86E77}" type="pres">
      <dgm:prSet presAssocID="{B6FEB170-1820-43CE-A879-5367B8D50F4F}" presName="childText" presStyleLbl="conFgAcc1" presStyleIdx="0" presStyleCnt="2" custLinFactNeighborX="268" custLinFactNeighborY="236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840C14-E679-4531-83B3-166698EAA173}" type="pres">
      <dgm:prSet presAssocID="{A0BC43A1-AB7A-44AE-828B-D3D26BE0BCE8}" presName="spaceBetweenRectangles" presStyleCnt="0"/>
      <dgm:spPr/>
    </dgm:pt>
    <dgm:pt modelId="{D05D5226-DD01-42DB-8E1F-B14D9B51A4FF}" type="pres">
      <dgm:prSet presAssocID="{AB8EB6F8-64E0-4BD2-83B9-F76FF8375106}" presName="parentLin" presStyleCnt="0"/>
      <dgm:spPr/>
    </dgm:pt>
    <dgm:pt modelId="{36BFA088-762D-42B7-8DF5-EB1FCD3A4F95}" type="pres">
      <dgm:prSet presAssocID="{AB8EB6F8-64E0-4BD2-83B9-F76FF8375106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CCAD5337-9C0A-4DF4-BACE-FA8C86471DF2}" type="pres">
      <dgm:prSet presAssocID="{AB8EB6F8-64E0-4BD2-83B9-F76FF8375106}" presName="parentText" presStyleLbl="node1" presStyleIdx="1" presStyleCnt="2" custScaleY="898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C4E085-99C3-49B2-BFA0-C009552DD22D}" type="pres">
      <dgm:prSet presAssocID="{AB8EB6F8-64E0-4BD2-83B9-F76FF8375106}" presName="negativeSpace" presStyleCnt="0"/>
      <dgm:spPr/>
    </dgm:pt>
    <dgm:pt modelId="{1DB846CD-923A-48AA-B238-2A64783AEC4C}" type="pres">
      <dgm:prSet presAssocID="{AB8EB6F8-64E0-4BD2-83B9-F76FF837510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514DB8B-12D6-4A03-AB4B-A83600CDEE1C}" type="presOf" srcId="{AB8EB6F8-64E0-4BD2-83B9-F76FF8375106}" destId="{36BFA088-762D-42B7-8DF5-EB1FCD3A4F95}" srcOrd="0" destOrd="0" presId="urn:microsoft.com/office/officeart/2005/8/layout/list1"/>
    <dgm:cxn modelId="{55138D21-4717-4E25-801F-1E53EC8C672A}" type="presOf" srcId="{29611BBE-3109-4645-9DEF-3EFE76FA4A63}" destId="{B49C835E-E273-4CB9-888B-53CEBAC86E77}" srcOrd="0" destOrd="0" presId="urn:microsoft.com/office/officeart/2005/8/layout/list1"/>
    <dgm:cxn modelId="{64ED88B7-ECD4-421F-9BFE-223CDF1D20AC}" type="presOf" srcId="{AF55D833-71ED-444E-B7A2-F5F95234C6B9}" destId="{1DB846CD-923A-48AA-B238-2A64783AEC4C}" srcOrd="0" destOrd="0" presId="urn:microsoft.com/office/officeart/2005/8/layout/list1"/>
    <dgm:cxn modelId="{8AEFEF53-E947-42C0-A0FD-F5D2152E5D01}" type="presOf" srcId="{B6FEB170-1820-43CE-A879-5367B8D50F4F}" destId="{5BB33DD6-3B48-4846-AA64-E71370B3D70E}" srcOrd="1" destOrd="0" presId="urn:microsoft.com/office/officeart/2005/8/layout/list1"/>
    <dgm:cxn modelId="{D2CFD940-61F0-4AAD-92F8-1F7B50451586}" srcId="{B6FEB170-1820-43CE-A879-5367B8D50F4F}" destId="{29611BBE-3109-4645-9DEF-3EFE76FA4A63}" srcOrd="0" destOrd="0" parTransId="{C33FEA2F-EA67-4E13-98EF-F2743D5D3454}" sibTransId="{5DE32E4F-2BE9-4614-8799-8CDD8F4A7DF7}"/>
    <dgm:cxn modelId="{74CBA7DC-9A6A-4D72-94F3-F29CA088ABBD}" srcId="{AB8EB6F8-64E0-4BD2-83B9-F76FF8375106}" destId="{AF55D833-71ED-444E-B7A2-F5F95234C6B9}" srcOrd="0" destOrd="0" parTransId="{9F4AA5F7-2627-4086-9850-A047FCDAFF9A}" sibTransId="{1CAA8754-8B5F-4CD2-B078-52722F2F1922}"/>
    <dgm:cxn modelId="{3D4C7134-8C88-4E15-B0E2-A9F8308F4A06}" srcId="{B6FEB170-1820-43CE-A879-5367B8D50F4F}" destId="{334C1524-EF43-4FE3-B54C-EC28AB28126A}" srcOrd="1" destOrd="0" parTransId="{81DA77D0-87BA-4BD7-9646-53FDA50D9C74}" sibTransId="{FCEF7F69-20FD-4E58-8B75-3997DC912464}"/>
    <dgm:cxn modelId="{4F845AEA-6693-41C5-B516-148F95FC438E}" type="presOf" srcId="{B6FEB170-1820-43CE-A879-5367B8D50F4F}" destId="{C014E2C0-3E53-4BE1-AF67-5D1F47D93529}" srcOrd="0" destOrd="0" presId="urn:microsoft.com/office/officeart/2005/8/layout/list1"/>
    <dgm:cxn modelId="{4AB296D9-8D0A-48EC-A2B3-EEBFCA00809C}" type="presOf" srcId="{334C1524-EF43-4FE3-B54C-EC28AB28126A}" destId="{B49C835E-E273-4CB9-888B-53CEBAC86E77}" srcOrd="0" destOrd="1" presId="urn:microsoft.com/office/officeart/2005/8/layout/list1"/>
    <dgm:cxn modelId="{31A81943-8DF9-42F1-8F24-53F969B75D1D}" type="presOf" srcId="{20AF41F3-9ABD-4871-8B2F-766EEFF6BC98}" destId="{81E2A1B8-EEB2-47DF-8788-4A62DB08B42B}" srcOrd="0" destOrd="0" presId="urn:microsoft.com/office/officeart/2005/8/layout/list1"/>
    <dgm:cxn modelId="{BA3A9A8E-3A06-4378-B0F5-7C8667F4C01E}" srcId="{20AF41F3-9ABD-4871-8B2F-766EEFF6BC98}" destId="{B6FEB170-1820-43CE-A879-5367B8D50F4F}" srcOrd="0" destOrd="0" parTransId="{4905CDCB-ED6D-40A1-A977-DB14965A3459}" sibTransId="{A0BC43A1-AB7A-44AE-828B-D3D26BE0BCE8}"/>
    <dgm:cxn modelId="{C19FACDA-9170-4952-AB10-C5A74DDED5EC}" srcId="{20AF41F3-9ABD-4871-8B2F-766EEFF6BC98}" destId="{AB8EB6F8-64E0-4BD2-83B9-F76FF8375106}" srcOrd="1" destOrd="0" parTransId="{5BAE2223-9066-4197-8ECF-F81E8F4B38F8}" sibTransId="{3567F3A5-FE29-4FD0-9838-D2E5070525F2}"/>
    <dgm:cxn modelId="{80C56CC1-9853-417C-940C-BA3258D62609}" type="presOf" srcId="{AB8EB6F8-64E0-4BD2-83B9-F76FF8375106}" destId="{CCAD5337-9C0A-4DF4-BACE-FA8C86471DF2}" srcOrd="1" destOrd="0" presId="urn:microsoft.com/office/officeart/2005/8/layout/list1"/>
    <dgm:cxn modelId="{1F9EF11E-B22D-43CF-BC7D-AB9998723DD8}" type="presParOf" srcId="{81E2A1B8-EEB2-47DF-8788-4A62DB08B42B}" destId="{6A52207B-C55D-4CDC-B322-DF21A1A7EFBD}" srcOrd="0" destOrd="0" presId="urn:microsoft.com/office/officeart/2005/8/layout/list1"/>
    <dgm:cxn modelId="{6D64AD96-7068-4AD9-A893-F5F8BD9C5890}" type="presParOf" srcId="{6A52207B-C55D-4CDC-B322-DF21A1A7EFBD}" destId="{C014E2C0-3E53-4BE1-AF67-5D1F47D93529}" srcOrd="0" destOrd="0" presId="urn:microsoft.com/office/officeart/2005/8/layout/list1"/>
    <dgm:cxn modelId="{8D67ACF4-FB8E-47E4-A184-27FBBC92F5BC}" type="presParOf" srcId="{6A52207B-C55D-4CDC-B322-DF21A1A7EFBD}" destId="{5BB33DD6-3B48-4846-AA64-E71370B3D70E}" srcOrd="1" destOrd="0" presId="urn:microsoft.com/office/officeart/2005/8/layout/list1"/>
    <dgm:cxn modelId="{D12725F3-64D7-4C27-9BBF-3D798FE99E96}" type="presParOf" srcId="{81E2A1B8-EEB2-47DF-8788-4A62DB08B42B}" destId="{15A25DF1-0E8B-46F3-8D82-9D4B1600D5C5}" srcOrd="1" destOrd="0" presId="urn:microsoft.com/office/officeart/2005/8/layout/list1"/>
    <dgm:cxn modelId="{06F5B650-8D2B-4286-9480-DDB4768BAD3B}" type="presParOf" srcId="{81E2A1B8-EEB2-47DF-8788-4A62DB08B42B}" destId="{B49C835E-E273-4CB9-888B-53CEBAC86E77}" srcOrd="2" destOrd="0" presId="urn:microsoft.com/office/officeart/2005/8/layout/list1"/>
    <dgm:cxn modelId="{369DD619-2650-4E40-926F-66C735C469D6}" type="presParOf" srcId="{81E2A1B8-EEB2-47DF-8788-4A62DB08B42B}" destId="{0B840C14-E679-4531-83B3-166698EAA173}" srcOrd="3" destOrd="0" presId="urn:microsoft.com/office/officeart/2005/8/layout/list1"/>
    <dgm:cxn modelId="{F4B470BE-0F6A-4B5C-B7F0-03F56096FBDB}" type="presParOf" srcId="{81E2A1B8-EEB2-47DF-8788-4A62DB08B42B}" destId="{D05D5226-DD01-42DB-8E1F-B14D9B51A4FF}" srcOrd="4" destOrd="0" presId="urn:microsoft.com/office/officeart/2005/8/layout/list1"/>
    <dgm:cxn modelId="{156D015E-6223-411B-86CE-EE39D2303D67}" type="presParOf" srcId="{D05D5226-DD01-42DB-8E1F-B14D9B51A4FF}" destId="{36BFA088-762D-42B7-8DF5-EB1FCD3A4F95}" srcOrd="0" destOrd="0" presId="urn:microsoft.com/office/officeart/2005/8/layout/list1"/>
    <dgm:cxn modelId="{3779065E-0D96-4351-BA4D-E6F91F2EDB8B}" type="presParOf" srcId="{D05D5226-DD01-42DB-8E1F-B14D9B51A4FF}" destId="{CCAD5337-9C0A-4DF4-BACE-FA8C86471DF2}" srcOrd="1" destOrd="0" presId="urn:microsoft.com/office/officeart/2005/8/layout/list1"/>
    <dgm:cxn modelId="{362FFDE7-C246-4877-ACA5-DE6FFCB3C175}" type="presParOf" srcId="{81E2A1B8-EEB2-47DF-8788-4A62DB08B42B}" destId="{65C4E085-99C3-49B2-BFA0-C009552DD22D}" srcOrd="5" destOrd="0" presId="urn:microsoft.com/office/officeart/2005/8/layout/list1"/>
    <dgm:cxn modelId="{6132CB7A-5C61-4C7C-B458-7B3CB2A3D757}" type="presParOf" srcId="{81E2A1B8-EEB2-47DF-8788-4A62DB08B42B}" destId="{1DB846CD-923A-48AA-B238-2A64783AEC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835E-E273-4CB9-888B-53CEBAC86E77}">
      <dsp:nvSpPr>
        <dsp:cNvPr id="0" name=""/>
        <dsp:cNvSpPr/>
      </dsp:nvSpPr>
      <dsp:spPr>
        <a:xfrm>
          <a:off x="0" y="413056"/>
          <a:ext cx="8153400" cy="217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541528" rIns="63279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Mengamankan perangkat fisik yang menyediakan layanan koneksi jaringan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Mencegah akses yang tidak diinginkan terhadap aplikasi management perengkat</a:t>
          </a:r>
          <a:endParaRPr lang="id-ID" sz="2600" kern="1200" dirty="0"/>
        </a:p>
      </dsp:txBody>
      <dsp:txXfrm>
        <a:off x="0" y="413056"/>
        <a:ext cx="8153400" cy="2170350"/>
      </dsp:txXfrm>
    </dsp:sp>
    <dsp:sp modelId="{5BB33DD6-3B48-4846-AA64-E71370B3D70E}">
      <dsp:nvSpPr>
        <dsp:cNvPr id="0" name=""/>
        <dsp:cNvSpPr/>
      </dsp:nvSpPr>
      <dsp:spPr>
        <a:xfrm>
          <a:off x="407670" y="73990"/>
          <a:ext cx="5707380" cy="689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Infrastructure Security</a:t>
          </a:r>
          <a:endParaRPr lang="id-ID" sz="2400" b="1" kern="1200" dirty="0"/>
        </a:p>
      </dsp:txBody>
      <dsp:txXfrm>
        <a:off x="441338" y="107658"/>
        <a:ext cx="5640044" cy="622349"/>
      </dsp:txXfrm>
    </dsp:sp>
    <dsp:sp modelId="{1DB846CD-923A-48AA-B238-2A64783AEC4C}">
      <dsp:nvSpPr>
        <dsp:cNvPr id="0" name=""/>
        <dsp:cNvSpPr/>
      </dsp:nvSpPr>
      <dsp:spPr>
        <a:xfrm>
          <a:off x="0" y="2996591"/>
          <a:ext cx="8153400" cy="17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541528" rIns="63279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Pengamanan terhadap informasi yang terdapat pada paket data yang ditransmisikan melalui jaringan</a:t>
          </a:r>
          <a:endParaRPr lang="id-ID" sz="2600" kern="1200" dirty="0"/>
        </a:p>
      </dsp:txBody>
      <dsp:txXfrm>
        <a:off x="0" y="2996591"/>
        <a:ext cx="8153400" cy="1760850"/>
      </dsp:txXfrm>
    </dsp:sp>
    <dsp:sp modelId="{CCAD5337-9C0A-4DF4-BACE-FA8C86471DF2}">
      <dsp:nvSpPr>
        <dsp:cNvPr id="0" name=""/>
        <dsp:cNvSpPr/>
      </dsp:nvSpPr>
      <dsp:spPr>
        <a:xfrm>
          <a:off x="407670" y="2690666"/>
          <a:ext cx="5707380" cy="689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Content Security </a:t>
          </a:r>
          <a:endParaRPr lang="id-ID" sz="2400" b="1" kern="1200" dirty="0"/>
        </a:p>
      </dsp:txBody>
      <dsp:txXfrm>
        <a:off x="441338" y="2724334"/>
        <a:ext cx="5640044" cy="622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B9C143-4CB7-4BEC-BC67-4D1A67A24167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B6D12-D048-4764-B75A-A2AA7EC2F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fld id="{F60D4DDC-DDA1-4EBF-AD77-B50817A4A597}" type="slidenum">
              <a:rPr lang="en-US" sz="1200" smtClean="0">
                <a:latin typeface="Times" panose="02020603050405020304" pitchFamily="18" charset="0"/>
              </a:rPr>
              <a:pPr/>
              <a:t>3</a:t>
            </a:fld>
            <a:endParaRPr 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fld id="{B518AB1A-539A-4FED-8987-FA0E3F8A46B0}" type="slidenum">
              <a:rPr lang="en-US" sz="1200" smtClean="0">
                <a:latin typeface="Times" panose="02020603050405020304" pitchFamily="18" charset="0"/>
              </a:rPr>
              <a:pPr/>
              <a:t>4</a:t>
            </a:fld>
            <a:endParaRPr 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1727200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d-ID" altLang="ko-KR" sz="4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Jaringan Komputer</a:t>
            </a:r>
            <a:endParaRPr lang="en-US" altLang="ko-KR" sz="40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9/17/2018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adhitya@dsn.dinus.ac.id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85528"/>
            <a:ext cx="5943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93504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C938-546E-48E2-9190-7D7208BFB03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26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AE25-2B7C-4ADA-A5CC-FB8DD1E265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218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1075-56AC-4B8B-922E-BDD895266D2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893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5DCD-8F0E-4DC5-B757-768B8767FF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145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EBD4-BDF1-4441-BA71-FB9D95E3ABD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64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39975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5DEE-080F-41AC-B47A-BA6301A871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587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48FF-6C5F-443E-A495-B6A9FF84BDB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38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267B-CC70-4483-9F46-66982203844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958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5A2B-EB45-4CF1-BE91-A3A7B5B365B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212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DA9F-543D-473F-B6F1-628105F5A99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22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D13B-D4A6-4A02-92D7-27B24EF1C43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39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D65-0418-4B0F-9983-99D40FE3A9F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49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F7B3-364B-4496-BA94-12EAEFF4B3C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00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0D225-47DA-4F89-8411-C9A3E6BE30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adhitya@dsn.dinus.ac.id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9/17/2018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485900"/>
            <a:ext cx="6119813" cy="1295400"/>
          </a:xfrm>
          <a:noFill/>
        </p:spPr>
        <p:txBody>
          <a:bodyPr/>
          <a:lstStyle/>
          <a:p>
            <a:pPr eaLnBrk="1" hangingPunct="1"/>
            <a:r>
              <a:rPr lang="id-ID" altLang="ko-KR" sz="3200" dirty="0" smtClean="0">
                <a:ea typeface="Gulim" panose="020B0600000101010101" pitchFamily="34" charset="-127"/>
              </a:rPr>
              <a:t>Konsep Dasar Jaringan Komputer</a:t>
            </a:r>
            <a:endParaRPr lang="en-US" altLang="ko-KR" sz="3200" dirty="0" smtClean="0">
              <a:ea typeface="Gulim" panose="020B0600000101010101" pitchFamily="34" charset="-127"/>
            </a:endParaRPr>
          </a:p>
        </p:txBody>
      </p:sp>
      <p:pic>
        <p:nvPicPr>
          <p:cNvPr id="512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Komunikasi melalui Jaringan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46" y="3505994"/>
            <a:ext cx="8153400" cy="2121520"/>
          </a:xfrm>
        </p:spPr>
        <p:txBody>
          <a:bodyPr/>
          <a:lstStyle/>
          <a:p>
            <a:r>
              <a:rPr lang="id-ID" sz="1800" dirty="0" smtClean="0"/>
              <a:t>4 Elemen dalam komunikasi jaringan komputer:</a:t>
            </a:r>
          </a:p>
          <a:p>
            <a:pPr marL="711200">
              <a:buFont typeface="+mj-lt"/>
              <a:buAutoNum type="arabicPeriod"/>
            </a:pPr>
            <a:r>
              <a:rPr lang="id-ID" sz="1800" dirty="0" smtClean="0">
                <a:solidFill>
                  <a:srgbClr val="FF0000"/>
                </a:solidFill>
              </a:rPr>
              <a:t>Aturan</a:t>
            </a:r>
            <a:r>
              <a:rPr lang="id-ID" sz="1800" dirty="0" smtClean="0"/>
              <a:t> bagaimana pesan itu dikirim, diarahkan, diterima dan ditafsirkan</a:t>
            </a:r>
            <a:endParaRPr lang="en-US" sz="1800" dirty="0" smtClean="0"/>
          </a:p>
          <a:p>
            <a:pPr marL="711200">
              <a:buFont typeface="+mj-lt"/>
              <a:buAutoNum type="arabicPeriod"/>
            </a:pPr>
            <a:r>
              <a:rPr lang="id-ID" sz="1800" dirty="0" smtClean="0">
                <a:solidFill>
                  <a:srgbClr val="FF0000"/>
                </a:solidFill>
              </a:rPr>
              <a:t>Format pesan </a:t>
            </a:r>
            <a:r>
              <a:rPr lang="id-ID" sz="1800" dirty="0" smtClean="0"/>
              <a:t>atau unit informasi yang berpindah dari satu perangkat ke perangkat lainnya</a:t>
            </a:r>
            <a:endParaRPr lang="en-US" sz="1800" dirty="0" smtClean="0"/>
          </a:p>
          <a:p>
            <a:pPr marL="711200">
              <a:buFont typeface="+mj-lt"/>
              <a:buAutoNum type="arabicPeriod"/>
            </a:pPr>
            <a:r>
              <a:rPr lang="id-ID" sz="1800" dirty="0" smtClean="0">
                <a:solidFill>
                  <a:srgbClr val="FF0000"/>
                </a:solidFill>
              </a:rPr>
              <a:t>Medium</a:t>
            </a:r>
            <a:r>
              <a:rPr lang="id-ID" sz="1800" dirty="0" smtClean="0"/>
              <a:t> yang digunakan untuk menghubungkan perangkat jaringan</a:t>
            </a:r>
            <a:endParaRPr lang="en-US" sz="1800" dirty="0" smtClean="0"/>
          </a:p>
          <a:p>
            <a:pPr marL="711200">
              <a:buFont typeface="+mj-lt"/>
              <a:buAutoNum type="arabicPeriod"/>
            </a:pPr>
            <a:r>
              <a:rPr lang="id-ID" sz="1800" dirty="0" smtClean="0">
                <a:solidFill>
                  <a:srgbClr val="FF0000"/>
                </a:solidFill>
              </a:rPr>
              <a:t>Perangkat</a:t>
            </a:r>
            <a:r>
              <a:rPr lang="id-ID" sz="1800" dirty="0" smtClean="0"/>
              <a:t> dalam jaringan yang digunakan untuk bertukar pesan</a:t>
            </a:r>
            <a:endParaRPr lang="id-ID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93" t="25391" r="14027" b="58859"/>
          <a:stretch/>
        </p:blipFill>
        <p:spPr>
          <a:xfrm>
            <a:off x="533400" y="1340768"/>
            <a:ext cx="7839872" cy="1872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Konvergensi Jaringan</a:t>
            </a:r>
            <a:endParaRPr lang="id-ID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43" y="1412776"/>
            <a:ext cx="7783016" cy="4926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241342" cy="443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Quality of Services (QoS)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8822"/>
            <a:ext cx="8287072" cy="1194073"/>
          </a:xfrm>
        </p:spPr>
        <p:txBody>
          <a:bodyPr/>
          <a:lstStyle/>
          <a:p>
            <a:r>
              <a:rPr lang="id-ID" sz="2000" dirty="0" smtClean="0"/>
              <a:t>Mekanisme QoS menerapkan strategi </a:t>
            </a:r>
            <a:r>
              <a:rPr lang="id-ID" sz="2000" dirty="0" smtClean="0">
                <a:solidFill>
                  <a:srgbClr val="FF0000"/>
                </a:solidFill>
              </a:rPr>
              <a:t>manajemen queue</a:t>
            </a:r>
            <a:r>
              <a:rPr lang="id-ID" sz="2000" dirty="0" smtClean="0"/>
              <a:t> terhadap </a:t>
            </a:r>
            <a:r>
              <a:rPr lang="id-ID" sz="2000" dirty="0" smtClean="0">
                <a:solidFill>
                  <a:srgbClr val="FF0000"/>
                </a:solidFill>
              </a:rPr>
              <a:t>data network </a:t>
            </a:r>
            <a:r>
              <a:rPr lang="id-ID" sz="2000" dirty="0" smtClean="0"/>
              <a:t>dari berbagai aplikasi yang ada untuk mencapai hasil yang maksimal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Ancaman Keamanan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45224"/>
            <a:ext cx="8674112" cy="836579"/>
          </a:xfrm>
        </p:spPr>
        <p:txBody>
          <a:bodyPr/>
          <a:lstStyle/>
          <a:p>
            <a:r>
              <a:rPr lang="id-ID" sz="2000" dirty="0" smtClean="0"/>
              <a:t>Ketidakpercayaan publik terhadap integritas, kerahasiaan dan validasi bisnis perusahaan</a:t>
            </a:r>
          </a:p>
          <a:p>
            <a:pPr lvl="1"/>
            <a:r>
              <a:rPr lang="id-ID" sz="1600" dirty="0" smtClean="0">
                <a:solidFill>
                  <a:srgbClr val="FF0000"/>
                </a:solidFill>
              </a:rPr>
              <a:t>Perusahaan gulung tikar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264696" cy="4249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Penanggulangan Celah Keamanan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26845"/>
              </p:ext>
            </p:extLst>
          </p:nvPr>
        </p:nvGraphicFramePr>
        <p:xfrm>
          <a:off x="533400" y="1340768"/>
          <a:ext cx="8153400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anose="020B0600000101010101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88432" cy="4617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id-ID" dirty="0"/>
          </a:p>
          <a:p>
            <a:pPr lvl="0"/>
            <a:r>
              <a:rPr lang="id-ID" dirty="0"/>
              <a:t>Terminology Jaringan</a:t>
            </a:r>
          </a:p>
          <a:p>
            <a:pPr lvl="0"/>
            <a:r>
              <a:rPr lang="id-ID" dirty="0"/>
              <a:t>Aplikasi Jaringan</a:t>
            </a:r>
          </a:p>
          <a:p>
            <a:pPr lvl="0"/>
            <a:r>
              <a:rPr lang="id-ID" dirty="0"/>
              <a:t>Efek Penggunaan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id-ID" dirty="0"/>
          </a:p>
          <a:p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id-ID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7134944" cy="1008112"/>
          </a:xfrm>
        </p:spPr>
        <p:txBody>
          <a:bodyPr/>
          <a:lstStyle/>
          <a:p>
            <a:r>
              <a:rPr lang="id-ID" dirty="0" smtClean="0"/>
              <a:t>Bagaimana Pengaruh Jaringan dalam Kehidupan Sehari-hari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578" y="1340768"/>
            <a:ext cx="4359926" cy="511256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Memeriksa </a:t>
            </a:r>
            <a:r>
              <a:rPr lang="id-ID" sz="1600" dirty="0" smtClean="0">
                <a:solidFill>
                  <a:srgbClr val="FF0000"/>
                </a:solidFill>
              </a:rPr>
              <a:t>kondisi cuaca </a:t>
            </a:r>
            <a:r>
              <a:rPr lang="id-ID" sz="1600" dirty="0" smtClean="0"/>
              <a:t>ataupun meramalkan keadaan cuaca di kemudian hari</a:t>
            </a:r>
            <a:endParaRPr lang="en-US" sz="1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Menampilkan video mengenai keadaan </a:t>
            </a:r>
            <a:r>
              <a:rPr lang="id-ID" sz="1600" dirty="0" smtClean="0">
                <a:solidFill>
                  <a:srgbClr val="FF0000"/>
                </a:solidFill>
              </a:rPr>
              <a:t>lalu lintas </a:t>
            </a:r>
            <a:r>
              <a:rPr lang="id-ID" sz="1600" dirty="0" smtClean="0"/>
              <a:t>yang terjadi di saat tersebut</a:t>
            </a:r>
            <a:endParaRPr lang="en-US" sz="1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Memeriksa </a:t>
            </a:r>
            <a:r>
              <a:rPr lang="id-ID" sz="1600" dirty="0" smtClean="0">
                <a:solidFill>
                  <a:srgbClr val="FF0000"/>
                </a:solidFill>
              </a:rPr>
              <a:t>saldo di bank</a:t>
            </a:r>
            <a:r>
              <a:rPr lang="id-ID" sz="1600" dirty="0" smtClean="0"/>
              <a:t> dan membayar tagihan secara online.</a:t>
            </a:r>
            <a:endParaRPr lang="en-US" sz="1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Mengirim dan menerima </a:t>
            </a:r>
            <a:r>
              <a:rPr lang="id-ID" sz="1600" dirty="0" smtClean="0">
                <a:solidFill>
                  <a:srgbClr val="FF0000"/>
                </a:solidFill>
              </a:rPr>
              <a:t>e-mail</a:t>
            </a:r>
            <a:r>
              <a:rPr lang="id-ID" sz="1600" dirty="0" smtClean="0"/>
              <a:t>, melakukan </a:t>
            </a:r>
            <a:r>
              <a:rPr lang="id-ID" sz="1600" dirty="0" smtClean="0">
                <a:solidFill>
                  <a:srgbClr val="FF0000"/>
                </a:solidFill>
              </a:rPr>
              <a:t>internet phone call</a:t>
            </a:r>
            <a:endParaRPr 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Mendapatkan </a:t>
            </a:r>
            <a:r>
              <a:rPr lang="id-ID" sz="1600" dirty="0" smtClean="0">
                <a:solidFill>
                  <a:srgbClr val="FF0000"/>
                </a:solidFill>
              </a:rPr>
              <a:t>informasi kesehatan</a:t>
            </a:r>
            <a:r>
              <a:rPr lang="id-ID" sz="1600" dirty="0" smtClean="0"/>
              <a:t> dan nasihat dari experts di </a:t>
            </a:r>
            <a:r>
              <a:rPr lang="id-ID" sz="1600" dirty="0" smtClean="0">
                <a:solidFill>
                  <a:srgbClr val="FF0000"/>
                </a:solidFill>
              </a:rPr>
              <a:t>seluruh dunia</a:t>
            </a:r>
            <a:r>
              <a:rPr lang="id-ID" sz="1600" dirty="0" smtClean="0"/>
              <a:t>, dan </a:t>
            </a:r>
            <a:r>
              <a:rPr lang="id-ID" sz="1600" dirty="0" smtClean="0">
                <a:solidFill>
                  <a:srgbClr val="FF0000"/>
                </a:solidFill>
              </a:rPr>
              <a:t>membagikan</a:t>
            </a:r>
            <a:r>
              <a:rPr lang="id-ID" sz="1600" dirty="0" smtClean="0"/>
              <a:t> ke forum mengenai informasi kesehatan dan health treatment ke forum</a:t>
            </a:r>
            <a:endParaRPr lang="en-US" sz="1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d-ID" sz="1600" dirty="0" smtClean="0"/>
              <a:t>Memposting dan membagikan </a:t>
            </a:r>
            <a:r>
              <a:rPr lang="id-ID" sz="1600" dirty="0" smtClean="0">
                <a:solidFill>
                  <a:srgbClr val="FF0000"/>
                </a:solidFill>
              </a:rPr>
              <a:t>photo, video dan pengalaman</a:t>
            </a:r>
            <a:r>
              <a:rPr lang="id-ID" sz="1600" dirty="0" smtClean="0"/>
              <a:t> dengan teman atau dengan seluruh dunia</a:t>
            </a:r>
            <a:endParaRPr lang="en-US" sz="1600" dirty="0" smtClean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86" y="2276872"/>
            <a:ext cx="4568588" cy="2668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47800"/>
            <a:ext cx="4248367" cy="5005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d-ID" sz="2000" dirty="0" smtClean="0">
                <a:solidFill>
                  <a:srgbClr val="FF0000"/>
                </a:solidFill>
              </a:rPr>
              <a:t>Keberadaan</a:t>
            </a:r>
            <a:r>
              <a:rPr lang="id-ID" sz="2000" dirty="0" smtClean="0"/>
              <a:t> dan </a:t>
            </a:r>
            <a:r>
              <a:rPr lang="id-ID" sz="2000" dirty="0" smtClean="0">
                <a:solidFill>
                  <a:srgbClr val="FF0000"/>
                </a:solidFill>
              </a:rPr>
              <a:t>adopsi</a:t>
            </a:r>
            <a:r>
              <a:rPr lang="id-ID" sz="2000" dirty="0" smtClean="0"/>
              <a:t> teknologi </a:t>
            </a:r>
            <a:r>
              <a:rPr lang="id-ID" sz="2000" dirty="0" smtClean="0">
                <a:solidFill>
                  <a:srgbClr val="FF0000"/>
                </a:solidFill>
              </a:rPr>
              <a:t>internet</a:t>
            </a:r>
            <a:r>
              <a:rPr lang="id-ID" sz="2000" dirty="0" smtClean="0"/>
              <a:t> membentuk sebuah bentuk baru dalam cara </a:t>
            </a:r>
            <a:r>
              <a:rPr lang="id-ID" sz="2000" dirty="0" smtClean="0">
                <a:solidFill>
                  <a:srgbClr val="FF0000"/>
                </a:solidFill>
              </a:rPr>
              <a:t>berkomunikasi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Instant </a:t>
            </a:r>
            <a:r>
              <a:rPr lang="en-US" sz="2000" dirty="0"/>
              <a:t>messaging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sz="1800" dirty="0"/>
              <a:t>Komunikasi secara </a:t>
            </a:r>
            <a:r>
              <a:rPr lang="en-US" sz="1800" dirty="0">
                <a:solidFill>
                  <a:srgbClr val="FF0000"/>
                </a:solidFill>
              </a:rPr>
              <a:t>Real time </a:t>
            </a:r>
            <a:r>
              <a:rPr lang="id-ID" sz="1800" dirty="0"/>
              <a:t>antara dua orang atau lebih melalui metode</a:t>
            </a:r>
            <a:r>
              <a:rPr lang="en-US" sz="1800" dirty="0"/>
              <a:t> typed text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Weblogs (</a:t>
            </a:r>
            <a:r>
              <a:rPr lang="en-US" sz="2000" dirty="0" smtClean="0"/>
              <a:t>Blogs)</a:t>
            </a:r>
            <a:endParaRPr lang="id-ID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sz="1800" dirty="0" smtClean="0"/>
              <a:t>Kebanyakan digunakan untuk mengekspresikan sesuatu secara online, share foto dan join ke dalam sebuah komunitas</a:t>
            </a:r>
          </a:p>
          <a:p>
            <a:pPr lvl="0" eaLnBrk="1" hangingPunct="1">
              <a:lnSpc>
                <a:spcPct val="90000"/>
              </a:lnSpc>
              <a:buClr>
                <a:srgbClr val="194293"/>
              </a:buClr>
              <a:defRPr/>
            </a:pPr>
            <a:r>
              <a:rPr lang="id-ID" sz="2000" dirty="0" smtClean="0">
                <a:solidFill>
                  <a:srgbClr val="000000"/>
                </a:solidFill>
              </a:rPr>
              <a:t>Wikis</a:t>
            </a:r>
            <a:endParaRPr lang="id-ID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Podcasting</a:t>
            </a:r>
            <a:endParaRPr lang="id-ID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d-ID" sz="2000" dirty="0" smtClean="0"/>
              <a:t>Collaboration Tools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578" y="4442523"/>
            <a:ext cx="2373313" cy="171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903" y="2047827"/>
            <a:ext cx="1717675" cy="372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0729" y="1654921"/>
            <a:ext cx="2443162" cy="225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kern="0" smtClean="0"/>
              <a:t>Bagaimana Pengaruh Jaringan dalam Kehidupan Sehari-hari</a:t>
            </a:r>
            <a:endParaRPr lang="en-US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912" t="19485" r="11259" b="28344"/>
          <a:stretch/>
        </p:blipFill>
        <p:spPr>
          <a:xfrm>
            <a:off x="3707904" y="2990779"/>
            <a:ext cx="5328593" cy="348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225566"/>
            <a:ext cx="4698919" cy="2347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kern="0" dirty="0" smtClean="0"/>
              <a:t>Pengaruh Terhadap Cara Belajar</a:t>
            </a:r>
            <a:endParaRPr lang="en-US" kern="0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399" y="4077072"/>
            <a:ext cx="3174505" cy="23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solidFill>
                  <a:srgbClr val="FF0000"/>
                </a:solidFill>
              </a:rPr>
              <a:t>Current and accurate training materials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id-ID" sz="20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solidFill>
                  <a:srgbClr val="FF0000"/>
                </a:solidFill>
              </a:rPr>
              <a:t>Availability of training to a wide audience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id-ID" sz="20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solidFill>
                  <a:srgbClr val="FF0000"/>
                </a:solidFill>
              </a:rPr>
              <a:t>Consistent quality of instruction. </a:t>
            </a:r>
            <a:endParaRPr lang="id-ID" sz="20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solidFill>
                  <a:srgbClr val="FF0000"/>
                </a:solidFill>
              </a:rPr>
              <a:t>Cost reduction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5131546"/>
            <a:ext cx="8587704" cy="1330836"/>
          </a:xfrm>
        </p:spPr>
        <p:txBody>
          <a:bodyPr/>
          <a:lstStyle/>
          <a:p>
            <a:r>
              <a:rPr lang="id-ID" sz="1800" dirty="0" smtClean="0"/>
              <a:t>Dulu</a:t>
            </a:r>
            <a:r>
              <a:rPr lang="en-US" sz="1800" dirty="0" smtClean="0"/>
              <a:t>, </a:t>
            </a:r>
            <a:r>
              <a:rPr lang="id-ID" sz="1800" dirty="0" smtClean="0"/>
              <a:t>data jaringan untuk operasi bisnis hanya digunakan</a:t>
            </a:r>
          </a:p>
          <a:p>
            <a:pPr lvl="1"/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informasi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finan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ial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internal, informasi k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ustomer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 sistem penggajian pegawai.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id-ID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d-ID" sz="1800" dirty="0" smtClean="0"/>
              <a:t>Sekarang,</a:t>
            </a:r>
            <a:r>
              <a:rPr lang="en-US" sz="1800" dirty="0" smtClean="0"/>
              <a:t> </a:t>
            </a:r>
            <a:r>
              <a:rPr lang="id-ID" sz="1800" dirty="0" smtClean="0"/>
              <a:t>bisa meliputi</a:t>
            </a:r>
          </a:p>
          <a:p>
            <a:pPr lvl="1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e-mail, video, messaging, and telephony</a:t>
            </a:r>
            <a:r>
              <a:rPr lang="en-US" sz="1400" dirty="0" smtClean="0"/>
              <a:t>.</a:t>
            </a:r>
            <a:endParaRPr lang="id-ID" sz="1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938" y="1240103"/>
            <a:ext cx="6643406" cy="3814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kern="0" dirty="0" smtClean="0"/>
              <a:t>Pengaruh Terhadap Cara Bekerja</a:t>
            </a:r>
            <a:endParaRPr lang="en-US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153400" cy="1700212"/>
          </a:xfrm>
        </p:spPr>
        <p:txBody>
          <a:bodyPr/>
          <a:lstStyle/>
          <a:p>
            <a:pPr marL="0" lvl="1" indent="0" algn="ctr"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id-ID" sz="3600" b="1" dirty="0" smtClean="0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Peranan Jaringan yang </a:t>
            </a:r>
            <a:r>
              <a:rPr lang="id-ID" sz="3600" b="1" dirty="0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sudah anda r</a:t>
            </a:r>
            <a:r>
              <a:rPr lang="id-ID" sz="3600" b="1" dirty="0" smtClean="0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asakan dalam kehidupan sehari-hari ?</a:t>
            </a:r>
            <a:endParaRPr lang="id-ID" sz="3600" b="1" dirty="0">
              <a:solidFill>
                <a:srgbClr val="0000C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6243" y="4797152"/>
            <a:ext cx="8153400" cy="6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id-ID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Dampak Kerugian yang ditimbulkan?</a:t>
            </a:r>
            <a:endParaRPr lang="id-ID" sz="36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kern="0" dirty="0" smtClean="0"/>
              <a:t>Ask Your Self???</a:t>
            </a:r>
            <a:endParaRPr lang="en-US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Berkomuniksi melalui Jaringan Komputer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340" t="20469" r="15133" b="33265"/>
          <a:stretch/>
        </p:blipFill>
        <p:spPr>
          <a:xfrm>
            <a:off x="1194284" y="1484784"/>
            <a:ext cx="6474060" cy="46103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id-ID" kern="0" dirty="0" smtClean="0"/>
              <a:t>Berkomunikasi melalui Jaringan Komputer</a:t>
            </a:r>
            <a:endParaRPr lang="en-US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Komunikasi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52" t="22438" r="16241" b="34250"/>
          <a:stretch/>
        </p:blipFill>
        <p:spPr>
          <a:xfrm>
            <a:off x="4023951" y="3501008"/>
            <a:ext cx="5032208" cy="2952229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68760"/>
            <a:ext cx="3672408" cy="42483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1588" eaLnBrk="1" hangingPunct="1">
              <a:buFont typeface="Times" pitchFamily="-48" charset="0"/>
              <a:buNone/>
              <a:defRPr/>
            </a:pPr>
            <a:r>
              <a:rPr lang="id-ID" sz="2400" b="1" kern="0" dirty="0" smtClean="0">
                <a:latin typeface="Arial Black" pitchFamily="34" charset="0"/>
              </a:rPr>
              <a:t>Rules:</a:t>
            </a:r>
          </a:p>
          <a:p>
            <a:pPr marL="341312" indent="0" eaLnBrk="1" hangingPunct="1">
              <a:buNone/>
              <a:defRPr/>
            </a:pPr>
            <a:r>
              <a:rPr lang="id-ID" sz="1600" kern="0" dirty="0" smtClean="0">
                <a:latin typeface="Arial Black" pitchFamily="34" charset="0"/>
              </a:rPr>
              <a:t>Aturan umum dalam proses komunikasi manusia:</a:t>
            </a:r>
            <a:endParaRPr lang="en-US" sz="1600" kern="0" dirty="0">
              <a:latin typeface="Arial Black" pitchFamily="34" charset="0"/>
            </a:endParaRPr>
          </a:p>
          <a:p>
            <a:pPr marL="627062" indent="-285750" eaLnBrk="1" hangingPunct="1">
              <a:defRPr/>
            </a:pPr>
            <a:r>
              <a:rPr lang="id-ID" sz="1400" kern="0" dirty="0" smtClean="0">
                <a:solidFill>
                  <a:srgbClr val="FF0000"/>
                </a:solidFill>
                <a:latin typeface="Arial Black" pitchFamily="34" charset="0"/>
              </a:rPr>
              <a:t>Identifikasi</a:t>
            </a:r>
            <a:r>
              <a:rPr lang="id-ID" sz="1400" kern="0" dirty="0" smtClean="0">
                <a:latin typeface="Arial Black" pitchFamily="34" charset="0"/>
              </a:rPr>
              <a:t> terhadap pengirim dan penerima pesan</a:t>
            </a:r>
          </a:p>
          <a:p>
            <a:pPr marL="627062" indent="-285750" eaLnBrk="1" hangingPunct="1">
              <a:defRPr/>
            </a:pPr>
            <a:r>
              <a:rPr lang="id-ID" sz="1400" kern="0" dirty="0" smtClean="0">
                <a:solidFill>
                  <a:srgbClr val="FF0000"/>
                </a:solidFill>
                <a:latin typeface="Arial Black" pitchFamily="34" charset="0"/>
              </a:rPr>
              <a:t>Persetujuan</a:t>
            </a:r>
            <a:r>
              <a:rPr lang="id-ID" sz="1400" kern="0" dirty="0" smtClean="0">
                <a:latin typeface="Arial Black" pitchFamily="34" charset="0"/>
              </a:rPr>
              <a:t> terhadap metode yang digunakan </a:t>
            </a:r>
            <a:r>
              <a:rPr lang="en-US" sz="1400" kern="0" dirty="0" smtClean="0">
                <a:latin typeface="Arial Black" pitchFamily="34" charset="0"/>
              </a:rPr>
              <a:t>(</a:t>
            </a:r>
            <a:r>
              <a:rPr lang="en-US" sz="1400" kern="0" dirty="0">
                <a:latin typeface="Arial Black" pitchFamily="34" charset="0"/>
              </a:rPr>
              <a:t>face-to-face, telephone, letter, photograph)</a:t>
            </a:r>
          </a:p>
          <a:p>
            <a:pPr marL="627062" indent="-285750" eaLnBrk="1" hangingPunct="1">
              <a:defRPr/>
            </a:pPr>
            <a:r>
              <a:rPr lang="id-ID" sz="1400" kern="0" dirty="0" smtClean="0">
                <a:solidFill>
                  <a:srgbClr val="FF0000"/>
                </a:solidFill>
                <a:latin typeface="Arial Black" pitchFamily="34" charset="0"/>
              </a:rPr>
              <a:t>Bahasa</a:t>
            </a:r>
            <a:r>
              <a:rPr lang="id-ID" sz="1400" kern="0" dirty="0" smtClean="0">
                <a:latin typeface="Arial Black" pitchFamily="34" charset="0"/>
              </a:rPr>
              <a:t> yang akan digunakan</a:t>
            </a:r>
          </a:p>
          <a:p>
            <a:pPr marL="627062" indent="-285750" eaLnBrk="1" hangingPunct="1">
              <a:defRPr/>
            </a:pPr>
            <a:r>
              <a:rPr lang="id-ID" sz="1400" kern="0" dirty="0" smtClean="0">
                <a:solidFill>
                  <a:srgbClr val="FF0000"/>
                </a:solidFill>
                <a:latin typeface="Arial Black" pitchFamily="34" charset="0"/>
              </a:rPr>
              <a:t>Kecepatan</a:t>
            </a:r>
            <a:r>
              <a:rPr lang="id-ID" sz="1400" kern="0" dirty="0" smtClean="0">
                <a:latin typeface="Arial Black" pitchFamily="34" charset="0"/>
              </a:rPr>
              <a:t> dan waktu pengiriman</a:t>
            </a:r>
          </a:p>
          <a:p>
            <a:pPr marL="627062" indent="-285750" eaLnBrk="1" hangingPunct="1">
              <a:defRPr/>
            </a:pPr>
            <a:r>
              <a:rPr lang="en-US" sz="1400" kern="0" dirty="0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id-ID" sz="1400" kern="0" dirty="0" smtClean="0">
                <a:solidFill>
                  <a:srgbClr val="FF0000"/>
                </a:solidFill>
                <a:latin typeface="Arial Black" pitchFamily="34" charset="0"/>
              </a:rPr>
              <a:t>onfirmasi</a:t>
            </a:r>
            <a:r>
              <a:rPr lang="id-ID" sz="1400" kern="0" dirty="0" smtClean="0">
                <a:latin typeface="Arial Black" pitchFamily="34" charset="0"/>
              </a:rPr>
              <a:t> terhadap pesan yang diterima</a:t>
            </a:r>
            <a:endParaRPr lang="en-US" sz="2400" kern="0" dirty="0" smtClean="0">
              <a:latin typeface="Arial Black" pitchFamily="34" charset="0"/>
            </a:endParaRPr>
          </a:p>
          <a:p>
            <a:pPr indent="-1588" eaLnBrk="1" hangingPunct="1">
              <a:buFont typeface="Times" pitchFamily="-48" charset="0"/>
              <a:buNone/>
              <a:defRPr/>
            </a:pPr>
            <a:endParaRPr lang="en-US" sz="1600" kern="0" dirty="0" smtClean="0">
              <a:latin typeface="Tekton Pro" pitchFamily="34" charset="0"/>
            </a:endParaRPr>
          </a:p>
          <a:p>
            <a:pPr indent="-1588" eaLnBrk="1" hangingPunct="1">
              <a:buFont typeface="Times" pitchFamily="-48" charset="0"/>
              <a:buNone/>
              <a:defRPr/>
            </a:pPr>
            <a:endParaRPr lang="en-US" sz="2000" kern="0" dirty="0">
              <a:latin typeface="Tekton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88668" y="1268760"/>
            <a:ext cx="3711724" cy="2121520"/>
          </a:xfrm>
        </p:spPr>
        <p:txBody>
          <a:bodyPr/>
          <a:lstStyle/>
          <a:p>
            <a:r>
              <a:rPr lang="en-US" sz="1600" dirty="0" smtClean="0"/>
              <a:t>Basic characteristics of communication</a:t>
            </a:r>
          </a:p>
          <a:p>
            <a:pPr lvl="1">
              <a:buFontTx/>
              <a:buChar char="–"/>
            </a:pPr>
            <a:r>
              <a:rPr lang="en-US" sz="1400" dirty="0" smtClean="0"/>
              <a:t>Rules or agreements are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established</a:t>
            </a:r>
          </a:p>
          <a:p>
            <a:pPr lvl="1">
              <a:buFontTx/>
              <a:buChar char="–"/>
            </a:pPr>
            <a:r>
              <a:rPr lang="en-US" sz="1400" dirty="0" smtClean="0"/>
              <a:t>Important information may need to be repeated</a:t>
            </a:r>
          </a:p>
          <a:p>
            <a:pPr lvl="1">
              <a:buFontTx/>
              <a:buChar char="–"/>
            </a:pPr>
            <a:r>
              <a:rPr lang="en-US" sz="1400" dirty="0" smtClean="0"/>
              <a:t>Various modes of communication may impact the effectiveness of getting the message across.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6552009"/>
            <a:ext cx="2339752" cy="30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introduc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1833</TotalTime>
  <Words>453</Words>
  <Application>Microsoft Office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introduction</vt:lpstr>
      <vt:lpstr>Konsep Dasar Jaringan Komputer</vt:lpstr>
      <vt:lpstr>Objectives</vt:lpstr>
      <vt:lpstr>Bagaimana Pengaruh Jaringan dalam Kehidupan Sehari-hari</vt:lpstr>
      <vt:lpstr>PowerPoint Presentation</vt:lpstr>
      <vt:lpstr>PowerPoint Presentation</vt:lpstr>
      <vt:lpstr>PowerPoint Presentation</vt:lpstr>
      <vt:lpstr>PowerPoint Presentation</vt:lpstr>
      <vt:lpstr>Berkomuniksi melalui Jaringan Komputer</vt:lpstr>
      <vt:lpstr>Komunikasi </vt:lpstr>
      <vt:lpstr>Komunikasi melalui Jaringan</vt:lpstr>
      <vt:lpstr>Konvergensi Jaringan</vt:lpstr>
      <vt:lpstr>Quality of Services (QoS)</vt:lpstr>
      <vt:lpstr>Ancaman Keamanan</vt:lpstr>
      <vt:lpstr>Penanggulangan Celah Keamanan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ADHIT</dc:creator>
  <cp:lastModifiedBy>karima</cp:lastModifiedBy>
  <cp:revision>103</cp:revision>
  <dcterms:created xsi:type="dcterms:W3CDTF">2002-09-04T12:52:44Z</dcterms:created>
  <dcterms:modified xsi:type="dcterms:W3CDTF">2018-09-17T02:22:12Z</dcterms:modified>
</cp:coreProperties>
</file>