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30"/>
  </p:handoutMasterIdLst>
  <p:sldIdLst>
    <p:sldId id="473" r:id="rId2"/>
    <p:sldId id="435" r:id="rId3"/>
    <p:sldId id="437" r:id="rId4"/>
    <p:sldId id="439" r:id="rId5"/>
    <p:sldId id="441" r:id="rId6"/>
    <p:sldId id="445" r:id="rId7"/>
    <p:sldId id="447" r:id="rId8"/>
    <p:sldId id="449" r:id="rId9"/>
    <p:sldId id="451" r:id="rId10"/>
    <p:sldId id="453" r:id="rId11"/>
    <p:sldId id="455" r:id="rId12"/>
    <p:sldId id="457" r:id="rId13"/>
    <p:sldId id="463" r:id="rId14"/>
    <p:sldId id="459" r:id="rId15"/>
    <p:sldId id="461" r:id="rId16"/>
    <p:sldId id="465" r:id="rId17"/>
    <p:sldId id="467" r:id="rId18"/>
    <p:sldId id="469" r:id="rId19"/>
    <p:sldId id="471" r:id="rId20"/>
    <p:sldId id="475" r:id="rId21"/>
    <p:sldId id="477" r:id="rId22"/>
    <p:sldId id="479" r:id="rId23"/>
    <p:sldId id="481" r:id="rId24"/>
    <p:sldId id="483" r:id="rId25"/>
    <p:sldId id="485" r:id="rId26"/>
    <p:sldId id="487" r:id="rId27"/>
    <p:sldId id="489" r:id="rId28"/>
    <p:sldId id="491" r:id="rId2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6" d="100"/>
          <a:sy n="46" d="100"/>
        </p:scale>
        <p:origin x="-2064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5AB9C3-5BBB-4C34-9359-8F868673A0F4}" type="datetimeFigureOut">
              <a:rPr lang="id-ID" smtClean="0"/>
              <a:pPr/>
              <a:t>14/04/2015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6E90C-9D62-417F-ACA9-2F668EE90B36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9192-A887-48C8-B196-BE43E2E7FD17}" type="datetimeFigureOut">
              <a:rPr lang="id-ID" smtClean="0"/>
              <a:pPr/>
              <a:t>14/04/2015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9192-A887-48C8-B196-BE43E2E7FD17}" type="datetimeFigureOut">
              <a:rPr lang="id-ID" smtClean="0"/>
              <a:pPr/>
              <a:t>14/04/2015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9192-A887-48C8-B196-BE43E2E7FD17}" type="datetimeFigureOut">
              <a:rPr lang="id-ID" smtClean="0"/>
              <a:pPr/>
              <a:t>14/04/2015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9192-A887-48C8-B196-BE43E2E7FD17}" type="datetimeFigureOut">
              <a:rPr lang="id-ID" smtClean="0"/>
              <a:pPr/>
              <a:t>14/04/2015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9192-A887-48C8-B196-BE43E2E7FD17}" type="datetimeFigureOut">
              <a:rPr lang="id-ID" smtClean="0"/>
              <a:pPr/>
              <a:t>14/04/2015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9192-A887-48C8-B196-BE43E2E7FD17}" type="datetimeFigureOut">
              <a:rPr lang="id-ID" smtClean="0"/>
              <a:pPr/>
              <a:t>14/04/2015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9192-A887-48C8-B196-BE43E2E7FD17}" type="datetimeFigureOut">
              <a:rPr lang="id-ID" smtClean="0"/>
              <a:pPr/>
              <a:t>14/04/2015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9192-A887-48C8-B196-BE43E2E7FD17}" type="datetimeFigureOut">
              <a:rPr lang="id-ID" smtClean="0"/>
              <a:pPr/>
              <a:t>14/04/2015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9192-A887-48C8-B196-BE43E2E7FD17}" type="datetimeFigureOut">
              <a:rPr lang="id-ID" smtClean="0"/>
              <a:pPr/>
              <a:t>14/04/2015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9192-A887-48C8-B196-BE43E2E7FD17}" type="datetimeFigureOut">
              <a:rPr lang="id-ID" smtClean="0"/>
              <a:pPr/>
              <a:t>14/04/2015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9192-A887-48C8-B196-BE43E2E7FD17}" type="datetimeFigureOut">
              <a:rPr lang="id-ID" smtClean="0"/>
              <a:pPr/>
              <a:t>14/04/2015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B89192-A887-48C8-B196-BE43E2E7FD17}" type="datetimeFigureOut">
              <a:rPr lang="id-ID" smtClean="0"/>
              <a:pPr/>
              <a:t>14/04/2015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7290" y="571480"/>
            <a:ext cx="728667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Mata </a:t>
            </a:r>
            <a:r>
              <a:rPr lang="en-US" sz="4000" dirty="0" err="1" smtClean="0"/>
              <a:t>Kuliah</a:t>
            </a:r>
            <a:endParaRPr lang="en-US" sz="4000" dirty="0" smtClean="0"/>
          </a:p>
          <a:p>
            <a:pPr algn="ctr"/>
            <a:r>
              <a:rPr lang="en-US" sz="4000" dirty="0" err="1" smtClean="0"/>
              <a:t>Logika</a:t>
            </a:r>
            <a:r>
              <a:rPr lang="en-US" sz="4000" dirty="0" smtClean="0"/>
              <a:t> </a:t>
            </a:r>
            <a:r>
              <a:rPr lang="en-US" sz="4000" dirty="0" err="1" smtClean="0"/>
              <a:t>Informatika</a:t>
            </a:r>
            <a:endParaRPr lang="en-US" sz="4000" dirty="0" smtClean="0"/>
          </a:p>
          <a:p>
            <a:pPr algn="ctr"/>
            <a:r>
              <a:rPr lang="en-US" sz="4000" dirty="0" err="1" smtClean="0"/>
              <a:t>Teknik</a:t>
            </a:r>
            <a:r>
              <a:rPr lang="en-US" sz="4000" dirty="0" smtClean="0"/>
              <a:t> </a:t>
            </a:r>
            <a:r>
              <a:rPr lang="en-US" sz="4000" dirty="0" err="1" smtClean="0"/>
              <a:t>Informatika</a:t>
            </a:r>
            <a:r>
              <a:rPr lang="en-US" sz="4000" dirty="0" smtClean="0"/>
              <a:t> 54406</a:t>
            </a:r>
          </a:p>
          <a:p>
            <a:endParaRPr lang="en-US" sz="4000" dirty="0" smtClean="0"/>
          </a:p>
          <a:p>
            <a:pPr algn="ctr"/>
            <a:r>
              <a:rPr lang="en-US" sz="4000" dirty="0" smtClean="0"/>
              <a:t>3 SKS</a:t>
            </a:r>
          </a:p>
          <a:p>
            <a:pPr algn="ctr"/>
            <a:r>
              <a:rPr lang="en-US" sz="4000" dirty="0" err="1" smtClean="0"/>
              <a:t>Bab</a:t>
            </a:r>
            <a:r>
              <a:rPr lang="en-US" sz="4000" dirty="0" smtClean="0"/>
              <a:t> III : Standard Axiom Schemata</a:t>
            </a:r>
          </a:p>
          <a:p>
            <a:endParaRPr lang="en-US" sz="4000" dirty="0" smtClean="0"/>
          </a:p>
          <a:p>
            <a:endParaRPr lang="en-US" sz="4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92320" y="285728"/>
            <a:ext cx="750099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Operator Out (O)</a:t>
            </a:r>
          </a:p>
          <a:p>
            <a:pPr algn="ctr"/>
            <a:endParaRPr lang="en-US" sz="3200" dirty="0" smtClean="0">
              <a:solidFill>
                <a:srgbClr val="FF0000"/>
              </a:solidFill>
            </a:endParaRPr>
          </a:p>
          <a:p>
            <a:pPr marL="742950" indent="-742950">
              <a:buAutoNum type="alphaLcPeriod"/>
            </a:pPr>
            <a:r>
              <a:rPr lang="en-US" sz="4000" dirty="0" smtClean="0">
                <a:sym typeface="Symbol"/>
              </a:rPr>
              <a:t>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</a:t>
            </a:r>
            <a:r>
              <a:rPr lang="en-US" sz="4000" baseline="-25000" dirty="0" smtClean="0">
                <a:sym typeface="Symbol"/>
              </a:rPr>
              <a:t>2</a:t>
            </a:r>
            <a:r>
              <a:rPr lang="en-US" sz="4000" dirty="0" smtClean="0">
                <a:sym typeface="Symbol"/>
              </a:rPr>
              <a:t>…</a:t>
            </a:r>
            <a:r>
              <a:rPr lang="en-US" sz="4000" baseline="-25000" dirty="0" smtClean="0">
                <a:sym typeface="Symbol"/>
              </a:rPr>
              <a:t>n</a:t>
            </a:r>
            <a:r>
              <a:rPr lang="en-US" sz="4000" dirty="0" smtClean="0">
                <a:sym typeface="Symbol"/>
              </a:rPr>
              <a:t>  {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, </a:t>
            </a:r>
            <a:r>
              <a:rPr lang="en-US" sz="4000" baseline="-25000" dirty="0" smtClean="0">
                <a:sym typeface="Symbol"/>
              </a:rPr>
              <a:t>2</a:t>
            </a:r>
            <a:r>
              <a:rPr lang="en-US" sz="4000" dirty="0" smtClean="0">
                <a:sym typeface="Symbol"/>
              </a:rPr>
              <a:t>, . . . </a:t>
            </a:r>
            <a:r>
              <a:rPr lang="en-US" sz="4000" baseline="-25000" dirty="0" smtClean="0">
                <a:sym typeface="Symbol"/>
              </a:rPr>
              <a:t>n</a:t>
            </a:r>
            <a:r>
              <a:rPr lang="en-US" sz="4000" dirty="0" smtClean="0">
                <a:sym typeface="Symbol"/>
              </a:rPr>
              <a:t>}</a:t>
            </a:r>
          </a:p>
          <a:p>
            <a:pPr marL="742950" indent="-742950">
              <a:buAutoNum type="alphaLcPeriod"/>
            </a:pPr>
            <a:endParaRPr lang="en-US" sz="4000" dirty="0" smtClean="0">
              <a:sym typeface="Symbol"/>
            </a:endParaRPr>
          </a:p>
          <a:p>
            <a:pPr marL="742950" indent="-742950">
              <a:buFontTx/>
              <a:buAutoNum type="alphaLcPeriod"/>
            </a:pPr>
            <a:r>
              <a:rPr lang="en-US" sz="4000" dirty="0" smtClean="0">
                <a:sym typeface="Symbol"/>
              </a:rPr>
              <a:t>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</a:t>
            </a:r>
            <a:r>
              <a:rPr lang="en-US" sz="4000" baseline="-25000" dirty="0" smtClean="0">
                <a:sym typeface="Symbol"/>
              </a:rPr>
              <a:t>2</a:t>
            </a:r>
            <a:r>
              <a:rPr lang="en-US" sz="4000" dirty="0" smtClean="0">
                <a:sym typeface="Symbol"/>
              </a:rPr>
              <a:t>…</a:t>
            </a:r>
            <a:r>
              <a:rPr lang="en-US" sz="4000" baseline="-25000" dirty="0" smtClean="0">
                <a:sym typeface="Symbol"/>
              </a:rPr>
              <a:t>n</a:t>
            </a:r>
            <a:r>
              <a:rPr lang="en-US" sz="4000" dirty="0" smtClean="0">
                <a:sym typeface="Symbol"/>
              </a:rPr>
              <a:t>  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, </a:t>
            </a:r>
            <a:r>
              <a:rPr lang="en-US" sz="4000" baseline="-25000" dirty="0" smtClean="0">
                <a:sym typeface="Symbol"/>
              </a:rPr>
              <a:t>2</a:t>
            </a:r>
            <a:r>
              <a:rPr lang="en-US" sz="4000" dirty="0" smtClean="0">
                <a:sym typeface="Symbol"/>
              </a:rPr>
              <a:t>, . . . </a:t>
            </a:r>
            <a:r>
              <a:rPr lang="en-US" sz="4000" baseline="-25000" dirty="0" smtClean="0">
                <a:sym typeface="Symbol"/>
              </a:rPr>
              <a:t>n</a:t>
            </a:r>
            <a:endParaRPr lang="en-US" sz="4000" dirty="0" smtClean="0">
              <a:sym typeface="Symbol"/>
            </a:endParaRPr>
          </a:p>
          <a:p>
            <a:pPr marL="742950" indent="-742950">
              <a:buAutoNum type="alphaLcPeriod"/>
            </a:pPr>
            <a:endParaRPr lang="en-US" sz="4000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92320" y="285728"/>
            <a:ext cx="750099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Contoh</a:t>
            </a:r>
            <a:r>
              <a:rPr lang="en-US" sz="3200" dirty="0" smtClean="0"/>
              <a:t> 1 :</a:t>
            </a:r>
          </a:p>
          <a:p>
            <a:endParaRPr lang="en-US" sz="3200" dirty="0" smtClean="0"/>
          </a:p>
          <a:p>
            <a:r>
              <a:rPr lang="en-US" sz="3200" dirty="0" err="1" smtClean="0"/>
              <a:t>Diketahui</a:t>
            </a:r>
            <a:r>
              <a:rPr lang="en-US" sz="3200" dirty="0" smtClean="0"/>
              <a:t> </a:t>
            </a:r>
            <a:r>
              <a:rPr lang="en-US" sz="3200" dirty="0" err="1" smtClean="0"/>
              <a:t>pernyataan</a:t>
            </a:r>
            <a:r>
              <a:rPr lang="en-US" sz="3200" dirty="0" smtClean="0"/>
              <a:t>  p</a:t>
            </a:r>
            <a:r>
              <a:rPr lang="en-US" sz="3200" dirty="0" smtClean="0">
                <a:sym typeface="Symbol"/>
              </a:rPr>
              <a:t> (r  q), </a:t>
            </a:r>
            <a:r>
              <a:rPr lang="en-US" sz="3200" dirty="0" err="1" smtClean="0">
                <a:sym typeface="Symbol"/>
              </a:rPr>
              <a:t>tuliskan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dalam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bentuk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Klausul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i="1" dirty="0" smtClean="0">
                <a:sym typeface="Symbol"/>
              </a:rPr>
              <a:t>(</a:t>
            </a:r>
            <a:r>
              <a:rPr lang="en-US" sz="3200" i="1" dirty="0" err="1" smtClean="0">
                <a:sym typeface="Symbol"/>
              </a:rPr>
              <a:t>clausul</a:t>
            </a:r>
            <a:r>
              <a:rPr lang="en-US" sz="3200" i="1" dirty="0" smtClean="0">
                <a:sym typeface="Symbol"/>
              </a:rPr>
              <a:t> form)</a:t>
            </a:r>
          </a:p>
          <a:p>
            <a:endParaRPr lang="en-US" sz="3200" i="1" dirty="0" smtClean="0">
              <a:sym typeface="Symbol"/>
            </a:endParaRPr>
          </a:p>
          <a:p>
            <a:r>
              <a:rPr lang="en-US" sz="3200" i="1" dirty="0" err="1" smtClean="0">
                <a:sym typeface="Symbol"/>
              </a:rPr>
              <a:t>Jawab</a:t>
            </a:r>
            <a:r>
              <a:rPr lang="en-US" sz="3200" i="1" dirty="0" smtClean="0">
                <a:sym typeface="Symbol"/>
              </a:rPr>
              <a:t> :</a:t>
            </a:r>
          </a:p>
          <a:p>
            <a:r>
              <a:rPr lang="en-US" sz="3200" dirty="0" smtClean="0"/>
              <a:t>			p </a:t>
            </a:r>
            <a:r>
              <a:rPr lang="en-US" sz="3200" dirty="0" smtClean="0">
                <a:sym typeface="Symbol"/>
              </a:rPr>
              <a:t> (r  q)</a:t>
            </a:r>
          </a:p>
          <a:p>
            <a:r>
              <a:rPr lang="en-US" sz="3200" dirty="0" smtClean="0">
                <a:sym typeface="Symbol"/>
              </a:rPr>
              <a:t>I	:  </a:t>
            </a:r>
            <a:r>
              <a:rPr lang="en-US" sz="3200" dirty="0" smtClean="0"/>
              <a:t>p </a:t>
            </a:r>
            <a:r>
              <a:rPr lang="en-US" sz="3200" dirty="0" smtClean="0">
                <a:sym typeface="Symbol"/>
              </a:rPr>
              <a:t> (r  q)</a:t>
            </a:r>
          </a:p>
          <a:p>
            <a:r>
              <a:rPr lang="en-US" sz="3200" dirty="0" smtClean="0">
                <a:sym typeface="Symbol"/>
              </a:rPr>
              <a:t>O	: {p}</a:t>
            </a:r>
          </a:p>
          <a:p>
            <a:r>
              <a:rPr lang="en-US" sz="3200" dirty="0" smtClean="0">
                <a:sym typeface="Symbol"/>
              </a:rPr>
              <a:t>	: {r,  q}</a:t>
            </a:r>
          </a:p>
          <a:p>
            <a:r>
              <a:rPr lang="en-US" sz="3200" dirty="0" err="1" smtClean="0">
                <a:sym typeface="Symbol"/>
              </a:rPr>
              <a:t>Jadi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/>
              <a:t>pernyataan</a:t>
            </a:r>
            <a:r>
              <a:rPr lang="en-US" sz="3200" dirty="0" smtClean="0"/>
              <a:t>  p</a:t>
            </a:r>
            <a:r>
              <a:rPr lang="en-US" sz="3200" dirty="0" smtClean="0">
                <a:sym typeface="Symbol"/>
              </a:rPr>
              <a:t> (r  q), </a:t>
            </a:r>
            <a:r>
              <a:rPr lang="en-US" sz="3200" dirty="0" err="1" smtClean="0">
                <a:sym typeface="Symbol"/>
              </a:rPr>
              <a:t>bentuk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klausulnya</a:t>
            </a:r>
            <a:r>
              <a:rPr lang="en-US" sz="3200" dirty="0" smtClean="0">
                <a:sym typeface="Symbol"/>
              </a:rPr>
              <a:t>  {p},  {r,  q}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92320" y="285728"/>
            <a:ext cx="750099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Contoh</a:t>
            </a:r>
            <a:r>
              <a:rPr lang="en-US" sz="3200" dirty="0" smtClean="0"/>
              <a:t> 2 :</a:t>
            </a:r>
          </a:p>
          <a:p>
            <a:r>
              <a:rPr lang="en-US" sz="3200" dirty="0" err="1" smtClean="0"/>
              <a:t>Diketahui</a:t>
            </a:r>
            <a:r>
              <a:rPr lang="en-US" sz="3200" dirty="0" smtClean="0"/>
              <a:t> </a:t>
            </a:r>
            <a:r>
              <a:rPr lang="en-US" sz="3200" dirty="0" err="1" smtClean="0"/>
              <a:t>pernyataan</a:t>
            </a:r>
            <a:r>
              <a:rPr lang="en-US" sz="3200" dirty="0" smtClean="0"/>
              <a:t> </a:t>
            </a:r>
            <a:r>
              <a:rPr lang="en-US" sz="3200" dirty="0" smtClean="0">
                <a:sym typeface="Symbol"/>
              </a:rPr>
              <a:t>(</a:t>
            </a:r>
            <a:r>
              <a:rPr lang="en-US" sz="3200" dirty="0" smtClean="0"/>
              <a:t>p </a:t>
            </a:r>
            <a:r>
              <a:rPr lang="en-US" sz="3200" dirty="0" smtClean="0">
                <a:sym typeface="Symbol"/>
              </a:rPr>
              <a:t> (q  r)), </a:t>
            </a:r>
            <a:r>
              <a:rPr lang="en-US" sz="3200" dirty="0" err="1" smtClean="0">
                <a:sym typeface="Symbol"/>
              </a:rPr>
              <a:t>tuliskan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dalam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bentuk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Klausul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i="1" dirty="0" smtClean="0">
                <a:sym typeface="Symbol"/>
              </a:rPr>
              <a:t>(</a:t>
            </a:r>
            <a:r>
              <a:rPr lang="en-US" sz="3200" i="1" dirty="0" err="1" smtClean="0">
                <a:sym typeface="Symbol"/>
              </a:rPr>
              <a:t>clausul</a:t>
            </a:r>
            <a:r>
              <a:rPr lang="en-US" sz="3200" i="1" dirty="0" smtClean="0">
                <a:sym typeface="Symbol"/>
              </a:rPr>
              <a:t> form)</a:t>
            </a:r>
          </a:p>
          <a:p>
            <a:r>
              <a:rPr lang="en-US" sz="3200" i="1" dirty="0" err="1" smtClean="0">
                <a:sym typeface="Symbol"/>
              </a:rPr>
              <a:t>Jawab</a:t>
            </a:r>
            <a:r>
              <a:rPr lang="en-US" sz="3200" i="1" dirty="0" smtClean="0">
                <a:sym typeface="Symbol"/>
              </a:rPr>
              <a:t> :</a:t>
            </a:r>
          </a:p>
          <a:p>
            <a:r>
              <a:rPr lang="en-US" sz="3200" dirty="0" smtClean="0"/>
              <a:t>			</a:t>
            </a:r>
            <a:r>
              <a:rPr lang="en-US" sz="3200" dirty="0" smtClean="0">
                <a:sym typeface="Symbol"/>
              </a:rPr>
              <a:t>(</a:t>
            </a:r>
            <a:r>
              <a:rPr lang="en-US" sz="3200" dirty="0" smtClean="0"/>
              <a:t>p </a:t>
            </a:r>
            <a:r>
              <a:rPr lang="en-US" sz="3200" dirty="0" smtClean="0">
                <a:sym typeface="Symbol"/>
              </a:rPr>
              <a:t> (q  r))</a:t>
            </a:r>
          </a:p>
          <a:p>
            <a:r>
              <a:rPr lang="en-US" sz="3200" dirty="0" smtClean="0">
                <a:sym typeface="Symbol"/>
              </a:rPr>
              <a:t>I	: (</a:t>
            </a:r>
            <a:r>
              <a:rPr lang="en-US" sz="3200" dirty="0" smtClean="0"/>
              <a:t>p </a:t>
            </a:r>
            <a:r>
              <a:rPr lang="en-US" sz="3200" dirty="0" smtClean="0">
                <a:sym typeface="Symbol"/>
              </a:rPr>
              <a:t> (q  r)) </a:t>
            </a:r>
          </a:p>
          <a:p>
            <a:r>
              <a:rPr lang="en-US" sz="3200" dirty="0" smtClean="0">
                <a:sym typeface="Symbol"/>
              </a:rPr>
              <a:t>N	: </a:t>
            </a:r>
            <a:r>
              <a:rPr lang="en-US" sz="3200" dirty="0" smtClean="0"/>
              <a:t>p </a:t>
            </a:r>
            <a:r>
              <a:rPr lang="en-US" sz="3200" dirty="0" smtClean="0">
                <a:sym typeface="Symbol"/>
              </a:rPr>
              <a:t> (q  r)</a:t>
            </a:r>
          </a:p>
          <a:p>
            <a:r>
              <a:rPr lang="en-US" sz="3200" dirty="0" smtClean="0">
                <a:sym typeface="Symbol"/>
              </a:rPr>
              <a:t>	: </a:t>
            </a:r>
            <a:r>
              <a:rPr lang="en-US" sz="3200" dirty="0" smtClean="0"/>
              <a:t>p </a:t>
            </a:r>
            <a:r>
              <a:rPr lang="en-US" sz="3200" dirty="0" smtClean="0">
                <a:sym typeface="Symbol"/>
              </a:rPr>
              <a:t> (q  r)</a:t>
            </a:r>
          </a:p>
          <a:p>
            <a:r>
              <a:rPr lang="en-US" sz="3200" dirty="0" smtClean="0">
                <a:sym typeface="Symbol"/>
              </a:rPr>
              <a:t>	: </a:t>
            </a:r>
            <a:r>
              <a:rPr lang="en-US" sz="3200" dirty="0" smtClean="0"/>
              <a:t>p </a:t>
            </a:r>
            <a:r>
              <a:rPr lang="en-US" sz="3200" dirty="0" smtClean="0">
                <a:sym typeface="Symbol"/>
              </a:rPr>
              <a:t> (q  r)</a:t>
            </a:r>
          </a:p>
          <a:p>
            <a:r>
              <a:rPr lang="en-US" sz="3200" dirty="0" smtClean="0">
                <a:sym typeface="Symbol"/>
              </a:rPr>
              <a:t>D	: (</a:t>
            </a:r>
            <a:r>
              <a:rPr lang="en-US" sz="3200" dirty="0" smtClean="0"/>
              <a:t>p </a:t>
            </a:r>
            <a:r>
              <a:rPr lang="en-US" sz="3200" dirty="0" smtClean="0">
                <a:sym typeface="Symbol"/>
              </a:rPr>
              <a:t> q)  (</a:t>
            </a:r>
            <a:r>
              <a:rPr lang="en-US" sz="3200" dirty="0" smtClean="0"/>
              <a:t>p </a:t>
            </a:r>
            <a:r>
              <a:rPr lang="en-US" sz="3200" dirty="0" smtClean="0">
                <a:sym typeface="Symbol"/>
              </a:rPr>
              <a:t>r)</a:t>
            </a:r>
          </a:p>
          <a:p>
            <a:r>
              <a:rPr lang="en-US" sz="3200" dirty="0" smtClean="0">
                <a:sym typeface="Symbol"/>
              </a:rPr>
              <a:t>O	: {</a:t>
            </a:r>
            <a:r>
              <a:rPr lang="en-US" sz="3200" dirty="0" smtClean="0"/>
              <a:t>p,</a:t>
            </a:r>
            <a:r>
              <a:rPr lang="en-US" sz="3200" dirty="0" smtClean="0">
                <a:sym typeface="Symbol"/>
              </a:rPr>
              <a:t> q},</a:t>
            </a:r>
          </a:p>
          <a:p>
            <a:r>
              <a:rPr lang="en-US" sz="3200" dirty="0" smtClean="0">
                <a:sym typeface="Symbol"/>
              </a:rPr>
              <a:t>	  {p</a:t>
            </a:r>
            <a:r>
              <a:rPr lang="en-US" sz="3200" smtClean="0">
                <a:sym typeface="Symbol"/>
              </a:rPr>
              <a:t>, r}</a:t>
            </a:r>
            <a:endParaRPr lang="en-US" sz="3200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92320" y="285728"/>
            <a:ext cx="75009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Soal</a:t>
            </a:r>
            <a:r>
              <a:rPr lang="en-US" sz="3200" dirty="0" smtClean="0"/>
              <a:t> </a:t>
            </a:r>
            <a:r>
              <a:rPr lang="en-US" sz="3200" dirty="0" err="1" smtClean="0"/>
              <a:t>Latihan</a:t>
            </a:r>
            <a:r>
              <a:rPr lang="en-US" sz="3200" dirty="0" smtClean="0"/>
              <a:t> :</a:t>
            </a:r>
          </a:p>
          <a:p>
            <a:endParaRPr lang="en-US" sz="3200" dirty="0" smtClean="0"/>
          </a:p>
          <a:p>
            <a:pPr marL="514350" indent="-514350">
              <a:buAutoNum type="alphaLcPeriod"/>
            </a:pPr>
            <a:r>
              <a:rPr lang="en-US" sz="3200" dirty="0" smtClean="0"/>
              <a:t>p </a:t>
            </a:r>
            <a:r>
              <a:rPr lang="en-US" sz="3200" dirty="0" smtClean="0">
                <a:sym typeface="Symbol"/>
              </a:rPr>
              <a:t> q</a:t>
            </a:r>
          </a:p>
          <a:p>
            <a:pPr marL="514350" indent="-514350">
              <a:buAutoNum type="alphaLcPeriod"/>
            </a:pPr>
            <a:r>
              <a:rPr lang="en-US" sz="3200" dirty="0" smtClean="0">
                <a:sym typeface="Symbol"/>
              </a:rPr>
              <a:t>p  (r  q)</a:t>
            </a:r>
          </a:p>
          <a:p>
            <a:pPr marL="514350" indent="-514350">
              <a:buAutoNum type="alphaLcPeriod"/>
            </a:pPr>
            <a:r>
              <a:rPr lang="en-US" sz="3200" dirty="0" smtClean="0">
                <a:sym typeface="Symbol"/>
              </a:rPr>
              <a:t>(p  q)  (r  q)</a:t>
            </a:r>
          </a:p>
          <a:p>
            <a:pPr marL="514350" indent="-514350">
              <a:buAutoNum type="alphaLcPeriod"/>
            </a:pPr>
            <a:r>
              <a:rPr lang="en-US" sz="3200" dirty="0" smtClean="0">
                <a:sym typeface="Symbol"/>
              </a:rPr>
              <a:t>(p  r)  (r  q)</a:t>
            </a:r>
          </a:p>
          <a:p>
            <a:pPr marL="514350" indent="-514350">
              <a:buAutoNum type="alphaLcPeriod"/>
            </a:pPr>
            <a:r>
              <a:rPr lang="en-US" sz="3200" dirty="0" smtClean="0">
                <a:sym typeface="Symbol"/>
              </a:rPr>
              <a:t>(r  p)  (r  q)</a:t>
            </a:r>
          </a:p>
          <a:p>
            <a:pPr marL="514350" indent="-514350">
              <a:buAutoNum type="alphaLcPeriod"/>
            </a:pPr>
            <a:r>
              <a:rPr lang="en-US" sz="3200" dirty="0" smtClean="0">
                <a:sym typeface="Symbol"/>
              </a:rPr>
              <a:t>(p  (r  q))</a:t>
            </a:r>
          </a:p>
          <a:p>
            <a:pPr marL="514350" indent="-514350">
              <a:buAutoNum type="alphaLcPeriod"/>
            </a:pPr>
            <a:r>
              <a:rPr lang="en-US" sz="3200" dirty="0" smtClean="0">
                <a:sym typeface="Symbol"/>
              </a:rPr>
              <a:t>(p  (q  r))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357166"/>
            <a:ext cx="7593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en-US" sz="3200" dirty="0" smtClean="0">
                <a:sym typeface="Symbol"/>
              </a:rPr>
              <a:t>D. </a:t>
            </a:r>
            <a:r>
              <a:rPr lang="en-US" sz="3200" dirty="0" err="1" smtClean="0">
                <a:sym typeface="Symbol"/>
              </a:rPr>
              <a:t>Prinsip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Resolusi</a:t>
            </a:r>
            <a:endParaRPr lang="en-US" sz="3200" dirty="0" smtClean="0">
              <a:sym typeface="Symbo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92320" y="1214422"/>
            <a:ext cx="750099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Bentuk</a:t>
            </a:r>
            <a:r>
              <a:rPr lang="en-US" sz="3200" dirty="0" smtClean="0"/>
              <a:t> </a:t>
            </a:r>
            <a:r>
              <a:rPr lang="en-US" sz="3200" dirty="0" err="1" smtClean="0"/>
              <a:t>Umum</a:t>
            </a:r>
            <a:r>
              <a:rPr lang="en-US" sz="3200" dirty="0" smtClean="0"/>
              <a:t> </a:t>
            </a:r>
            <a:r>
              <a:rPr lang="en-US" sz="3200" dirty="0" err="1" smtClean="0"/>
              <a:t>Prinsip</a:t>
            </a:r>
            <a:r>
              <a:rPr lang="en-US" sz="3200" dirty="0" smtClean="0"/>
              <a:t> </a:t>
            </a:r>
            <a:r>
              <a:rPr lang="en-US" sz="3200" dirty="0" err="1" smtClean="0"/>
              <a:t>Resolusi</a:t>
            </a:r>
            <a:r>
              <a:rPr lang="en-US" sz="3200" dirty="0" smtClean="0"/>
              <a:t> </a:t>
            </a:r>
            <a:r>
              <a:rPr lang="en-US" sz="3200" dirty="0" err="1" smtClean="0"/>
              <a:t>didefinisikan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berikut</a:t>
            </a:r>
            <a:r>
              <a:rPr lang="en-US" sz="3200" dirty="0" smtClean="0"/>
              <a:t> :</a:t>
            </a:r>
          </a:p>
          <a:p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 smtClean="0"/>
              <a:t>diketahui</a:t>
            </a:r>
            <a:r>
              <a:rPr lang="en-US" sz="3200" dirty="0" smtClean="0"/>
              <a:t> </a:t>
            </a:r>
            <a:r>
              <a:rPr lang="en-US" sz="3200" dirty="0" err="1" smtClean="0"/>
              <a:t>bentuk</a:t>
            </a:r>
            <a:r>
              <a:rPr lang="en-US" sz="3200" dirty="0" smtClean="0"/>
              <a:t> </a:t>
            </a:r>
            <a:r>
              <a:rPr lang="en-US" sz="3200" dirty="0" err="1" smtClean="0"/>
              <a:t>klausa</a:t>
            </a:r>
            <a:r>
              <a:rPr lang="en-US" sz="3200" dirty="0" smtClean="0"/>
              <a:t>, </a:t>
            </a:r>
            <a:r>
              <a:rPr lang="en-US" sz="3200" dirty="0" err="1" smtClean="0"/>
              <a:t>maka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ditentukan</a:t>
            </a:r>
            <a:r>
              <a:rPr lang="en-US" sz="3200" dirty="0" smtClean="0"/>
              <a:t> </a:t>
            </a:r>
            <a:r>
              <a:rPr lang="en-US" sz="3200" dirty="0" err="1" smtClean="0"/>
              <a:t>bentuk</a:t>
            </a:r>
            <a:r>
              <a:rPr lang="en-US" sz="3200" dirty="0" smtClean="0"/>
              <a:t> </a:t>
            </a:r>
            <a:r>
              <a:rPr lang="en-US" sz="3200" dirty="0" err="1" smtClean="0"/>
              <a:t>klausa</a:t>
            </a:r>
            <a:r>
              <a:rPr lang="en-US" sz="3200" dirty="0" smtClean="0"/>
              <a:t>  </a:t>
            </a:r>
            <a:r>
              <a:rPr lang="en-US" sz="3200" dirty="0" err="1" smtClean="0"/>
              <a:t>conklusinya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4000" dirty="0" smtClean="0"/>
              <a:t>{</a:t>
            </a:r>
            <a:r>
              <a:rPr lang="en-US" sz="4000" dirty="0" smtClean="0">
                <a:sym typeface="Symbol"/>
              </a:rPr>
              <a:t>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, . . . , , …. </a:t>
            </a:r>
            <a:r>
              <a:rPr lang="en-US" sz="4000" baseline="-25000" dirty="0" smtClean="0">
                <a:sym typeface="Symbol"/>
              </a:rPr>
              <a:t>n</a:t>
            </a:r>
            <a:r>
              <a:rPr lang="en-US" sz="4000" dirty="0" smtClean="0"/>
              <a:t>}</a:t>
            </a:r>
          </a:p>
          <a:p>
            <a:r>
              <a:rPr lang="en-US" sz="4000" dirty="0" smtClean="0"/>
              <a:t>{</a:t>
            </a:r>
            <a:r>
              <a:rPr lang="en-US" sz="4000" dirty="0" smtClean="0">
                <a:sym typeface="Symbol"/>
              </a:rPr>
              <a:t>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, . . . , . . . </a:t>
            </a:r>
            <a:r>
              <a:rPr lang="en-US" sz="4000" baseline="-25000" dirty="0" smtClean="0">
                <a:sym typeface="Symbol"/>
              </a:rPr>
              <a:t>m</a:t>
            </a:r>
            <a:r>
              <a:rPr lang="en-US" sz="4000" dirty="0" smtClean="0"/>
              <a:t>}</a:t>
            </a:r>
          </a:p>
          <a:p>
            <a:endParaRPr lang="en-US" sz="2400" dirty="0" smtClean="0"/>
          </a:p>
          <a:p>
            <a:r>
              <a:rPr lang="en-US" sz="4000" dirty="0" smtClean="0"/>
              <a:t>{</a:t>
            </a:r>
            <a:r>
              <a:rPr lang="en-US" sz="4000" dirty="0" smtClean="0">
                <a:sym typeface="Symbol"/>
              </a:rPr>
              <a:t>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, . . . ,</a:t>
            </a:r>
            <a:r>
              <a:rPr lang="en-US" sz="4000" baseline="-25000" dirty="0" smtClean="0">
                <a:sym typeface="Symbol"/>
              </a:rPr>
              <a:t>n</a:t>
            </a:r>
            <a:r>
              <a:rPr lang="en-US" sz="4000" dirty="0" smtClean="0"/>
              <a:t>, </a:t>
            </a:r>
            <a:r>
              <a:rPr lang="en-US" sz="4000" dirty="0" smtClean="0">
                <a:sym typeface="Symbol"/>
              </a:rPr>
              <a:t>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, . . . , </a:t>
            </a:r>
            <a:r>
              <a:rPr lang="en-US" sz="4000" baseline="-25000" dirty="0" smtClean="0">
                <a:sym typeface="Symbol"/>
              </a:rPr>
              <a:t>m</a:t>
            </a:r>
            <a:r>
              <a:rPr lang="en-US" sz="4000" dirty="0" smtClean="0"/>
              <a:t>}</a:t>
            </a:r>
          </a:p>
          <a:p>
            <a:endParaRPr lang="en-US" sz="4000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142976" y="5213362"/>
            <a:ext cx="464347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92320" y="285728"/>
            <a:ext cx="750099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Contoh</a:t>
            </a:r>
            <a:r>
              <a:rPr lang="en-US" sz="3200" dirty="0" smtClean="0"/>
              <a:t> 3 :</a:t>
            </a:r>
          </a:p>
          <a:p>
            <a:endParaRPr lang="en-US" sz="3200" dirty="0" smtClean="0"/>
          </a:p>
          <a:p>
            <a:r>
              <a:rPr lang="en-US" sz="3200" dirty="0" err="1" smtClean="0"/>
              <a:t>Diketahui</a:t>
            </a:r>
            <a:r>
              <a:rPr lang="en-US" sz="3200" dirty="0" smtClean="0"/>
              <a:t>  {p, q}</a:t>
            </a:r>
          </a:p>
          <a:p>
            <a:r>
              <a:rPr lang="en-US" sz="3200" dirty="0" smtClean="0"/>
              <a:t>		{</a:t>
            </a:r>
            <a:r>
              <a:rPr lang="en-US" sz="3200" dirty="0" smtClean="0">
                <a:sym typeface="Symbol"/>
              </a:rPr>
              <a:t>p, r}</a:t>
            </a:r>
          </a:p>
          <a:p>
            <a:endParaRPr lang="en-US" sz="3200" i="1" dirty="0" smtClean="0">
              <a:sym typeface="Symbol"/>
            </a:endParaRPr>
          </a:p>
          <a:p>
            <a:r>
              <a:rPr lang="en-US" sz="3200" i="1" dirty="0" err="1" smtClean="0">
                <a:sym typeface="Symbol"/>
              </a:rPr>
              <a:t>Maka</a:t>
            </a:r>
            <a:r>
              <a:rPr lang="en-US" sz="3200" i="1" dirty="0" smtClean="0">
                <a:sym typeface="Symbol"/>
              </a:rPr>
              <a:t> </a:t>
            </a:r>
            <a:r>
              <a:rPr lang="en-US" sz="3200" i="1" dirty="0" err="1" smtClean="0">
                <a:sym typeface="Symbol"/>
              </a:rPr>
              <a:t>kesimpulanya</a:t>
            </a:r>
            <a:r>
              <a:rPr lang="en-US" sz="3200" i="1" dirty="0" smtClean="0">
                <a:sym typeface="Symbol"/>
              </a:rPr>
              <a:t> </a:t>
            </a:r>
            <a:r>
              <a:rPr lang="en-US" sz="3200" dirty="0" smtClean="0">
                <a:sym typeface="Symbol"/>
              </a:rPr>
              <a:t>{p, r}</a:t>
            </a:r>
          </a:p>
          <a:p>
            <a:endParaRPr lang="en-US" sz="3200" dirty="0" smtClean="0">
              <a:sym typeface="Symbol"/>
            </a:endParaRPr>
          </a:p>
          <a:p>
            <a:r>
              <a:rPr lang="en-US" sz="3200" dirty="0" err="1" smtClean="0">
                <a:sym typeface="Symbol"/>
              </a:rPr>
              <a:t>Jika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di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hubungkan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dengan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Inferensi</a:t>
            </a:r>
            <a:r>
              <a:rPr lang="en-US" sz="3200" dirty="0" smtClean="0">
                <a:sym typeface="Symbol"/>
              </a:rPr>
              <a:t> Modus </a:t>
            </a:r>
            <a:r>
              <a:rPr lang="en-US" sz="3200" dirty="0" err="1" smtClean="0">
                <a:sym typeface="Symbol"/>
              </a:rPr>
              <a:t>Ponen</a:t>
            </a:r>
            <a:r>
              <a:rPr lang="en-US" sz="3200" dirty="0" smtClean="0">
                <a:sym typeface="Symbol"/>
              </a:rPr>
              <a:t> (MP), Modus </a:t>
            </a:r>
            <a:r>
              <a:rPr lang="en-US" sz="3200" dirty="0" err="1" smtClean="0">
                <a:sym typeface="Symbol"/>
              </a:rPr>
              <a:t>Tolen</a:t>
            </a:r>
            <a:r>
              <a:rPr lang="en-US" sz="3200" dirty="0" smtClean="0">
                <a:sym typeface="Symbol"/>
              </a:rPr>
              <a:t> (MT) </a:t>
            </a:r>
            <a:r>
              <a:rPr lang="en-US" sz="3200" dirty="0" err="1" smtClean="0">
                <a:sym typeface="Symbol"/>
              </a:rPr>
              <a:t>dan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Silogisme</a:t>
            </a:r>
            <a:r>
              <a:rPr lang="en-US" sz="3200" dirty="0" smtClean="0">
                <a:sym typeface="Symbol"/>
              </a:rPr>
              <a:t> (S), </a:t>
            </a:r>
            <a:r>
              <a:rPr lang="en-US" sz="3200" dirty="0" err="1" smtClean="0">
                <a:sym typeface="Symbol"/>
              </a:rPr>
              <a:t>maka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dapat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dituliskan</a:t>
            </a:r>
            <a:r>
              <a:rPr lang="en-US" sz="3200" dirty="0" smtClean="0">
                <a:sym typeface="Symbol"/>
              </a:rPr>
              <a:t> 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92320" y="285728"/>
            <a:ext cx="750099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Modus </a:t>
            </a:r>
            <a:r>
              <a:rPr lang="en-US" sz="3200" dirty="0" err="1" smtClean="0"/>
              <a:t>Ponen</a:t>
            </a:r>
            <a:r>
              <a:rPr lang="en-US" sz="3200" dirty="0" smtClean="0"/>
              <a:t> (MP)</a:t>
            </a:r>
          </a:p>
          <a:p>
            <a:r>
              <a:rPr lang="en-US" sz="3200" dirty="0" smtClean="0"/>
              <a:t>p </a:t>
            </a:r>
            <a:r>
              <a:rPr lang="en-US" sz="3200" dirty="0" smtClean="0">
                <a:sym typeface="Symbol"/>
              </a:rPr>
              <a:t> q	{p, q}</a:t>
            </a:r>
          </a:p>
          <a:p>
            <a:r>
              <a:rPr lang="en-US" sz="3200" dirty="0" smtClean="0">
                <a:sym typeface="Symbol"/>
              </a:rPr>
              <a:t>p		{p}</a:t>
            </a:r>
          </a:p>
          <a:p>
            <a:endParaRPr lang="en-US" dirty="0" smtClean="0">
              <a:sym typeface="Symbol"/>
            </a:endParaRPr>
          </a:p>
          <a:p>
            <a:r>
              <a:rPr lang="en-US" sz="3200" dirty="0" smtClean="0">
                <a:sym typeface="Symbol"/>
              </a:rPr>
              <a:t>q		{q}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		Modus </a:t>
            </a:r>
            <a:r>
              <a:rPr lang="en-US" sz="3200" dirty="0" err="1" smtClean="0"/>
              <a:t>Tolen</a:t>
            </a:r>
            <a:r>
              <a:rPr lang="en-US" sz="3200" dirty="0" smtClean="0"/>
              <a:t> (MT)</a:t>
            </a:r>
          </a:p>
          <a:p>
            <a:r>
              <a:rPr lang="en-US" sz="3200" dirty="0" smtClean="0"/>
              <a:t>		p </a:t>
            </a:r>
            <a:r>
              <a:rPr lang="en-US" sz="3200" dirty="0" smtClean="0">
                <a:sym typeface="Symbol"/>
              </a:rPr>
              <a:t> q	{p, q}</a:t>
            </a:r>
          </a:p>
          <a:p>
            <a:r>
              <a:rPr lang="en-US" sz="3200" dirty="0" smtClean="0">
                <a:sym typeface="Symbol"/>
              </a:rPr>
              <a:t>		q		{q}</a:t>
            </a:r>
          </a:p>
          <a:p>
            <a:endParaRPr lang="en-US" sz="1400" dirty="0" smtClean="0">
              <a:sym typeface="Symbol"/>
            </a:endParaRPr>
          </a:p>
          <a:p>
            <a:r>
              <a:rPr lang="en-US" sz="3200" dirty="0" smtClean="0">
                <a:sym typeface="Symbol"/>
              </a:rPr>
              <a:t>		p		{p}</a:t>
            </a:r>
            <a:endParaRPr lang="en-US" sz="3200" dirty="0" smtClean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142976" y="2000240"/>
            <a:ext cx="142876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000364" y="2000240"/>
            <a:ext cx="142876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928926" y="4664228"/>
            <a:ext cx="142876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86314" y="4664228"/>
            <a:ext cx="142876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92320" y="285728"/>
            <a:ext cx="750099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Silogisme</a:t>
            </a:r>
            <a:r>
              <a:rPr lang="en-US" sz="3200" dirty="0" smtClean="0"/>
              <a:t> (S)</a:t>
            </a:r>
          </a:p>
          <a:p>
            <a:r>
              <a:rPr lang="en-US" sz="3200" dirty="0" smtClean="0"/>
              <a:t>p </a:t>
            </a:r>
            <a:r>
              <a:rPr lang="en-US" sz="3200" dirty="0" smtClean="0">
                <a:sym typeface="Symbol"/>
              </a:rPr>
              <a:t> q	{p, q}</a:t>
            </a:r>
          </a:p>
          <a:p>
            <a:r>
              <a:rPr lang="en-US" sz="3200" dirty="0" smtClean="0">
                <a:sym typeface="Symbol"/>
              </a:rPr>
              <a:t>q  r	{q, r}</a:t>
            </a:r>
          </a:p>
          <a:p>
            <a:endParaRPr lang="en-US" dirty="0" smtClean="0">
              <a:sym typeface="Symbol"/>
            </a:endParaRPr>
          </a:p>
          <a:p>
            <a:r>
              <a:rPr lang="en-US" sz="3200" dirty="0" smtClean="0">
                <a:sym typeface="Symbol"/>
              </a:rPr>
              <a:t>p  r 	{p, r}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err="1" smtClean="0"/>
              <a:t>Metode</a:t>
            </a:r>
            <a:r>
              <a:rPr lang="en-US" sz="3200" dirty="0" smtClean="0"/>
              <a:t> </a:t>
            </a:r>
            <a:r>
              <a:rPr lang="en-US" sz="3200" dirty="0" err="1" smtClean="0"/>
              <a:t>umum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membuktikan</a:t>
            </a:r>
            <a:r>
              <a:rPr lang="en-US" sz="3200" dirty="0" smtClean="0"/>
              <a:t>  </a:t>
            </a:r>
            <a:r>
              <a:rPr lang="en-US" sz="3200" dirty="0" err="1" smtClean="0"/>
              <a:t>bahwa</a:t>
            </a:r>
            <a:r>
              <a:rPr lang="en-US" sz="3200" dirty="0" smtClean="0"/>
              <a:t> </a:t>
            </a:r>
            <a:r>
              <a:rPr lang="en-US" sz="3200" dirty="0" err="1" smtClean="0"/>
              <a:t>himpunan</a:t>
            </a:r>
            <a:r>
              <a:rPr lang="en-US" sz="3200" dirty="0" smtClean="0"/>
              <a:t> </a:t>
            </a:r>
            <a:r>
              <a:rPr lang="en-US" sz="3200" dirty="0" smtClean="0">
                <a:sym typeface="Symbol"/>
              </a:rPr>
              <a:t> </a:t>
            </a:r>
            <a:r>
              <a:rPr lang="en-US" sz="3200" dirty="0" err="1" smtClean="0">
                <a:sym typeface="Symbol"/>
              </a:rPr>
              <a:t>secara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logis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dalam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bentuk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klausul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jika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dapat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dibuktikan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sampai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menghasilkan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himpunan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kososng</a:t>
            </a:r>
            <a:r>
              <a:rPr lang="en-US" sz="3200" dirty="0" smtClean="0">
                <a:sym typeface="Symbol"/>
              </a:rPr>
              <a:t> { } </a:t>
            </a:r>
            <a:endParaRPr lang="en-US" sz="3200" dirty="0" smtClean="0"/>
          </a:p>
          <a:p>
            <a:r>
              <a:rPr lang="en-US" sz="3200" dirty="0" smtClean="0"/>
              <a:t>		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142976" y="2000240"/>
            <a:ext cx="142876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000364" y="2000240"/>
            <a:ext cx="142876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92320" y="285728"/>
            <a:ext cx="750099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Contoh</a:t>
            </a:r>
            <a:r>
              <a:rPr lang="en-US" sz="3200" dirty="0" smtClean="0"/>
              <a:t> 5 :</a:t>
            </a:r>
          </a:p>
          <a:p>
            <a:endParaRPr lang="en-US" sz="3200" dirty="0" smtClean="0"/>
          </a:p>
          <a:p>
            <a:r>
              <a:rPr lang="en-US" sz="3200" dirty="0" err="1" smtClean="0"/>
              <a:t>Diketahui</a:t>
            </a:r>
            <a:r>
              <a:rPr lang="en-US" sz="3200" dirty="0" smtClean="0"/>
              <a:t> </a:t>
            </a:r>
            <a:r>
              <a:rPr lang="en-US" sz="3200" dirty="0" err="1" smtClean="0"/>
              <a:t>himpunan</a:t>
            </a:r>
            <a:r>
              <a:rPr lang="en-US" sz="3200" dirty="0" smtClean="0"/>
              <a:t> </a:t>
            </a:r>
            <a:r>
              <a:rPr lang="en-US" sz="3200" dirty="0" err="1" smtClean="0"/>
              <a:t>klausul</a:t>
            </a:r>
            <a:r>
              <a:rPr lang="en-US" sz="3200" dirty="0" smtClean="0"/>
              <a:t>, </a:t>
            </a:r>
            <a:r>
              <a:rPr lang="en-US" sz="3200" dirty="0" err="1" smtClean="0"/>
              <a:t>apakah</a:t>
            </a:r>
            <a:r>
              <a:rPr lang="en-US" sz="3200" dirty="0" smtClean="0"/>
              <a:t> </a:t>
            </a:r>
            <a:r>
              <a:rPr lang="en-US" sz="3200" dirty="0" err="1" smtClean="0"/>
              <a:t>himpunan</a:t>
            </a:r>
            <a:r>
              <a:rPr lang="en-US" sz="3200" dirty="0" smtClean="0"/>
              <a:t> </a:t>
            </a:r>
            <a:r>
              <a:rPr lang="en-US" sz="3200" dirty="0" err="1" smtClean="0"/>
              <a:t>itu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logis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bentuk</a:t>
            </a:r>
            <a:r>
              <a:rPr lang="en-US" sz="3200" dirty="0" smtClean="0"/>
              <a:t> </a:t>
            </a:r>
            <a:r>
              <a:rPr lang="en-US" sz="3200" dirty="0" err="1" smtClean="0"/>
              <a:t>klausul</a:t>
            </a:r>
            <a:r>
              <a:rPr lang="en-US" sz="3200" dirty="0" smtClean="0"/>
              <a:t> ? 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{</a:t>
            </a:r>
            <a:r>
              <a:rPr lang="en-US" sz="3200" dirty="0" smtClean="0">
                <a:sym typeface="Symbol"/>
              </a:rPr>
              <a:t></a:t>
            </a:r>
            <a:r>
              <a:rPr lang="en-US" sz="3200" dirty="0" smtClean="0"/>
              <a:t>p,  q}		</a:t>
            </a:r>
            <a:r>
              <a:rPr lang="en-US" sz="3200" dirty="0" err="1" smtClean="0"/>
              <a:t>premis</a:t>
            </a:r>
            <a:endParaRPr lang="en-US" sz="3200" dirty="0" smtClean="0"/>
          </a:p>
          <a:p>
            <a:pPr marL="514350" indent="-514350">
              <a:buFontTx/>
              <a:buAutoNum type="arabicPeriod"/>
            </a:pPr>
            <a:r>
              <a:rPr lang="en-US" sz="3200" dirty="0" smtClean="0"/>
              <a:t>{</a:t>
            </a:r>
            <a:r>
              <a:rPr lang="en-US" sz="3200" dirty="0" smtClean="0">
                <a:sym typeface="Symbol"/>
              </a:rPr>
              <a:t></a:t>
            </a:r>
            <a:r>
              <a:rPr lang="en-US" sz="3200" dirty="0" smtClean="0"/>
              <a:t>s,  p,  q}	</a:t>
            </a:r>
            <a:r>
              <a:rPr lang="en-US" sz="3200" dirty="0" err="1" smtClean="0"/>
              <a:t>premis</a:t>
            </a:r>
            <a:endParaRPr lang="en-US" sz="3200" dirty="0" smtClean="0"/>
          </a:p>
          <a:p>
            <a:pPr marL="514350" indent="-514350">
              <a:buFontTx/>
              <a:buAutoNum type="arabicPeriod"/>
            </a:pPr>
            <a:r>
              <a:rPr lang="en-US" sz="3200" dirty="0" smtClean="0"/>
              <a:t>{s}		</a:t>
            </a:r>
            <a:r>
              <a:rPr lang="en-US" sz="3200" dirty="0" err="1" smtClean="0"/>
              <a:t>premis</a:t>
            </a:r>
            <a:endParaRPr lang="en-US" sz="3200" dirty="0" smtClean="0"/>
          </a:p>
          <a:p>
            <a:pPr marL="514350" indent="-514350">
              <a:buFontTx/>
              <a:buAutoNum type="arabicPeriod"/>
            </a:pPr>
            <a:r>
              <a:rPr lang="en-US" sz="3200" dirty="0" smtClean="0"/>
              <a:t>{</a:t>
            </a:r>
            <a:r>
              <a:rPr lang="en-US" sz="3200" dirty="0" smtClean="0">
                <a:sym typeface="Symbol"/>
              </a:rPr>
              <a:t>q}		</a:t>
            </a:r>
            <a:r>
              <a:rPr lang="en-US" sz="3200" dirty="0" err="1" smtClean="0">
                <a:sym typeface="Symbol"/>
              </a:rPr>
              <a:t>premis</a:t>
            </a:r>
            <a:endParaRPr lang="en-US" sz="3200" dirty="0" smtClean="0"/>
          </a:p>
          <a:p>
            <a:pPr marL="514350" indent="-514350">
              <a:buAutoNum type="arabicPeriod"/>
            </a:pPr>
            <a:r>
              <a:rPr lang="en-US" sz="3200" dirty="0" smtClean="0"/>
              <a:t>{p,  q}		</a:t>
            </a:r>
            <a:r>
              <a:rPr lang="en-US" sz="3200" dirty="0" err="1" smtClean="0"/>
              <a:t>hasil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3 </a:t>
            </a:r>
            <a:r>
              <a:rPr lang="en-US" sz="3200" dirty="0" err="1" smtClean="0"/>
              <a:t>dan</a:t>
            </a:r>
            <a:r>
              <a:rPr lang="en-US" sz="3200" dirty="0" smtClean="0"/>
              <a:t> 2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{q}		</a:t>
            </a:r>
            <a:r>
              <a:rPr lang="en-US" sz="3200" dirty="0" err="1" smtClean="0"/>
              <a:t>hasil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5 </a:t>
            </a:r>
            <a:r>
              <a:rPr lang="en-US" sz="3200" dirty="0" err="1" smtClean="0"/>
              <a:t>dan</a:t>
            </a:r>
            <a:r>
              <a:rPr lang="en-US" sz="3200" dirty="0" smtClean="0"/>
              <a:t> 1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{ }			</a:t>
            </a:r>
            <a:r>
              <a:rPr lang="en-US" sz="3200" dirty="0" err="1" smtClean="0"/>
              <a:t>hasil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6 </a:t>
            </a:r>
            <a:r>
              <a:rPr lang="en-US" sz="3200" dirty="0" err="1" smtClean="0"/>
              <a:t>dan</a:t>
            </a:r>
            <a:r>
              <a:rPr lang="en-US" sz="3200" dirty="0" smtClean="0"/>
              <a:t> 4</a:t>
            </a:r>
          </a:p>
          <a:p>
            <a:r>
              <a:rPr lang="en-US" sz="3200" dirty="0" smtClean="0">
                <a:sym typeface="Symbol"/>
              </a:rPr>
              <a:t>	</a:t>
            </a:r>
            <a:r>
              <a:rPr lang="en-US" sz="3200" dirty="0" err="1" smtClean="0">
                <a:sym typeface="Symbol"/>
              </a:rPr>
              <a:t>Terbukti</a:t>
            </a:r>
            <a:endParaRPr lang="en-US" sz="3200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92320" y="285728"/>
            <a:ext cx="750099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Contoh</a:t>
            </a:r>
            <a:r>
              <a:rPr lang="en-US" sz="3200" dirty="0" smtClean="0"/>
              <a:t> 6 :</a:t>
            </a:r>
          </a:p>
          <a:p>
            <a:endParaRPr lang="en-US" sz="3200" dirty="0" smtClean="0"/>
          </a:p>
          <a:p>
            <a:r>
              <a:rPr lang="en-US" sz="3200" dirty="0" err="1" smtClean="0"/>
              <a:t>Diketahui</a:t>
            </a:r>
            <a:r>
              <a:rPr lang="en-US" sz="3200" dirty="0" smtClean="0"/>
              <a:t> </a:t>
            </a:r>
            <a:r>
              <a:rPr lang="en-US" sz="3200" dirty="0" err="1" smtClean="0"/>
              <a:t>himpunan</a:t>
            </a:r>
            <a:r>
              <a:rPr lang="en-US" sz="3200" dirty="0" smtClean="0"/>
              <a:t> </a:t>
            </a:r>
            <a:r>
              <a:rPr lang="en-US" sz="3200" dirty="0" err="1" smtClean="0"/>
              <a:t>klausul</a:t>
            </a:r>
            <a:r>
              <a:rPr lang="en-US" sz="3200" dirty="0" smtClean="0"/>
              <a:t> 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{p,  q}		</a:t>
            </a:r>
            <a:r>
              <a:rPr lang="en-US" sz="3200" dirty="0" err="1" smtClean="0"/>
              <a:t>premis</a:t>
            </a:r>
            <a:endParaRPr lang="en-US" sz="3200" dirty="0" smtClean="0"/>
          </a:p>
          <a:p>
            <a:pPr marL="514350" indent="-514350">
              <a:buFontTx/>
              <a:buAutoNum type="arabicPeriod"/>
            </a:pPr>
            <a:r>
              <a:rPr lang="en-US" sz="3200" dirty="0" smtClean="0"/>
              <a:t>{</a:t>
            </a:r>
            <a:r>
              <a:rPr lang="en-US" sz="3200" dirty="0" smtClean="0">
                <a:sym typeface="Symbol"/>
              </a:rPr>
              <a:t>p,</a:t>
            </a:r>
            <a:r>
              <a:rPr lang="en-US" sz="3200" dirty="0" smtClean="0"/>
              <a:t> r}		</a:t>
            </a:r>
            <a:r>
              <a:rPr lang="en-US" sz="3200" dirty="0" err="1" smtClean="0"/>
              <a:t>premis</a:t>
            </a:r>
            <a:endParaRPr lang="en-US" sz="3200" dirty="0" smtClean="0"/>
          </a:p>
          <a:p>
            <a:pPr marL="514350" indent="-514350">
              <a:buFontTx/>
              <a:buAutoNum type="arabicPeriod"/>
            </a:pPr>
            <a:r>
              <a:rPr lang="en-US" sz="3200" dirty="0" smtClean="0"/>
              <a:t>{</a:t>
            </a:r>
            <a:r>
              <a:rPr lang="en-US" sz="3200" dirty="0" smtClean="0">
                <a:sym typeface="Symbol"/>
              </a:rPr>
              <a:t>q,</a:t>
            </a:r>
            <a:r>
              <a:rPr lang="en-US" sz="3200" dirty="0" smtClean="0"/>
              <a:t> r} 		</a:t>
            </a:r>
            <a:r>
              <a:rPr lang="en-US" sz="3200" dirty="0" err="1" smtClean="0"/>
              <a:t>premis</a:t>
            </a:r>
            <a:endParaRPr lang="en-US" sz="3200" dirty="0" smtClean="0"/>
          </a:p>
          <a:p>
            <a:pPr marL="514350" indent="-514350">
              <a:buFontTx/>
              <a:buAutoNum type="arabicPeriod"/>
            </a:pPr>
            <a:r>
              <a:rPr lang="en-US" sz="3200" dirty="0" smtClean="0"/>
              <a:t>{</a:t>
            </a:r>
            <a:r>
              <a:rPr lang="en-US" sz="3200" dirty="0" smtClean="0">
                <a:sym typeface="Symbol"/>
              </a:rPr>
              <a:t>r}		</a:t>
            </a:r>
            <a:r>
              <a:rPr lang="en-US" sz="3200" dirty="0" err="1" smtClean="0">
                <a:sym typeface="Symbol"/>
              </a:rPr>
              <a:t>premis</a:t>
            </a:r>
            <a:endParaRPr lang="en-US" sz="3200" dirty="0" smtClean="0"/>
          </a:p>
          <a:p>
            <a:pPr marL="514350" indent="-514350">
              <a:buAutoNum type="arabicPeriod"/>
            </a:pPr>
            <a:r>
              <a:rPr lang="en-US" sz="3200" dirty="0" smtClean="0"/>
              <a:t>{q, r}		</a:t>
            </a:r>
            <a:r>
              <a:rPr lang="en-US" sz="3200" dirty="0" err="1" smtClean="0"/>
              <a:t>hasil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1 </a:t>
            </a:r>
            <a:r>
              <a:rPr lang="en-US" sz="3200" dirty="0" err="1" smtClean="0"/>
              <a:t>dan</a:t>
            </a:r>
            <a:r>
              <a:rPr lang="en-US" sz="3200" dirty="0" smtClean="0"/>
              <a:t> 2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{r}		</a:t>
            </a:r>
            <a:r>
              <a:rPr lang="en-US" sz="3200" dirty="0" err="1" smtClean="0"/>
              <a:t>hasil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5 </a:t>
            </a:r>
            <a:r>
              <a:rPr lang="en-US" sz="3200" dirty="0" err="1" smtClean="0"/>
              <a:t>dan</a:t>
            </a:r>
            <a:r>
              <a:rPr lang="en-US" sz="3200" dirty="0" smtClean="0"/>
              <a:t> 3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{ }			</a:t>
            </a:r>
            <a:r>
              <a:rPr lang="en-US" sz="3200" dirty="0" err="1" smtClean="0"/>
              <a:t>hasil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6 </a:t>
            </a:r>
            <a:r>
              <a:rPr lang="en-US" sz="3200" dirty="0" err="1" smtClean="0"/>
              <a:t>dan</a:t>
            </a:r>
            <a:r>
              <a:rPr lang="en-US" sz="3200" dirty="0" smtClean="0"/>
              <a:t> 4</a:t>
            </a:r>
          </a:p>
          <a:p>
            <a:r>
              <a:rPr lang="en-US" sz="3200" dirty="0" smtClean="0">
                <a:sym typeface="Symbol"/>
              </a:rPr>
              <a:t>	</a:t>
            </a:r>
            <a:r>
              <a:rPr lang="en-US" sz="3200" dirty="0" err="1" smtClean="0">
                <a:sym typeface="Symbol"/>
              </a:rPr>
              <a:t>Terbukti</a:t>
            </a:r>
            <a:endParaRPr lang="en-US" sz="3200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357166"/>
            <a:ext cx="7593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lphaUcPeriod"/>
            </a:pPr>
            <a:r>
              <a:rPr lang="en-US" sz="3200" dirty="0" smtClean="0">
                <a:sym typeface="Symbol"/>
              </a:rPr>
              <a:t>Standard Axiom Schemata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4414" y="1357298"/>
            <a:ext cx="750099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Skema</a:t>
            </a:r>
            <a:r>
              <a:rPr lang="en-US" sz="3200" dirty="0" smtClean="0"/>
              <a:t> </a:t>
            </a:r>
            <a:r>
              <a:rPr lang="en-US" sz="3200" dirty="0" err="1" smtClean="0"/>
              <a:t>Aksioma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pola</a:t>
            </a:r>
            <a:r>
              <a:rPr lang="en-US" sz="3200" dirty="0" smtClean="0"/>
              <a:t> </a:t>
            </a:r>
            <a:r>
              <a:rPr lang="en-US" sz="3200" dirty="0" err="1" smtClean="0"/>
              <a:t>kalimat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ditafsirkan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aturan</a:t>
            </a:r>
            <a:r>
              <a:rPr lang="en-US" sz="3200" dirty="0" smtClean="0"/>
              <a:t> </a:t>
            </a:r>
            <a:r>
              <a:rPr lang="en-US" sz="3200" dirty="0" err="1" smtClean="0"/>
              <a:t>inferensi</a:t>
            </a:r>
            <a:r>
              <a:rPr lang="en-US" sz="3200" dirty="0" smtClean="0"/>
              <a:t> </a:t>
            </a:r>
            <a:r>
              <a:rPr lang="en-US" sz="3200" dirty="0" err="1" smtClean="0"/>
              <a:t>tanpa</a:t>
            </a:r>
            <a:r>
              <a:rPr lang="en-US" sz="3200" dirty="0" smtClean="0"/>
              <a:t> </a:t>
            </a:r>
            <a:r>
              <a:rPr lang="en-US" sz="3200" dirty="0" err="1" smtClean="0"/>
              <a:t>premis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id-ID" sz="3200" dirty="0" smtClean="0"/>
              <a:t>skema aksioma yang valid adalah pola kalimat yang menunjukkan suatu himpunan tak terhingga kalimat, yang semuanya valid</a:t>
            </a:r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92320" y="285728"/>
            <a:ext cx="75009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/>
          </a:p>
          <a:p>
            <a:endParaRPr lang="en-US" sz="3200" dirty="0" smtClean="0"/>
          </a:p>
          <a:p>
            <a:pPr marL="514350" indent="-514350">
              <a:buAutoNum type="alphaLcPeriod"/>
            </a:pPr>
            <a:r>
              <a:rPr lang="en-US" sz="3200" dirty="0" smtClean="0"/>
              <a:t>p </a:t>
            </a:r>
            <a:r>
              <a:rPr lang="en-US" sz="3200" dirty="0" smtClean="0">
                <a:sym typeface="Symbol"/>
              </a:rPr>
              <a:t> q</a:t>
            </a:r>
          </a:p>
          <a:p>
            <a:pPr marL="514350" indent="-514350"/>
            <a:r>
              <a:rPr lang="en-US" sz="3200" dirty="0" smtClean="0">
                <a:sym typeface="Symbol"/>
              </a:rPr>
              <a:t>p  (r  q)</a:t>
            </a:r>
          </a:p>
          <a:p>
            <a:pPr marL="514350" indent="-514350">
              <a:buAutoNum type="alphaLcPeriod"/>
            </a:pPr>
            <a:r>
              <a:rPr lang="en-US" sz="3200" dirty="0" smtClean="0">
                <a:sym typeface="Symbol"/>
              </a:rPr>
              <a:t>(p  q)  (r  q)</a:t>
            </a:r>
          </a:p>
          <a:p>
            <a:pPr marL="514350" indent="-514350">
              <a:buAutoNum type="alphaLcPeriod"/>
            </a:pPr>
            <a:r>
              <a:rPr lang="en-US" sz="3200" dirty="0" smtClean="0">
                <a:sym typeface="Symbol"/>
              </a:rPr>
              <a:t>(p  r)  (r  q)</a:t>
            </a:r>
          </a:p>
          <a:p>
            <a:pPr marL="514350" indent="-514350">
              <a:buAutoNum type="alphaLcPeriod"/>
            </a:pPr>
            <a:r>
              <a:rPr lang="en-US" sz="3200" dirty="0" smtClean="0">
                <a:sym typeface="Symbol"/>
              </a:rPr>
              <a:t>(r  p)  (r  q)</a:t>
            </a:r>
          </a:p>
          <a:p>
            <a:pPr marL="514350" indent="-514350">
              <a:buAutoNum type="alphaLcPeriod"/>
            </a:pPr>
            <a:r>
              <a:rPr lang="en-US" sz="3200" dirty="0" smtClean="0">
                <a:sym typeface="Symbol"/>
              </a:rPr>
              <a:t>(p  (r  q))</a:t>
            </a:r>
          </a:p>
          <a:p>
            <a:pPr marL="514350" indent="-514350">
              <a:buAutoNum type="alphaLcPeriod"/>
            </a:pPr>
            <a:r>
              <a:rPr lang="en-US" sz="3200" dirty="0" smtClean="0">
                <a:sym typeface="Symbol"/>
              </a:rPr>
              <a:t>(p  (q  p))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92320" y="285728"/>
            <a:ext cx="750099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Jawaban</a:t>
            </a:r>
            <a:r>
              <a:rPr lang="en-US" sz="3200" dirty="0" smtClean="0"/>
              <a:t> :</a:t>
            </a:r>
          </a:p>
          <a:p>
            <a:endParaRPr lang="en-US" sz="3200" dirty="0" smtClean="0"/>
          </a:p>
          <a:p>
            <a:pPr marL="514350" indent="-514350">
              <a:buAutoNum type="alphaLcPeriod"/>
            </a:pPr>
            <a:r>
              <a:rPr lang="en-US" sz="3200" dirty="0" smtClean="0"/>
              <a:t>p </a:t>
            </a:r>
            <a:r>
              <a:rPr lang="en-US" sz="3200" dirty="0" smtClean="0">
                <a:sym typeface="Symbol"/>
              </a:rPr>
              <a:t> q</a:t>
            </a:r>
          </a:p>
          <a:p>
            <a:pPr marL="514350" indent="-514350">
              <a:buAutoNum type="alphaLcPeriod"/>
            </a:pPr>
            <a:endParaRPr lang="en-US" sz="3200" dirty="0" smtClean="0">
              <a:sym typeface="Symbol"/>
            </a:endParaRPr>
          </a:p>
          <a:p>
            <a:pPr marL="514350" indent="-514350"/>
            <a:r>
              <a:rPr lang="en-US" sz="3200" dirty="0" smtClean="0">
                <a:sym typeface="Symbol"/>
              </a:rPr>
              <a:t>I	: (p  q)  (p  q)</a:t>
            </a:r>
          </a:p>
          <a:p>
            <a:pPr marL="514350" indent="-514350"/>
            <a:r>
              <a:rPr lang="en-US" sz="3200" dirty="0" smtClean="0">
                <a:sym typeface="Symbol"/>
              </a:rPr>
              <a:t>O	: {p, q}</a:t>
            </a:r>
          </a:p>
          <a:p>
            <a:pPr marL="514350" indent="-514350"/>
            <a:r>
              <a:rPr lang="en-US" sz="3200" dirty="0" smtClean="0">
                <a:sym typeface="Symbol"/>
              </a:rPr>
              <a:t>	  {p, q}</a:t>
            </a:r>
          </a:p>
          <a:p>
            <a:pPr marL="514350" indent="-514350"/>
            <a:endParaRPr lang="en-US" sz="3200" dirty="0" smtClean="0">
              <a:sym typeface="Symbol"/>
            </a:endParaRPr>
          </a:p>
          <a:p>
            <a:pPr marL="514350" indent="-514350"/>
            <a:r>
              <a:rPr lang="en-US" sz="3200" dirty="0" err="1" smtClean="0">
                <a:sym typeface="Symbol"/>
              </a:rPr>
              <a:t>Jadi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smtClean="0"/>
              <a:t>p </a:t>
            </a:r>
            <a:r>
              <a:rPr lang="en-US" sz="3200" dirty="0" smtClean="0">
                <a:sym typeface="Symbol"/>
              </a:rPr>
              <a:t> q </a:t>
            </a:r>
            <a:r>
              <a:rPr lang="en-US" sz="3200" dirty="0" err="1" smtClean="0">
                <a:sym typeface="Symbol"/>
              </a:rPr>
              <a:t>mempunyai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bentuk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klausul</a:t>
            </a:r>
            <a:r>
              <a:rPr lang="en-US" sz="3200" dirty="0" smtClean="0">
                <a:sym typeface="Symbol"/>
              </a:rPr>
              <a:t> </a:t>
            </a:r>
          </a:p>
          <a:p>
            <a:pPr marL="514350" indent="-514350"/>
            <a:r>
              <a:rPr lang="en-US" sz="3200" dirty="0" smtClean="0">
                <a:sym typeface="Symbol"/>
              </a:rPr>
              <a:t>{p, q}, {p, q}</a:t>
            </a:r>
          </a:p>
          <a:p>
            <a:pPr marL="514350" indent="-514350"/>
            <a:endParaRPr lang="en-US" sz="3200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92320" y="285728"/>
            <a:ext cx="750099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Jawaban</a:t>
            </a:r>
            <a:r>
              <a:rPr lang="en-US" sz="3200" dirty="0" smtClean="0"/>
              <a:t> :</a:t>
            </a:r>
          </a:p>
          <a:p>
            <a:endParaRPr lang="en-US" sz="3200" dirty="0" smtClean="0"/>
          </a:p>
          <a:p>
            <a:pPr marL="514350" indent="-514350"/>
            <a:r>
              <a:rPr lang="en-US" sz="3200" dirty="0" smtClean="0">
                <a:sym typeface="Symbol"/>
              </a:rPr>
              <a:t>b.  p  (r  q)</a:t>
            </a:r>
          </a:p>
          <a:p>
            <a:pPr marL="514350" indent="-514350"/>
            <a:endParaRPr lang="en-US" sz="3200" dirty="0" smtClean="0">
              <a:sym typeface="Symbol"/>
            </a:endParaRPr>
          </a:p>
          <a:p>
            <a:pPr marL="514350" indent="-514350"/>
            <a:r>
              <a:rPr lang="en-US" sz="3200" dirty="0" smtClean="0">
                <a:sym typeface="Symbol"/>
              </a:rPr>
              <a:t>I	: (p  (r  q))  (p  (r  q))</a:t>
            </a:r>
          </a:p>
          <a:p>
            <a:pPr marL="514350" indent="-514350"/>
            <a:r>
              <a:rPr lang="en-US" sz="3200" dirty="0" smtClean="0">
                <a:sym typeface="Symbol"/>
              </a:rPr>
              <a:t>	: (p  (r  q))  (p  (r  q))</a:t>
            </a:r>
          </a:p>
          <a:p>
            <a:pPr marL="514350" indent="-514350"/>
            <a:r>
              <a:rPr lang="en-US" sz="3200" dirty="0" smtClean="0">
                <a:sym typeface="Symbol"/>
              </a:rPr>
              <a:t>N	: (p  (r  q))  (p  (r  q))</a:t>
            </a:r>
          </a:p>
          <a:p>
            <a:pPr marL="514350" indent="-514350"/>
            <a:r>
              <a:rPr lang="en-US" sz="3200" dirty="0" smtClean="0">
                <a:sym typeface="Symbol"/>
              </a:rPr>
              <a:t>D	: (p  q  r)  (p  r)  (p  q)</a:t>
            </a:r>
          </a:p>
          <a:p>
            <a:pPr marL="514350" indent="-514350"/>
            <a:r>
              <a:rPr lang="en-US" sz="3200" dirty="0" smtClean="0">
                <a:sym typeface="Symbol"/>
              </a:rPr>
              <a:t>O	: {p, q, r}</a:t>
            </a:r>
          </a:p>
          <a:p>
            <a:pPr marL="514350" indent="-514350"/>
            <a:r>
              <a:rPr lang="en-US" sz="3200" dirty="0" smtClean="0">
                <a:sym typeface="Symbol"/>
              </a:rPr>
              <a:t>	: {p, r}</a:t>
            </a:r>
          </a:p>
          <a:p>
            <a:pPr marL="514350" indent="-514350"/>
            <a:r>
              <a:rPr lang="en-US" sz="3200" dirty="0" smtClean="0">
                <a:sym typeface="Symbol"/>
              </a:rPr>
              <a:t>	: {p, q}</a:t>
            </a:r>
          </a:p>
          <a:p>
            <a:pPr marL="514350" indent="-514350"/>
            <a:endParaRPr lang="en-US" sz="3200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92320" y="285728"/>
            <a:ext cx="750099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Jawaban</a:t>
            </a:r>
            <a:r>
              <a:rPr lang="en-US" sz="3200" dirty="0" smtClean="0"/>
              <a:t> :</a:t>
            </a:r>
          </a:p>
          <a:p>
            <a:endParaRPr lang="en-US" sz="3200" dirty="0" smtClean="0"/>
          </a:p>
          <a:p>
            <a:pPr marL="514350" indent="-514350"/>
            <a:r>
              <a:rPr lang="en-US" sz="3200" dirty="0" smtClean="0">
                <a:sym typeface="Symbol"/>
              </a:rPr>
              <a:t>c.  (p  q)  (r  q)</a:t>
            </a:r>
          </a:p>
          <a:p>
            <a:pPr marL="514350" indent="-514350"/>
            <a:endParaRPr lang="en-US" sz="3200" dirty="0" smtClean="0">
              <a:sym typeface="Symbol"/>
            </a:endParaRPr>
          </a:p>
          <a:p>
            <a:pPr marL="514350" indent="-514350"/>
            <a:r>
              <a:rPr lang="en-US" sz="3200" dirty="0" smtClean="0">
                <a:sym typeface="Symbol"/>
              </a:rPr>
              <a:t>I	: (p  q)  (r  q)</a:t>
            </a:r>
          </a:p>
          <a:p>
            <a:pPr marL="514350" indent="-514350"/>
            <a:r>
              <a:rPr lang="en-US" sz="3200" dirty="0" smtClean="0">
                <a:sym typeface="Symbol"/>
              </a:rPr>
              <a:t>	: (p  q)  (r  q)</a:t>
            </a:r>
          </a:p>
          <a:p>
            <a:pPr marL="514350" indent="-514350"/>
            <a:r>
              <a:rPr lang="en-US" sz="3200" dirty="0" smtClean="0">
                <a:sym typeface="Symbol"/>
              </a:rPr>
              <a:t>N	: (p  q)  (r  q)</a:t>
            </a:r>
          </a:p>
          <a:p>
            <a:pPr marL="514350" indent="-514350"/>
            <a:r>
              <a:rPr lang="en-US" sz="3200" dirty="0" smtClean="0">
                <a:sym typeface="Symbol"/>
              </a:rPr>
              <a:t>D	: (p  q  r  q)</a:t>
            </a:r>
          </a:p>
          <a:p>
            <a:pPr marL="514350" indent="-514350"/>
            <a:r>
              <a:rPr lang="en-US" sz="3200" dirty="0" smtClean="0">
                <a:sym typeface="Symbol"/>
              </a:rPr>
              <a:t>O	: {p, q, r, q}</a:t>
            </a:r>
          </a:p>
          <a:p>
            <a:pPr marL="514350" indent="-514350"/>
            <a:endParaRPr lang="en-US" sz="3200" dirty="0" smtClean="0">
              <a:sym typeface="Symbol"/>
            </a:endParaRPr>
          </a:p>
          <a:p>
            <a:pPr marL="514350" indent="-514350"/>
            <a:r>
              <a:rPr lang="en-US" sz="3200" dirty="0" err="1" smtClean="0">
                <a:sym typeface="Symbol"/>
              </a:rPr>
              <a:t>Jadi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bentuk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klausul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dari</a:t>
            </a:r>
            <a:r>
              <a:rPr lang="en-US" sz="3200" dirty="0" smtClean="0">
                <a:sym typeface="Symbol"/>
              </a:rPr>
              <a:t> (p  q)  (r  q)</a:t>
            </a:r>
          </a:p>
          <a:p>
            <a:pPr marL="514350" indent="-514350"/>
            <a:r>
              <a:rPr lang="en-US" sz="3200" dirty="0" err="1" smtClean="0">
                <a:sym typeface="Symbol"/>
              </a:rPr>
              <a:t>adalah</a:t>
            </a:r>
            <a:r>
              <a:rPr lang="en-US" sz="3200" dirty="0" smtClean="0">
                <a:sym typeface="Symbol"/>
              </a:rPr>
              <a:t> {p, q, r, q}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92320" y="285728"/>
            <a:ext cx="750099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Jawaban</a:t>
            </a:r>
            <a:r>
              <a:rPr lang="en-US" sz="3200" dirty="0" smtClean="0"/>
              <a:t> :</a:t>
            </a:r>
          </a:p>
          <a:p>
            <a:endParaRPr lang="en-US" sz="3200" dirty="0" smtClean="0"/>
          </a:p>
          <a:p>
            <a:pPr marL="514350" indent="-514350"/>
            <a:r>
              <a:rPr lang="en-US" sz="3200" dirty="0" smtClean="0">
                <a:sym typeface="Symbol"/>
              </a:rPr>
              <a:t>d.  (p  r)  (r  q)</a:t>
            </a:r>
          </a:p>
          <a:p>
            <a:pPr marL="514350" indent="-514350"/>
            <a:endParaRPr lang="en-US" sz="3200" dirty="0" smtClean="0">
              <a:sym typeface="Symbol"/>
            </a:endParaRPr>
          </a:p>
          <a:p>
            <a:pPr marL="514350" indent="-514350"/>
            <a:r>
              <a:rPr lang="en-US" sz="3200" dirty="0" smtClean="0">
                <a:sym typeface="Symbol"/>
              </a:rPr>
              <a:t>I	: ((p  r)  (r  q))  </a:t>
            </a:r>
          </a:p>
          <a:p>
            <a:pPr marL="514350" indent="-514350"/>
            <a:r>
              <a:rPr lang="en-US" sz="3200" dirty="0" smtClean="0">
                <a:sym typeface="Symbol"/>
              </a:rPr>
              <a:t>	             ((p  r)  (r  q))</a:t>
            </a:r>
          </a:p>
          <a:p>
            <a:pPr marL="514350" indent="-514350"/>
            <a:r>
              <a:rPr lang="en-US" sz="3200" dirty="0" smtClean="0">
                <a:sym typeface="Symbol"/>
              </a:rPr>
              <a:t>	: ((p  r)  (r  q))  </a:t>
            </a:r>
          </a:p>
          <a:p>
            <a:pPr marL="514350" indent="-514350"/>
            <a:r>
              <a:rPr lang="en-US" sz="3200" dirty="0" smtClean="0">
                <a:sym typeface="Symbol"/>
              </a:rPr>
              <a:t>	             ((p  r)  (r  q))</a:t>
            </a:r>
          </a:p>
          <a:p>
            <a:pPr marL="514350" indent="-514350"/>
            <a:r>
              <a:rPr lang="en-US" sz="3200" dirty="0" smtClean="0">
                <a:sym typeface="Symbol"/>
              </a:rPr>
              <a:t>N	: ((p  r)  (r  q))  </a:t>
            </a:r>
          </a:p>
          <a:p>
            <a:pPr marL="514350" indent="-514350"/>
            <a:r>
              <a:rPr lang="en-US" sz="3200" dirty="0" smtClean="0">
                <a:sym typeface="Symbol"/>
              </a:rPr>
              <a:t>	             ((p  r)  (r  q))</a:t>
            </a:r>
          </a:p>
          <a:p>
            <a:pPr marL="514350" indent="-514350"/>
            <a:r>
              <a:rPr lang="en-US" sz="3200" dirty="0" smtClean="0">
                <a:sym typeface="Symbol"/>
              </a:rPr>
              <a:t>D	: (p  r  r  q)  </a:t>
            </a:r>
          </a:p>
          <a:p>
            <a:pPr marL="514350" indent="-514350"/>
            <a:r>
              <a:rPr lang="en-US" sz="3200" dirty="0" smtClean="0">
                <a:sym typeface="Symbol"/>
              </a:rPr>
              <a:t>	             ((p  (r  q)  r  (r  q))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92320" y="285728"/>
            <a:ext cx="750099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dirty="0" smtClean="0">
                <a:sym typeface="Symbol"/>
              </a:rPr>
              <a:t>D	: (p  r  r  q)  </a:t>
            </a:r>
          </a:p>
          <a:p>
            <a:pPr marL="514350" indent="-514350"/>
            <a:r>
              <a:rPr lang="en-US" sz="3200" dirty="0" smtClean="0">
                <a:sym typeface="Symbol"/>
              </a:rPr>
              <a:t>	             ((p  (r  q)  r  (r  q))</a:t>
            </a:r>
          </a:p>
          <a:p>
            <a:pPr marL="514350" indent="-514350"/>
            <a:r>
              <a:rPr lang="en-US" sz="3200" dirty="0" smtClean="0">
                <a:sym typeface="Symbol"/>
              </a:rPr>
              <a:t>	: (p  r  q)  </a:t>
            </a:r>
          </a:p>
          <a:p>
            <a:pPr marL="514350" indent="-514350"/>
            <a:r>
              <a:rPr lang="en-US" sz="3200" dirty="0" smtClean="0">
                <a:sym typeface="Symbol"/>
              </a:rPr>
              <a:t>		   ((p  r)  (p  q)  (r  r)  (r  q))</a:t>
            </a:r>
          </a:p>
          <a:p>
            <a:pPr marL="514350" indent="-514350"/>
            <a:r>
              <a:rPr lang="en-US" sz="3200" dirty="0" smtClean="0">
                <a:sym typeface="Symbol"/>
              </a:rPr>
              <a:t>	: (p  r  q)  (p  r)  (p  q)  (r)  (r  q)</a:t>
            </a:r>
          </a:p>
          <a:p>
            <a:pPr marL="514350" indent="-514350"/>
            <a:r>
              <a:rPr lang="en-US" sz="3200" dirty="0" smtClean="0">
                <a:sym typeface="Symbol"/>
              </a:rPr>
              <a:t>O	: {p, r, q}</a:t>
            </a:r>
          </a:p>
          <a:p>
            <a:pPr marL="514350" indent="-514350"/>
            <a:r>
              <a:rPr lang="en-US" sz="3200" dirty="0" smtClean="0">
                <a:sym typeface="Symbol"/>
              </a:rPr>
              <a:t>	: {p, r}</a:t>
            </a:r>
          </a:p>
          <a:p>
            <a:pPr marL="514350" indent="-514350"/>
            <a:r>
              <a:rPr lang="en-US" sz="3200" dirty="0" smtClean="0">
                <a:sym typeface="Symbol"/>
              </a:rPr>
              <a:t>	: {p, q}</a:t>
            </a:r>
          </a:p>
          <a:p>
            <a:pPr marL="514350" indent="-514350"/>
            <a:r>
              <a:rPr lang="en-US" sz="3200" dirty="0" smtClean="0">
                <a:sym typeface="Symbol"/>
              </a:rPr>
              <a:t>	: {r}</a:t>
            </a:r>
          </a:p>
          <a:p>
            <a:pPr marL="514350" indent="-514350"/>
            <a:r>
              <a:rPr lang="en-US" sz="3200" dirty="0" smtClean="0">
                <a:sym typeface="Symbol"/>
              </a:rPr>
              <a:t>	: {r, q}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92320" y="142852"/>
            <a:ext cx="750099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Jawaban</a:t>
            </a:r>
            <a:r>
              <a:rPr lang="en-US" sz="3200" dirty="0" smtClean="0"/>
              <a:t> :</a:t>
            </a:r>
          </a:p>
          <a:p>
            <a:endParaRPr lang="en-US" sz="3200" dirty="0" smtClean="0"/>
          </a:p>
          <a:p>
            <a:pPr marL="514350" indent="-514350"/>
            <a:r>
              <a:rPr lang="en-US" sz="3200" dirty="0" smtClean="0">
                <a:sym typeface="Symbol"/>
              </a:rPr>
              <a:t>e. (r  p)  (r  q)</a:t>
            </a:r>
          </a:p>
          <a:p>
            <a:pPr marL="514350" indent="-514350"/>
            <a:endParaRPr lang="en-US" sz="3200" dirty="0" smtClean="0">
              <a:sym typeface="Symbol"/>
            </a:endParaRPr>
          </a:p>
          <a:p>
            <a:pPr marL="514350" indent="-514350"/>
            <a:r>
              <a:rPr lang="en-US" sz="3200" dirty="0" smtClean="0">
                <a:sym typeface="Symbol"/>
              </a:rPr>
              <a:t>I	: (r  p)  (r  q)</a:t>
            </a:r>
          </a:p>
          <a:p>
            <a:pPr marL="514350" indent="-514350"/>
            <a:r>
              <a:rPr lang="en-US" sz="3200" dirty="0" smtClean="0">
                <a:sym typeface="Symbol"/>
              </a:rPr>
              <a:t>	: (r  p)  (r  q)</a:t>
            </a:r>
          </a:p>
          <a:p>
            <a:pPr marL="514350" indent="-514350"/>
            <a:r>
              <a:rPr lang="en-US" sz="3200" dirty="0" smtClean="0">
                <a:sym typeface="Symbol"/>
              </a:rPr>
              <a:t>N	: (r  p)  (r  q)</a:t>
            </a:r>
          </a:p>
          <a:p>
            <a:pPr marL="514350" indent="-514350"/>
            <a:r>
              <a:rPr lang="en-US" sz="3200" dirty="0" smtClean="0">
                <a:sym typeface="Symbol"/>
              </a:rPr>
              <a:t>D	: ((r  p)  r )  ((r  p) q)</a:t>
            </a:r>
          </a:p>
          <a:p>
            <a:pPr marL="514350" indent="-514350"/>
            <a:r>
              <a:rPr lang="en-US" sz="3200" dirty="0" smtClean="0">
                <a:sym typeface="Symbol"/>
              </a:rPr>
              <a:t>	: (r  p  r )  (r  p  q)</a:t>
            </a:r>
          </a:p>
          <a:p>
            <a:pPr marL="514350" indent="-514350"/>
            <a:r>
              <a:rPr lang="en-US" sz="3200" dirty="0" smtClean="0">
                <a:sym typeface="Symbol"/>
              </a:rPr>
              <a:t>	: (r  p)  (r  p  q)</a:t>
            </a:r>
          </a:p>
          <a:p>
            <a:pPr marL="514350" indent="-514350"/>
            <a:r>
              <a:rPr lang="en-US" sz="3200" dirty="0" smtClean="0">
                <a:sym typeface="Symbol"/>
              </a:rPr>
              <a:t>	: (p  r)  (p  q  r)</a:t>
            </a:r>
          </a:p>
          <a:p>
            <a:pPr marL="514350" indent="-514350"/>
            <a:r>
              <a:rPr lang="en-US" sz="3200" dirty="0" smtClean="0">
                <a:sym typeface="Symbol"/>
              </a:rPr>
              <a:t>O	: {p, r}</a:t>
            </a:r>
          </a:p>
          <a:p>
            <a:pPr marL="514350" indent="-514350"/>
            <a:r>
              <a:rPr lang="en-US" sz="3200" dirty="0" smtClean="0">
                <a:sym typeface="Symbol"/>
              </a:rPr>
              <a:t>	: {p  q  r}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92320" y="285728"/>
            <a:ext cx="750099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Jawaban</a:t>
            </a:r>
            <a:r>
              <a:rPr lang="en-US" sz="3200" dirty="0" smtClean="0"/>
              <a:t> :</a:t>
            </a:r>
          </a:p>
          <a:p>
            <a:endParaRPr lang="en-US" sz="3200" dirty="0" smtClean="0"/>
          </a:p>
          <a:p>
            <a:pPr marL="514350" indent="-514350"/>
            <a:r>
              <a:rPr lang="en-US" sz="3200" dirty="0" smtClean="0">
                <a:sym typeface="Symbol"/>
              </a:rPr>
              <a:t>f.  (p  (r  q))</a:t>
            </a:r>
          </a:p>
          <a:p>
            <a:pPr marL="514350" indent="-514350"/>
            <a:endParaRPr lang="en-US" sz="3200" dirty="0" smtClean="0">
              <a:sym typeface="Symbol"/>
            </a:endParaRPr>
          </a:p>
          <a:p>
            <a:pPr marL="514350" indent="-514350"/>
            <a:r>
              <a:rPr lang="en-US" sz="3200" dirty="0" smtClean="0">
                <a:sym typeface="Symbol"/>
              </a:rPr>
              <a:t>I	: (p  (r  q))</a:t>
            </a:r>
          </a:p>
          <a:p>
            <a:pPr marL="514350" indent="-514350"/>
            <a:r>
              <a:rPr lang="en-US" sz="3200" dirty="0" smtClean="0">
                <a:sym typeface="Symbol"/>
              </a:rPr>
              <a:t>	: (p  (r  q))</a:t>
            </a:r>
          </a:p>
          <a:p>
            <a:pPr marL="514350" indent="-514350"/>
            <a:r>
              <a:rPr lang="en-US" sz="3200" dirty="0" smtClean="0">
                <a:sym typeface="Symbol"/>
              </a:rPr>
              <a:t>N	: (p  (r  q))</a:t>
            </a:r>
          </a:p>
          <a:p>
            <a:pPr marL="514350" indent="-514350"/>
            <a:r>
              <a:rPr lang="en-US" sz="3200" dirty="0" smtClean="0">
                <a:sym typeface="Symbol"/>
              </a:rPr>
              <a:t>	: (p  (r  q))</a:t>
            </a:r>
          </a:p>
          <a:p>
            <a:pPr marL="514350" indent="-514350"/>
            <a:r>
              <a:rPr lang="en-US" sz="3200" dirty="0" smtClean="0">
                <a:sym typeface="Symbol"/>
              </a:rPr>
              <a:t>D	: (p  q  r)</a:t>
            </a:r>
          </a:p>
          <a:p>
            <a:pPr marL="514350" indent="-514350"/>
            <a:r>
              <a:rPr lang="en-US" sz="3200" dirty="0" smtClean="0">
                <a:sym typeface="Symbol"/>
              </a:rPr>
              <a:t>O	: {p}</a:t>
            </a:r>
          </a:p>
          <a:p>
            <a:pPr marL="514350" indent="-514350"/>
            <a:r>
              <a:rPr lang="en-US" sz="3200" dirty="0" smtClean="0">
                <a:sym typeface="Symbol"/>
              </a:rPr>
              <a:t>	: {q}</a:t>
            </a:r>
          </a:p>
          <a:p>
            <a:pPr marL="514350" indent="-514350"/>
            <a:r>
              <a:rPr lang="en-US" sz="3200" dirty="0" smtClean="0">
                <a:sym typeface="Symbol"/>
              </a:rPr>
              <a:t>	: {r}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92320" y="285728"/>
            <a:ext cx="750099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Jawaban</a:t>
            </a:r>
            <a:r>
              <a:rPr lang="en-US" sz="3200" dirty="0" smtClean="0"/>
              <a:t> :</a:t>
            </a:r>
          </a:p>
          <a:p>
            <a:endParaRPr lang="en-US" sz="3200" dirty="0" smtClean="0"/>
          </a:p>
          <a:p>
            <a:pPr marL="514350" indent="-514350"/>
            <a:r>
              <a:rPr lang="en-US" sz="3200" dirty="0" smtClean="0">
                <a:sym typeface="Symbol"/>
              </a:rPr>
              <a:t>g. (p  (q  r))</a:t>
            </a:r>
          </a:p>
          <a:p>
            <a:pPr marL="514350" indent="-514350"/>
            <a:endParaRPr lang="en-US" sz="3200" dirty="0" smtClean="0">
              <a:sym typeface="Symbol"/>
            </a:endParaRPr>
          </a:p>
          <a:p>
            <a:pPr marL="514350" indent="-514350"/>
            <a:r>
              <a:rPr lang="en-US" sz="3200" dirty="0" smtClean="0">
                <a:sym typeface="Symbol"/>
              </a:rPr>
              <a:t>I	: (p  (q  r))</a:t>
            </a:r>
          </a:p>
          <a:p>
            <a:pPr marL="514350" indent="-514350"/>
            <a:r>
              <a:rPr lang="en-US" sz="3200" dirty="0" smtClean="0">
                <a:sym typeface="Symbol"/>
              </a:rPr>
              <a:t>	: (p  (q  r))</a:t>
            </a:r>
          </a:p>
          <a:p>
            <a:pPr marL="514350" indent="-514350"/>
            <a:r>
              <a:rPr lang="en-US" sz="3200" dirty="0" smtClean="0">
                <a:sym typeface="Symbol"/>
              </a:rPr>
              <a:t>N	: p  (q  r)</a:t>
            </a:r>
          </a:p>
          <a:p>
            <a:pPr marL="514350" indent="-514350"/>
            <a:r>
              <a:rPr lang="en-US" sz="3200" dirty="0" smtClean="0">
                <a:sym typeface="Symbol"/>
              </a:rPr>
              <a:t>	: p  (q  r)</a:t>
            </a:r>
          </a:p>
          <a:p>
            <a:pPr marL="514350" indent="-514350"/>
            <a:r>
              <a:rPr lang="en-US" sz="3200" dirty="0" smtClean="0">
                <a:sym typeface="Symbol"/>
              </a:rPr>
              <a:t>D	: p  q  r</a:t>
            </a:r>
          </a:p>
          <a:p>
            <a:pPr marL="514350" indent="-514350"/>
            <a:r>
              <a:rPr lang="en-US" sz="3200" dirty="0" smtClean="0">
                <a:sym typeface="Symbol"/>
              </a:rPr>
              <a:t>O	: {p}</a:t>
            </a:r>
          </a:p>
          <a:p>
            <a:pPr marL="514350" indent="-514350"/>
            <a:r>
              <a:rPr lang="en-US" sz="3200" dirty="0" smtClean="0">
                <a:sym typeface="Symbol"/>
              </a:rPr>
              <a:t>	: {q}</a:t>
            </a:r>
          </a:p>
          <a:p>
            <a:pPr marL="514350" indent="-514350"/>
            <a:r>
              <a:rPr lang="en-US" sz="3200" dirty="0" smtClean="0">
                <a:sym typeface="Symbol"/>
              </a:rPr>
              <a:t>	: {r}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4414" y="285728"/>
            <a:ext cx="750099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Implication Introduction (II)</a:t>
            </a:r>
          </a:p>
          <a:p>
            <a:pPr algn="ctr"/>
            <a:r>
              <a:rPr lang="en-US" sz="3200" dirty="0" smtClean="0">
                <a:sym typeface="Symbol"/>
              </a:rPr>
              <a:t> (  )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Implication Distribution (ID)</a:t>
            </a:r>
          </a:p>
          <a:p>
            <a:pPr algn="ctr"/>
            <a:r>
              <a:rPr lang="en-US" sz="3200" dirty="0" smtClean="0">
                <a:sym typeface="Symbol"/>
              </a:rPr>
              <a:t>(())  (()  ())</a:t>
            </a:r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4414" y="285728"/>
            <a:ext cx="750099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Contoh</a:t>
            </a:r>
            <a:r>
              <a:rPr lang="en-US" sz="3200" dirty="0" smtClean="0"/>
              <a:t> :</a:t>
            </a:r>
          </a:p>
          <a:p>
            <a:r>
              <a:rPr lang="en-US" sz="3200" dirty="0" err="1" smtClean="0"/>
              <a:t>Jika</a:t>
            </a:r>
            <a:r>
              <a:rPr lang="en-US" sz="3200" dirty="0" smtClean="0"/>
              <a:t> p </a:t>
            </a:r>
            <a:r>
              <a:rPr lang="en-US" sz="3200" dirty="0" err="1" smtClean="0"/>
              <a:t>benar</a:t>
            </a:r>
            <a:r>
              <a:rPr lang="en-US" sz="3200" dirty="0" smtClean="0"/>
              <a:t>, </a:t>
            </a:r>
            <a:r>
              <a:rPr lang="en-US" sz="3200" dirty="0" err="1" smtClean="0"/>
              <a:t>maka</a:t>
            </a:r>
            <a:r>
              <a:rPr lang="en-US" sz="3200" dirty="0" smtClean="0"/>
              <a:t> q </a:t>
            </a:r>
            <a:r>
              <a:rPr lang="en-US" sz="3200" dirty="0" err="1" smtClean="0"/>
              <a:t>juga</a:t>
            </a:r>
            <a:r>
              <a:rPr lang="en-US" sz="3200" dirty="0" smtClean="0"/>
              <a:t> </a:t>
            </a:r>
            <a:r>
              <a:rPr lang="en-US" sz="3200" dirty="0" err="1" smtClean="0"/>
              <a:t>benar</a:t>
            </a:r>
            <a:r>
              <a:rPr lang="en-US" sz="3200" dirty="0" smtClean="0"/>
              <a:t>, </a:t>
            </a:r>
            <a:r>
              <a:rPr lang="en-US" sz="3200" dirty="0" err="1" smtClean="0"/>
              <a:t>jika</a:t>
            </a:r>
            <a:r>
              <a:rPr lang="en-US" sz="3200" dirty="0" smtClean="0"/>
              <a:t> q </a:t>
            </a:r>
            <a:r>
              <a:rPr lang="en-US" sz="3200" dirty="0" err="1" smtClean="0"/>
              <a:t>benar</a:t>
            </a:r>
            <a:r>
              <a:rPr lang="en-US" sz="3200" dirty="0" smtClean="0"/>
              <a:t> </a:t>
            </a:r>
            <a:r>
              <a:rPr lang="en-US" sz="3200" dirty="0" err="1" smtClean="0"/>
              <a:t>maka</a:t>
            </a:r>
            <a:r>
              <a:rPr lang="en-US" sz="3200" dirty="0" smtClean="0"/>
              <a:t> r </a:t>
            </a:r>
            <a:r>
              <a:rPr lang="en-US" sz="3200" dirty="0" err="1" smtClean="0"/>
              <a:t>juga</a:t>
            </a:r>
            <a:r>
              <a:rPr lang="en-US" sz="3200" dirty="0" smtClean="0"/>
              <a:t> </a:t>
            </a:r>
            <a:r>
              <a:rPr lang="en-US" sz="3200" dirty="0" err="1" smtClean="0"/>
              <a:t>benar</a:t>
            </a:r>
            <a:r>
              <a:rPr lang="en-US" sz="3200" dirty="0" smtClean="0"/>
              <a:t>, </a:t>
            </a:r>
            <a:r>
              <a:rPr lang="en-US" sz="3200" dirty="0" err="1" smtClean="0"/>
              <a:t>buktikan</a:t>
            </a:r>
            <a:r>
              <a:rPr lang="en-US" sz="3200" dirty="0" smtClean="0"/>
              <a:t> </a:t>
            </a:r>
            <a:r>
              <a:rPr lang="en-US" sz="3200" dirty="0" err="1" smtClean="0"/>
              <a:t>bahwa</a:t>
            </a:r>
            <a:r>
              <a:rPr lang="en-US" sz="3200" dirty="0" smtClean="0"/>
              <a:t> </a:t>
            </a:r>
            <a:r>
              <a:rPr lang="en-US" sz="3200" dirty="0" err="1" smtClean="0"/>
              <a:t>jika</a:t>
            </a:r>
            <a:r>
              <a:rPr lang="en-US" sz="3200" dirty="0" smtClean="0"/>
              <a:t> p </a:t>
            </a:r>
            <a:r>
              <a:rPr lang="en-US" sz="3200" dirty="0" err="1" smtClean="0"/>
              <a:t>benar</a:t>
            </a:r>
            <a:r>
              <a:rPr lang="en-US" sz="3200" dirty="0" smtClean="0"/>
              <a:t> </a:t>
            </a:r>
            <a:r>
              <a:rPr lang="en-US" sz="3200" dirty="0" err="1" smtClean="0"/>
              <a:t>maka</a:t>
            </a:r>
            <a:r>
              <a:rPr lang="en-US" sz="3200" dirty="0" smtClean="0"/>
              <a:t> r </a:t>
            </a:r>
            <a:r>
              <a:rPr lang="en-US" sz="3200" dirty="0" err="1" smtClean="0"/>
              <a:t>benar</a:t>
            </a:r>
            <a:endParaRPr lang="en-US" sz="3200" dirty="0" smtClean="0"/>
          </a:p>
          <a:p>
            <a:endParaRPr lang="en-US" sz="3200" dirty="0" smtClean="0"/>
          </a:p>
          <a:p>
            <a:pPr marL="514350" indent="-514350">
              <a:buAutoNum type="arabicPeriod"/>
            </a:pPr>
            <a:r>
              <a:rPr lang="en-US" sz="3200" dirty="0" smtClean="0"/>
              <a:t>p </a:t>
            </a:r>
            <a:r>
              <a:rPr lang="en-US" sz="3200" dirty="0" smtClean="0">
                <a:sym typeface="Symbol"/>
              </a:rPr>
              <a:t> q 	</a:t>
            </a:r>
            <a:r>
              <a:rPr lang="en-US" sz="3200" dirty="0" err="1" smtClean="0">
                <a:sym typeface="Symbol"/>
              </a:rPr>
              <a:t>premis</a:t>
            </a:r>
            <a:endParaRPr lang="en-US" sz="3200" dirty="0" smtClean="0">
              <a:sym typeface="Symbol"/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sym typeface="Symbol"/>
              </a:rPr>
              <a:t>q  r	</a:t>
            </a:r>
            <a:r>
              <a:rPr lang="en-US" sz="3200" dirty="0" err="1" smtClean="0">
                <a:sym typeface="Symbol"/>
              </a:rPr>
              <a:t>premis</a:t>
            </a:r>
            <a:endParaRPr lang="en-US" sz="3200" dirty="0" smtClean="0">
              <a:sym typeface="Symbol"/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sym typeface="Symbol"/>
              </a:rPr>
              <a:t>(</a:t>
            </a:r>
            <a:r>
              <a:rPr lang="en-US" sz="3200" dirty="0" err="1" smtClean="0">
                <a:sym typeface="Symbol"/>
              </a:rPr>
              <a:t>qr</a:t>
            </a:r>
            <a:r>
              <a:rPr lang="en-US" sz="3200" dirty="0" smtClean="0">
                <a:sym typeface="Symbol"/>
              </a:rPr>
              <a:t>)  (p (</a:t>
            </a:r>
            <a:r>
              <a:rPr lang="en-US" sz="3200" dirty="0" err="1" smtClean="0">
                <a:sym typeface="Symbol"/>
              </a:rPr>
              <a:t>qr</a:t>
            </a:r>
            <a:r>
              <a:rPr lang="en-US" sz="3200" dirty="0" smtClean="0">
                <a:sym typeface="Symbol"/>
              </a:rPr>
              <a:t>))	II </a:t>
            </a:r>
            <a:r>
              <a:rPr lang="en-US" sz="3200" dirty="0" err="1" smtClean="0">
                <a:sym typeface="Symbol"/>
              </a:rPr>
              <a:t>premis</a:t>
            </a:r>
            <a:r>
              <a:rPr lang="en-US" sz="3200" dirty="0" smtClean="0">
                <a:sym typeface="Symbol"/>
              </a:rPr>
              <a:t> 2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ym typeface="Symbol"/>
              </a:rPr>
              <a:t>p (</a:t>
            </a:r>
            <a:r>
              <a:rPr lang="en-US" sz="3200" dirty="0" err="1" smtClean="0">
                <a:sym typeface="Symbol"/>
              </a:rPr>
              <a:t>qr</a:t>
            </a:r>
            <a:r>
              <a:rPr lang="en-US" sz="3200" dirty="0" smtClean="0">
                <a:sym typeface="Symbol"/>
              </a:rPr>
              <a:t>)			MP  3 </a:t>
            </a:r>
            <a:r>
              <a:rPr lang="en-US" sz="3200" dirty="0" err="1" smtClean="0">
                <a:sym typeface="Symbol"/>
              </a:rPr>
              <a:t>dan</a:t>
            </a:r>
            <a:r>
              <a:rPr lang="en-US" sz="3200" dirty="0" smtClean="0">
                <a:sym typeface="Symbol"/>
              </a:rPr>
              <a:t> 2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ym typeface="Symbol"/>
              </a:rPr>
              <a:t>p (</a:t>
            </a:r>
            <a:r>
              <a:rPr lang="en-US" sz="3200" dirty="0" err="1" smtClean="0">
                <a:sym typeface="Symbol"/>
              </a:rPr>
              <a:t>qr</a:t>
            </a:r>
            <a:r>
              <a:rPr lang="en-US" sz="3200" dirty="0" smtClean="0">
                <a:sym typeface="Symbol"/>
              </a:rPr>
              <a:t>)(p q)(p r)  ID </a:t>
            </a:r>
            <a:r>
              <a:rPr lang="en-US" sz="3200" dirty="0" err="1" smtClean="0">
                <a:sym typeface="Symbol"/>
              </a:rPr>
              <a:t>dari</a:t>
            </a:r>
            <a:r>
              <a:rPr lang="en-US" sz="3200" dirty="0" smtClean="0">
                <a:sym typeface="Symbol"/>
              </a:rPr>
              <a:t> 4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ym typeface="Symbol"/>
              </a:rPr>
              <a:t>(p q)(p r)		MP  5 </a:t>
            </a:r>
            <a:r>
              <a:rPr lang="en-US" sz="3200" dirty="0" err="1" smtClean="0">
                <a:sym typeface="Symbol"/>
              </a:rPr>
              <a:t>dan</a:t>
            </a:r>
            <a:r>
              <a:rPr lang="en-US" sz="3200" dirty="0" smtClean="0">
                <a:sym typeface="Symbol"/>
              </a:rPr>
              <a:t> 4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ym typeface="Symbol"/>
              </a:rPr>
              <a:t>p r				MP  6 </a:t>
            </a:r>
            <a:r>
              <a:rPr lang="en-US" sz="3200" dirty="0" err="1" smtClean="0">
                <a:sym typeface="Symbol"/>
              </a:rPr>
              <a:t>dan</a:t>
            </a:r>
            <a:r>
              <a:rPr lang="en-US" sz="3200" dirty="0" smtClean="0">
                <a:sym typeface="Symbol"/>
              </a:rPr>
              <a:t> 1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357166"/>
            <a:ext cx="7593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en-US" sz="3200" dirty="0" smtClean="0">
                <a:sym typeface="Symbol"/>
              </a:rPr>
              <a:t>B. Propositional </a:t>
            </a:r>
            <a:r>
              <a:rPr lang="en-US" sz="3200" dirty="0" err="1" smtClean="0">
                <a:sym typeface="Symbol"/>
              </a:rPr>
              <a:t>Resolustion</a:t>
            </a:r>
            <a:endParaRPr lang="en-US" sz="3200" dirty="0" smtClean="0">
              <a:sym typeface="Symbo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92320" y="1357298"/>
            <a:ext cx="750099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Resolusi</a:t>
            </a:r>
            <a:r>
              <a:rPr lang="en-US" sz="3200" dirty="0" smtClean="0"/>
              <a:t> </a:t>
            </a:r>
            <a:r>
              <a:rPr lang="en-US" sz="3200" dirty="0" err="1" smtClean="0"/>
              <a:t>Proposional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aturan</a:t>
            </a:r>
            <a:r>
              <a:rPr lang="en-US" sz="3200" dirty="0" smtClean="0"/>
              <a:t> </a:t>
            </a:r>
            <a:r>
              <a:rPr lang="en-US" sz="3200" dirty="0" err="1" smtClean="0"/>
              <a:t>Referensi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err="1" smtClean="0"/>
              <a:t>Resolusi</a:t>
            </a:r>
            <a:r>
              <a:rPr lang="en-US" sz="3200" dirty="0" smtClean="0"/>
              <a:t> </a:t>
            </a:r>
            <a:r>
              <a:rPr lang="en-US" sz="3200" dirty="0" err="1" smtClean="0"/>
              <a:t>Proposional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aturan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membuktikan</a:t>
            </a:r>
            <a:r>
              <a:rPr lang="en-US" sz="3200" dirty="0" smtClean="0"/>
              <a:t> </a:t>
            </a:r>
            <a:r>
              <a:rPr lang="en-US" sz="3200" dirty="0" err="1" smtClean="0"/>
              <a:t>sebuah</a:t>
            </a:r>
            <a:r>
              <a:rPr lang="en-US" sz="3200" dirty="0" smtClean="0"/>
              <a:t> </a:t>
            </a:r>
            <a:r>
              <a:rPr lang="en-US" sz="3200" dirty="0" err="1" smtClean="0"/>
              <a:t>teorema</a:t>
            </a:r>
            <a:r>
              <a:rPr lang="en-US" sz="3200" dirty="0" smtClean="0"/>
              <a:t>  </a:t>
            </a:r>
            <a:r>
              <a:rPr lang="en-US" sz="3200" dirty="0" err="1" smtClean="0"/>
              <a:t>tanpa</a:t>
            </a:r>
            <a:r>
              <a:rPr lang="en-US" sz="3200" dirty="0" smtClean="0"/>
              <a:t> </a:t>
            </a:r>
            <a:r>
              <a:rPr lang="en-US" sz="3200" dirty="0" err="1" smtClean="0"/>
              <a:t>aksioma</a:t>
            </a:r>
            <a:r>
              <a:rPr lang="en-US" sz="3200" dirty="0" smtClean="0"/>
              <a:t> schemata</a:t>
            </a:r>
          </a:p>
          <a:p>
            <a:endParaRPr lang="en-US" sz="3200" dirty="0" smtClean="0"/>
          </a:p>
          <a:p>
            <a:r>
              <a:rPr lang="en-US" sz="3200" dirty="0" err="1" smtClean="0"/>
              <a:t>Pembuktian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Resolusi</a:t>
            </a:r>
            <a:r>
              <a:rPr lang="en-US" sz="3200" dirty="0" smtClean="0"/>
              <a:t> </a:t>
            </a:r>
            <a:r>
              <a:rPr lang="en-US" sz="3200" dirty="0" err="1" smtClean="0"/>
              <a:t>Proposional</a:t>
            </a:r>
            <a:r>
              <a:rPr lang="en-US" sz="3200" dirty="0" smtClean="0"/>
              <a:t>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singkat</a:t>
            </a:r>
            <a:r>
              <a:rPr lang="en-US" sz="3200" dirty="0" smtClean="0"/>
              <a:t> </a:t>
            </a:r>
            <a:r>
              <a:rPr lang="en-US" sz="3200" dirty="0" err="1" smtClean="0"/>
              <a:t>dibanding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inferensi</a:t>
            </a:r>
            <a:r>
              <a:rPr lang="en-US" sz="3200" dirty="0" smtClean="0"/>
              <a:t> </a:t>
            </a:r>
            <a:r>
              <a:rPr lang="en-US" sz="3200" dirty="0" err="1" smtClean="0"/>
              <a:t>lainnya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357166"/>
            <a:ext cx="7593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en-US" sz="3200" dirty="0" smtClean="0">
                <a:sym typeface="Symbol"/>
              </a:rPr>
              <a:t>C. </a:t>
            </a:r>
            <a:r>
              <a:rPr lang="en-US" sz="3200" dirty="0" err="1" smtClean="0">
                <a:sym typeface="Symbol"/>
              </a:rPr>
              <a:t>Bentuk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Klausul</a:t>
            </a:r>
            <a:endParaRPr lang="en-US" sz="3200" dirty="0" smtClean="0">
              <a:sym typeface="Symbo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92320" y="1214422"/>
            <a:ext cx="750099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Resolusi</a:t>
            </a:r>
            <a:r>
              <a:rPr lang="en-US" sz="3200" dirty="0" smtClean="0"/>
              <a:t> </a:t>
            </a:r>
            <a:r>
              <a:rPr lang="en-US" sz="3200" dirty="0" err="1" smtClean="0"/>
              <a:t>Proposional</a:t>
            </a:r>
            <a:r>
              <a:rPr lang="en-US" sz="3200" dirty="0" smtClean="0"/>
              <a:t> </a:t>
            </a:r>
            <a:r>
              <a:rPr lang="en-US" sz="3200" dirty="0" err="1" smtClean="0"/>
              <a:t>hanya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 smtClean="0"/>
              <a:t>ekspresi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diketahui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bentuk</a:t>
            </a:r>
            <a:r>
              <a:rPr lang="en-US" sz="3200" dirty="0" smtClean="0"/>
              <a:t> </a:t>
            </a:r>
            <a:r>
              <a:rPr lang="en-US" sz="3200" dirty="0" err="1" smtClean="0"/>
              <a:t>Klausul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err="1" smtClean="0"/>
              <a:t>Klausul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himpunan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berisi</a:t>
            </a:r>
            <a:r>
              <a:rPr lang="en-US" sz="3200" dirty="0" smtClean="0"/>
              <a:t> literal</a:t>
            </a:r>
          </a:p>
          <a:p>
            <a:pPr>
              <a:buFont typeface="Arial" charset="0"/>
              <a:buChar char="•"/>
            </a:pPr>
            <a:r>
              <a:rPr lang="en-US" sz="3200" dirty="0" smtClean="0"/>
              <a:t>. Literal </a:t>
            </a:r>
            <a:r>
              <a:rPr lang="en-US" sz="3200" dirty="0" err="1" smtClean="0"/>
              <a:t>bisa</a:t>
            </a:r>
            <a:r>
              <a:rPr lang="en-US" sz="3200" dirty="0" smtClean="0"/>
              <a:t> </a:t>
            </a:r>
            <a:r>
              <a:rPr lang="en-US" sz="3200" dirty="0" err="1" smtClean="0"/>
              <a:t>berupa</a:t>
            </a:r>
            <a:r>
              <a:rPr lang="en-US" sz="3200" dirty="0" smtClean="0"/>
              <a:t> </a:t>
            </a:r>
            <a:r>
              <a:rPr lang="en-US" sz="3200" dirty="0" err="1" smtClean="0"/>
              <a:t>kalimat</a:t>
            </a:r>
            <a:r>
              <a:rPr lang="en-US" sz="3200" dirty="0" smtClean="0"/>
              <a:t> </a:t>
            </a:r>
            <a:r>
              <a:rPr lang="en-US" sz="3200" dirty="0" err="1" smtClean="0"/>
              <a:t>sederhana</a:t>
            </a:r>
            <a:r>
              <a:rPr lang="en-US" sz="3200" dirty="0" smtClean="0"/>
              <a:t>, 	Literal p,  </a:t>
            </a:r>
            <a:r>
              <a:rPr lang="en-US" sz="3200" dirty="0" err="1" smtClean="0"/>
              <a:t>Klausulnya</a:t>
            </a:r>
            <a:r>
              <a:rPr lang="en-US" sz="3200" dirty="0" smtClean="0"/>
              <a:t> {p}</a:t>
            </a:r>
          </a:p>
          <a:p>
            <a:pPr lvl="2"/>
            <a:r>
              <a:rPr lang="en-US" sz="3200" dirty="0" smtClean="0"/>
              <a:t>Literal </a:t>
            </a:r>
            <a:r>
              <a:rPr lang="en-US" sz="3200" dirty="0" smtClean="0">
                <a:sym typeface="Symbol"/>
              </a:rPr>
              <a:t>p,  </a:t>
            </a:r>
            <a:r>
              <a:rPr lang="en-US" sz="3200" dirty="0" err="1" smtClean="0">
                <a:sym typeface="Symbol"/>
              </a:rPr>
              <a:t>Klausulnya</a:t>
            </a:r>
            <a:r>
              <a:rPr lang="en-US" sz="3200" dirty="0" smtClean="0">
                <a:sym typeface="Symbol"/>
              </a:rPr>
              <a:t> {p}</a:t>
            </a:r>
          </a:p>
          <a:p>
            <a:pPr>
              <a:buFont typeface="Arial" charset="0"/>
              <a:buChar char="•"/>
            </a:pPr>
            <a:r>
              <a:rPr lang="en-US" sz="3200" dirty="0" smtClean="0"/>
              <a:t>. </a:t>
            </a:r>
            <a:r>
              <a:rPr lang="en-US" sz="3200" dirty="0" err="1" smtClean="0"/>
              <a:t>Kalimat</a:t>
            </a:r>
            <a:r>
              <a:rPr lang="en-US" sz="3200" dirty="0" smtClean="0"/>
              <a:t> </a:t>
            </a:r>
            <a:r>
              <a:rPr lang="en-US" sz="3200" dirty="0" err="1" smtClean="0"/>
              <a:t>disjungsi</a:t>
            </a:r>
            <a:r>
              <a:rPr lang="en-US" sz="3200" dirty="0" smtClean="0"/>
              <a:t> </a:t>
            </a:r>
            <a:r>
              <a:rPr lang="en-US" sz="3200" dirty="0" err="1" smtClean="0"/>
              <a:t>p</a:t>
            </a:r>
            <a:r>
              <a:rPr lang="en-US" sz="3200" dirty="0" err="1" smtClean="0">
                <a:sym typeface="Symbol"/>
              </a:rPr>
              <a:t>q</a:t>
            </a:r>
            <a:r>
              <a:rPr lang="en-US" sz="3200" dirty="0" smtClean="0">
                <a:sym typeface="Symbol"/>
              </a:rPr>
              <a:t>, </a:t>
            </a:r>
            <a:r>
              <a:rPr lang="en-US" sz="3200" dirty="0" err="1" smtClean="0">
                <a:sym typeface="Symbol"/>
              </a:rPr>
              <a:t>Klausulnya</a:t>
            </a:r>
            <a:r>
              <a:rPr lang="en-US" sz="3200" dirty="0" smtClean="0">
                <a:sym typeface="Symbol"/>
              </a:rPr>
              <a:t> {</a:t>
            </a:r>
            <a:r>
              <a:rPr lang="en-US" sz="3200" dirty="0" smtClean="0"/>
              <a:t>p</a:t>
            </a:r>
            <a:r>
              <a:rPr lang="en-US" sz="3200" dirty="0" smtClean="0">
                <a:sym typeface="Symbol"/>
              </a:rPr>
              <a:t>, q} </a:t>
            </a:r>
            <a:r>
              <a:rPr lang="en-US" sz="32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92320" y="285728"/>
            <a:ext cx="750099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Perubahan</a:t>
            </a:r>
            <a:r>
              <a:rPr lang="en-US" sz="3200" dirty="0" smtClean="0"/>
              <a:t> </a:t>
            </a:r>
            <a:r>
              <a:rPr lang="en-US" sz="3200" dirty="0" err="1" smtClean="0"/>
              <a:t>Bentuk</a:t>
            </a:r>
            <a:r>
              <a:rPr lang="en-US" sz="3200" dirty="0" smtClean="0"/>
              <a:t> </a:t>
            </a:r>
            <a:r>
              <a:rPr lang="en-US" sz="3200" dirty="0" err="1" smtClean="0"/>
              <a:t>Klausul</a:t>
            </a:r>
            <a:endParaRPr lang="en-US" sz="3200" dirty="0" smtClean="0"/>
          </a:p>
          <a:p>
            <a:r>
              <a:rPr lang="en-US" sz="3200" dirty="0" err="1" smtClean="0"/>
              <a:t>Karena</a:t>
            </a:r>
            <a:r>
              <a:rPr lang="en-US" sz="3200" dirty="0" smtClean="0"/>
              <a:t> </a:t>
            </a:r>
            <a:r>
              <a:rPr lang="en-US" sz="3200" dirty="0" err="1" smtClean="0"/>
              <a:t>Klausul</a:t>
            </a:r>
            <a:r>
              <a:rPr lang="en-US" sz="3200" dirty="0" smtClean="0"/>
              <a:t> </a:t>
            </a:r>
            <a:r>
              <a:rPr lang="en-US" sz="3200" dirty="0" err="1" smtClean="0"/>
              <a:t>hanya</a:t>
            </a:r>
            <a:r>
              <a:rPr lang="en-US" sz="3200" dirty="0" smtClean="0"/>
              <a:t> </a:t>
            </a:r>
            <a:r>
              <a:rPr lang="en-US" sz="3200" dirty="0" err="1" smtClean="0"/>
              <a:t>mengenal</a:t>
            </a:r>
            <a:r>
              <a:rPr lang="en-US" sz="3200" dirty="0" smtClean="0"/>
              <a:t> literal, </a:t>
            </a:r>
            <a:r>
              <a:rPr lang="en-US" sz="3200" dirty="0" err="1" smtClean="0"/>
              <a:t>negasi</a:t>
            </a:r>
            <a:r>
              <a:rPr lang="en-US" sz="3200" dirty="0" smtClean="0"/>
              <a:t> literal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kalimat</a:t>
            </a:r>
            <a:r>
              <a:rPr lang="en-US" sz="3200" dirty="0" smtClean="0"/>
              <a:t> </a:t>
            </a:r>
            <a:r>
              <a:rPr lang="en-US" sz="3200" dirty="0" err="1" smtClean="0"/>
              <a:t>Disjungsi</a:t>
            </a:r>
            <a:r>
              <a:rPr lang="en-US" sz="3200" dirty="0" smtClean="0"/>
              <a:t>, </a:t>
            </a:r>
            <a:r>
              <a:rPr lang="en-US" sz="3200" dirty="0" err="1" smtClean="0"/>
              <a:t>maka</a:t>
            </a:r>
            <a:r>
              <a:rPr lang="en-US" sz="3200" dirty="0" smtClean="0"/>
              <a:t> </a:t>
            </a:r>
            <a:r>
              <a:rPr lang="en-US" sz="3200" dirty="0" err="1" smtClean="0"/>
              <a:t>kalimat</a:t>
            </a:r>
            <a:r>
              <a:rPr lang="en-US" sz="3200" dirty="0" smtClean="0"/>
              <a:t> yang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berbentuk</a:t>
            </a:r>
            <a:r>
              <a:rPr lang="en-US" sz="3200" dirty="0" smtClean="0"/>
              <a:t> </a:t>
            </a:r>
            <a:r>
              <a:rPr lang="en-US" sz="3200" dirty="0" err="1" smtClean="0"/>
              <a:t>Disjungsi</a:t>
            </a:r>
            <a:r>
              <a:rPr lang="en-US" sz="3200" dirty="0" smtClean="0"/>
              <a:t> </a:t>
            </a:r>
            <a:r>
              <a:rPr lang="en-US" sz="3200" dirty="0" err="1" smtClean="0"/>
              <a:t>harus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ubah</a:t>
            </a:r>
            <a:r>
              <a:rPr lang="en-US" sz="3200" dirty="0" smtClean="0"/>
              <a:t> </a:t>
            </a:r>
            <a:r>
              <a:rPr lang="en-US" sz="3200" dirty="0" err="1" smtClean="0"/>
              <a:t>terlebih</a:t>
            </a:r>
            <a:r>
              <a:rPr lang="en-US" sz="3200" dirty="0" smtClean="0"/>
              <a:t> </a:t>
            </a:r>
            <a:r>
              <a:rPr lang="en-US" sz="3200" dirty="0" err="1" smtClean="0"/>
              <a:t>dahulu</a:t>
            </a:r>
            <a:r>
              <a:rPr lang="en-US" sz="3200" dirty="0" smtClean="0"/>
              <a:t> </a:t>
            </a:r>
            <a:r>
              <a:rPr lang="en-US" sz="3200" dirty="0" err="1" smtClean="0"/>
              <a:t>kedalam</a:t>
            </a:r>
            <a:r>
              <a:rPr lang="en-US" sz="3200" dirty="0" smtClean="0"/>
              <a:t> </a:t>
            </a:r>
            <a:r>
              <a:rPr lang="en-US" sz="3200" dirty="0" err="1" smtClean="0"/>
              <a:t>bentuk</a:t>
            </a:r>
            <a:r>
              <a:rPr lang="en-US" sz="3200" dirty="0" smtClean="0"/>
              <a:t> </a:t>
            </a:r>
            <a:r>
              <a:rPr lang="en-US" sz="3200" dirty="0" err="1" smtClean="0"/>
              <a:t>disjungsi</a:t>
            </a:r>
            <a:r>
              <a:rPr lang="en-US" sz="3200" dirty="0" smtClean="0"/>
              <a:t> agar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buat</a:t>
            </a:r>
            <a:r>
              <a:rPr lang="en-US" sz="3200" dirty="0" smtClean="0"/>
              <a:t> </a:t>
            </a:r>
            <a:r>
              <a:rPr lang="en-US" sz="3200" dirty="0" err="1" smtClean="0"/>
              <a:t>klausulnya</a:t>
            </a:r>
            <a:endParaRPr lang="en-US" sz="3200" dirty="0" smtClean="0"/>
          </a:p>
          <a:p>
            <a:r>
              <a:rPr lang="en-US" sz="3200" dirty="0" err="1" smtClean="0"/>
              <a:t>Ada</a:t>
            </a:r>
            <a:r>
              <a:rPr lang="en-US" sz="3200" dirty="0" smtClean="0"/>
              <a:t> </a:t>
            </a:r>
            <a:r>
              <a:rPr lang="en-US" sz="3200" dirty="0" err="1" smtClean="0"/>
              <a:t>empat</a:t>
            </a:r>
            <a:r>
              <a:rPr lang="en-US" sz="3200" dirty="0" smtClean="0"/>
              <a:t> </a:t>
            </a:r>
            <a:r>
              <a:rPr lang="en-US" sz="3200" dirty="0" err="1" smtClean="0"/>
              <a:t>perubahan</a:t>
            </a:r>
            <a:r>
              <a:rPr lang="en-US" sz="3200" dirty="0" smtClean="0"/>
              <a:t> </a:t>
            </a:r>
            <a:r>
              <a:rPr lang="en-US" sz="3200" dirty="0" err="1" smtClean="0"/>
              <a:t>bentuk</a:t>
            </a:r>
            <a:r>
              <a:rPr lang="en-US" sz="3200" dirty="0" smtClean="0"/>
              <a:t> </a:t>
            </a:r>
            <a:r>
              <a:rPr lang="en-US" sz="3200" dirty="0" err="1" smtClean="0"/>
              <a:t>klausul</a:t>
            </a:r>
            <a:r>
              <a:rPr lang="en-US" sz="3200" dirty="0" smtClean="0"/>
              <a:t>, </a:t>
            </a:r>
            <a:r>
              <a:rPr lang="en-US" sz="3200" dirty="0" err="1" smtClean="0"/>
              <a:t>yaitu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Implication Out (I), Negation In (N), Distribution (D) </a:t>
            </a:r>
            <a:r>
              <a:rPr lang="en-US" sz="3200" dirty="0" err="1" smtClean="0"/>
              <a:t>dan</a:t>
            </a:r>
            <a:r>
              <a:rPr lang="en-US" sz="3200" dirty="0" smtClean="0"/>
              <a:t> Operator Out (O) yang </a:t>
            </a:r>
            <a:r>
              <a:rPr lang="en-US" sz="3200" dirty="0" err="1" smtClean="0"/>
              <a:t>disingkat</a:t>
            </a:r>
            <a:r>
              <a:rPr lang="en-US" sz="3200" dirty="0" smtClean="0"/>
              <a:t> INDO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92320" y="285728"/>
            <a:ext cx="750099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Implication Out (I)</a:t>
            </a:r>
          </a:p>
          <a:p>
            <a:pPr marL="742950" indent="-742950">
              <a:buAutoNum type="alphaLcPeriod"/>
            </a:pPr>
            <a:r>
              <a:rPr lang="en-US" sz="4000" dirty="0" smtClean="0">
                <a:sym typeface="Symbol"/>
              </a:rPr>
              <a:t>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  </a:t>
            </a:r>
            <a:r>
              <a:rPr lang="en-US" sz="4000" baseline="-25000" dirty="0" smtClean="0">
                <a:sym typeface="Symbol"/>
              </a:rPr>
              <a:t>2</a:t>
            </a:r>
            <a:r>
              <a:rPr lang="en-US" sz="4000" dirty="0" smtClean="0">
                <a:sym typeface="Symbol"/>
              </a:rPr>
              <a:t>  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  </a:t>
            </a:r>
            <a:r>
              <a:rPr lang="en-US" sz="4000" baseline="-25000" dirty="0" smtClean="0">
                <a:sym typeface="Symbol"/>
              </a:rPr>
              <a:t>2</a:t>
            </a:r>
            <a:r>
              <a:rPr lang="en-US" sz="4000" dirty="0" smtClean="0">
                <a:sym typeface="Symbol"/>
              </a:rPr>
              <a:t> </a:t>
            </a:r>
          </a:p>
          <a:p>
            <a:pPr marL="742950" indent="-742950">
              <a:buAutoNum type="alphaLcPeriod"/>
            </a:pPr>
            <a:r>
              <a:rPr lang="en-US" sz="4000" dirty="0" smtClean="0">
                <a:sym typeface="Symbol"/>
              </a:rPr>
              <a:t></a:t>
            </a:r>
            <a:r>
              <a:rPr lang="en-US" sz="4000" baseline="-25000" dirty="0" smtClean="0">
                <a:sym typeface="Symbol"/>
              </a:rPr>
              <a:t>1 </a:t>
            </a:r>
            <a:r>
              <a:rPr lang="en-US" sz="4000" dirty="0" smtClean="0">
                <a:sym typeface="Symbol"/>
              </a:rPr>
              <a:t> </a:t>
            </a:r>
            <a:r>
              <a:rPr lang="en-US" sz="4000" baseline="-25000" dirty="0" smtClean="0">
                <a:sym typeface="Symbol"/>
              </a:rPr>
              <a:t>2</a:t>
            </a:r>
            <a:r>
              <a:rPr lang="en-US" sz="4000" dirty="0" smtClean="0">
                <a:sym typeface="Symbol"/>
              </a:rPr>
              <a:t>  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  </a:t>
            </a:r>
            <a:r>
              <a:rPr lang="en-US" sz="4000" baseline="-25000" dirty="0" smtClean="0">
                <a:sym typeface="Symbol"/>
              </a:rPr>
              <a:t>2</a:t>
            </a:r>
            <a:r>
              <a:rPr lang="en-US" sz="4000" dirty="0" smtClean="0">
                <a:sym typeface="Symbol"/>
              </a:rPr>
              <a:t> </a:t>
            </a:r>
          </a:p>
          <a:p>
            <a:pPr marL="742950" indent="-742950">
              <a:buAutoNum type="alphaLcPeriod"/>
            </a:pPr>
            <a:r>
              <a:rPr lang="en-US" sz="4000" dirty="0" smtClean="0">
                <a:sym typeface="Symbol"/>
              </a:rPr>
              <a:t></a:t>
            </a:r>
            <a:r>
              <a:rPr lang="en-US" sz="4000" baseline="-25000" dirty="0" smtClean="0">
                <a:sym typeface="Symbol"/>
              </a:rPr>
              <a:t>1 </a:t>
            </a:r>
            <a:r>
              <a:rPr lang="en-US" sz="4000" dirty="0" smtClean="0">
                <a:sym typeface="Symbol"/>
              </a:rPr>
              <a:t> </a:t>
            </a:r>
            <a:r>
              <a:rPr lang="en-US" sz="4000" baseline="-25000" dirty="0" smtClean="0">
                <a:sym typeface="Symbol"/>
              </a:rPr>
              <a:t>2</a:t>
            </a:r>
            <a:r>
              <a:rPr lang="en-US" sz="4000" dirty="0" smtClean="0">
                <a:sym typeface="Symbol"/>
              </a:rPr>
              <a:t>  (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</a:t>
            </a:r>
            <a:r>
              <a:rPr lang="en-US" sz="4000" baseline="-25000" dirty="0" smtClean="0">
                <a:sym typeface="Symbol"/>
              </a:rPr>
              <a:t>2</a:t>
            </a:r>
            <a:r>
              <a:rPr lang="en-US" sz="4000" dirty="0" smtClean="0">
                <a:sym typeface="Symbol"/>
              </a:rPr>
              <a:t>)(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</a:t>
            </a:r>
            <a:r>
              <a:rPr lang="en-US" sz="4000" baseline="-25000" dirty="0" smtClean="0">
                <a:sym typeface="Symbol"/>
              </a:rPr>
              <a:t>2</a:t>
            </a:r>
            <a:r>
              <a:rPr lang="en-US" sz="4000" dirty="0" smtClean="0">
                <a:sym typeface="Symbol"/>
              </a:rPr>
              <a:t>)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Negation In (N)</a:t>
            </a:r>
          </a:p>
          <a:p>
            <a:pPr marL="742950" indent="-742950">
              <a:buAutoNum type="alphaLcPeriod"/>
            </a:pPr>
            <a:r>
              <a:rPr lang="en-US" sz="4000" dirty="0" smtClean="0">
                <a:sym typeface="Symbol"/>
              </a:rPr>
              <a:t>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  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 </a:t>
            </a:r>
          </a:p>
          <a:p>
            <a:pPr marL="742950" indent="-742950">
              <a:buAutoNum type="alphaLcPeriod"/>
            </a:pPr>
            <a:r>
              <a:rPr lang="en-US" sz="4000" dirty="0" smtClean="0">
                <a:sym typeface="Symbol"/>
              </a:rPr>
              <a:t>(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  </a:t>
            </a:r>
            <a:r>
              <a:rPr lang="en-US" sz="4000" baseline="-25000" dirty="0" smtClean="0">
                <a:sym typeface="Symbol"/>
              </a:rPr>
              <a:t>2</a:t>
            </a:r>
            <a:r>
              <a:rPr lang="en-US" sz="4000" dirty="0" smtClean="0">
                <a:sym typeface="Symbol"/>
              </a:rPr>
              <a:t>)  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  </a:t>
            </a:r>
            <a:r>
              <a:rPr lang="en-US" sz="4000" baseline="-25000" dirty="0" smtClean="0">
                <a:sym typeface="Symbol"/>
              </a:rPr>
              <a:t>2</a:t>
            </a:r>
            <a:r>
              <a:rPr lang="en-US" sz="4000" dirty="0" smtClean="0">
                <a:sym typeface="Symbol"/>
              </a:rPr>
              <a:t>   </a:t>
            </a:r>
          </a:p>
          <a:p>
            <a:pPr marL="742950" indent="-742950">
              <a:buFontTx/>
              <a:buAutoNum type="alphaLcPeriod"/>
            </a:pPr>
            <a:r>
              <a:rPr lang="en-US" sz="4000" dirty="0" smtClean="0">
                <a:sym typeface="Symbol"/>
              </a:rPr>
              <a:t>(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  </a:t>
            </a:r>
            <a:r>
              <a:rPr lang="en-US" sz="4000" baseline="-25000" dirty="0" smtClean="0">
                <a:sym typeface="Symbol"/>
              </a:rPr>
              <a:t>2</a:t>
            </a:r>
            <a:r>
              <a:rPr lang="en-US" sz="4000" dirty="0" smtClean="0">
                <a:sym typeface="Symbol"/>
              </a:rPr>
              <a:t>)  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  </a:t>
            </a:r>
            <a:r>
              <a:rPr lang="en-US" sz="4000" baseline="-25000" dirty="0" smtClean="0">
                <a:sym typeface="Symbol"/>
              </a:rPr>
              <a:t>2</a:t>
            </a:r>
            <a:r>
              <a:rPr lang="en-US" sz="4000" dirty="0" smtClean="0">
                <a:sym typeface="Symbol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92320" y="285728"/>
            <a:ext cx="750099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Distribution (D)</a:t>
            </a:r>
          </a:p>
          <a:p>
            <a:pPr algn="ctr"/>
            <a:endParaRPr lang="en-US" sz="3200" dirty="0" smtClean="0">
              <a:solidFill>
                <a:srgbClr val="FF0000"/>
              </a:solidFill>
            </a:endParaRPr>
          </a:p>
          <a:p>
            <a:pPr marL="742950" indent="-742950">
              <a:buAutoNum type="alphaLcPeriod"/>
            </a:pPr>
            <a:r>
              <a:rPr lang="en-US" sz="4000" dirty="0" smtClean="0">
                <a:sym typeface="Symbol"/>
              </a:rPr>
              <a:t>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(</a:t>
            </a:r>
            <a:r>
              <a:rPr lang="en-US" sz="4000" baseline="-25000" dirty="0" smtClean="0">
                <a:sym typeface="Symbol"/>
              </a:rPr>
              <a:t>2</a:t>
            </a:r>
            <a:r>
              <a:rPr lang="en-US" sz="4000" dirty="0" smtClean="0">
                <a:sym typeface="Symbol"/>
              </a:rPr>
              <a:t></a:t>
            </a:r>
            <a:r>
              <a:rPr lang="en-US" sz="4000" baseline="-25000" dirty="0" smtClean="0">
                <a:sym typeface="Symbol"/>
              </a:rPr>
              <a:t>3</a:t>
            </a:r>
            <a:r>
              <a:rPr lang="en-US" sz="4000" dirty="0" smtClean="0">
                <a:sym typeface="Symbol"/>
              </a:rPr>
              <a:t>)(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</a:t>
            </a:r>
            <a:r>
              <a:rPr lang="en-US" sz="4000" baseline="-25000" dirty="0" smtClean="0">
                <a:sym typeface="Symbol"/>
              </a:rPr>
              <a:t>2</a:t>
            </a:r>
            <a:r>
              <a:rPr lang="en-US" sz="4000" dirty="0" smtClean="0">
                <a:sym typeface="Symbol"/>
              </a:rPr>
              <a:t>)(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</a:t>
            </a:r>
            <a:r>
              <a:rPr lang="en-US" sz="4000" baseline="-25000" dirty="0" smtClean="0">
                <a:sym typeface="Symbol"/>
              </a:rPr>
              <a:t>3</a:t>
            </a:r>
            <a:r>
              <a:rPr lang="en-US" sz="4000" dirty="0" smtClean="0">
                <a:sym typeface="Symbol"/>
              </a:rPr>
              <a:t>)</a:t>
            </a:r>
          </a:p>
          <a:p>
            <a:pPr marL="742950" indent="-742950">
              <a:buAutoNum type="alphaLcPeriod"/>
            </a:pPr>
            <a:r>
              <a:rPr lang="en-US" sz="4000" dirty="0" smtClean="0">
                <a:sym typeface="Symbol"/>
              </a:rPr>
              <a:t>(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</a:t>
            </a:r>
            <a:r>
              <a:rPr lang="en-US" sz="4000" baseline="-25000" dirty="0" smtClean="0">
                <a:sym typeface="Symbol"/>
              </a:rPr>
              <a:t>2</a:t>
            </a:r>
            <a:r>
              <a:rPr lang="en-US" sz="4000" dirty="0" smtClean="0">
                <a:sym typeface="Symbol"/>
              </a:rPr>
              <a:t>)</a:t>
            </a:r>
            <a:r>
              <a:rPr lang="en-US" sz="4000" baseline="-25000" dirty="0" smtClean="0">
                <a:sym typeface="Symbol"/>
              </a:rPr>
              <a:t>3</a:t>
            </a:r>
            <a:r>
              <a:rPr lang="en-US" sz="4000" dirty="0" smtClean="0">
                <a:sym typeface="Symbol"/>
              </a:rPr>
              <a:t>(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</a:t>
            </a:r>
            <a:r>
              <a:rPr lang="en-US" sz="4000" baseline="-25000" dirty="0" smtClean="0">
                <a:sym typeface="Symbol"/>
              </a:rPr>
              <a:t>2</a:t>
            </a:r>
            <a:r>
              <a:rPr lang="en-US" sz="4000" dirty="0" smtClean="0">
                <a:sym typeface="Symbol"/>
              </a:rPr>
              <a:t>)(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</a:t>
            </a:r>
            <a:r>
              <a:rPr lang="en-US" sz="4000" baseline="-25000" dirty="0" smtClean="0">
                <a:sym typeface="Symbol"/>
              </a:rPr>
              <a:t>3</a:t>
            </a:r>
            <a:r>
              <a:rPr lang="en-US" sz="4000" dirty="0" smtClean="0">
                <a:sym typeface="Symbol"/>
              </a:rPr>
              <a:t>)</a:t>
            </a:r>
          </a:p>
          <a:p>
            <a:pPr marL="742950" indent="-742950">
              <a:buAutoNum type="alphaLcPeriod"/>
            </a:pPr>
            <a:r>
              <a:rPr lang="en-US" sz="4000" dirty="0" smtClean="0">
                <a:sym typeface="Symbol"/>
              </a:rPr>
              <a:t>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(</a:t>
            </a:r>
            <a:r>
              <a:rPr lang="en-US" sz="4000" baseline="-25000" dirty="0" smtClean="0">
                <a:sym typeface="Symbol"/>
              </a:rPr>
              <a:t>2</a:t>
            </a:r>
            <a:r>
              <a:rPr lang="en-US" sz="4000" dirty="0" smtClean="0">
                <a:sym typeface="Symbol"/>
              </a:rPr>
              <a:t></a:t>
            </a:r>
            <a:r>
              <a:rPr lang="en-US" sz="4000" baseline="-25000" dirty="0" smtClean="0">
                <a:sym typeface="Symbol"/>
              </a:rPr>
              <a:t>3</a:t>
            </a:r>
            <a:r>
              <a:rPr lang="en-US" sz="4000" dirty="0" smtClean="0">
                <a:sym typeface="Symbol"/>
              </a:rPr>
              <a:t>)(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</a:t>
            </a:r>
            <a:r>
              <a:rPr lang="en-US" sz="4000" baseline="-25000" dirty="0" smtClean="0">
                <a:sym typeface="Symbol"/>
              </a:rPr>
              <a:t>2</a:t>
            </a:r>
            <a:r>
              <a:rPr lang="en-US" sz="4000" dirty="0" smtClean="0">
                <a:sym typeface="Symbol"/>
              </a:rPr>
              <a:t></a:t>
            </a:r>
            <a:r>
              <a:rPr lang="en-US" sz="4000" baseline="-25000" dirty="0" smtClean="0">
                <a:sym typeface="Symbol"/>
              </a:rPr>
              <a:t>3</a:t>
            </a:r>
            <a:r>
              <a:rPr lang="en-US" sz="4000" dirty="0" smtClean="0">
                <a:sym typeface="Symbol"/>
              </a:rPr>
              <a:t>)</a:t>
            </a:r>
          </a:p>
          <a:p>
            <a:pPr marL="742950" indent="-742950">
              <a:buAutoNum type="alphaLcPeriod"/>
            </a:pPr>
            <a:r>
              <a:rPr lang="en-US" sz="4000" dirty="0" smtClean="0">
                <a:sym typeface="Symbol"/>
              </a:rPr>
              <a:t>(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</a:t>
            </a:r>
            <a:r>
              <a:rPr lang="en-US" sz="4000" baseline="-25000" dirty="0" smtClean="0">
                <a:sym typeface="Symbol"/>
              </a:rPr>
              <a:t>2</a:t>
            </a:r>
            <a:r>
              <a:rPr lang="en-US" sz="4000" dirty="0" smtClean="0">
                <a:sym typeface="Symbol"/>
              </a:rPr>
              <a:t>)</a:t>
            </a:r>
            <a:r>
              <a:rPr lang="en-US" sz="4000" baseline="-25000" dirty="0" smtClean="0">
                <a:sym typeface="Symbol"/>
              </a:rPr>
              <a:t>3</a:t>
            </a:r>
            <a:r>
              <a:rPr lang="en-US" sz="4000" dirty="0" smtClean="0">
                <a:sym typeface="Symbol"/>
              </a:rPr>
              <a:t>(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</a:t>
            </a:r>
            <a:r>
              <a:rPr lang="en-US" sz="4000" baseline="-25000" dirty="0" smtClean="0">
                <a:sym typeface="Symbol"/>
              </a:rPr>
              <a:t>2</a:t>
            </a:r>
            <a:r>
              <a:rPr lang="en-US" sz="4000" dirty="0" smtClean="0">
                <a:sym typeface="Symbol"/>
              </a:rPr>
              <a:t></a:t>
            </a:r>
            <a:r>
              <a:rPr lang="en-US" sz="4000" baseline="-25000" dirty="0" smtClean="0">
                <a:sym typeface="Symbol"/>
              </a:rPr>
              <a:t>3</a:t>
            </a:r>
            <a:r>
              <a:rPr lang="en-US" sz="4000" dirty="0" smtClean="0">
                <a:sym typeface="Symbol"/>
              </a:rPr>
              <a:t>)</a:t>
            </a:r>
          </a:p>
          <a:p>
            <a:pPr marL="742950" indent="-742950">
              <a:buAutoNum type="alphaLcPeriod"/>
            </a:pPr>
            <a:r>
              <a:rPr lang="en-US" sz="4000" dirty="0" smtClean="0">
                <a:sym typeface="Symbol"/>
              </a:rPr>
              <a:t>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(</a:t>
            </a:r>
            <a:r>
              <a:rPr lang="en-US" sz="4000" baseline="-25000" dirty="0" smtClean="0">
                <a:sym typeface="Symbol"/>
              </a:rPr>
              <a:t>2</a:t>
            </a:r>
            <a:r>
              <a:rPr lang="en-US" sz="4000" dirty="0" smtClean="0">
                <a:sym typeface="Symbol"/>
              </a:rPr>
              <a:t></a:t>
            </a:r>
            <a:r>
              <a:rPr lang="en-US" sz="4000" baseline="-25000" dirty="0" smtClean="0">
                <a:sym typeface="Symbol"/>
              </a:rPr>
              <a:t>3</a:t>
            </a:r>
            <a:r>
              <a:rPr lang="en-US" sz="4000" dirty="0" smtClean="0">
                <a:sym typeface="Symbol"/>
              </a:rPr>
              <a:t>)(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</a:t>
            </a:r>
            <a:r>
              <a:rPr lang="en-US" sz="4000" baseline="-25000" dirty="0" smtClean="0">
                <a:sym typeface="Symbol"/>
              </a:rPr>
              <a:t>2</a:t>
            </a:r>
            <a:r>
              <a:rPr lang="en-US" sz="4000" dirty="0" smtClean="0">
                <a:sym typeface="Symbol"/>
              </a:rPr>
              <a:t></a:t>
            </a:r>
            <a:r>
              <a:rPr lang="en-US" sz="4000" baseline="-25000" dirty="0" smtClean="0">
                <a:sym typeface="Symbol"/>
              </a:rPr>
              <a:t>3</a:t>
            </a:r>
            <a:r>
              <a:rPr lang="en-US" sz="4000" dirty="0" smtClean="0">
                <a:sym typeface="Symbol"/>
              </a:rPr>
              <a:t>)</a:t>
            </a:r>
          </a:p>
          <a:p>
            <a:pPr marL="742950" indent="-742950">
              <a:buAutoNum type="alphaLcPeriod"/>
            </a:pPr>
            <a:r>
              <a:rPr lang="en-US" sz="4000" dirty="0" smtClean="0">
                <a:sym typeface="Symbol"/>
              </a:rPr>
              <a:t>(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</a:t>
            </a:r>
            <a:r>
              <a:rPr lang="en-US" sz="4000" baseline="-25000" dirty="0" smtClean="0">
                <a:sym typeface="Symbol"/>
              </a:rPr>
              <a:t>2</a:t>
            </a:r>
            <a:r>
              <a:rPr lang="en-US" sz="4000" dirty="0" smtClean="0">
                <a:sym typeface="Symbol"/>
              </a:rPr>
              <a:t>)</a:t>
            </a:r>
            <a:r>
              <a:rPr lang="en-US" sz="4000" baseline="-25000" dirty="0" smtClean="0">
                <a:sym typeface="Symbol"/>
              </a:rPr>
              <a:t>3</a:t>
            </a:r>
            <a:r>
              <a:rPr lang="en-US" sz="4000" dirty="0" smtClean="0">
                <a:sym typeface="Symbol"/>
              </a:rPr>
              <a:t>(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</a:t>
            </a:r>
            <a:r>
              <a:rPr lang="en-US" sz="4000" baseline="-25000" dirty="0" smtClean="0">
                <a:sym typeface="Symbol"/>
              </a:rPr>
              <a:t>2</a:t>
            </a:r>
            <a:r>
              <a:rPr lang="en-US" sz="4000" dirty="0" smtClean="0">
                <a:sym typeface="Symbol"/>
              </a:rPr>
              <a:t></a:t>
            </a:r>
            <a:r>
              <a:rPr lang="en-US" sz="4000" baseline="-25000" dirty="0" smtClean="0">
                <a:sym typeface="Symbol"/>
              </a:rPr>
              <a:t>3</a:t>
            </a:r>
            <a:r>
              <a:rPr lang="en-US" sz="4000" dirty="0" smtClean="0">
                <a:sym typeface="Symbol"/>
              </a:rPr>
              <a:t>)</a:t>
            </a:r>
          </a:p>
          <a:p>
            <a:pPr marL="742950" indent="-742950">
              <a:buAutoNum type="alphaLcPeriod"/>
            </a:pPr>
            <a:endParaRPr lang="en-US" sz="4000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1907</TotalTime>
  <Words>898</Words>
  <Application>Microsoft Office PowerPoint</Application>
  <PresentationFormat>On-screen Show (4:3)</PresentationFormat>
  <Paragraphs>255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1 : Pendahuluan</dc:title>
  <dc:creator>Bowo</dc:creator>
  <cp:lastModifiedBy>Eko</cp:lastModifiedBy>
  <cp:revision>196</cp:revision>
  <dcterms:created xsi:type="dcterms:W3CDTF">2014-02-21T13:21:04Z</dcterms:created>
  <dcterms:modified xsi:type="dcterms:W3CDTF">2015-04-14T10:08:42Z</dcterms:modified>
</cp:coreProperties>
</file>