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4"/>
  </p:handoutMasterIdLst>
  <p:sldIdLst>
    <p:sldId id="473" r:id="rId2"/>
    <p:sldId id="435" r:id="rId3"/>
    <p:sldId id="437" r:id="rId4"/>
    <p:sldId id="439" r:id="rId5"/>
    <p:sldId id="441" r:id="rId6"/>
    <p:sldId id="445" r:id="rId7"/>
    <p:sldId id="447" r:id="rId8"/>
    <p:sldId id="449" r:id="rId9"/>
    <p:sldId id="451" r:id="rId10"/>
    <p:sldId id="453" r:id="rId11"/>
    <p:sldId id="455" r:id="rId12"/>
    <p:sldId id="457" r:id="rId13"/>
    <p:sldId id="463" r:id="rId14"/>
    <p:sldId id="459" r:id="rId15"/>
    <p:sldId id="461" r:id="rId16"/>
    <p:sldId id="465" r:id="rId17"/>
    <p:sldId id="467" r:id="rId18"/>
    <p:sldId id="492" r:id="rId19"/>
    <p:sldId id="495" r:id="rId20"/>
    <p:sldId id="469" r:id="rId21"/>
    <p:sldId id="496" r:id="rId22"/>
    <p:sldId id="471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99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B9C3-5BBB-4C34-9359-8F868673A0F4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E90C-9D62-417F-ACA9-2F668EE90B3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B89192-A887-48C8-B196-BE43E2E7FD17}" type="datetimeFigureOut">
              <a:rPr lang="id-ID" smtClean="0"/>
              <a:pPr/>
              <a:t>06/04/2016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III : Standard Axiom Schemata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Operator Out (O)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…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>
                <a:sym typeface="Symbol"/>
              </a:rPr>
              <a:t>  {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, . . . 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>
                <a:sym typeface="Symbol"/>
              </a:rPr>
              <a:t>}</a:t>
            </a:r>
          </a:p>
          <a:p>
            <a:pPr marL="742950" indent="-742950">
              <a:buAutoNum type="alphaLcPeriod"/>
            </a:pPr>
            <a:endParaRPr lang="en-US" sz="4000" dirty="0" smtClean="0">
              <a:sym typeface="Symbol"/>
            </a:endParaRPr>
          </a:p>
          <a:p>
            <a:pPr marL="742950" indent="-742950">
              <a:buFontTx/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…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>
                <a:sym typeface="Symbol"/>
              </a:rPr>
              <a:t>  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, . . . </a:t>
            </a:r>
            <a:r>
              <a:rPr lang="en-US" sz="4000" baseline="-25000" dirty="0" smtClean="0">
                <a:sym typeface="Symbol"/>
              </a:rPr>
              <a:t>n</a:t>
            </a:r>
            <a:endParaRPr lang="en-US" sz="4000" dirty="0" smtClean="0">
              <a:sym typeface="Symbol"/>
            </a:endParaRPr>
          </a:p>
          <a:p>
            <a:pPr marL="742950" indent="-742950">
              <a:buAutoNum type="alphaLcPeriod"/>
            </a:pPr>
            <a:endParaRPr lang="en-US" sz="4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1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 p</a:t>
            </a:r>
            <a:r>
              <a:rPr lang="en-US" sz="3200" dirty="0" smtClean="0">
                <a:sym typeface="Symbol"/>
              </a:rPr>
              <a:t> (r  q), </a:t>
            </a:r>
            <a:r>
              <a:rPr lang="en-US" sz="3200" dirty="0" err="1" smtClean="0">
                <a:sym typeface="Symbol"/>
              </a:rPr>
              <a:t>tuliskan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clausul</a:t>
            </a:r>
            <a:r>
              <a:rPr lang="en-US" sz="3200" i="1" dirty="0" smtClean="0">
                <a:sym typeface="Symbol"/>
              </a:rPr>
              <a:t> form)</a:t>
            </a:r>
          </a:p>
          <a:p>
            <a:endParaRPr lang="en-US" sz="3200" i="1" dirty="0" smtClean="0">
              <a:sym typeface="Symbol"/>
            </a:endParaRPr>
          </a:p>
          <a:p>
            <a:r>
              <a:rPr lang="en-US" sz="3200" i="1" dirty="0" err="1" smtClean="0">
                <a:sym typeface="Symbol"/>
              </a:rPr>
              <a:t>Jawab</a:t>
            </a:r>
            <a:r>
              <a:rPr lang="en-US" sz="3200" i="1" dirty="0" smtClean="0">
                <a:sym typeface="Symbol"/>
              </a:rPr>
              <a:t> :</a:t>
            </a:r>
          </a:p>
          <a:p>
            <a:r>
              <a:rPr lang="en-US" sz="3200" dirty="0" smtClean="0"/>
              <a:t>			p </a:t>
            </a:r>
            <a:r>
              <a:rPr lang="en-US" sz="3200" dirty="0" smtClean="0">
                <a:sym typeface="Symbol"/>
              </a:rPr>
              <a:t> (r  q)</a:t>
            </a:r>
          </a:p>
          <a:p>
            <a:r>
              <a:rPr lang="en-US" sz="3200" dirty="0" smtClean="0">
                <a:sym typeface="Symbol"/>
              </a:rPr>
              <a:t>I	:  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(r  q)</a:t>
            </a:r>
          </a:p>
          <a:p>
            <a:r>
              <a:rPr lang="en-US" sz="3200" dirty="0" smtClean="0">
                <a:sym typeface="Symbol"/>
              </a:rPr>
              <a:t>O	: {p}</a:t>
            </a:r>
          </a:p>
          <a:p>
            <a:r>
              <a:rPr lang="en-US" sz="3200" dirty="0" smtClean="0">
                <a:sym typeface="Symbol"/>
              </a:rPr>
              <a:t>	: {r,  q}</a:t>
            </a:r>
          </a:p>
          <a:p>
            <a:r>
              <a:rPr lang="en-US" sz="3200" dirty="0" err="1" smtClean="0">
                <a:sym typeface="Symbol"/>
              </a:rPr>
              <a:t>Jadi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 p</a:t>
            </a:r>
            <a:r>
              <a:rPr lang="en-US" sz="3200" dirty="0" smtClean="0">
                <a:sym typeface="Symbol"/>
              </a:rPr>
              <a:t> (r  q),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 {p},  {r,  q}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2 :</a:t>
            </a:r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(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(q  r)), </a:t>
            </a:r>
            <a:r>
              <a:rPr lang="en-US" sz="3200" dirty="0" err="1" smtClean="0">
                <a:sym typeface="Symbol"/>
              </a:rPr>
              <a:t>tuliskan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i="1" dirty="0" smtClean="0">
                <a:sym typeface="Symbol"/>
              </a:rPr>
              <a:t>(</a:t>
            </a:r>
            <a:r>
              <a:rPr lang="en-US" sz="3200" i="1" dirty="0" err="1" smtClean="0">
                <a:sym typeface="Symbol"/>
              </a:rPr>
              <a:t>clausul</a:t>
            </a:r>
            <a:r>
              <a:rPr lang="en-US" sz="3200" i="1" dirty="0" smtClean="0">
                <a:sym typeface="Symbol"/>
              </a:rPr>
              <a:t> form)</a:t>
            </a:r>
          </a:p>
          <a:p>
            <a:r>
              <a:rPr lang="en-US" sz="3200" i="1" dirty="0" err="1" smtClean="0">
                <a:sym typeface="Symbol"/>
              </a:rPr>
              <a:t>Jawab</a:t>
            </a:r>
            <a:r>
              <a:rPr lang="en-US" sz="3200" i="1" dirty="0" smtClean="0">
                <a:sym typeface="Symbol"/>
              </a:rPr>
              <a:t> :</a:t>
            </a:r>
          </a:p>
          <a:p>
            <a:r>
              <a:rPr lang="en-US" sz="3200" dirty="0" smtClean="0"/>
              <a:t>			</a:t>
            </a:r>
            <a:r>
              <a:rPr lang="en-US" sz="3200" dirty="0" smtClean="0">
                <a:sym typeface="Symbol"/>
              </a:rPr>
              <a:t>(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(q  r))</a:t>
            </a:r>
          </a:p>
          <a:p>
            <a:r>
              <a:rPr lang="en-US" sz="3200" dirty="0" smtClean="0">
                <a:sym typeface="Symbol"/>
              </a:rPr>
              <a:t>I	: (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 (q  r)) </a:t>
            </a:r>
          </a:p>
          <a:p>
            <a:r>
              <a:rPr lang="en-US" sz="3200" dirty="0" smtClean="0">
                <a:sym typeface="Symbol"/>
              </a:rPr>
              <a:t>N	: 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(q  r)</a:t>
            </a:r>
          </a:p>
          <a:p>
            <a:r>
              <a:rPr lang="en-US" sz="3200" dirty="0" smtClean="0">
                <a:sym typeface="Symbol"/>
              </a:rPr>
              <a:t>	: 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(q  r)</a:t>
            </a:r>
          </a:p>
          <a:p>
            <a:r>
              <a:rPr lang="en-US" sz="3200" dirty="0" smtClean="0">
                <a:sym typeface="Symbol"/>
              </a:rPr>
              <a:t>	: 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(q  r)</a:t>
            </a:r>
          </a:p>
          <a:p>
            <a:r>
              <a:rPr lang="en-US" sz="3200" dirty="0" smtClean="0">
                <a:sym typeface="Symbol"/>
              </a:rPr>
              <a:t>D	: (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 q)  (</a:t>
            </a: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r)</a:t>
            </a:r>
          </a:p>
          <a:p>
            <a:r>
              <a:rPr lang="en-US" sz="3200" dirty="0" smtClean="0">
                <a:sym typeface="Symbol"/>
              </a:rPr>
              <a:t>O	: {</a:t>
            </a:r>
            <a:r>
              <a:rPr lang="en-US" sz="3200" dirty="0" smtClean="0"/>
              <a:t>p,</a:t>
            </a:r>
            <a:r>
              <a:rPr lang="en-US" sz="3200" dirty="0" smtClean="0">
                <a:sym typeface="Symbol"/>
              </a:rPr>
              <a:t> q},</a:t>
            </a:r>
          </a:p>
          <a:p>
            <a:r>
              <a:rPr lang="en-US" sz="3200" dirty="0" smtClean="0">
                <a:sym typeface="Symbol"/>
              </a:rPr>
              <a:t>	  {p</a:t>
            </a:r>
            <a:r>
              <a:rPr lang="en-US" sz="3200" smtClean="0">
                <a:sym typeface="Symbol"/>
              </a:rPr>
              <a:t>, r}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Soal</a:t>
            </a:r>
            <a:r>
              <a:rPr lang="en-US" sz="3200" dirty="0" smtClean="0"/>
              <a:t> </a:t>
            </a:r>
            <a:r>
              <a:rPr lang="en-US" sz="3200" dirty="0" err="1" smtClean="0"/>
              <a:t>Latihan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marL="514350" indent="-514350">
              <a:buAutoNum type="alphaL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 q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p  (r  q)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(p  q)  (r  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(p  r)  (r  q)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(r  p)  (r  q)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(p  (r  q))</a:t>
            </a:r>
          </a:p>
          <a:p>
            <a:pPr marL="514350" indent="-514350">
              <a:buAutoNum type="alphaLcPeriod"/>
            </a:pPr>
            <a:r>
              <a:rPr lang="en-US" sz="3200" dirty="0" smtClean="0">
                <a:sym typeface="Symbol"/>
              </a:rPr>
              <a:t>(p  (q  r))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D. </a:t>
            </a:r>
            <a:r>
              <a:rPr lang="en-US" sz="3200" dirty="0" err="1" smtClean="0">
                <a:sym typeface="Symbol"/>
              </a:rPr>
              <a:t>Prinsip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Resolusi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214422"/>
            <a:ext cx="75009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didefinisikan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  </a:t>
            </a:r>
            <a:r>
              <a:rPr lang="en-US" sz="3200" dirty="0" err="1" smtClean="0"/>
              <a:t>conklusinya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 , …. 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/>
              <a:t>}</a:t>
            </a:r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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, . . . </a:t>
            </a:r>
            <a:r>
              <a:rPr lang="en-US" sz="4000" baseline="-25000" dirty="0" smtClean="0">
                <a:sym typeface="Symbol"/>
              </a:rPr>
              <a:t>m</a:t>
            </a:r>
            <a:r>
              <a:rPr lang="en-US" sz="4000" dirty="0" smtClean="0"/>
              <a:t>}</a:t>
            </a:r>
          </a:p>
          <a:p>
            <a:endParaRPr lang="en-US" sz="2400" dirty="0" smtClean="0"/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/>
              <a:t>, </a:t>
            </a:r>
            <a:r>
              <a:rPr lang="en-US" sz="4000" dirty="0" smtClean="0">
                <a:sym typeface="Symbol"/>
              </a:rPr>
              <a:t>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 </a:t>
            </a:r>
            <a:r>
              <a:rPr lang="en-US" sz="4000" baseline="-25000" dirty="0" smtClean="0">
                <a:sym typeface="Symbol"/>
              </a:rPr>
              <a:t>m</a:t>
            </a:r>
            <a:r>
              <a:rPr lang="en-US" sz="4000" dirty="0" smtClean="0"/>
              <a:t>}</a:t>
            </a:r>
          </a:p>
          <a:p>
            <a:endParaRPr lang="en-US" sz="4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2976" y="5213362"/>
            <a:ext cx="46434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3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 {p, q}</a:t>
            </a:r>
          </a:p>
          <a:p>
            <a:r>
              <a:rPr lang="en-US" sz="3200" dirty="0" smtClean="0"/>
              <a:t>		{</a:t>
            </a:r>
            <a:r>
              <a:rPr lang="en-US" sz="3200" dirty="0" smtClean="0">
                <a:sym typeface="Symbol"/>
              </a:rPr>
              <a:t>p, r}</a:t>
            </a:r>
          </a:p>
          <a:p>
            <a:endParaRPr lang="en-US" sz="3200" i="1" dirty="0" smtClean="0">
              <a:sym typeface="Symbol"/>
            </a:endParaRPr>
          </a:p>
          <a:p>
            <a:r>
              <a:rPr lang="en-US" sz="3200" i="1" dirty="0" err="1" smtClean="0">
                <a:sym typeface="Symbol"/>
              </a:rPr>
              <a:t>Maka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kesimpulanya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{q, r}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hubungkan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Inferensi</a:t>
            </a:r>
            <a:r>
              <a:rPr lang="en-US" sz="3200" dirty="0" smtClean="0">
                <a:sym typeface="Symbol"/>
              </a:rPr>
              <a:t> Modus </a:t>
            </a:r>
            <a:r>
              <a:rPr lang="en-US" sz="3200" dirty="0" err="1" smtClean="0">
                <a:sym typeface="Symbol"/>
              </a:rPr>
              <a:t>Ponen</a:t>
            </a:r>
            <a:r>
              <a:rPr lang="en-US" sz="3200" dirty="0" smtClean="0">
                <a:sym typeface="Symbol"/>
              </a:rPr>
              <a:t> (MP), Modus </a:t>
            </a:r>
            <a:r>
              <a:rPr lang="en-US" sz="3200" dirty="0" err="1" smtClean="0">
                <a:sym typeface="Symbol"/>
              </a:rPr>
              <a:t>Tolen</a:t>
            </a:r>
            <a:r>
              <a:rPr lang="en-US" sz="3200" dirty="0" smtClean="0">
                <a:sym typeface="Symbol"/>
              </a:rPr>
              <a:t> (MT)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Silogisme</a:t>
            </a:r>
            <a:r>
              <a:rPr lang="en-US" sz="3200" dirty="0" smtClean="0">
                <a:sym typeface="Symbol"/>
              </a:rPr>
              <a:t> (S),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dituliskan</a:t>
            </a:r>
            <a:r>
              <a:rPr lang="en-US" sz="3200" dirty="0" smtClean="0">
                <a:sym typeface="Symbol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Modus </a:t>
            </a:r>
            <a:r>
              <a:rPr lang="en-US" sz="3200" dirty="0" err="1" smtClean="0"/>
              <a:t>Ponen</a:t>
            </a:r>
            <a:r>
              <a:rPr lang="en-US" sz="3200" dirty="0" smtClean="0"/>
              <a:t> (MP)</a:t>
            </a:r>
          </a:p>
          <a:p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p		{p}</a:t>
            </a:r>
          </a:p>
          <a:p>
            <a:endParaRPr lang="en-US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q		{q}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		Modus </a:t>
            </a:r>
            <a:r>
              <a:rPr lang="en-US" sz="3200" dirty="0" err="1" smtClean="0"/>
              <a:t>Tolen</a:t>
            </a:r>
            <a:r>
              <a:rPr lang="en-US" sz="3200" dirty="0" smtClean="0"/>
              <a:t> (MT)</a:t>
            </a:r>
          </a:p>
          <a:p>
            <a:r>
              <a:rPr lang="en-US" sz="3200" dirty="0" smtClean="0"/>
              <a:t>		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		q		{q}</a:t>
            </a:r>
          </a:p>
          <a:p>
            <a:endParaRPr lang="en-US" sz="14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		p		{p}</a:t>
            </a:r>
            <a:endParaRPr lang="en-US" sz="32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2976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64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28926" y="4664228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86314" y="4664228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Silogisme</a:t>
            </a:r>
            <a:r>
              <a:rPr lang="en-US" sz="3200" dirty="0" smtClean="0"/>
              <a:t> (S)</a:t>
            </a:r>
          </a:p>
          <a:p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q  r	{q, r}</a:t>
            </a:r>
          </a:p>
          <a:p>
            <a:endParaRPr lang="en-US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p  r 	{p, r}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membuktikan</a:t>
            </a:r>
            <a:r>
              <a:rPr lang="en-US" sz="3200" dirty="0" smtClean="0"/>
              <a:t> 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 </a:t>
            </a:r>
            <a:r>
              <a:rPr lang="en-US" sz="3200" dirty="0" err="1" smtClean="0">
                <a:sym typeface="Symbol"/>
              </a:rPr>
              <a:t>secara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logis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dibuktikan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sampai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menghasilkan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himpunan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kososng</a:t>
            </a:r>
            <a:r>
              <a:rPr lang="en-US" sz="3200" dirty="0" smtClean="0">
                <a:sym typeface="Symbol"/>
              </a:rPr>
              <a:t> { } </a:t>
            </a:r>
            <a:endParaRPr lang="en-US" sz="3200" dirty="0" smtClean="0"/>
          </a:p>
          <a:p>
            <a:r>
              <a:rPr lang="en-US" sz="3200" dirty="0" smtClean="0"/>
              <a:t>	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42976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64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solidFill>
                  <a:srgbClr val="0000CC"/>
                </a:solidFill>
              </a:rPr>
              <a:t>Untuk membuktikan bahwa kesimpulan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itu valid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atau tidak ataupun Himpunan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Premis 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 merupakan Logika Entalment</a:t>
            </a:r>
            <a:r>
              <a:rPr lang="en-US" sz="2800" dirty="0" smtClean="0">
                <a:solidFill>
                  <a:srgbClr val="0000CC"/>
                </a:solidFill>
                <a:sym typeface="Symbol"/>
              </a:rPr>
              <a:t> 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atau tidak, maka langkahnya :</a:t>
            </a:r>
            <a:endParaRPr lang="id-ID" sz="2800" dirty="0" smtClean="0">
              <a:solidFill>
                <a:srgbClr val="0000CC"/>
              </a:solidFill>
            </a:endParaRPr>
          </a:p>
          <a:p>
            <a:pPr marL="742950" indent="-742950">
              <a:buAutoNum type="arabicPeriod"/>
            </a:pPr>
            <a:r>
              <a:rPr lang="id-ID" sz="2800" dirty="0" smtClean="0">
                <a:solidFill>
                  <a:srgbClr val="0000CC"/>
                </a:solidFill>
              </a:rPr>
              <a:t>Negasikan Kesimpulanya</a:t>
            </a:r>
          </a:p>
          <a:p>
            <a:pPr marL="742950" indent="-742950">
              <a:buAutoNum type="arabicPeriod"/>
            </a:pPr>
            <a:r>
              <a:rPr lang="id-ID" sz="2800" dirty="0" smtClean="0">
                <a:solidFill>
                  <a:srgbClr val="0000CC"/>
                </a:solidFill>
              </a:rPr>
              <a:t>Gunakan Mesin Inferensi</a:t>
            </a:r>
          </a:p>
          <a:p>
            <a:pPr marL="742950" indent="-742950">
              <a:buAutoNum type="arabicPeriod"/>
            </a:pPr>
            <a:r>
              <a:rPr lang="id-ID" sz="2800" dirty="0" smtClean="0">
                <a:solidFill>
                  <a:srgbClr val="0000CC"/>
                </a:solidFill>
              </a:rPr>
              <a:t>Usahakan dapat mencapai himpunan kosong { }</a:t>
            </a:r>
          </a:p>
          <a:p>
            <a:pPr marL="742950" indent="-742950">
              <a:buAutoNum type="arabicPeriod"/>
            </a:pPr>
            <a:r>
              <a:rPr lang="id-ID" sz="2800" dirty="0" smtClean="0">
                <a:solidFill>
                  <a:srgbClr val="0000CC"/>
                </a:solidFill>
              </a:rPr>
              <a:t>Jika dapat menghasilkan { }, artinya terbukti kesimpulan valid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800" dirty="0" smtClean="0">
                <a:solidFill>
                  <a:srgbClr val="0000CC"/>
                </a:solidFill>
              </a:rPr>
              <a:t>Contoh 1 :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Diketahui {q} merupakan 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kesimpulan dari premis-premis 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{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p,q</a:t>
            </a:r>
            <a:r>
              <a:rPr lang="id-ID" sz="2800" dirty="0" smtClean="0">
                <a:solidFill>
                  <a:srgbClr val="0000CC"/>
                </a:solidFill>
              </a:rPr>
              <a:t>}, {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p,q,r</a:t>
            </a:r>
            <a:r>
              <a:rPr lang="id-ID" sz="2800" dirty="0" smtClean="0">
                <a:solidFill>
                  <a:srgbClr val="0000CC"/>
                </a:solidFill>
              </a:rPr>
              <a:t>} dan {r}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   </a:t>
            </a:r>
            <a:r>
              <a:rPr lang="id-ID" sz="2800" dirty="0" smtClean="0">
                <a:solidFill>
                  <a:srgbClr val="0000CC"/>
                </a:solidFill>
              </a:rPr>
              <a:t>Buktikan 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3200" dirty="0" smtClean="0">
                <a:sym typeface="Symbol"/>
              </a:rPr>
              <a:t>Standard Axiom Schemata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1357298"/>
            <a:ext cx="75009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Skema</a:t>
            </a:r>
            <a:r>
              <a:rPr lang="en-US" sz="3200" dirty="0" smtClean="0"/>
              <a:t> </a:t>
            </a:r>
            <a:r>
              <a:rPr lang="en-US" sz="3200" dirty="0" err="1" smtClean="0"/>
              <a:t>Aksioma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pola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ditafsirkan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inferensi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id-ID" sz="3200" dirty="0" smtClean="0"/>
              <a:t>skema aksioma yang valid adalah pola kalimat yang menunjukkan suatu himpunan tak terhingga kalimat, yang semuanya valid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sz="3200" dirty="0" smtClean="0">
                <a:solidFill>
                  <a:srgbClr val="0000CC"/>
                </a:solidFill>
              </a:rPr>
              <a:t>Jawab 1 :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</a:t>
            </a:r>
            <a:r>
              <a:rPr lang="id-ID" sz="3200" dirty="0" smtClean="0">
                <a:solidFill>
                  <a:srgbClr val="0000CC"/>
                </a:solidFill>
                <a:sym typeface="Symbol"/>
              </a:rPr>
              <a:t>p,q</a:t>
            </a:r>
            <a:r>
              <a:rPr lang="id-ID" sz="3200" dirty="0" smtClean="0">
                <a:solidFill>
                  <a:srgbClr val="0000CC"/>
                </a:solidFill>
              </a:rPr>
              <a:t>}	premis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</a:t>
            </a:r>
            <a:r>
              <a:rPr lang="id-ID" sz="3200" dirty="0" smtClean="0">
                <a:solidFill>
                  <a:srgbClr val="0000CC"/>
                </a:solidFill>
                <a:sym typeface="Symbol"/>
              </a:rPr>
              <a:t>p,q,r</a:t>
            </a:r>
            <a:r>
              <a:rPr lang="id-ID" sz="3200" dirty="0" smtClean="0">
                <a:solidFill>
                  <a:srgbClr val="0000CC"/>
                </a:solidFill>
              </a:rPr>
              <a:t>}  premis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{r} 		premis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</a:t>
            </a:r>
            <a:r>
              <a:rPr lang="id-ID" sz="3200" dirty="0" smtClean="0">
                <a:solidFill>
                  <a:srgbClr val="0000CC"/>
                </a:solidFill>
                <a:sym typeface="Symbol"/>
              </a:rPr>
              <a:t></a:t>
            </a:r>
            <a:r>
              <a:rPr lang="id-ID" sz="3200" dirty="0" smtClean="0">
                <a:solidFill>
                  <a:srgbClr val="0000CC"/>
                </a:solidFill>
              </a:rPr>
              <a:t>q}		Negasi Kesimpulan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</a:t>
            </a:r>
            <a:r>
              <a:rPr lang="id-ID" sz="3200" dirty="0" smtClean="0">
                <a:solidFill>
                  <a:srgbClr val="0000CC"/>
                </a:solidFill>
                <a:sym typeface="Symbol"/>
              </a:rPr>
              <a:t>p,q</a:t>
            </a:r>
            <a:r>
              <a:rPr lang="id-ID" sz="3200" dirty="0" smtClean="0">
                <a:solidFill>
                  <a:srgbClr val="0000CC"/>
                </a:solidFill>
              </a:rPr>
              <a:t>}		dari 2 dan 3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{q}		dari 1 dan 5</a:t>
            </a:r>
          </a:p>
          <a:p>
            <a:pPr marL="742950" indent="-742950">
              <a:buAutoNum type="arabicPeriod"/>
            </a:pPr>
            <a:r>
              <a:rPr lang="id-ID" sz="3200" dirty="0" smtClean="0">
                <a:solidFill>
                  <a:srgbClr val="0000CC"/>
                </a:solidFill>
              </a:rPr>
              <a:t>{ }		dari 4 dan 6</a:t>
            </a:r>
          </a:p>
          <a:p>
            <a:pPr marL="742950" indent="-742950">
              <a:buNone/>
            </a:pPr>
            <a:r>
              <a:rPr lang="id-ID" sz="3200" dirty="0" smtClean="0">
                <a:solidFill>
                  <a:srgbClr val="0000CC"/>
                </a:solidFill>
              </a:rPr>
              <a:t>Terbukti valid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800" dirty="0" smtClean="0">
                <a:solidFill>
                  <a:srgbClr val="0000CC"/>
                </a:solidFill>
              </a:rPr>
              <a:t>Contoh 2 :</a:t>
            </a:r>
          </a:p>
          <a:p>
            <a:pPr>
              <a:buNone/>
            </a:pPr>
            <a:r>
              <a:rPr lang="id-ID" sz="2800" dirty="0" smtClean="0">
                <a:solidFill>
                  <a:srgbClr val="0000CC"/>
                </a:solidFill>
              </a:rPr>
              <a:t>Diketahui {r} merupakan 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kesimpulan dari premis-premis 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id-ID" sz="2800" dirty="0" smtClean="0">
                <a:solidFill>
                  <a:srgbClr val="0000CC"/>
                </a:solidFill>
              </a:rPr>
              <a:t>{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p,q</a:t>
            </a:r>
            <a:r>
              <a:rPr lang="id-ID" sz="2800" dirty="0" smtClean="0">
                <a:solidFill>
                  <a:srgbClr val="0000CC"/>
                </a:solidFill>
              </a:rPr>
              <a:t>}, {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p,r</a:t>
            </a:r>
            <a:r>
              <a:rPr lang="id-ID" sz="2800" dirty="0" smtClean="0">
                <a:solidFill>
                  <a:srgbClr val="0000CC"/>
                </a:solidFill>
              </a:rPr>
              <a:t>} dan {</a:t>
            </a:r>
            <a:r>
              <a:rPr lang="id-ID" sz="2800" dirty="0" smtClean="0">
                <a:solidFill>
                  <a:srgbClr val="0000CC"/>
                </a:solidFill>
                <a:sym typeface="Symbol"/>
              </a:rPr>
              <a:t>q,</a:t>
            </a:r>
            <a:r>
              <a:rPr lang="id-ID" sz="2800" dirty="0" smtClean="0">
                <a:solidFill>
                  <a:srgbClr val="0000CC"/>
                </a:solidFill>
              </a:rPr>
              <a:t>r}</a:t>
            </a:r>
          </a:p>
          <a:p>
            <a:pPr>
              <a:buNone/>
            </a:pPr>
            <a:r>
              <a:rPr lang="id-ID" sz="2800" dirty="0" smtClean="0">
                <a:solidFill>
                  <a:srgbClr val="0000CC"/>
                </a:solidFill>
              </a:rPr>
              <a:t>Buktikan 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</a:t>
            </a:r>
            <a:r>
              <a:rPr lang="en-US" sz="3200" dirty="0" smtClean="0"/>
              <a:t> 2</a:t>
            </a:r>
            <a:r>
              <a:rPr lang="en-US" sz="3200" dirty="0" smtClean="0"/>
              <a:t> 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{p,  q}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p,</a:t>
            </a:r>
            <a:r>
              <a:rPr lang="en-US" sz="3200" dirty="0" smtClean="0"/>
              <a:t> r}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q,</a:t>
            </a:r>
            <a:r>
              <a:rPr lang="en-US" sz="3200" dirty="0" smtClean="0"/>
              <a:t> r} 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r}		</a:t>
            </a:r>
            <a:r>
              <a:rPr lang="en-US" sz="3200" dirty="0" err="1" smtClean="0">
                <a:sym typeface="Symbol"/>
              </a:rPr>
              <a:t>negasi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{q, r}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1 </a:t>
            </a:r>
            <a:r>
              <a:rPr lang="en-US" sz="3200" dirty="0" err="1" smtClean="0"/>
              <a:t>dan</a:t>
            </a:r>
            <a:r>
              <a:rPr lang="en-US" sz="3200" dirty="0" smtClean="0"/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{r}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5 </a:t>
            </a:r>
            <a:r>
              <a:rPr lang="en-US" sz="3200" dirty="0" err="1" smtClean="0"/>
              <a:t>dan</a:t>
            </a:r>
            <a:r>
              <a:rPr lang="en-US" sz="3200" dirty="0" smtClean="0"/>
              <a:t> 3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 }	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6 </a:t>
            </a:r>
            <a:r>
              <a:rPr lang="en-US" sz="3200" dirty="0" err="1" smtClean="0"/>
              <a:t>dan</a:t>
            </a:r>
            <a:r>
              <a:rPr lang="en-US" sz="3200" dirty="0" smtClean="0"/>
              <a:t> 4</a:t>
            </a:r>
          </a:p>
          <a:p>
            <a:r>
              <a:rPr lang="en-US" sz="32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Terbukti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Implication Introduction (II)</a:t>
            </a:r>
          </a:p>
          <a:p>
            <a:pPr algn="ctr"/>
            <a:r>
              <a:rPr lang="en-US" sz="3200" dirty="0" smtClean="0">
                <a:sym typeface="Symbol"/>
              </a:rPr>
              <a:t> (  )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Implication Distribution (ID)</a:t>
            </a:r>
          </a:p>
          <a:p>
            <a:pPr algn="ctr"/>
            <a:r>
              <a:rPr lang="en-US" sz="3200" dirty="0" smtClean="0">
                <a:sym typeface="Symbol"/>
              </a:rPr>
              <a:t>(())  (()  ())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p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q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jika</a:t>
            </a:r>
            <a:r>
              <a:rPr lang="en-US" sz="3200" dirty="0" smtClean="0"/>
              <a:t> q </a:t>
            </a:r>
            <a:r>
              <a:rPr lang="en-US" sz="3200" dirty="0" err="1" smtClean="0"/>
              <a:t>benar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r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, </a:t>
            </a:r>
            <a:r>
              <a:rPr lang="en-US" sz="3200" dirty="0" err="1" smtClean="0"/>
              <a:t>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p </a:t>
            </a:r>
            <a:r>
              <a:rPr lang="en-US" sz="3200" dirty="0" err="1" smtClean="0"/>
              <a:t>benar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r </a:t>
            </a:r>
            <a:r>
              <a:rPr lang="en-US" sz="3200" dirty="0" err="1" smtClean="0"/>
              <a:t>benar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 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q  r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  (p (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))	II </a:t>
            </a:r>
            <a:r>
              <a:rPr lang="en-US" sz="3200" dirty="0" err="1" smtClean="0">
                <a:sym typeface="Symbol"/>
              </a:rPr>
              <a:t>premis</a:t>
            </a:r>
            <a:r>
              <a:rPr lang="en-US" sz="3200" dirty="0" smtClean="0">
                <a:sym typeface="Symbol"/>
              </a:rPr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p (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			MP  3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p (</a:t>
            </a:r>
            <a:r>
              <a:rPr lang="en-US" sz="3200" dirty="0" err="1" smtClean="0">
                <a:sym typeface="Symbol"/>
              </a:rPr>
              <a:t>qr</a:t>
            </a:r>
            <a:r>
              <a:rPr lang="en-US" sz="3200" dirty="0" smtClean="0">
                <a:sym typeface="Symbol"/>
              </a:rPr>
              <a:t>)(p q)(p r)  ID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4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(p q)(p r)		MP  5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4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p r				MP  6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1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B. Propositional </a:t>
            </a:r>
            <a:r>
              <a:rPr lang="en-US" sz="3200" dirty="0" err="1" smtClean="0">
                <a:sym typeface="Symbol"/>
              </a:rPr>
              <a:t>Resolustion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35729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Referensi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aturan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teorema</a:t>
            </a:r>
            <a:r>
              <a:rPr lang="en-US" sz="3200" dirty="0" smtClean="0"/>
              <a:t> 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aksioma</a:t>
            </a:r>
            <a:r>
              <a:rPr lang="en-US" sz="3200" dirty="0" smtClean="0"/>
              <a:t> schemata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Pembuktian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singkat</a:t>
            </a:r>
            <a:r>
              <a:rPr lang="en-US" sz="3200" dirty="0" smtClean="0"/>
              <a:t> </a:t>
            </a:r>
            <a:r>
              <a:rPr lang="en-US" sz="3200" dirty="0" err="1" smtClean="0"/>
              <a:t>dibanding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inferensi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C.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214422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ekspresi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literal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. Literal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, 	Literal  p,  </a:t>
            </a:r>
            <a:r>
              <a:rPr lang="en-US" sz="3200" dirty="0" err="1" smtClean="0"/>
              <a:t>Klausulnya</a:t>
            </a:r>
            <a:r>
              <a:rPr lang="en-US" sz="3200" dirty="0" smtClean="0"/>
              <a:t> {p}</a:t>
            </a:r>
          </a:p>
          <a:p>
            <a:pPr lvl="2"/>
            <a:r>
              <a:rPr lang="en-US" sz="3200" dirty="0" smtClean="0"/>
              <a:t>Literal </a:t>
            </a:r>
            <a:r>
              <a:rPr lang="en-US" sz="3200" dirty="0" smtClean="0">
                <a:sym typeface="Symbol"/>
              </a:rPr>
              <a:t>p, 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{p}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.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</a:t>
            </a:r>
            <a:r>
              <a:rPr lang="en-US" sz="3200" dirty="0" err="1" smtClean="0"/>
              <a:t>p</a:t>
            </a:r>
            <a:r>
              <a:rPr lang="en-US" sz="3200" dirty="0" err="1" smtClean="0">
                <a:sym typeface="Symbol"/>
              </a:rPr>
              <a:t>q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{</a:t>
            </a:r>
            <a:r>
              <a:rPr lang="en-US" sz="3200" dirty="0" smtClean="0"/>
              <a:t>p</a:t>
            </a:r>
            <a:r>
              <a:rPr lang="en-US" sz="3200" dirty="0" smtClean="0">
                <a:sym typeface="Symbol"/>
              </a:rPr>
              <a:t>, q} 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endParaRPr lang="en-US" sz="3200" dirty="0" smtClean="0"/>
          </a:p>
          <a:p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literal, </a:t>
            </a:r>
            <a:r>
              <a:rPr lang="en-US" sz="3200" dirty="0" err="1" smtClean="0"/>
              <a:t>negasi</a:t>
            </a:r>
            <a:r>
              <a:rPr lang="en-US" sz="3200" dirty="0" smtClean="0"/>
              <a:t> literal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berbentuk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ubah</a:t>
            </a:r>
            <a:r>
              <a:rPr lang="en-US" sz="3200" dirty="0" smtClean="0"/>
              <a:t> </a:t>
            </a:r>
            <a:r>
              <a:rPr lang="en-US" sz="3200" dirty="0" err="1" smtClean="0"/>
              <a:t>terlebih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dahulu</a:t>
            </a:r>
            <a:r>
              <a:rPr lang="en-US" sz="3200" dirty="0" smtClean="0"/>
              <a:t> </a:t>
            </a:r>
            <a:r>
              <a:rPr lang="en-US" sz="3200" dirty="0" err="1" smtClean="0"/>
              <a:t>kedalam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agar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buat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klausulnya</a:t>
            </a:r>
            <a:endParaRPr lang="en-US" sz="3200" dirty="0" smtClean="0"/>
          </a:p>
          <a:p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empat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Implication Out (I), Negation In (N), Distribution (D) </a:t>
            </a:r>
            <a:r>
              <a:rPr lang="en-US" sz="3200" dirty="0" err="1" smtClean="0"/>
              <a:t>dan</a:t>
            </a:r>
            <a:r>
              <a:rPr lang="en-US" sz="3200" dirty="0" smtClean="0"/>
              <a:t> Operator Out (O) yang </a:t>
            </a:r>
            <a:r>
              <a:rPr lang="en-US" sz="3200" dirty="0" err="1" smtClean="0"/>
              <a:t>disingkat</a:t>
            </a:r>
            <a:r>
              <a:rPr lang="en-US" sz="3200" dirty="0" smtClean="0"/>
              <a:t> INDO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Implication Out (I)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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 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 </a:t>
            </a:r>
            <a:r>
              <a:rPr lang="en-US" sz="4000" dirty="0" smtClean="0">
                <a:sym typeface="Symbol"/>
              </a:rPr>
              <a:t>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 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 </a:t>
            </a:r>
            <a:r>
              <a:rPr lang="en-US" sz="4000" dirty="0" smtClean="0">
                <a:sym typeface="Symbol"/>
              </a:rPr>
              <a:t>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 (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Negation In (N)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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 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(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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  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  </a:t>
            </a:r>
          </a:p>
          <a:p>
            <a:pPr marL="742950" indent="-742950">
              <a:buFontTx/>
              <a:buAutoNum type="alphaLcPeriod"/>
            </a:pPr>
            <a:r>
              <a:rPr lang="en-US" sz="4000" dirty="0" smtClean="0">
                <a:sym typeface="Symbol"/>
              </a:rPr>
              <a:t>(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 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  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  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Distribution (D)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)(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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(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r>
              <a:rPr lang="en-US" sz="4000" dirty="0" smtClean="0">
                <a:sym typeface="Symbol"/>
              </a:rPr>
              <a:t>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</a:t>
            </a:r>
            <a:r>
              <a:rPr lang="en-US" sz="4000" dirty="0" smtClean="0">
                <a:sym typeface="Symbol"/>
              </a:rPr>
              <a:t>)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(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</a:t>
            </a:r>
            <a:r>
              <a:rPr lang="en-US" sz="4000" baseline="-25000" dirty="0" smtClean="0">
                <a:sym typeface="Symbol"/>
              </a:rPr>
              <a:t>2 </a:t>
            </a:r>
            <a:r>
              <a:rPr lang="en-US" sz="4000" baseline="-25000" dirty="0" smtClean="0">
                <a:latin typeface="Calibri"/>
                <a:cs typeface="Calibri"/>
                <a:sym typeface="Symbol"/>
              </a:rPr>
              <a:t>Ʌ 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3</a:t>
            </a:r>
            <a:r>
              <a:rPr lang="en-US" sz="4000" dirty="0" smtClean="0">
                <a:sym typeface="Symbol"/>
              </a:rPr>
              <a:t>)</a:t>
            </a:r>
          </a:p>
          <a:p>
            <a:pPr marL="742950" indent="-742950">
              <a:buAutoNum type="alphaLcPeriod"/>
            </a:pPr>
            <a:endParaRPr lang="en-US" sz="4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2596</TotalTime>
  <Words>809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Eko</cp:lastModifiedBy>
  <cp:revision>204</cp:revision>
  <dcterms:created xsi:type="dcterms:W3CDTF">2014-02-21T13:21:04Z</dcterms:created>
  <dcterms:modified xsi:type="dcterms:W3CDTF">2016-04-06T00:25:41Z</dcterms:modified>
</cp:coreProperties>
</file>