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0" r:id="rId2"/>
    <p:sldId id="344" r:id="rId3"/>
    <p:sldId id="277" r:id="rId4"/>
    <p:sldId id="345" r:id="rId5"/>
    <p:sldId id="346" r:id="rId6"/>
    <p:sldId id="347" r:id="rId7"/>
    <p:sldId id="348" r:id="rId8"/>
    <p:sldId id="349" r:id="rId9"/>
    <p:sldId id="354" r:id="rId10"/>
    <p:sldId id="350" r:id="rId11"/>
    <p:sldId id="352" r:id="rId12"/>
    <p:sldId id="353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66"/>
    </p:penClr>
  </p:showPr>
  <p:clrMru>
    <a:srgbClr val="00CC00"/>
    <a:srgbClr val="CCCC00"/>
    <a:srgbClr val="00CC66"/>
    <a:srgbClr val="FF0066"/>
    <a:srgbClr val="0066CC"/>
    <a:srgbClr val="FFCC00"/>
    <a:srgbClr val="00008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356" autoAdjust="0"/>
  </p:normalViewPr>
  <p:slideViewPr>
    <p:cSldViewPr>
      <p:cViewPr>
        <p:scale>
          <a:sx n="70" d="100"/>
          <a:sy n="70" d="100"/>
        </p:scale>
        <p:origin x="-128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BA7AEA36-EA06-4947-AB3B-7AB19A86D8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A19B1B19-2227-49D3-AB62-C5B2F07033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371600"/>
            <a:ext cx="6477000" cy="1905000"/>
          </a:xfrm>
        </p:spPr>
        <p:txBody>
          <a:bodyPr anchor="b"/>
          <a:lstStyle>
            <a:lvl1pPr algn="ctr">
              <a:lnSpc>
                <a:spcPct val="100000"/>
              </a:lnSpc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352800"/>
            <a:ext cx="6477000" cy="457200"/>
          </a:xfrm>
          <a:ln w="12700"/>
        </p:spPr>
        <p:txBody>
          <a:bodyPr lIns="91440" tIns="0" rIns="91440" bIns="0"/>
          <a:lstStyle>
            <a:lvl1pPr marL="0" indent="0" algn="ctr">
              <a:spcBef>
                <a:spcPct val="0"/>
              </a:spcBef>
              <a:buClrTx/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E284C8-303A-40DA-890E-002BF7CF8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DF55-CC16-46B1-9FD6-824F7CEA2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819150"/>
            <a:ext cx="1447800" cy="481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819150"/>
            <a:ext cx="4191000" cy="481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18095-DADB-40F2-9827-4DE897271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21F58-6146-4E7A-A3AB-2437240BF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C0343-0AB8-4569-8FCE-07E5FE81B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2481-DC93-45D8-AED8-3660006D9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34544-7389-46AA-B44A-99EAEE690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20166-F7D8-4355-97D9-A42B8EBED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82CE3-0ECB-4793-AAD3-4FF06353B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E7E20-1130-4D1E-80B4-8610098A8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0142B-CEA1-41FA-9DB4-0E50744FC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819150"/>
            <a:ext cx="579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5791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3F36625D-0ACA-4582-939F-5E8C51BEF4B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200">
          <a:solidFill>
            <a:schemeClr val="bg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chemeClr val="bg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000" dirty="0" smtClean="0"/>
              <a:t>Chapter 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Requirements Prioritization</a:t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91044"/>
          </a:xfrm>
        </p:spPr>
        <p:txBody>
          <a:bodyPr/>
          <a:lstStyle/>
          <a:p>
            <a:pPr algn="just"/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pelaksanaan</a:t>
            </a:r>
            <a:r>
              <a:rPr lang="en-US" sz="1800" dirty="0" smtClean="0"/>
              <a:t>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diperkirakan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berkembang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 smtClean="0"/>
              <a:t>Tindakan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meliputi</a:t>
            </a:r>
            <a:r>
              <a:rPr lang="en-US" sz="1800" dirty="0" smtClean="0"/>
              <a:t>: </a:t>
            </a:r>
            <a:r>
              <a:rPr lang="en-US" sz="1800" dirty="0" err="1" smtClean="0"/>
              <a:t>kompleksitas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,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kembali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yang </a:t>
            </a:r>
            <a:r>
              <a:rPr lang="en-US" sz="1800" dirty="0" err="1" smtClean="0"/>
              <a:t>ada</a:t>
            </a:r>
            <a:r>
              <a:rPr lang="en-US" sz="1800" dirty="0" smtClean="0"/>
              <a:t>,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pengujian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dokumentasi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 [57].</a:t>
            </a:r>
          </a:p>
          <a:p>
            <a:pPr algn="just"/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jam </a:t>
            </a:r>
            <a:r>
              <a:rPr lang="en-US" sz="1800" dirty="0" err="1" smtClean="0"/>
              <a:t>staf</a:t>
            </a:r>
            <a:r>
              <a:rPr lang="en-US" sz="1800" dirty="0" smtClean="0"/>
              <a:t> (</a:t>
            </a:r>
            <a:r>
              <a:rPr lang="en-US" sz="1800" dirty="0" err="1" smtClean="0"/>
              <a:t>usaha</a:t>
            </a:r>
            <a:r>
              <a:rPr lang="en-US" sz="1800" dirty="0" smtClean="0"/>
              <a:t>)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utama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terutama</a:t>
            </a:r>
            <a:r>
              <a:rPr lang="en-US" sz="1800" dirty="0" smtClean="0"/>
              <a:t> </a:t>
            </a:r>
            <a:r>
              <a:rPr lang="en-US" sz="1800" dirty="0" err="1" smtClean="0"/>
              <a:t>terkait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jam yang </a:t>
            </a:r>
            <a:r>
              <a:rPr lang="en-US" sz="1800" dirty="0" err="1" smtClean="0"/>
              <a:t>dihabiskan</a:t>
            </a:r>
            <a:r>
              <a:rPr lang="en-US" sz="1800" dirty="0" smtClean="0"/>
              <a:t>. </a:t>
            </a:r>
            <a:r>
              <a:rPr lang="en-US" sz="1800" dirty="0" err="1" smtClean="0"/>
              <a:t>Biaya</a:t>
            </a:r>
            <a:r>
              <a:rPr lang="en-US" sz="1800" dirty="0" smtClean="0"/>
              <a:t> (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, </a:t>
            </a:r>
            <a:r>
              <a:rPr lang="en-US" sz="1800" dirty="0" err="1" smtClean="0"/>
              <a:t>lih</a:t>
            </a:r>
            <a:r>
              <a:rPr lang="en-US" sz="1800" dirty="0" smtClean="0"/>
              <a:t>. Bag. 4.3.4.)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diprioritaskan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teknik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disajikan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Sect. 4.4,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memperkirakan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skala</a:t>
            </a:r>
            <a:r>
              <a:rPr lang="en-US" sz="1800" dirty="0" smtClean="0"/>
              <a:t> </a:t>
            </a:r>
            <a:r>
              <a:rPr lang="en-US" sz="1800" dirty="0" err="1" smtClean="0"/>
              <a:t>absolut</a:t>
            </a:r>
            <a:r>
              <a:rPr lang="en-US" sz="1800" dirty="0" smtClean="0"/>
              <a:t> atau normal.</a:t>
            </a:r>
            <a:endParaRPr lang="en-US" sz="1800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91044"/>
          </a:xfrm>
        </p:spPr>
        <p:txBody>
          <a:bodyPr/>
          <a:lstStyle/>
          <a:p>
            <a:pPr algn="just"/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dilihat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,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berkaitan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jam </a:t>
            </a:r>
            <a:r>
              <a:rPr lang="en-US" sz="1800" dirty="0" err="1" smtClean="0"/>
              <a:t>staf</a:t>
            </a:r>
            <a:r>
              <a:rPr lang="en-US" sz="1800" dirty="0" smtClean="0"/>
              <a:t>. </a:t>
            </a:r>
            <a:r>
              <a:rPr lang="en-US" sz="1800" dirty="0" err="1" smtClean="0"/>
              <a:t>Namun</a:t>
            </a:r>
            <a:r>
              <a:rPr lang="en-US" sz="1800" dirty="0" smtClean="0"/>
              <a:t>, kali (</a:t>
            </a:r>
            <a:r>
              <a:rPr lang="en-US" sz="1800" dirty="0" err="1" smtClean="0"/>
              <a:t>yaitu</a:t>
            </a:r>
            <a:r>
              <a:rPr lang="en-US" sz="1800" dirty="0" smtClean="0"/>
              <a:t> lead time) </a:t>
            </a:r>
            <a:r>
              <a:rPr lang="en-US" sz="1800" dirty="0" err="1" smtClean="0"/>
              <a:t>dipengaruhi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lain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</a:t>
            </a:r>
            <a:r>
              <a:rPr lang="en-US" sz="1800" dirty="0" err="1" smtClean="0"/>
              <a:t>paralelisme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pembangunan</a:t>
            </a:r>
            <a:r>
              <a:rPr lang="en-US" sz="1800" dirty="0" smtClean="0"/>
              <a:t>,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pelatihan</a:t>
            </a:r>
            <a:r>
              <a:rPr lang="en-US" sz="1800" dirty="0" smtClean="0"/>
              <a:t>,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infrastruktur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pendukung</a:t>
            </a:r>
            <a:r>
              <a:rPr lang="en-US" sz="1800" dirty="0" smtClean="0"/>
              <a:t>,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industri</a:t>
            </a:r>
            <a:r>
              <a:rPr lang="en-US" sz="1800" dirty="0" smtClean="0"/>
              <a:t> yang </a:t>
            </a:r>
            <a:r>
              <a:rPr lang="en-US" sz="1800" dirty="0" err="1" smtClean="0"/>
              <a:t>lengkap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 [57].</a:t>
            </a:r>
            <a:endParaRPr lang="en-US" sz="1800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91044"/>
          </a:xfrm>
        </p:spPr>
        <p:txBody>
          <a:bodyPr/>
          <a:lstStyle/>
          <a:p>
            <a:pPr algn="just"/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proyek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.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proyek</a:t>
            </a:r>
            <a:r>
              <a:rPr lang="en-US" sz="1800" dirty="0" smtClean="0"/>
              <a:t>,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mengatasi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internal (</a:t>
            </a:r>
            <a:r>
              <a:rPr lang="en-US" sz="1800" dirty="0" err="1" smtClean="0"/>
              <a:t>teknis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eksternal</a:t>
            </a:r>
            <a:r>
              <a:rPr lang="en-US" sz="1800" dirty="0" smtClean="0"/>
              <a:t> (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</a:t>
            </a:r>
            <a:r>
              <a:rPr lang="en-US" sz="1800" dirty="0" err="1" smtClean="0"/>
              <a:t>peraturan</a:t>
            </a:r>
            <a:r>
              <a:rPr lang="en-US" sz="1800" dirty="0" smtClean="0"/>
              <a:t>, </a:t>
            </a:r>
            <a:r>
              <a:rPr lang="en-US" sz="1800" dirty="0" err="1" smtClean="0"/>
              <a:t>pemasok</a:t>
            </a:r>
            <a:r>
              <a:rPr lang="en-US" sz="1800" dirty="0" smtClean="0"/>
              <a:t>). </a:t>
            </a:r>
            <a:r>
              <a:rPr lang="en-US" sz="1800" dirty="0" err="1" smtClean="0"/>
              <a:t>Kedua</a:t>
            </a:r>
            <a:r>
              <a:rPr lang="en-US" sz="1800" dirty="0" smtClean="0"/>
              <a:t> </a:t>
            </a:r>
            <a:r>
              <a:rPr lang="en-US" sz="1800" dirty="0" err="1" smtClean="0"/>
              <a:t>kemungkinan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dampak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dipertimbangkan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atau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[44].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merencanakan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rilis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mengidentifikasi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yang </a:t>
            </a:r>
            <a:r>
              <a:rPr lang="en-US" sz="1800" dirty="0" err="1" smtClean="0"/>
              <a:t>mungkin</a:t>
            </a:r>
            <a:r>
              <a:rPr lang="en-US" sz="1800" dirty="0" smtClean="0"/>
              <a:t>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kesulitan</a:t>
            </a:r>
            <a:r>
              <a:rPr lang="en-US" sz="1800" dirty="0" smtClean="0"/>
              <a:t>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[41, 57].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mencakup</a:t>
            </a:r>
            <a:r>
              <a:rPr lang="en-US" sz="1800" dirty="0" smtClean="0"/>
              <a:t>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,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,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jadwal</a:t>
            </a:r>
            <a:r>
              <a:rPr lang="en-US" sz="1800" dirty="0" smtClean="0"/>
              <a:t> </a:t>
            </a:r>
            <a:r>
              <a:rPr lang="en-US" sz="1800" dirty="0" err="1" smtClean="0"/>
              <a:t>dll</a:t>
            </a:r>
            <a:r>
              <a:rPr lang="en-US" sz="1800" dirty="0" smtClean="0"/>
              <a:t> </a:t>
            </a:r>
            <a:r>
              <a:rPr lang="en-US" sz="1800" dirty="0" smtClean="0"/>
              <a:t>[55]. </a:t>
            </a:r>
            <a:endParaRPr lang="en-US" sz="1800" dirty="0" smtClean="0"/>
          </a:p>
          <a:p>
            <a:pPr algn="just"/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estimasi</a:t>
            </a:r>
            <a:r>
              <a:rPr lang="en-US" sz="1800" dirty="0" smtClean="0"/>
              <a:t> </a:t>
            </a:r>
            <a:r>
              <a:rPr lang="en-US" sz="1800" dirty="0" err="1" smtClean="0"/>
              <a:t>kemungkinan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dampak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[1],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mungkin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menghitung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proyek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19606"/>
          </a:xfrm>
        </p:spPr>
        <p:txBody>
          <a:bodyPr/>
          <a:lstStyle/>
          <a:p>
            <a:pPr algn="just"/>
            <a:r>
              <a:rPr lang="en-US" sz="1600" dirty="0" err="1" smtClean="0"/>
              <a:t>Volatilitas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dianggap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faktor</a:t>
            </a:r>
            <a:r>
              <a:rPr lang="en-US" sz="1600" dirty="0" smtClean="0"/>
              <a:t> </a:t>
            </a:r>
            <a:r>
              <a:rPr lang="en-US" sz="1600" dirty="0" err="1" smtClean="0"/>
              <a:t>risiko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kadang-kadang</a:t>
            </a:r>
            <a:r>
              <a:rPr lang="en-US" sz="1600" dirty="0" smtClean="0"/>
              <a:t> </a:t>
            </a:r>
            <a:r>
              <a:rPr lang="en-US" sz="1600" dirty="0" err="1" smtClean="0"/>
              <a:t>ditangani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aspek</a:t>
            </a:r>
            <a:r>
              <a:rPr lang="en-US" sz="1600" dirty="0" smtClean="0"/>
              <a:t> </a:t>
            </a:r>
            <a:r>
              <a:rPr lang="en-US" sz="1600" dirty="0" err="1" smtClean="0"/>
              <a:t>risiko</a:t>
            </a:r>
            <a:r>
              <a:rPr lang="en-US" sz="1600" dirty="0" smtClean="0"/>
              <a:t> [41].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 </a:t>
            </a:r>
            <a:r>
              <a:rPr lang="en-US" sz="1600" dirty="0" err="1" smtClean="0"/>
              <a:t>berpikir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volatilitas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dianalisis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terpisah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volatilitas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diperhitungkan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terpisah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prioritas</a:t>
            </a:r>
            <a:r>
              <a:rPr lang="en-US" sz="1600" dirty="0" smtClean="0"/>
              <a:t> [36]. </a:t>
            </a:r>
            <a:r>
              <a:rPr lang="en-US" sz="1600" dirty="0" err="1" smtClean="0"/>
              <a:t>Alasan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volatilitas</a:t>
            </a:r>
            <a:r>
              <a:rPr lang="en-US" sz="1600" dirty="0" smtClean="0"/>
              <a:t> </a:t>
            </a:r>
            <a:r>
              <a:rPr lang="en-US" sz="1600" dirty="0" err="1" smtClean="0"/>
              <a:t>bervariasi</a:t>
            </a:r>
            <a:r>
              <a:rPr lang="en-US" sz="1600" dirty="0" smtClean="0"/>
              <a:t>,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: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pasar</a:t>
            </a:r>
            <a:r>
              <a:rPr lang="en-US" sz="1600" dirty="0" smtClean="0"/>
              <a:t>,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 smtClean="0"/>
              <a:t>berubah</a:t>
            </a:r>
            <a:r>
              <a:rPr lang="en-US" sz="1600" dirty="0" smtClean="0"/>
              <a:t>,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legislatif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terjadi</a:t>
            </a:r>
            <a:r>
              <a:rPr lang="en-US" sz="1600" dirty="0" smtClean="0"/>
              <a:t>,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, atau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jelas</a:t>
            </a:r>
            <a:r>
              <a:rPr lang="en-US" sz="1600" dirty="0" smtClean="0"/>
              <a:t> </a:t>
            </a:r>
            <a:r>
              <a:rPr lang="en-US" sz="1600" dirty="0" err="1" smtClean="0"/>
              <a:t>selama</a:t>
            </a:r>
            <a:r>
              <a:rPr lang="en-US" sz="1600" dirty="0" smtClean="0"/>
              <a:t> </a:t>
            </a:r>
            <a:r>
              <a:rPr lang="en-US" sz="1600" dirty="0" err="1" smtClean="0"/>
              <a:t>siklus</a:t>
            </a:r>
            <a:r>
              <a:rPr lang="en-US" sz="1600" dirty="0" smtClean="0"/>
              <a:t> </a:t>
            </a:r>
            <a:r>
              <a:rPr lang="en-US" sz="1600" dirty="0" err="1" smtClean="0"/>
              <a:t>hidup</a:t>
            </a:r>
            <a:r>
              <a:rPr lang="en-US" sz="1600" dirty="0" smtClean="0"/>
              <a:t>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 [18, 50]. </a:t>
            </a:r>
            <a:r>
              <a:rPr lang="en-US" sz="1600" dirty="0" err="1" smtClean="0"/>
              <a:t>Terlepas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alasan</a:t>
            </a:r>
            <a:r>
              <a:rPr lang="en-US" sz="1600" dirty="0" smtClean="0"/>
              <a:t>,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menguap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stabilitas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perencanaan</a:t>
            </a:r>
            <a:r>
              <a:rPr lang="en-US" sz="1600" dirty="0" smtClean="0"/>
              <a:t> </a:t>
            </a:r>
            <a:r>
              <a:rPr lang="en-US" sz="1600" dirty="0" err="1" smtClean="0"/>
              <a:t>proyek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meningkatkan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selama</a:t>
            </a:r>
            <a:r>
              <a:rPr lang="en-US" sz="1600" dirty="0" smtClean="0"/>
              <a:t> </a:t>
            </a:r>
            <a:r>
              <a:rPr lang="en-US" sz="1600" dirty="0" err="1" smtClean="0"/>
              <a:t>perkembangan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meningkatkan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proyek</a:t>
            </a:r>
            <a:r>
              <a:rPr lang="en-US" sz="1600" dirty="0" smtClean="0"/>
              <a:t> (</a:t>
            </a: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lanjut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Bab. 6).</a:t>
            </a:r>
          </a:p>
          <a:p>
            <a:pPr algn="just"/>
            <a:r>
              <a:rPr lang="en-US" sz="1600" dirty="0" err="1" smtClean="0"/>
              <a:t>Selanjutnya</a:t>
            </a:r>
            <a:r>
              <a:rPr lang="en-US" sz="1600" dirty="0" smtClean="0"/>
              <a:t>,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proyek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pengembang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memilih</a:t>
            </a:r>
            <a:r>
              <a:rPr lang="en-US" sz="1600" dirty="0" smtClean="0"/>
              <a:t> </a:t>
            </a:r>
            <a:r>
              <a:rPr lang="en-US" sz="1600" dirty="0" err="1" smtClean="0"/>
              <a:t>arsitektur</a:t>
            </a:r>
            <a:r>
              <a:rPr lang="en-US" sz="1600" dirty="0" smtClean="0"/>
              <a:t> </a:t>
            </a:r>
            <a:r>
              <a:rPr lang="en-US" sz="1600" dirty="0" err="1" smtClean="0"/>
              <a:t>cocok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berubah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volatilitas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[36].</a:t>
            </a:r>
            <a:endParaRPr lang="en-US" sz="1600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 smtClean="0"/>
              <a:t>Other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19606"/>
          </a:xfrm>
        </p:spPr>
        <p:txBody>
          <a:bodyPr/>
          <a:lstStyle/>
          <a:p>
            <a:pPr algn="just"/>
            <a:r>
              <a:rPr lang="en-US" sz="1600" dirty="0" err="1" smtClean="0"/>
              <a:t>Daftar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aspek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dianggap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literatur</a:t>
            </a:r>
            <a:r>
              <a:rPr lang="en-US" sz="1600" dirty="0" smtClean="0"/>
              <a:t>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berarti</a:t>
            </a:r>
            <a:r>
              <a:rPr lang="en-US" sz="1600" dirty="0" smtClean="0"/>
              <a:t> </a:t>
            </a:r>
            <a:r>
              <a:rPr lang="en-US" sz="1600" dirty="0" err="1" smtClean="0"/>
              <a:t>lengkap</a:t>
            </a:r>
            <a:r>
              <a:rPr lang="en-US" sz="1600" dirty="0" smtClean="0"/>
              <a:t>.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 err="1" smtClean="0"/>
              <a:t>aspek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: </a:t>
            </a:r>
            <a:r>
              <a:rPr lang="en-US" sz="1600" dirty="0" err="1" smtClean="0"/>
              <a:t>keuntungan</a:t>
            </a:r>
            <a:r>
              <a:rPr lang="en-US" sz="1600" dirty="0" smtClean="0"/>
              <a:t> </a:t>
            </a:r>
            <a:r>
              <a:rPr lang="en-US" sz="1600" dirty="0" err="1" smtClean="0"/>
              <a:t>finansial</a:t>
            </a:r>
            <a:r>
              <a:rPr lang="en-US" sz="1600" dirty="0" smtClean="0"/>
              <a:t>, </a:t>
            </a:r>
            <a:r>
              <a:rPr lang="en-US" sz="1600" dirty="0" err="1" smtClean="0"/>
              <a:t>manfaat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strategis</a:t>
            </a:r>
            <a:r>
              <a:rPr lang="en-US" sz="1600" dirty="0" smtClean="0"/>
              <a:t>, </a:t>
            </a:r>
            <a:r>
              <a:rPr lang="en-US" sz="1600" dirty="0" err="1" smtClean="0"/>
              <a:t>pesaing</a:t>
            </a:r>
            <a:r>
              <a:rPr lang="en-US" sz="1600" dirty="0" smtClean="0"/>
              <a:t>, </a:t>
            </a:r>
            <a:r>
              <a:rPr lang="en-US" sz="1600" dirty="0" err="1" smtClean="0"/>
              <a:t>kompetensi</a:t>
            </a:r>
            <a:r>
              <a:rPr lang="en-US" sz="1600" dirty="0" smtClean="0"/>
              <a:t> /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, </a:t>
            </a:r>
            <a:r>
              <a:rPr lang="en-US" sz="1600" dirty="0" err="1" smtClean="0"/>
              <a:t>rilis</a:t>
            </a:r>
            <a:r>
              <a:rPr lang="en-US" sz="1600" dirty="0" smtClean="0"/>
              <a:t> </a:t>
            </a:r>
            <a:r>
              <a:rPr lang="en-US" sz="1600" dirty="0" err="1" smtClean="0"/>
              <a:t>tema</a:t>
            </a:r>
            <a:r>
              <a:rPr lang="en-US" sz="1600" dirty="0" smtClean="0"/>
              <a:t>,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menjual</a:t>
            </a:r>
            <a:r>
              <a:rPr lang="en-US" sz="1600" dirty="0" smtClean="0"/>
              <a:t>, </a:t>
            </a:r>
            <a:r>
              <a:rPr lang="en-US" sz="1600" dirty="0" err="1" smtClean="0"/>
              <a:t>dll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, </a:t>
            </a:r>
            <a:r>
              <a:rPr lang="en-US" sz="1600" dirty="0" err="1" smtClean="0"/>
              <a:t>kami</a:t>
            </a:r>
            <a:r>
              <a:rPr lang="en-US" sz="1600" dirty="0" smtClean="0"/>
              <a:t> </a:t>
            </a:r>
            <a:r>
              <a:rPr lang="en-US" sz="1600" dirty="0" err="1" smtClean="0"/>
              <a:t>menyarankan</a:t>
            </a:r>
            <a:r>
              <a:rPr lang="en-US" sz="1600" dirty="0" smtClean="0"/>
              <a:t> agar stakeholder </a:t>
            </a:r>
            <a:r>
              <a:rPr lang="en-US" sz="1600" dirty="0" err="1" smtClean="0"/>
              <a:t>mengembangkan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daftar</a:t>
            </a:r>
            <a:r>
              <a:rPr lang="en-US" sz="1600" dirty="0" smtClean="0"/>
              <a:t> </a:t>
            </a:r>
            <a:r>
              <a:rPr lang="en-US" sz="1600" dirty="0" err="1" smtClean="0"/>
              <a:t>aspek-aspek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pengambilan</a:t>
            </a:r>
            <a:r>
              <a:rPr lang="en-US" sz="1600" dirty="0" smtClean="0"/>
              <a:t> </a:t>
            </a:r>
            <a:r>
              <a:rPr lang="en-US" sz="1600" dirty="0" err="1" smtClean="0"/>
              <a:t>keputusan</a:t>
            </a:r>
            <a:r>
              <a:rPr lang="en-US" sz="1600" dirty="0" smtClean="0"/>
              <a:t>.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stakeholder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penafsiran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aspek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.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hal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sulit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menginterpretasikan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pedoman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arti</a:t>
            </a:r>
            <a:r>
              <a:rPr lang="en-US" sz="1600" dirty="0" smtClean="0"/>
              <a:t> </a:t>
            </a:r>
            <a:r>
              <a:rPr lang="en-US" sz="1600" dirty="0" err="1" smtClean="0"/>
              <a:t>sebenarnya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aspek</a:t>
            </a:r>
            <a:r>
              <a:rPr lang="en-US" sz="1600" dirty="0" smtClean="0"/>
              <a:t> yang </a:t>
            </a:r>
            <a:r>
              <a:rPr lang="en-US" sz="1600" dirty="0" err="1" smtClean="0"/>
              <a:t>hadir</a:t>
            </a:r>
            <a:r>
              <a:rPr lang="en-US" sz="1600" dirty="0" smtClean="0"/>
              <a:t> [37, 38].</a:t>
            </a:r>
            <a:endParaRPr lang="en-US" sz="1600"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en-US" dirty="0" smtClean="0"/>
              <a:t>Combining Different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19606"/>
          </a:xfrm>
        </p:spPr>
        <p:txBody>
          <a:bodyPr/>
          <a:lstStyle/>
          <a:p>
            <a:pPr algn="just"/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prakteknya</a:t>
            </a:r>
            <a:r>
              <a:rPr lang="en-US" sz="1800" dirty="0" smtClean="0"/>
              <a:t>,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mempertimbangkan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aspek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</a:t>
            </a:r>
            <a:r>
              <a:rPr lang="en-US" sz="1800" dirty="0" err="1" smtClean="0"/>
              <a:t>memutuskan</a:t>
            </a:r>
            <a:r>
              <a:rPr lang="en-US" sz="1800" dirty="0" smtClean="0"/>
              <a:t> </a:t>
            </a:r>
            <a:r>
              <a:rPr lang="en-US" sz="1800" dirty="0" err="1" smtClean="0"/>
              <a:t>apakah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dilaksanakan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, </a:t>
            </a:r>
            <a:r>
              <a:rPr lang="en-US" sz="1800" dirty="0" err="1" smtClean="0"/>
              <a:t>kemudian</a:t>
            </a:r>
            <a:r>
              <a:rPr lang="en-US" sz="1800" dirty="0" smtClean="0"/>
              <a:t>, atau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sekali</a:t>
            </a:r>
            <a:r>
              <a:rPr lang="en-US" sz="1800" dirty="0" smtClean="0"/>
              <a:t>.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,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pendekatan</a:t>
            </a:r>
            <a:r>
              <a:rPr lang="en-US" sz="1800" dirty="0" smtClean="0"/>
              <a:t> Cost-</a:t>
            </a:r>
            <a:r>
              <a:rPr lang="en-US" sz="1800" dirty="0" err="1" smtClean="0"/>
              <a:t>Nilai</a:t>
            </a:r>
            <a:r>
              <a:rPr lang="en-US" sz="1800" dirty="0" smtClean="0"/>
              <a:t>,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(</a:t>
            </a:r>
            <a:r>
              <a:rPr lang="en-US" sz="1800" dirty="0" err="1" smtClean="0"/>
              <a:t>kepentingan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diprioritaskan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menerapkan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yang paling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uang</a:t>
            </a:r>
            <a:r>
              <a:rPr lang="en-US" sz="1800" dirty="0" smtClean="0"/>
              <a:t> [30].</a:t>
            </a:r>
            <a:endParaRPr lang="en-US" sz="1800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Prioritization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91044"/>
          </a:xfrm>
        </p:spPr>
        <p:txBody>
          <a:bodyPr/>
          <a:lstStyle/>
          <a:p>
            <a:pPr algn="just"/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prioritas</a:t>
            </a:r>
            <a:r>
              <a:rPr lang="en-US" sz="1800" dirty="0" smtClean="0"/>
              <a:t> </a:t>
            </a:r>
            <a:r>
              <a:rPr lang="en-US" sz="1800" dirty="0" err="1" smtClean="0"/>
              <a:t>apapun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objek</a:t>
            </a:r>
            <a:r>
              <a:rPr lang="en-US" sz="1800" dirty="0" smtClean="0"/>
              <a:t> </a:t>
            </a:r>
            <a:r>
              <a:rPr lang="en-US" sz="1800" dirty="0" err="1" smtClean="0"/>
              <a:t>prioritas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terbentuknya</a:t>
            </a:r>
            <a:r>
              <a:rPr lang="en-US" sz="1800" dirty="0" smtClean="0"/>
              <a:t> </a:t>
            </a:r>
            <a:r>
              <a:rPr lang="en-US" sz="1800" dirty="0" err="1" smtClean="0"/>
              <a:t>tatanan</a:t>
            </a:r>
            <a:r>
              <a:rPr lang="en-US" sz="1800" dirty="0" smtClean="0"/>
              <a:t> </a:t>
            </a:r>
            <a:r>
              <a:rPr lang="en-US" sz="1800" dirty="0" err="1" smtClean="0"/>
              <a:t>relatif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benda-benda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set.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kasus</a:t>
            </a:r>
            <a:r>
              <a:rPr lang="en-US" sz="1800" dirty="0" smtClean="0"/>
              <a:t> </a:t>
            </a:r>
            <a:r>
              <a:rPr lang="en-US" sz="1800" dirty="0" err="1" smtClean="0"/>
              <a:t>kami</a:t>
            </a:r>
            <a:r>
              <a:rPr lang="en-US" sz="1800" dirty="0" smtClean="0"/>
              <a:t>, </a:t>
            </a:r>
            <a:r>
              <a:rPr lang="en-US" sz="1800" dirty="0" err="1" smtClean="0"/>
              <a:t>objek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memprioritaskan</a:t>
            </a:r>
            <a:r>
              <a:rPr lang="en-US" sz="1800" dirty="0" smtClean="0"/>
              <a:t>. </a:t>
            </a:r>
            <a:r>
              <a:rPr lang="en-US" sz="1800" dirty="0" err="1" smtClean="0"/>
              <a:t>Prioritas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skala</a:t>
            </a:r>
            <a:r>
              <a:rPr lang="en-US" sz="1800" dirty="0" smtClean="0"/>
              <a:t> </a:t>
            </a:r>
            <a:r>
              <a:rPr lang="en-US" sz="1800" dirty="0" err="1" smtClean="0"/>
              <a:t>pengukuran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. </a:t>
            </a:r>
            <a:r>
              <a:rPr lang="en-US" sz="1800" dirty="0" err="1" smtClean="0"/>
              <a:t>Skala</a:t>
            </a:r>
            <a:r>
              <a:rPr lang="en-US" sz="1800" dirty="0" smtClean="0"/>
              <a:t> </a:t>
            </a:r>
            <a:r>
              <a:rPr lang="en-US" sz="1800" dirty="0" err="1" smtClean="0"/>
              <a:t>prioritas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kuat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skala</a:t>
            </a:r>
            <a:r>
              <a:rPr lang="en-US" sz="1800" dirty="0" smtClean="0"/>
              <a:t> ordinal,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diperintahkan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mungkin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</a:t>
            </a:r>
            <a:r>
              <a:rPr lang="en-US" sz="1800" dirty="0" err="1" smtClean="0"/>
              <a:t>mana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daripada</a:t>
            </a:r>
            <a:r>
              <a:rPr lang="en-US" sz="1800" dirty="0" smtClean="0"/>
              <a:t> yang lain, </a:t>
            </a:r>
            <a:r>
              <a:rPr lang="en-US" sz="1800" dirty="0" err="1" smtClean="0"/>
              <a:t>tapi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berapa</a:t>
            </a:r>
            <a:r>
              <a:rPr lang="en-US" sz="1800" dirty="0" smtClean="0"/>
              <a:t> </a:t>
            </a:r>
            <a:r>
              <a:rPr lang="en-US" sz="1800" dirty="0" err="1" smtClean="0"/>
              <a:t>jauh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358114" cy="439104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 smtClean="0"/>
              <a:t>Analytical Hierarchy Process (AHP</a:t>
            </a:r>
            <a:r>
              <a:rPr lang="en-US" sz="18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/>
              <a:t>Cumulative </a:t>
            </a:r>
            <a:r>
              <a:rPr lang="en-US" sz="1800" b="1" dirty="0" smtClean="0"/>
              <a:t>Voting, the 100-Dollar </a:t>
            </a:r>
            <a:r>
              <a:rPr lang="en-US" sz="1800" b="1" dirty="0" smtClean="0"/>
              <a:t>Test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/>
              <a:t>Numerical Assignment (Grouping</a:t>
            </a:r>
            <a:r>
              <a:rPr lang="en-US" sz="18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/>
              <a:t>Ranking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/>
              <a:t>Top-Ten </a:t>
            </a:r>
            <a:r>
              <a:rPr lang="en-US" sz="1800" b="1" dirty="0" smtClean="0"/>
              <a:t>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/>
              <a:t>Which Prioritization Technique to </a:t>
            </a:r>
            <a:r>
              <a:rPr lang="en-US" sz="1800" b="1" dirty="0" smtClean="0"/>
              <a:t>Choose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/>
              <a:t>Combining Different Techniques</a:t>
            </a:r>
            <a:endParaRPr lang="en-US" sz="1800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Involved Stakeholders in the Prioritization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358114" cy="4391044"/>
          </a:xfrm>
        </p:spPr>
        <p:txBody>
          <a:bodyPr/>
          <a:lstStyle/>
          <a:p>
            <a:pPr algn="just"/>
            <a:r>
              <a:rPr lang="en-US" sz="1800" dirty="0" smtClean="0"/>
              <a:t>Di Chap. 13,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 </a:t>
            </a:r>
            <a:r>
              <a:rPr lang="en-US" sz="1800" dirty="0" err="1" smtClean="0"/>
              <a:t>berbasis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 </a:t>
            </a:r>
            <a:r>
              <a:rPr lang="en-US" sz="1800" dirty="0" err="1" smtClean="0"/>
              <a:t>dibahas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perbedaan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 </a:t>
            </a:r>
            <a:r>
              <a:rPr lang="en-US" sz="1800" dirty="0" err="1" smtClean="0"/>
              <a:t>berbasis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dipesan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dahulu</a:t>
            </a:r>
            <a:r>
              <a:rPr lang="en-US" sz="1800" dirty="0" smtClean="0"/>
              <a:t> </a:t>
            </a:r>
            <a:r>
              <a:rPr lang="en-US" sz="1800" dirty="0" err="1" smtClean="0"/>
              <a:t>disajikan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dilihat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Bab. 13,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perbedaan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berlaku</a:t>
            </a:r>
            <a:r>
              <a:rPr lang="en-US" sz="1800" dirty="0" smtClean="0"/>
              <a:t>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memprioritaskan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.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proyek</a:t>
            </a:r>
            <a:r>
              <a:rPr lang="en-US" sz="1800" dirty="0" smtClean="0"/>
              <a:t> </a:t>
            </a:r>
            <a:r>
              <a:rPr lang="en-US" sz="1800" dirty="0" err="1" smtClean="0"/>
              <a:t>dipesan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dahulu</a:t>
            </a:r>
            <a:r>
              <a:rPr lang="en-US" sz="1800" dirty="0" smtClean="0"/>
              <a:t>,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atau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stakeholder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dipertimbangkan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seluruh</a:t>
            </a:r>
            <a:r>
              <a:rPr lang="en-US" sz="1800" dirty="0" smtClean="0"/>
              <a:t> </a:t>
            </a:r>
            <a:r>
              <a:rPr lang="en-US" sz="1800" dirty="0" err="1" smtClean="0"/>
              <a:t>dunia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melayani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 </a:t>
            </a:r>
            <a:r>
              <a:rPr lang="en-US" sz="1800" dirty="0" err="1" smtClean="0"/>
              <a:t>potensial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pembangunan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digerakkan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. </a:t>
            </a:r>
            <a:r>
              <a:rPr lang="en-US" sz="1800" dirty="0" err="1" smtClean="0"/>
              <a:t>Tabel</a:t>
            </a:r>
            <a:r>
              <a:rPr lang="en-US" sz="1800" dirty="0" smtClean="0"/>
              <a:t> 4.2 </a:t>
            </a:r>
            <a:r>
              <a:rPr lang="en-US" sz="1800" dirty="0" err="1" smtClean="0"/>
              <a:t>menguraikan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perbedaan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pembangunan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berbasis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dipesan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dahulu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prioritas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One </a:t>
            </a:r>
            <a:r>
              <a:rPr lang="en-US" b="1" dirty="0" smtClean="0"/>
              <a:t>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Several Known </a:t>
            </a:r>
            <a:r>
              <a:rPr lang="en-US" b="1" dirty="0" smtClean="0"/>
              <a:t>Customers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Mass-Market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Stakeholders Represented in the </a:t>
            </a:r>
            <a:r>
              <a:rPr lang="en-US" b="1" dirty="0" smtClean="0"/>
              <a:t>Prioritization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Trade-Off between Different Stakeholders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Abstrak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200" dirty="0" err="1" smtClean="0"/>
              <a:t>Bab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gambaran</a:t>
            </a:r>
            <a:r>
              <a:rPr lang="en-US" sz="1200" dirty="0" smtClean="0"/>
              <a:t> </a:t>
            </a:r>
            <a:r>
              <a:rPr lang="en-US" sz="1200" dirty="0" err="1" smtClean="0"/>
              <a:t>teknik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prioritas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produk</a:t>
            </a:r>
            <a:r>
              <a:rPr lang="en-US" sz="1200" dirty="0" smtClean="0"/>
              <a:t> </a:t>
            </a:r>
            <a:r>
              <a:rPr lang="en-US" sz="1200" dirty="0" err="1" smtClean="0"/>
              <a:t>perangkat</a:t>
            </a:r>
            <a:r>
              <a:rPr lang="en-US" sz="1200" dirty="0" smtClean="0"/>
              <a:t> </a:t>
            </a:r>
            <a:r>
              <a:rPr lang="en-US" sz="1200" dirty="0" err="1" smtClean="0"/>
              <a:t>lunak</a:t>
            </a:r>
            <a:r>
              <a:rPr lang="en-US" sz="1200" dirty="0" smtClean="0"/>
              <a:t>. </a:t>
            </a:r>
          </a:p>
          <a:p>
            <a:pPr algn="just"/>
            <a:r>
              <a:rPr lang="en-US" sz="1200" dirty="0" err="1" smtClean="0"/>
              <a:t>Prioritas</a:t>
            </a:r>
            <a:r>
              <a:rPr lang="en-US" sz="1200" dirty="0" smtClean="0"/>
              <a:t>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langkah</a:t>
            </a:r>
            <a:r>
              <a:rPr lang="en-US" sz="1200" dirty="0" smtClean="0"/>
              <a:t> </a:t>
            </a:r>
            <a:r>
              <a:rPr lang="en-US" sz="1200" dirty="0" err="1" smtClean="0"/>
              <a:t>penting</a:t>
            </a:r>
            <a:r>
              <a:rPr lang="en-US" sz="1200" dirty="0" smtClean="0"/>
              <a:t> </a:t>
            </a:r>
            <a:r>
              <a:rPr lang="en-US" sz="1200" dirty="0" err="1" smtClean="0"/>
              <a:t>menuju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baik</a:t>
            </a:r>
            <a:r>
              <a:rPr lang="en-US" sz="1200" dirty="0" smtClean="0"/>
              <a:t> </a:t>
            </a:r>
            <a:r>
              <a:rPr lang="en-US" sz="1200" dirty="0" err="1" smtClean="0"/>
              <a:t>mengenai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produk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satu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beberapa</a:t>
            </a:r>
            <a:r>
              <a:rPr lang="en-US" sz="1200" dirty="0" smtClean="0"/>
              <a:t> Release. </a:t>
            </a:r>
          </a:p>
          <a:p>
            <a:pPr algn="just"/>
            <a:r>
              <a:rPr lang="en-US" sz="1200" dirty="0" err="1" smtClean="0"/>
              <a:t>Berbagai</a:t>
            </a:r>
            <a:r>
              <a:rPr lang="en-US" sz="1200" dirty="0" smtClean="0"/>
              <a:t> </a:t>
            </a:r>
            <a:r>
              <a:rPr lang="en-US" sz="1200" dirty="0" err="1" smtClean="0"/>
              <a:t>aspek</a:t>
            </a:r>
            <a:r>
              <a:rPr lang="en-US" sz="1200" dirty="0" smtClean="0"/>
              <a:t> </a:t>
            </a:r>
            <a:r>
              <a:rPr lang="en-US" sz="1200" dirty="0" err="1" smtClean="0"/>
              <a:t>fungsionalitas</a:t>
            </a:r>
            <a:r>
              <a:rPr lang="en-US" sz="1200" dirty="0" smtClean="0"/>
              <a:t> </a:t>
            </a:r>
            <a:r>
              <a:rPr lang="en-US" sz="1200" dirty="0" err="1" smtClean="0"/>
              <a:t>dianggap</a:t>
            </a:r>
            <a:r>
              <a:rPr lang="en-US" sz="1200" dirty="0" smtClean="0"/>
              <a:t>,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</a:t>
            </a:r>
            <a:r>
              <a:rPr lang="en-US" sz="1200" dirty="0" err="1" smtClean="0"/>
              <a:t>pentingnya</a:t>
            </a:r>
            <a:r>
              <a:rPr lang="en-US" sz="1200" dirty="0" smtClean="0"/>
              <a:t>, </a:t>
            </a:r>
            <a:r>
              <a:rPr lang="en-US" sz="1200" dirty="0" err="1" smtClean="0"/>
              <a:t>risiko</a:t>
            </a:r>
            <a:r>
              <a:rPr lang="en-US" sz="1200" dirty="0" smtClean="0"/>
              <a:t>, </a:t>
            </a:r>
            <a:r>
              <a:rPr lang="en-US" sz="1200" dirty="0" err="1" smtClean="0"/>
              <a:t>biaya</a:t>
            </a:r>
            <a:r>
              <a:rPr lang="en-US" sz="1200" dirty="0" smtClean="0"/>
              <a:t>, </a:t>
            </a:r>
            <a:r>
              <a:rPr lang="en-US" sz="1200" dirty="0" err="1" smtClean="0"/>
              <a:t>dll</a:t>
            </a:r>
            <a:r>
              <a:rPr lang="en-US" sz="1200" dirty="0" smtClean="0"/>
              <a:t>.</a:t>
            </a:r>
          </a:p>
          <a:p>
            <a:pPr algn="just"/>
            <a:r>
              <a:rPr lang="en-US" sz="1200" dirty="0" err="1" smtClean="0"/>
              <a:t>Prioritas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dibuat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stakeholders, </a:t>
            </a:r>
            <a:r>
              <a:rPr lang="en-US" sz="1200" dirty="0" err="1" smtClean="0"/>
              <a:t>termasuk</a:t>
            </a:r>
            <a:r>
              <a:rPr lang="en-US" sz="1200" dirty="0" smtClean="0"/>
              <a:t> </a:t>
            </a:r>
            <a:r>
              <a:rPr lang="en-US" sz="1200" dirty="0" err="1" smtClean="0"/>
              <a:t>pengguna</a:t>
            </a:r>
            <a:r>
              <a:rPr lang="en-US" sz="1200" dirty="0" smtClean="0"/>
              <a:t>, </a:t>
            </a:r>
            <a:r>
              <a:rPr lang="en-US" sz="1200" dirty="0" err="1" smtClean="0"/>
              <a:t>manajer</a:t>
            </a:r>
            <a:r>
              <a:rPr lang="en-US" sz="1200" dirty="0" smtClean="0"/>
              <a:t>, </a:t>
            </a:r>
            <a:r>
              <a:rPr lang="en-US" sz="1200" dirty="0" err="1" smtClean="0"/>
              <a:t>pengembang</a:t>
            </a:r>
            <a:r>
              <a:rPr lang="en-US" sz="1200" dirty="0" smtClean="0"/>
              <a:t>, atau </a:t>
            </a:r>
            <a:r>
              <a:rPr lang="en-US" sz="1200" dirty="0" err="1" smtClean="0"/>
              <a:t>perwakilan</a:t>
            </a:r>
            <a:r>
              <a:rPr lang="en-US" sz="1200" dirty="0" smtClean="0"/>
              <a:t> </a:t>
            </a:r>
            <a:r>
              <a:rPr lang="en-US" sz="1200" dirty="0" err="1" smtClean="0"/>
              <a:t>mereka</a:t>
            </a:r>
            <a:r>
              <a:rPr lang="en-US" sz="1200" dirty="0" smtClean="0"/>
              <a:t>. </a:t>
            </a:r>
          </a:p>
          <a:p>
            <a:pPr algn="just"/>
            <a:r>
              <a:rPr lang="en-US" sz="1200" dirty="0" err="1" smtClean="0"/>
              <a:t>Metode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menggabungkan</a:t>
            </a:r>
            <a:r>
              <a:rPr lang="en-US" sz="1200" dirty="0" smtClean="0"/>
              <a:t> </a:t>
            </a:r>
            <a:r>
              <a:rPr lang="en-US" sz="1200" dirty="0" err="1" smtClean="0"/>
              <a:t>individu</a:t>
            </a:r>
            <a:r>
              <a:rPr lang="en-US" sz="1200" dirty="0" smtClean="0"/>
              <a:t> prioritizations </a:t>
            </a:r>
            <a:r>
              <a:rPr lang="en-US" sz="1200" dirty="0" err="1" smtClean="0"/>
              <a:t>didasarkan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tujuan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keseluruhan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kendala</a:t>
            </a:r>
            <a:r>
              <a:rPr lang="en-US" sz="1200" dirty="0" smtClean="0"/>
              <a:t>. </a:t>
            </a:r>
          </a:p>
          <a:p>
            <a:pPr algn="just"/>
            <a:r>
              <a:rPr lang="en-US" sz="1200" dirty="0" err="1" smtClean="0"/>
              <a:t>Berbagai</a:t>
            </a:r>
            <a:r>
              <a:rPr lang="en-US" sz="1200" dirty="0" smtClean="0"/>
              <a:t> </a:t>
            </a:r>
            <a:r>
              <a:rPr lang="en-US" sz="1200" dirty="0" err="1" smtClean="0"/>
              <a:t>berbeda</a:t>
            </a:r>
            <a:r>
              <a:rPr lang="en-US" sz="1200" dirty="0" smtClean="0"/>
              <a:t> </a:t>
            </a:r>
            <a:r>
              <a:rPr lang="en-US" sz="1200" dirty="0" err="1" smtClean="0"/>
              <a:t>teknik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aspek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diterapkan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contoh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menggambarkan</a:t>
            </a:r>
            <a:r>
              <a:rPr lang="en-US" sz="1200" dirty="0" smtClean="0"/>
              <a:t> </a:t>
            </a:r>
            <a:r>
              <a:rPr lang="en-US" sz="1200" dirty="0" err="1" smtClean="0"/>
              <a:t>penggunaannya</a:t>
            </a:r>
            <a:r>
              <a:rPr lang="en-US" sz="1200" dirty="0" smtClean="0"/>
              <a:t>. </a:t>
            </a:r>
          </a:p>
          <a:p>
            <a:pPr algn="just"/>
            <a:r>
              <a:rPr lang="en-US" sz="1200" dirty="0" err="1" smtClean="0"/>
              <a:t>Akhirnya</a:t>
            </a:r>
            <a:r>
              <a:rPr lang="en-US" sz="1200" dirty="0" smtClean="0"/>
              <a:t>, </a:t>
            </a:r>
            <a:r>
              <a:rPr lang="en-US" sz="1200" dirty="0" err="1" smtClean="0"/>
              <a:t>keterbatasan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kekurangan</a:t>
            </a:r>
            <a:r>
              <a:rPr lang="en-US" sz="1200" dirty="0" smtClean="0"/>
              <a:t> </a:t>
            </a:r>
            <a:r>
              <a:rPr lang="en-US" sz="1200" dirty="0" err="1" smtClean="0"/>
              <a:t>metode</a:t>
            </a:r>
            <a:r>
              <a:rPr lang="en-US" sz="1200" dirty="0" smtClean="0"/>
              <a:t> </a:t>
            </a:r>
            <a:r>
              <a:rPr lang="en-US" sz="1200" dirty="0" err="1" smtClean="0"/>
              <a:t>saat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menunjukkan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penelitian</a:t>
            </a:r>
            <a:r>
              <a:rPr lang="en-US" sz="1200" dirty="0" smtClean="0"/>
              <a:t> </a:t>
            </a:r>
            <a:r>
              <a:rPr lang="en-US" sz="1200" dirty="0" err="1" smtClean="0"/>
              <a:t>terbuka</a:t>
            </a:r>
            <a:r>
              <a:rPr lang="en-US" sz="1200" dirty="0" smtClean="0"/>
              <a:t> </a:t>
            </a:r>
            <a:r>
              <a:rPr lang="en-US" sz="1200" dirty="0" err="1" smtClean="0"/>
              <a:t>pertanyaan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kebutuhan</a:t>
            </a:r>
            <a:r>
              <a:rPr lang="en-US" sz="1200" dirty="0" smtClean="0"/>
              <a:t> </a:t>
            </a:r>
            <a:r>
              <a:rPr lang="en-US" sz="1200" dirty="0" err="1" smtClean="0"/>
              <a:t>prioritas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dibahas</a:t>
            </a:r>
            <a:r>
              <a:rPr lang="en-US" sz="1200" dirty="0" smtClean="0"/>
              <a:t>.</a:t>
            </a:r>
          </a:p>
          <a:p>
            <a:pPr algn="just"/>
            <a:r>
              <a:rPr lang="en-US" sz="1200" dirty="0" err="1" smtClean="0"/>
              <a:t>Kata</a:t>
            </a:r>
            <a:r>
              <a:rPr lang="en-US" sz="1200" dirty="0" smtClean="0"/>
              <a:t> </a:t>
            </a:r>
            <a:r>
              <a:rPr lang="en-US" sz="1200" dirty="0" err="1" smtClean="0"/>
              <a:t>kunci</a:t>
            </a:r>
            <a:r>
              <a:rPr lang="en-US" sz="1200" dirty="0" smtClean="0"/>
              <a:t>: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analisis</a:t>
            </a:r>
            <a:r>
              <a:rPr lang="en-US" sz="1200" dirty="0" smtClean="0"/>
              <a:t>,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produk</a:t>
            </a:r>
            <a:r>
              <a:rPr lang="en-US" sz="1200" dirty="0" smtClean="0"/>
              <a:t> Software,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prioritas</a:t>
            </a:r>
            <a:r>
              <a:rPr lang="en-US" sz="1200" dirty="0" smtClean="0"/>
              <a:t>, </a:t>
            </a:r>
            <a:r>
              <a:rPr lang="en-US" sz="1200" dirty="0" err="1" smtClean="0"/>
              <a:t>Pendukung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,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Bisnis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 Using Requirements Prioritization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752600"/>
            <a:ext cx="6700862" cy="3886200"/>
          </a:xfrm>
        </p:spPr>
        <p:txBody>
          <a:bodyPr/>
          <a:lstStyle/>
          <a:p>
            <a:pPr algn="just"/>
            <a:r>
              <a:rPr lang="id-ID" sz="1800" dirty="0" smtClean="0"/>
              <a:t>Persyaratan prioritas perlu mempertimbangkan beberapa aspek yang berbeda, teknik, dan situasi stakeholder. Bagian ini menyajikan isu-isu tambahan untuk mempertimbangkan dan cara untuk menghadapi masalah tersebut</a:t>
            </a:r>
            <a:r>
              <a:rPr lang="id-ID" sz="1800" dirty="0" smtClean="0"/>
              <a:t>.</a:t>
            </a:r>
            <a:endParaRPr lang="en-US" sz="1800" dirty="0" smtClean="0"/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b="1" dirty="0" smtClean="0"/>
              <a:t>Abstraction </a:t>
            </a:r>
            <a:r>
              <a:rPr lang="en-US" sz="1600" b="1" dirty="0" smtClean="0"/>
              <a:t>Level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b="1" dirty="0" smtClean="0"/>
              <a:t>Reprioritization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b="1" dirty="0" smtClean="0"/>
              <a:t>Non-Functional </a:t>
            </a:r>
            <a:r>
              <a:rPr lang="en-US" sz="1600" b="1" dirty="0" smtClean="0"/>
              <a:t>Requirements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b="1" dirty="0" smtClean="0"/>
              <a:t>Introducing Prioritization into an </a:t>
            </a:r>
            <a:r>
              <a:rPr lang="en-US" sz="1600" b="1" dirty="0" smtClean="0"/>
              <a:t>Organization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b="1" dirty="0" smtClean="0"/>
              <a:t>Evaluating </a:t>
            </a:r>
            <a:r>
              <a:rPr lang="en-US" sz="1600" b="1" dirty="0" smtClean="0"/>
              <a:t>Prioritization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b="1" dirty="0" smtClean="0"/>
              <a:t>Using the Results of Requirements Prioritization</a:t>
            </a:r>
            <a:endParaRPr lang="en-US" sz="1600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4.7 An Example of a Requirements Prioritization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85926"/>
            <a:ext cx="7286676" cy="4286280"/>
          </a:xfrm>
        </p:spPr>
        <p:txBody>
          <a:bodyPr/>
          <a:lstStyle/>
          <a:p>
            <a:pPr algn="just"/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menggambarkan</a:t>
            </a:r>
            <a:r>
              <a:rPr lang="en-US" sz="1800" dirty="0" smtClean="0"/>
              <a:t> </a:t>
            </a:r>
            <a:r>
              <a:rPr lang="en-US" sz="1800" dirty="0" err="1" smtClean="0"/>
              <a:t>aspek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, </a:t>
            </a:r>
            <a:r>
              <a:rPr lang="en-US" sz="1800" dirty="0" err="1" smtClean="0"/>
              <a:t>teknik</a:t>
            </a:r>
            <a:r>
              <a:rPr lang="en-US" sz="1800" dirty="0" smtClean="0"/>
              <a:t> </a:t>
            </a:r>
            <a:r>
              <a:rPr lang="en-US" sz="1800" dirty="0" err="1" smtClean="0"/>
              <a:t>prioritas</a:t>
            </a:r>
            <a:r>
              <a:rPr lang="en-US" sz="1800" dirty="0" smtClean="0"/>
              <a:t>, trade-off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stakeholder,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kombinasi</a:t>
            </a:r>
            <a:r>
              <a:rPr lang="en-US" sz="1800" dirty="0" smtClean="0"/>
              <a:t> </a:t>
            </a:r>
            <a:r>
              <a:rPr lang="en-US" sz="1800" dirty="0" err="1" smtClean="0"/>
              <a:t>teknik</a:t>
            </a:r>
            <a:r>
              <a:rPr lang="en-US" sz="1800" dirty="0" smtClean="0"/>
              <a:t> </a:t>
            </a:r>
            <a:r>
              <a:rPr lang="en-US" sz="1800" dirty="0" err="1" smtClean="0"/>
              <a:t>prioritas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aspek</a:t>
            </a:r>
            <a:r>
              <a:rPr lang="en-US" sz="1800" dirty="0" smtClean="0"/>
              <a:t>,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situasi</a:t>
            </a:r>
            <a:r>
              <a:rPr lang="en-US" sz="1800" dirty="0" smtClean="0"/>
              <a:t> </a:t>
            </a:r>
            <a:r>
              <a:rPr lang="en-US" sz="1800" dirty="0" err="1" smtClean="0"/>
              <a:t>prioritas</a:t>
            </a:r>
            <a:r>
              <a:rPr lang="en-US" sz="1800" dirty="0" smtClean="0"/>
              <a:t>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. </a:t>
            </a:r>
            <a:r>
              <a:rPr lang="en-US" sz="1800" dirty="0" err="1" smtClean="0"/>
              <a:t>Metode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model yang </a:t>
            </a:r>
            <a:r>
              <a:rPr lang="en-US" sz="1800" dirty="0" err="1" smtClean="0"/>
              <a:t>diajukan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Wiegers</a:t>
            </a:r>
            <a:r>
              <a:rPr lang="en-US" sz="1800" dirty="0" smtClean="0"/>
              <a:t>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disesuaikan</a:t>
            </a:r>
            <a:r>
              <a:rPr lang="en-US" sz="1800" dirty="0" smtClean="0"/>
              <a:t> agar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[57].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9228" t="33203" r="13970" b="33594"/>
          <a:stretch>
            <a:fillRect/>
          </a:stretch>
        </p:blipFill>
        <p:spPr bwMode="auto">
          <a:xfrm>
            <a:off x="965552" y="3588722"/>
            <a:ext cx="714169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kehidupan</a:t>
            </a:r>
            <a:r>
              <a:rPr lang="en-US" sz="1400" dirty="0" smtClean="0"/>
              <a:t> </a:t>
            </a:r>
            <a:r>
              <a:rPr lang="en-US" sz="1400" dirty="0" err="1" smtClean="0"/>
              <a:t>sehari-hari</a:t>
            </a:r>
            <a:r>
              <a:rPr lang="en-US" sz="1400" dirty="0" smtClean="0"/>
              <a:t>, </a:t>
            </a:r>
            <a:r>
              <a:rPr lang="en-US" sz="1400" dirty="0" err="1" smtClean="0"/>
              <a:t>kita</a:t>
            </a:r>
            <a:r>
              <a:rPr lang="en-US" sz="1400" dirty="0" smtClean="0"/>
              <a:t> </a:t>
            </a:r>
            <a:r>
              <a:rPr lang="en-US" sz="1400" dirty="0" err="1" smtClean="0"/>
              <a:t>membuat</a:t>
            </a:r>
            <a:r>
              <a:rPr lang="en-US" sz="1400" dirty="0" smtClean="0"/>
              <a:t> </a:t>
            </a:r>
            <a:r>
              <a:rPr lang="en-US" sz="1400" dirty="0" err="1" smtClean="0"/>
              <a:t>banyak</a:t>
            </a:r>
            <a:r>
              <a:rPr lang="en-US" sz="1400" dirty="0" smtClean="0"/>
              <a:t> </a:t>
            </a:r>
            <a:r>
              <a:rPr lang="en-US" sz="1400" dirty="0" err="1" smtClean="0"/>
              <a:t>keputusan</a:t>
            </a:r>
            <a:r>
              <a:rPr lang="en-US" sz="1400" dirty="0" smtClean="0"/>
              <a:t>,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 </a:t>
            </a:r>
            <a:r>
              <a:rPr lang="en-US" sz="1400" dirty="0" err="1" smtClean="0"/>
              <a:t>ketika</a:t>
            </a:r>
            <a:r>
              <a:rPr lang="en-US" sz="1400" dirty="0" smtClean="0"/>
              <a:t> </a:t>
            </a:r>
            <a:r>
              <a:rPr lang="en-US" sz="1400" dirty="0" err="1" smtClean="0"/>
              <a:t>membeli</a:t>
            </a:r>
            <a:r>
              <a:rPr lang="en-US" sz="1400" dirty="0" smtClean="0"/>
              <a:t> DVD-player, </a:t>
            </a:r>
            <a:r>
              <a:rPr lang="en-US" sz="1400" dirty="0" err="1" smtClean="0"/>
              <a:t>makanan</a:t>
            </a:r>
            <a:r>
              <a:rPr lang="en-US" sz="1400" dirty="0" smtClean="0"/>
              <a:t>, </a:t>
            </a:r>
            <a:r>
              <a:rPr lang="en-US" sz="1400" dirty="0" err="1" smtClean="0"/>
              <a:t>telepon</a:t>
            </a:r>
            <a:r>
              <a:rPr lang="en-US" sz="1400" dirty="0" smtClean="0"/>
              <a:t>, </a:t>
            </a:r>
            <a:r>
              <a:rPr lang="en-US" sz="1400" dirty="0" err="1" smtClean="0"/>
              <a:t>dll</a:t>
            </a:r>
            <a:r>
              <a:rPr lang="en-US" sz="1400" dirty="0" smtClean="0"/>
              <a:t>.</a:t>
            </a:r>
          </a:p>
          <a:p>
            <a:pPr algn="just"/>
            <a:r>
              <a:rPr lang="en-US" sz="1400" dirty="0" err="1" smtClean="0"/>
              <a:t>Sering</a:t>
            </a:r>
            <a:r>
              <a:rPr lang="en-US" sz="1400" dirty="0" smtClean="0"/>
              <a:t> kali, </a:t>
            </a:r>
            <a:r>
              <a:rPr lang="en-US" sz="1400" dirty="0" err="1" smtClean="0"/>
              <a:t>kita</a:t>
            </a:r>
            <a:r>
              <a:rPr lang="en-US" sz="1400" dirty="0" smtClean="0"/>
              <a:t> </a:t>
            </a:r>
            <a:r>
              <a:rPr lang="en-US" sz="1400" dirty="0" err="1" smtClean="0"/>
              <a:t>bahkan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sadar</a:t>
            </a:r>
            <a:r>
              <a:rPr lang="en-US" sz="1400" dirty="0" smtClean="0"/>
              <a:t> </a:t>
            </a:r>
            <a:r>
              <a:rPr lang="en-US" sz="1400" dirty="0" err="1" smtClean="0"/>
              <a:t>membuat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keputusan</a:t>
            </a:r>
            <a:r>
              <a:rPr lang="en-US" sz="1400" dirty="0" smtClean="0"/>
              <a:t>. </a:t>
            </a:r>
            <a:r>
              <a:rPr lang="en-US" sz="1400" dirty="0" err="1" smtClean="0"/>
              <a:t>Biasanya</a:t>
            </a:r>
            <a:r>
              <a:rPr lang="en-US" sz="1400" dirty="0" smtClean="0"/>
              <a:t>, </a:t>
            </a:r>
            <a:r>
              <a:rPr lang="en-US" sz="1400" dirty="0" err="1" smtClean="0"/>
              <a:t>kita</a:t>
            </a:r>
            <a:r>
              <a:rPr lang="en-US" sz="1400" dirty="0" smtClean="0"/>
              <a:t> </a:t>
            </a:r>
            <a:r>
              <a:rPr lang="en-US" sz="1400" dirty="0" err="1" smtClean="0"/>
              <a:t>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pilihan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dipertimbangkan</a:t>
            </a:r>
            <a:r>
              <a:rPr lang="en-US" sz="1400" dirty="0" smtClean="0"/>
              <a:t>,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merek</a:t>
            </a:r>
            <a:r>
              <a:rPr lang="en-US" sz="1400" dirty="0" smtClean="0"/>
              <a:t> mustard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dibeli</a:t>
            </a:r>
            <a:r>
              <a:rPr lang="en-US" sz="1400" dirty="0" smtClean="0"/>
              <a:t>, atau </a:t>
            </a:r>
            <a:r>
              <a:rPr lang="en-US" sz="1400" dirty="0" err="1" smtClean="0"/>
              <a:t>apakah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naik</a:t>
            </a:r>
            <a:r>
              <a:rPr lang="en-US" sz="1400" dirty="0" smtClean="0"/>
              <a:t>  bus </a:t>
            </a:r>
            <a:r>
              <a:rPr lang="en-US" sz="1400" dirty="0" err="1" smtClean="0"/>
              <a:t>ini</a:t>
            </a:r>
            <a:r>
              <a:rPr lang="en-US" sz="1400" dirty="0" smtClean="0"/>
              <a:t> atau yang </a:t>
            </a:r>
            <a:r>
              <a:rPr lang="en-US" sz="1400" dirty="0" err="1" smtClean="0"/>
              <a:t>berikutnya</a:t>
            </a:r>
            <a:r>
              <a:rPr lang="en-US" sz="1400" dirty="0" smtClean="0"/>
              <a:t>. </a:t>
            </a:r>
          </a:p>
          <a:p>
            <a:pPr algn="just"/>
            <a:r>
              <a:rPr lang="en-US" sz="1400" dirty="0" err="1" smtClean="0"/>
              <a:t>Bahkan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hanya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pilihan</a:t>
            </a:r>
            <a:r>
              <a:rPr lang="en-US" sz="1400" dirty="0" smtClean="0"/>
              <a:t>, </a:t>
            </a:r>
            <a:r>
              <a:rPr lang="en-US" sz="1400" dirty="0" err="1" smtClean="0"/>
              <a:t>keputusan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sulit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membuat</a:t>
            </a:r>
            <a:r>
              <a:rPr lang="en-US" sz="1400" dirty="0" smtClean="0"/>
              <a:t>. </a:t>
            </a:r>
            <a:r>
              <a:rPr lang="en-US" sz="1400" dirty="0" err="1" smtClean="0"/>
              <a:t>Ketika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puluhan</a:t>
            </a:r>
            <a:r>
              <a:rPr lang="en-US" sz="1400" dirty="0" smtClean="0"/>
              <a:t>, </a:t>
            </a:r>
            <a:r>
              <a:rPr lang="en-US" sz="1400" dirty="0" err="1" smtClean="0"/>
              <a:t>ratusan</a:t>
            </a:r>
            <a:r>
              <a:rPr lang="en-US" sz="1400" dirty="0" smtClean="0"/>
              <a:t> atau </a:t>
            </a:r>
            <a:r>
              <a:rPr lang="en-US" sz="1400" dirty="0" err="1" smtClean="0"/>
              <a:t>bahkan</a:t>
            </a:r>
            <a:r>
              <a:rPr lang="en-US" sz="1400" dirty="0" smtClean="0"/>
              <a:t> </a:t>
            </a:r>
            <a:r>
              <a:rPr lang="en-US" sz="1400" dirty="0" err="1" smtClean="0"/>
              <a:t>ribuan</a:t>
            </a:r>
            <a:r>
              <a:rPr lang="en-US" sz="1400" dirty="0" smtClean="0"/>
              <a:t> </a:t>
            </a:r>
            <a:r>
              <a:rPr lang="en-US" sz="1400" dirty="0" err="1" smtClean="0"/>
              <a:t>alternatif</a:t>
            </a:r>
            <a:r>
              <a:rPr lang="en-US" sz="1400" dirty="0" smtClean="0"/>
              <a:t>, </a:t>
            </a:r>
            <a:r>
              <a:rPr lang="en-US" sz="1400" dirty="0" err="1" smtClean="0"/>
              <a:t>pengambilan</a:t>
            </a:r>
            <a:r>
              <a:rPr lang="en-US" sz="1400" dirty="0" smtClean="0"/>
              <a:t> </a:t>
            </a:r>
            <a:r>
              <a:rPr lang="en-US" sz="1400" dirty="0" err="1" smtClean="0"/>
              <a:t>keputusan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sulit</a:t>
            </a:r>
            <a:r>
              <a:rPr lang="en-US" sz="1400" dirty="0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6305576" cy="533400"/>
          </a:xfrm>
        </p:spPr>
        <p:txBody>
          <a:bodyPr/>
          <a:lstStyle/>
          <a:p>
            <a:r>
              <a:rPr lang="en-US" dirty="0" smtClean="0"/>
              <a:t>4.2 What is Requirements Prioritization?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1200" dirty="0" smtClean="0"/>
              <a:t>Kompleks situasi pengambilan keputusan tidak unik untuk rekayasa perangkat lunak.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Kualitas</a:t>
            </a:r>
            <a:r>
              <a:rPr lang="en-US" sz="1200" dirty="0" smtClean="0"/>
              <a:t> </a:t>
            </a:r>
            <a:r>
              <a:rPr lang="en-US" sz="1200" dirty="0" err="1" smtClean="0"/>
              <a:t>produk</a:t>
            </a:r>
            <a:r>
              <a:rPr lang="en-US" sz="1200" dirty="0" smtClean="0"/>
              <a:t> </a:t>
            </a:r>
            <a:r>
              <a:rPr lang="en-US" sz="1200" dirty="0" err="1" smtClean="0"/>
              <a:t>perangkat</a:t>
            </a:r>
            <a:r>
              <a:rPr lang="en-US" sz="1200" dirty="0" smtClean="0"/>
              <a:t> </a:t>
            </a:r>
            <a:r>
              <a:rPr lang="en-US" sz="1200" dirty="0" err="1" smtClean="0"/>
              <a:t>lunak</a:t>
            </a:r>
            <a:r>
              <a:rPr lang="en-US" sz="1200" dirty="0" smtClean="0"/>
              <a:t> </a:t>
            </a:r>
            <a:r>
              <a:rPr lang="en-US" sz="1200" dirty="0" err="1" smtClean="0"/>
              <a:t>sering</a:t>
            </a:r>
            <a:r>
              <a:rPr lang="en-US" sz="1200" dirty="0" smtClean="0"/>
              <a:t> </a:t>
            </a:r>
            <a:r>
              <a:rPr lang="en-US" sz="1200" dirty="0" err="1" smtClean="0"/>
              <a:t>ditentukan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kemampuan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memenuhi</a:t>
            </a:r>
            <a:r>
              <a:rPr lang="en-US" sz="1200" dirty="0" smtClean="0"/>
              <a:t> </a:t>
            </a:r>
            <a:r>
              <a:rPr lang="en-US" sz="1200" dirty="0" err="1" smtClean="0"/>
              <a:t>kebutuhan</a:t>
            </a:r>
            <a:r>
              <a:rPr lang="en-US" sz="1200" dirty="0" smtClean="0"/>
              <a:t> </a:t>
            </a:r>
            <a:r>
              <a:rPr lang="en-US" sz="1200" dirty="0" err="1" smtClean="0"/>
              <a:t>pelanggan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pengguna</a:t>
            </a:r>
            <a:r>
              <a:rPr lang="en-US" sz="1200" dirty="0" smtClean="0"/>
              <a:t> [7, 53].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itu</a:t>
            </a:r>
            <a:r>
              <a:rPr lang="en-US" sz="1200" dirty="0" smtClean="0"/>
              <a:t>, </a:t>
            </a:r>
            <a:r>
              <a:rPr lang="en-US" sz="1200" dirty="0" err="1" smtClean="0"/>
              <a:t>memunculkan</a:t>
            </a:r>
            <a:r>
              <a:rPr lang="en-US" sz="1200" dirty="0" smtClean="0"/>
              <a:t> (</a:t>
            </a:r>
            <a:r>
              <a:rPr lang="en-US" sz="1200" dirty="0" err="1" smtClean="0"/>
              <a:t>Bab</a:t>
            </a:r>
            <a:r>
              <a:rPr lang="en-US" sz="1200" dirty="0" smtClean="0"/>
              <a:t> 2)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menentukan</a:t>
            </a:r>
            <a:r>
              <a:rPr lang="en-US" sz="1200" dirty="0" smtClean="0"/>
              <a:t> (</a:t>
            </a:r>
            <a:r>
              <a:rPr lang="en-US" sz="1200" dirty="0" err="1" smtClean="0"/>
              <a:t>Bab</a:t>
            </a:r>
            <a:r>
              <a:rPr lang="en-US" sz="1200" dirty="0" smtClean="0"/>
              <a:t> 3)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benar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release </a:t>
            </a:r>
            <a:r>
              <a:rPr lang="en-US" sz="1200" dirty="0" err="1" smtClean="0"/>
              <a:t>sesuai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fungsi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tepat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langkah</a:t>
            </a:r>
            <a:r>
              <a:rPr lang="en-US" sz="1200" dirty="0" smtClean="0"/>
              <a:t> </a:t>
            </a:r>
            <a:r>
              <a:rPr lang="en-US" sz="1200" dirty="0" err="1" smtClean="0"/>
              <a:t>besar</a:t>
            </a:r>
            <a:r>
              <a:rPr lang="en-US" sz="1200" dirty="0" smtClean="0"/>
              <a:t> </a:t>
            </a:r>
            <a:r>
              <a:rPr lang="en-US" sz="1200" dirty="0" err="1" smtClean="0"/>
              <a:t>terhadap</a:t>
            </a:r>
            <a:r>
              <a:rPr lang="en-US" sz="1200" dirty="0" smtClean="0"/>
              <a:t> </a:t>
            </a:r>
            <a:r>
              <a:rPr lang="en-US" sz="1200" dirty="0" err="1" smtClean="0"/>
              <a:t>keberhasilan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 atau </a:t>
            </a:r>
            <a:r>
              <a:rPr lang="en-US" sz="1200" dirty="0" err="1" smtClean="0"/>
              <a:t>produk</a:t>
            </a:r>
            <a:r>
              <a:rPr lang="en-US" sz="1200" dirty="0" smtClean="0"/>
              <a:t>. </a:t>
            </a:r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salah</a:t>
            </a:r>
            <a:r>
              <a:rPr lang="en-US" sz="1200" dirty="0" smtClean="0"/>
              <a:t> </a:t>
            </a:r>
            <a:r>
              <a:rPr lang="en-US" sz="1200" dirty="0" err="1" smtClean="0"/>
              <a:t>diimplementasikan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pengguna</a:t>
            </a:r>
            <a:r>
              <a:rPr lang="en-US" sz="1200" dirty="0" smtClean="0"/>
              <a:t> </a:t>
            </a:r>
            <a:r>
              <a:rPr lang="en-US" sz="1200" dirty="0" err="1" smtClean="0"/>
              <a:t>menolak</a:t>
            </a:r>
            <a:r>
              <a:rPr lang="en-US" sz="1200" dirty="0" smtClean="0"/>
              <a:t> </a:t>
            </a:r>
            <a:r>
              <a:rPr lang="en-US" sz="1200" dirty="0" err="1" smtClean="0"/>
              <a:t>menggunakan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produk</a:t>
            </a:r>
            <a:r>
              <a:rPr lang="en-US" sz="1200" dirty="0" smtClean="0"/>
              <a:t>, </a:t>
            </a:r>
            <a:r>
              <a:rPr lang="en-US" sz="1200" dirty="0" err="1" smtClean="0"/>
              <a:t>itu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peduli</a:t>
            </a:r>
            <a:r>
              <a:rPr lang="en-US" sz="1200" dirty="0" smtClean="0"/>
              <a:t> </a:t>
            </a:r>
            <a:r>
              <a:rPr lang="en-US" sz="1200" dirty="0" err="1" smtClean="0"/>
              <a:t>seberapa</a:t>
            </a:r>
            <a:r>
              <a:rPr lang="en-US" sz="1200" dirty="0" smtClean="0"/>
              <a:t> </a:t>
            </a:r>
            <a:r>
              <a:rPr lang="en-US" sz="1200" dirty="0" err="1" smtClean="0"/>
              <a:t>andal</a:t>
            </a:r>
            <a:r>
              <a:rPr lang="en-US" sz="1200" dirty="0" smtClean="0"/>
              <a:t> </a:t>
            </a:r>
            <a:r>
              <a:rPr lang="en-US" sz="1200" dirty="0" err="1" smtClean="0"/>
              <a:t>produk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atau </a:t>
            </a:r>
            <a:r>
              <a:rPr lang="en-US" sz="1200" dirty="0" err="1" smtClean="0"/>
              <a:t>bagaimana</a:t>
            </a:r>
            <a:r>
              <a:rPr lang="en-US" sz="1200" dirty="0" smtClean="0"/>
              <a:t> </a:t>
            </a:r>
            <a:r>
              <a:rPr lang="en-US" sz="1200" dirty="0" err="1" smtClean="0"/>
              <a:t>benar-benar</a:t>
            </a:r>
            <a:r>
              <a:rPr lang="en-US" sz="1200" dirty="0" smtClean="0"/>
              <a:t>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diuji</a:t>
            </a:r>
            <a:r>
              <a:rPr lang="en-US" sz="1200" dirty="0" smtClean="0"/>
              <a:t>.</a:t>
            </a:r>
          </a:p>
          <a:p>
            <a:pPr algn="just"/>
            <a:r>
              <a:rPr lang="id-ID" sz="1200" dirty="0" smtClean="0"/>
              <a:t>Kebanyakan proyek perangkat lunak memiliki persyaratan kandidat lebih dari dapat direalisasikan</a:t>
            </a:r>
            <a:r>
              <a:rPr lang="en-US" sz="1200" dirty="0" smtClean="0"/>
              <a:t> </a:t>
            </a:r>
            <a:r>
              <a:rPr lang="id-ID" sz="1200" dirty="0" smtClean="0"/>
              <a:t>dalam waktu dan kendala biaya. Prioritas membantu untuk mengidentifikasi yang paling berharga</a:t>
            </a:r>
            <a:r>
              <a:rPr lang="en-US" sz="1200" dirty="0" smtClean="0"/>
              <a:t> </a:t>
            </a:r>
            <a:r>
              <a:rPr lang="id-ID" sz="1200" dirty="0" smtClean="0"/>
              <a:t>persyaratan dari set ini dengan membedakan kritis beberapa dari yang </a:t>
            </a:r>
            <a:r>
              <a:rPr lang="en-US" sz="1200" dirty="0" smtClean="0"/>
              <a:t>paling </a:t>
            </a:r>
            <a:r>
              <a:rPr lang="en-US" sz="1200" dirty="0" err="1" smtClean="0"/>
              <a:t>sederhana</a:t>
            </a:r>
            <a:r>
              <a:rPr lang="en-US" sz="1200" dirty="0" smtClean="0"/>
              <a:t>.</a:t>
            </a:r>
            <a:r>
              <a:rPr lang="id-ID" sz="1200" dirty="0" smtClean="0"/>
              <a:t> Proses memprioritaskan persyaratan menyediakan dukungan untuk berikut</a:t>
            </a:r>
            <a:r>
              <a:rPr lang="en-US" sz="1200" dirty="0" smtClean="0"/>
              <a:t> </a:t>
            </a:r>
            <a:r>
              <a:rPr lang="id-ID" sz="1200" dirty="0" smtClean="0"/>
              <a:t>kegiatan :</a:t>
            </a:r>
            <a:endParaRPr lang="en-US" sz="1200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 smtClean="0"/>
              <a:t>Bagi</a:t>
            </a:r>
            <a:r>
              <a:rPr lang="en-US" sz="1400" dirty="0" smtClean="0"/>
              <a:t> </a:t>
            </a:r>
            <a:r>
              <a:rPr lang="en-US" sz="1400" dirty="0" err="1" smtClean="0"/>
              <a:t>para</a:t>
            </a:r>
            <a:r>
              <a:rPr lang="en-US" sz="1400" dirty="0" smtClean="0"/>
              <a:t> stakeholder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inti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endParaRPr lang="en-US" sz="1400" dirty="0" smtClean="0"/>
          </a:p>
          <a:p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merencanakan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memilih</a:t>
            </a:r>
            <a:r>
              <a:rPr lang="en-US" sz="1400" dirty="0" smtClean="0"/>
              <a:t> </a:t>
            </a:r>
            <a:r>
              <a:rPr lang="en-US" sz="1400" dirty="0" err="1" smtClean="0"/>
              <a:t>dipesan</a:t>
            </a:r>
            <a:r>
              <a:rPr lang="en-US" sz="1400" dirty="0" smtClean="0"/>
              <a:t>, set optimal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implementasi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rilis</a:t>
            </a:r>
            <a:r>
              <a:rPr lang="en-US" sz="1400" dirty="0" smtClean="0"/>
              <a:t> </a:t>
            </a:r>
            <a:r>
              <a:rPr lang="en-US" sz="1400" dirty="0" err="1" smtClean="0"/>
              <a:t>berurutan</a:t>
            </a:r>
            <a:endParaRPr lang="en-US" sz="1400" dirty="0" smtClean="0"/>
          </a:p>
          <a:p>
            <a:r>
              <a:rPr lang="en-US" sz="1400" dirty="0" smtClean="0"/>
              <a:t>trade off </a:t>
            </a:r>
            <a:r>
              <a:rPr lang="en-US" sz="1400" dirty="0" err="1" smtClean="0"/>
              <a:t>lingkup</a:t>
            </a:r>
            <a:r>
              <a:rPr lang="en-US" sz="1400" dirty="0" smtClean="0"/>
              <a:t> </a:t>
            </a:r>
            <a:r>
              <a:rPr lang="en-US" sz="1400" dirty="0" err="1" smtClean="0"/>
              <a:t>proyek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diinginkan</a:t>
            </a:r>
            <a:r>
              <a:rPr lang="en-US" sz="1400" dirty="0" smtClean="0"/>
              <a:t> </a:t>
            </a:r>
            <a:r>
              <a:rPr lang="en-US" sz="1400" dirty="0" err="1" smtClean="0"/>
              <a:t>terhadap</a:t>
            </a:r>
            <a:r>
              <a:rPr lang="en-US" sz="1400" dirty="0" smtClean="0"/>
              <a:t> </a:t>
            </a:r>
            <a:r>
              <a:rPr lang="en-US" sz="1400" dirty="0" err="1" smtClean="0"/>
              <a:t>kendala</a:t>
            </a:r>
            <a:r>
              <a:rPr lang="en-US" sz="1400" dirty="0" smtClean="0"/>
              <a:t> </a:t>
            </a:r>
            <a:r>
              <a:rPr lang="en-US" sz="1400" dirty="0" err="1" smtClean="0"/>
              <a:t>kadang-kadang</a:t>
            </a:r>
            <a:r>
              <a:rPr lang="en-US" sz="1400" dirty="0" smtClean="0"/>
              <a:t> </a:t>
            </a:r>
            <a:r>
              <a:rPr lang="en-US" sz="1400" dirty="0" err="1" smtClean="0"/>
              <a:t>bertentangan</a:t>
            </a:r>
            <a:r>
              <a:rPr lang="en-US" sz="1400" dirty="0" smtClean="0"/>
              <a:t>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jadwal</a:t>
            </a:r>
            <a:r>
              <a:rPr lang="en-US" sz="1400" dirty="0" smtClean="0"/>
              <a:t>, </a:t>
            </a:r>
            <a:r>
              <a:rPr lang="en-US" sz="1400" dirty="0" err="1" smtClean="0"/>
              <a:t>anggaran</a:t>
            </a:r>
            <a:r>
              <a:rPr lang="en-US" sz="1400" dirty="0" smtClean="0"/>
              <a:t>, </a:t>
            </a:r>
            <a:r>
              <a:rPr lang="en-US" sz="1400" dirty="0" err="1" smtClean="0"/>
              <a:t>sumber</a:t>
            </a:r>
            <a:r>
              <a:rPr lang="en-US" sz="1400" dirty="0" smtClean="0"/>
              <a:t> </a:t>
            </a:r>
            <a:r>
              <a:rPr lang="en-US" sz="1400" dirty="0" err="1" smtClean="0"/>
              <a:t>daya</a:t>
            </a:r>
            <a:r>
              <a:rPr lang="en-US" sz="1400" dirty="0" smtClean="0"/>
              <a:t>, </a:t>
            </a:r>
            <a:r>
              <a:rPr lang="en-US" sz="1400" dirty="0" err="1" smtClean="0"/>
              <a:t>waktu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kualitas</a:t>
            </a:r>
            <a:endParaRPr lang="en-US" sz="1400" dirty="0" smtClean="0"/>
          </a:p>
          <a:p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menyeimbangkan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manfaat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masing-masing</a:t>
            </a:r>
            <a:r>
              <a:rPr lang="en-US" sz="1400" dirty="0" smtClean="0"/>
              <a:t> </a:t>
            </a:r>
            <a:r>
              <a:rPr lang="en-US" sz="1400" dirty="0" err="1" smtClean="0"/>
              <a:t>terhadap</a:t>
            </a:r>
            <a:r>
              <a:rPr lang="en-US" sz="1400" dirty="0" smtClean="0"/>
              <a:t> </a:t>
            </a:r>
            <a:r>
              <a:rPr lang="en-US" sz="1400" dirty="0" err="1" smtClean="0"/>
              <a:t>biaya</a:t>
            </a:r>
            <a:endParaRPr lang="en-US" sz="1400" dirty="0" smtClean="0"/>
          </a:p>
          <a:p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menyeimbangkan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implikasi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masa</a:t>
            </a:r>
            <a:r>
              <a:rPr lang="en-US" sz="1400" dirty="0" smtClean="0"/>
              <a:t> </a:t>
            </a:r>
            <a:r>
              <a:rPr lang="en-US" sz="1400" dirty="0" err="1" smtClean="0"/>
              <a:t>depan</a:t>
            </a:r>
            <a:r>
              <a:rPr lang="en-US" sz="1400" dirty="0" smtClean="0"/>
              <a:t> </a:t>
            </a:r>
            <a:r>
              <a:rPr lang="en-US" sz="1400" dirty="0" err="1" smtClean="0"/>
              <a:t>evolusi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biaya</a:t>
            </a:r>
            <a:r>
              <a:rPr lang="en-US" sz="1400" dirty="0" smtClean="0"/>
              <a:t> yang </a:t>
            </a:r>
            <a:r>
              <a:rPr lang="en-US" sz="1400" dirty="0" err="1" smtClean="0"/>
              <a:t>terkait</a:t>
            </a:r>
            <a:endParaRPr lang="en-US" sz="1400" dirty="0" smtClean="0"/>
          </a:p>
          <a:p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memilih</a:t>
            </a:r>
            <a:r>
              <a:rPr lang="en-US" sz="1400" dirty="0" smtClean="0"/>
              <a:t> </a:t>
            </a:r>
            <a:r>
              <a:rPr lang="en-US" sz="1400" dirty="0" err="1" smtClean="0"/>
              <a:t>hanya</a:t>
            </a:r>
            <a:r>
              <a:rPr lang="en-US" sz="1400" dirty="0" smtClean="0"/>
              <a:t> </a:t>
            </a:r>
            <a:r>
              <a:rPr lang="en-US" sz="1400" dirty="0" err="1" smtClean="0"/>
              <a:t>sebagian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masih</a:t>
            </a:r>
            <a:r>
              <a:rPr lang="en-US" sz="1400" dirty="0" smtClean="0"/>
              <a:t>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memuaskan</a:t>
            </a:r>
            <a:r>
              <a:rPr lang="en-US" sz="1400" dirty="0" smtClean="0"/>
              <a:t> </a:t>
            </a:r>
            <a:r>
              <a:rPr lang="en-US" sz="1400" dirty="0" err="1" smtClean="0"/>
              <a:t>pelanggan</a:t>
            </a:r>
            <a:r>
              <a:rPr lang="en-US" sz="1400" dirty="0" smtClean="0"/>
              <a:t> (s)</a:t>
            </a:r>
            <a:endParaRPr lang="en-US" sz="1400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memperkirakan</a:t>
            </a:r>
            <a:r>
              <a:rPr lang="en-US" sz="1600" dirty="0" smtClean="0"/>
              <a:t> </a:t>
            </a:r>
            <a:r>
              <a:rPr lang="en-US" sz="1600" dirty="0" err="1" smtClean="0"/>
              <a:t>kepuasan</a:t>
            </a:r>
            <a:r>
              <a:rPr lang="en-US" sz="1600" dirty="0" smtClean="0"/>
              <a:t> </a:t>
            </a:r>
            <a:r>
              <a:rPr lang="en-US" sz="1600" dirty="0" err="1" smtClean="0"/>
              <a:t>pelanggan</a:t>
            </a:r>
            <a:r>
              <a:rPr lang="en-US" sz="1600" dirty="0" smtClean="0"/>
              <a:t> </a:t>
            </a:r>
            <a:r>
              <a:rPr lang="en-US" sz="1600" dirty="0" err="1" smtClean="0"/>
              <a:t>diharapkan</a:t>
            </a:r>
            <a:endParaRPr lang="en-US" sz="1600" dirty="0" smtClean="0"/>
          </a:p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keunggulan</a:t>
            </a:r>
            <a:r>
              <a:rPr lang="en-US" sz="1600" dirty="0" smtClean="0"/>
              <a:t> </a:t>
            </a:r>
            <a:r>
              <a:rPr lang="en-US" sz="1600" dirty="0" err="1" smtClean="0"/>
              <a:t>teknis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mengoptimalkan</a:t>
            </a:r>
            <a:r>
              <a:rPr lang="en-US" sz="1600" dirty="0" smtClean="0"/>
              <a:t> </a:t>
            </a:r>
            <a:r>
              <a:rPr lang="en-US" sz="1600" dirty="0" err="1" smtClean="0"/>
              <a:t>peluang</a:t>
            </a:r>
            <a:r>
              <a:rPr lang="en-US" sz="1600" dirty="0" smtClean="0"/>
              <a:t> </a:t>
            </a:r>
            <a:r>
              <a:rPr lang="en-US" sz="1600" dirty="0" err="1" smtClean="0"/>
              <a:t>pasar</a:t>
            </a:r>
            <a:endParaRPr lang="en-US" sz="1600" dirty="0" smtClean="0"/>
          </a:p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meminimalkan</a:t>
            </a:r>
            <a:r>
              <a:rPr lang="en-US" sz="1600" dirty="0" smtClean="0"/>
              <a:t> </a:t>
            </a:r>
            <a:r>
              <a:rPr lang="en-US" sz="1600" dirty="0" err="1" smtClean="0"/>
              <a:t>ulang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jadwal</a:t>
            </a:r>
            <a:r>
              <a:rPr lang="en-US" sz="1600" dirty="0" smtClean="0"/>
              <a:t> slip (</a:t>
            </a:r>
            <a:r>
              <a:rPr lang="en-US" sz="1600" dirty="0" err="1" smtClean="0"/>
              <a:t>stabilitas</a:t>
            </a:r>
            <a:r>
              <a:rPr lang="en-US" sz="1600" dirty="0" smtClean="0"/>
              <a:t> plan)</a:t>
            </a:r>
          </a:p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menangani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bertentangan</a:t>
            </a:r>
            <a:r>
              <a:rPr lang="en-US" sz="1600" dirty="0" smtClean="0"/>
              <a:t>, </a:t>
            </a:r>
            <a:r>
              <a:rPr lang="en-US" sz="1600" dirty="0" err="1" smtClean="0"/>
              <a:t>fokus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negosiasi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menyelesaikan</a:t>
            </a:r>
            <a:r>
              <a:rPr lang="en-US" sz="1600" dirty="0" smtClean="0"/>
              <a:t> </a:t>
            </a:r>
            <a:r>
              <a:rPr lang="en-US" sz="1600" dirty="0" err="1" smtClean="0"/>
              <a:t>perbedaan</a:t>
            </a:r>
            <a:r>
              <a:rPr lang="en-US" sz="1600" dirty="0" smtClean="0"/>
              <a:t> </a:t>
            </a:r>
            <a:r>
              <a:rPr lang="en-US" sz="1600" dirty="0" err="1" smtClean="0"/>
              <a:t>pendapat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stakeholders (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lanjut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Bab. 7)</a:t>
            </a:r>
          </a:p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kepentingan</a:t>
            </a:r>
            <a:r>
              <a:rPr lang="en-US" sz="1600" dirty="0" smtClean="0"/>
              <a:t> </a:t>
            </a:r>
            <a:r>
              <a:rPr lang="en-US" sz="1600" dirty="0" err="1" smtClean="0"/>
              <a:t>relatif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terbesar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terendah</a:t>
            </a:r>
            <a:endParaRPr lang="en-US" sz="16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 Aspects of Prioritization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diprioritaskan</a:t>
            </a:r>
            <a:r>
              <a:rPr lang="en-US" sz="1400" dirty="0" smtClean="0"/>
              <a:t> </a:t>
            </a:r>
            <a:r>
              <a:rPr lang="en-US" sz="1400" dirty="0" err="1" smtClean="0"/>
              <a:t>mengambil</a:t>
            </a:r>
            <a:r>
              <a:rPr lang="en-US" sz="1400" dirty="0" smtClean="0"/>
              <a:t>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 smtClean="0"/>
              <a:t>aspek</a:t>
            </a:r>
            <a:r>
              <a:rPr lang="en-US" sz="1400" dirty="0" smtClean="0"/>
              <a:t> Account. </a:t>
            </a:r>
          </a:p>
          <a:p>
            <a:pPr algn="just"/>
            <a:r>
              <a:rPr lang="en-US" sz="1400" dirty="0" err="1" smtClean="0"/>
              <a:t>Sebuah</a:t>
            </a:r>
            <a:r>
              <a:rPr lang="en-US" sz="1400" dirty="0" smtClean="0"/>
              <a:t> </a:t>
            </a:r>
            <a:r>
              <a:rPr lang="en-US" sz="1400" dirty="0" err="1" smtClean="0"/>
              <a:t>Aspek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properti</a:t>
            </a:r>
            <a:r>
              <a:rPr lang="en-US" sz="1400" dirty="0" smtClean="0"/>
              <a:t> atau </a:t>
            </a:r>
            <a:r>
              <a:rPr lang="en-US" sz="1400" dirty="0" err="1" smtClean="0"/>
              <a:t>atribut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sebuah</a:t>
            </a:r>
            <a:r>
              <a:rPr lang="en-US" sz="1400" dirty="0" smtClean="0"/>
              <a:t> </a:t>
            </a:r>
            <a:r>
              <a:rPr lang="en-US" sz="1400" dirty="0" err="1" smtClean="0"/>
              <a:t>proyek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memprioritaskan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. </a:t>
            </a:r>
            <a:r>
              <a:rPr lang="en-US" sz="1400" dirty="0" err="1" smtClean="0"/>
              <a:t>Aspek</a:t>
            </a:r>
            <a:r>
              <a:rPr lang="en-US" sz="1400" dirty="0" smtClean="0"/>
              <a:t> </a:t>
            </a:r>
            <a:r>
              <a:rPr lang="en-US" sz="1400" dirty="0" err="1" smtClean="0"/>
              <a:t>umum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, </a:t>
            </a:r>
            <a:r>
              <a:rPr lang="en-US" sz="1400" dirty="0" err="1" smtClean="0"/>
              <a:t>denda</a:t>
            </a:r>
            <a:r>
              <a:rPr lang="en-US" sz="1400" dirty="0" smtClean="0"/>
              <a:t>, </a:t>
            </a:r>
            <a:r>
              <a:rPr lang="en-US" sz="1400" dirty="0" err="1" smtClean="0"/>
              <a:t>biaya</a:t>
            </a:r>
            <a:r>
              <a:rPr lang="en-US" sz="1400" dirty="0" smtClean="0"/>
              <a:t>, </a:t>
            </a:r>
            <a:r>
              <a:rPr lang="en-US" sz="1400" dirty="0" err="1" smtClean="0"/>
              <a:t>waktu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risiko</a:t>
            </a:r>
            <a:r>
              <a:rPr lang="en-US" sz="1400" dirty="0" smtClean="0"/>
              <a:t>. </a:t>
            </a:r>
          </a:p>
          <a:p>
            <a:pPr algn="just"/>
            <a:r>
              <a:rPr lang="en-US" sz="1400" dirty="0" err="1" smtClean="0"/>
              <a:t>Ketika</a:t>
            </a:r>
            <a:r>
              <a:rPr lang="en-US" sz="1400" dirty="0" smtClean="0"/>
              <a:t> </a:t>
            </a:r>
            <a:r>
              <a:rPr lang="en-US" sz="1400" dirty="0" err="1" smtClean="0"/>
              <a:t>memprioritaskan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berdasarkan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aspek</a:t>
            </a:r>
            <a:r>
              <a:rPr lang="en-US" sz="1400" dirty="0" smtClean="0"/>
              <a:t>, </a:t>
            </a:r>
            <a:r>
              <a:rPr lang="en-US" sz="1400" dirty="0" err="1" smtClean="0"/>
              <a:t>mudah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memutuskan</a:t>
            </a:r>
            <a:r>
              <a:rPr lang="en-US" sz="1400" dirty="0" smtClean="0"/>
              <a:t> </a:t>
            </a:r>
            <a:r>
              <a:rPr lang="en-US" sz="1400" dirty="0" err="1" smtClean="0"/>
              <a:t>mana</a:t>
            </a:r>
            <a:r>
              <a:rPr lang="en-US" sz="1400" dirty="0" smtClean="0"/>
              <a:t> yang paling </a:t>
            </a:r>
            <a:r>
              <a:rPr lang="en-US" sz="1400" dirty="0" err="1" smtClean="0"/>
              <a:t>diinginkan</a:t>
            </a:r>
            <a:r>
              <a:rPr lang="en-US" sz="1400" dirty="0" smtClean="0"/>
              <a:t> (</a:t>
            </a:r>
            <a:r>
              <a:rPr lang="en-US" sz="1400" dirty="0" err="1" smtClean="0"/>
              <a:t>ingat</a:t>
            </a:r>
            <a:r>
              <a:rPr lang="en-US" sz="1400" dirty="0" smtClean="0"/>
              <a:t> </a:t>
            </a:r>
            <a:r>
              <a:rPr lang="en-US" sz="1400" dirty="0" err="1" smtClean="0"/>
              <a:t>contoh</a:t>
            </a:r>
            <a:r>
              <a:rPr lang="en-US" sz="1400" dirty="0" smtClean="0"/>
              <a:t>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</a:t>
            </a:r>
            <a:r>
              <a:rPr lang="en-US" sz="1400" dirty="0" err="1" smtClean="0"/>
              <a:t>kecepatan</a:t>
            </a:r>
            <a:r>
              <a:rPr lang="en-US" sz="1400" dirty="0" smtClean="0"/>
              <a:t> </a:t>
            </a:r>
            <a:r>
              <a:rPr lang="en-US" sz="1400" dirty="0" err="1" smtClean="0"/>
              <a:t>mobil</a:t>
            </a:r>
            <a:r>
              <a:rPr lang="en-US" sz="1400" dirty="0" smtClean="0"/>
              <a:t>).</a:t>
            </a:r>
          </a:p>
          <a:p>
            <a:pPr algn="just"/>
            <a:r>
              <a:rPr lang="en-US" sz="1400" dirty="0" err="1" smtClean="0"/>
              <a:t>Ketika</a:t>
            </a:r>
            <a:r>
              <a:rPr lang="en-US" sz="1400" dirty="0" smtClean="0"/>
              <a:t> </a:t>
            </a:r>
            <a:r>
              <a:rPr lang="en-US" sz="1400" dirty="0" err="1" smtClean="0"/>
              <a:t>melibatkan</a:t>
            </a:r>
            <a:r>
              <a:rPr lang="en-US" sz="1400" dirty="0" smtClean="0"/>
              <a:t> </a:t>
            </a:r>
            <a:r>
              <a:rPr lang="en-US" sz="1400" dirty="0" err="1" smtClean="0"/>
              <a:t>aspek-aspek</a:t>
            </a:r>
            <a:r>
              <a:rPr lang="en-US" sz="1400" dirty="0" smtClean="0"/>
              <a:t> lain,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</a:t>
            </a:r>
            <a:r>
              <a:rPr lang="en-US" sz="1400" dirty="0" err="1" smtClean="0"/>
              <a:t>biaya</a:t>
            </a:r>
            <a:r>
              <a:rPr lang="en-US" sz="1400" dirty="0" smtClean="0"/>
              <a:t>, </a:t>
            </a:r>
            <a:r>
              <a:rPr lang="en-US" sz="1400" dirty="0" err="1" smtClean="0"/>
              <a:t>pelanggan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mengubah</a:t>
            </a:r>
            <a:r>
              <a:rPr lang="en-US" sz="1400" dirty="0" smtClean="0"/>
              <a:t> </a:t>
            </a:r>
            <a:r>
              <a:rPr lang="en-US" sz="1400" dirty="0" err="1" smtClean="0"/>
              <a:t>pikiran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prioritas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berubah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kurang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sangat</a:t>
            </a:r>
            <a:r>
              <a:rPr lang="en-US" sz="1400" dirty="0" smtClean="0"/>
              <a:t> </a:t>
            </a:r>
            <a:r>
              <a:rPr lang="en-US" sz="1400" dirty="0" err="1" smtClean="0"/>
              <a:t>mahal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memenuhi</a:t>
            </a:r>
            <a:r>
              <a:rPr lang="en-US" sz="1400" dirty="0" smtClean="0"/>
              <a:t> [36].</a:t>
            </a:r>
            <a:endParaRPr lang="en-US" sz="1400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19606"/>
          </a:xfrm>
        </p:spPr>
        <p:txBody>
          <a:bodyPr/>
          <a:lstStyle/>
          <a:p>
            <a:pPr algn="just"/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memprioritaskan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pentingnya</a:t>
            </a:r>
            <a:r>
              <a:rPr lang="en-US" sz="1800" dirty="0" smtClean="0"/>
              <a:t>, stakeholder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memprioritaskan</a:t>
            </a:r>
            <a:r>
              <a:rPr lang="en-US" sz="1800" dirty="0" smtClean="0"/>
              <a:t> </a:t>
            </a:r>
            <a:r>
              <a:rPr lang="en-US" sz="1800" dirty="0" err="1" smtClean="0"/>
              <a:t>mana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yang paling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. </a:t>
            </a:r>
            <a:r>
              <a:rPr lang="en-US" sz="1800" dirty="0" err="1" smtClean="0"/>
              <a:t>Namun</a:t>
            </a:r>
            <a:r>
              <a:rPr lang="en-US" sz="1800" dirty="0" smtClean="0"/>
              <a:t>, </a:t>
            </a:r>
            <a:r>
              <a:rPr lang="en-US" sz="1800" dirty="0" err="1" smtClean="0"/>
              <a:t>pentingnya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konsep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beragam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tergantung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perspektif</a:t>
            </a:r>
            <a:r>
              <a:rPr lang="en-US" sz="1800" dirty="0" smtClean="0"/>
              <a:t> stakeholder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. </a:t>
            </a:r>
            <a:r>
              <a:rPr lang="en-US" sz="1800" dirty="0" err="1" smtClean="0"/>
              <a:t>Pentingnya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,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,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urgensi</a:t>
            </a:r>
            <a:r>
              <a:rPr lang="en-US" sz="1800" dirty="0" smtClean="0"/>
              <a:t> </a:t>
            </a:r>
            <a:r>
              <a:rPr lang="en-US" sz="1800" dirty="0" err="1" smtClean="0"/>
              <a:t>pelaksanaan</a:t>
            </a:r>
            <a:r>
              <a:rPr lang="en-US" sz="1800" dirty="0" smtClean="0"/>
              <a:t>, </a:t>
            </a:r>
            <a:r>
              <a:rPr lang="en-US" sz="1800" dirty="0" err="1" smtClean="0"/>
              <a:t>pentingnya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arsitektur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, </a:t>
            </a:r>
            <a:r>
              <a:rPr lang="en-US" sz="1800" dirty="0" err="1" smtClean="0"/>
              <a:t>kepentingan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strategis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 [38].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pentingnya</a:t>
            </a:r>
            <a:r>
              <a:rPr lang="en-US" sz="1800" dirty="0" smtClean="0"/>
              <a:t> stakeholder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memprioritaskan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kasus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91044"/>
          </a:xfrm>
        </p:spPr>
        <p:txBody>
          <a:bodyPr/>
          <a:lstStyle/>
          <a:p>
            <a:pPr algn="just"/>
            <a:r>
              <a:rPr lang="en-US" sz="1800" dirty="0" smtClean="0"/>
              <a:t>Hal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mengevaluasi</a:t>
            </a:r>
            <a:r>
              <a:rPr lang="en-US" sz="1800" dirty="0" smtClean="0"/>
              <a:t> </a:t>
            </a:r>
            <a:r>
              <a:rPr lang="en-US" sz="1800" dirty="0" err="1" smtClean="0"/>
              <a:t>penalti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diperkenalkan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terpenuhi</a:t>
            </a:r>
            <a:r>
              <a:rPr lang="en-US" sz="1800" dirty="0" smtClean="0"/>
              <a:t> [57]. </a:t>
            </a:r>
            <a:r>
              <a:rPr lang="en-US" sz="1800" dirty="0" err="1" smtClean="0"/>
              <a:t>Penalti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kebalikan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pentingnya</a:t>
            </a:r>
            <a:r>
              <a:rPr lang="en-US" sz="1800" dirty="0" smtClean="0"/>
              <a:t>.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, </a:t>
            </a:r>
            <a:r>
              <a:rPr lang="en-US" sz="1800" dirty="0" err="1" smtClean="0"/>
              <a:t>gagal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menyesuaikan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dikenakan</a:t>
            </a:r>
            <a:r>
              <a:rPr lang="en-US" sz="1800" dirty="0" smtClean="0"/>
              <a:t> </a:t>
            </a:r>
            <a:r>
              <a:rPr lang="en-US" sz="1800" dirty="0" err="1" smtClean="0"/>
              <a:t>penalti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bahkan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 (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merasa</a:t>
            </a:r>
            <a:r>
              <a:rPr lang="en-US" sz="1800" dirty="0" smtClean="0"/>
              <a:t> </a:t>
            </a:r>
            <a:r>
              <a:rPr lang="en-US" sz="1800" dirty="0" err="1" smtClean="0"/>
              <a:t>senang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kebutuhannya</a:t>
            </a:r>
            <a:r>
              <a:rPr lang="en-US" sz="1800" dirty="0" smtClean="0"/>
              <a:t> </a:t>
            </a:r>
            <a:r>
              <a:rPr lang="en-US" sz="1800" dirty="0" err="1" smtClean="0"/>
              <a:t>terpenuhi</a:t>
            </a:r>
            <a:r>
              <a:rPr lang="en-US" sz="1800" dirty="0" smtClean="0"/>
              <a:t>).</a:t>
            </a:r>
          </a:p>
          <a:p>
            <a:pPr algn="just"/>
            <a:r>
              <a:rPr lang="en-US" sz="1800" dirty="0" smtClean="0"/>
              <a:t>Hal yang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berlaku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implisit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mengambil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cocok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esentation on brainstorming">
  <a:themeElements>
    <a:clrScheme name="Default Design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587</TotalTime>
  <Words>1673</Words>
  <Application>Microsoft PowerPoint 7.0</Application>
  <PresentationFormat>On-screen Show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Presentation on brainstorming</vt:lpstr>
      <vt:lpstr>Chapter 4 Requirements Prioritization </vt:lpstr>
      <vt:lpstr>Abstrak</vt:lpstr>
      <vt:lpstr>4.1 Introduction</vt:lpstr>
      <vt:lpstr>4.2 What is Requirements Prioritization?</vt:lpstr>
      <vt:lpstr>Slide 5</vt:lpstr>
      <vt:lpstr>Slide 6</vt:lpstr>
      <vt:lpstr>4.3 Aspects of Prioritization</vt:lpstr>
      <vt:lpstr>1 Importance</vt:lpstr>
      <vt:lpstr>2. Penalty</vt:lpstr>
      <vt:lpstr>3. Cost</vt:lpstr>
      <vt:lpstr>4. Time</vt:lpstr>
      <vt:lpstr>5. Risk</vt:lpstr>
      <vt:lpstr>6. Volatility</vt:lpstr>
      <vt:lpstr>7. Other Aspects</vt:lpstr>
      <vt:lpstr>8. Combining Different Aspects</vt:lpstr>
      <vt:lpstr>4.4 Prioritization Techniques</vt:lpstr>
      <vt:lpstr>Slide 17</vt:lpstr>
      <vt:lpstr>4.5 Involved Stakeholders in the Prioritization Process</vt:lpstr>
      <vt:lpstr>Slide 19</vt:lpstr>
      <vt:lpstr>4.6 Using Requirements Prioritization</vt:lpstr>
      <vt:lpstr>4.7 An Example of a Requirements Prioritization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Managing Software Requirements</dc:title>
  <dc:subject/>
  <dc:creator>Heru Lestiawan</dc:creator>
  <cp:keywords/>
  <dc:description/>
  <cp:lastModifiedBy>User</cp:lastModifiedBy>
  <cp:revision>105</cp:revision>
  <cp:lastPrinted>1601-01-01T00:00:00Z</cp:lastPrinted>
  <dcterms:created xsi:type="dcterms:W3CDTF">2014-03-19T03:17:54Z</dcterms:created>
  <dcterms:modified xsi:type="dcterms:W3CDTF">2014-04-21T16:24:41Z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TC010184371033</vt:lpwstr>
  </property>
</Properties>
</file>