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431" r:id="rId3"/>
    <p:sldId id="502" r:id="rId4"/>
    <p:sldId id="487" r:id="rId5"/>
    <p:sldId id="499" r:id="rId6"/>
    <p:sldId id="500" r:id="rId7"/>
    <p:sldId id="488" r:id="rId8"/>
    <p:sldId id="489" r:id="rId9"/>
    <p:sldId id="490" r:id="rId10"/>
    <p:sldId id="491" r:id="rId11"/>
    <p:sldId id="492" r:id="rId12"/>
    <p:sldId id="503" r:id="rId13"/>
    <p:sldId id="493" r:id="rId14"/>
    <p:sldId id="494" r:id="rId15"/>
    <p:sldId id="495" r:id="rId16"/>
    <p:sldId id="496" r:id="rId17"/>
    <p:sldId id="497" r:id="rId18"/>
    <p:sldId id="498" r:id="rId19"/>
    <p:sldId id="314" r:id="rId2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48B48C-F1AF-42DF-8973-412E68F1BE8E}">
          <p14:sldIdLst>
            <p14:sldId id="256"/>
            <p14:sldId id="431"/>
            <p14:sldId id="502"/>
            <p14:sldId id="487"/>
            <p14:sldId id="499"/>
            <p14:sldId id="500"/>
            <p14:sldId id="488"/>
            <p14:sldId id="489"/>
            <p14:sldId id="490"/>
            <p14:sldId id="491"/>
            <p14:sldId id="492"/>
            <p14:sldId id="503"/>
            <p14:sldId id="493"/>
            <p14:sldId id="494"/>
            <p14:sldId id="495"/>
            <p14:sldId id="496"/>
            <p14:sldId id="497"/>
            <p14:sldId id="498"/>
          </p14:sldIdLst>
        </p14:section>
        <p14:section name="Untitled Section" id="{E265D50F-F6FB-4EE2-95F2-E1CDDE4BF887}">
          <p14:sldIdLst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000"/>
    <a:srgbClr val="06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B9C143-4CB7-4BEC-BC67-4D1A67A24167}" type="datetimeFigureOut">
              <a:rPr lang="en-US"/>
              <a:pPr>
                <a:defRPr/>
              </a:pPr>
              <a:t>10/18/2015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2B6D12-D048-4764-B75A-A2AA7EC2F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1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8D11-C56B-4F6A-BACC-AA0B7D831ED5}" type="slidenum">
              <a:rPr lang="en-US"/>
              <a:pPr/>
              <a:t>7</a:t>
            </a:fld>
            <a:endParaRPr lang="en-US"/>
          </a:p>
        </p:txBody>
      </p:sp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0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C9A15-7434-41D4-A31F-A117A28DC20D}" type="slidenum">
              <a:rPr lang="en-US"/>
              <a:pPr/>
              <a:t>18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1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1F7F3-FD23-4E04-B60D-99CED183B716}" type="slidenum">
              <a:rPr lang="en-US"/>
              <a:pPr/>
              <a:t>10</a:t>
            </a:fld>
            <a:endParaRPr lang="en-US"/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1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FAD0F-44CD-42A9-8725-5358CFFDCB1A}" type="slidenum">
              <a:rPr lang="en-US"/>
              <a:pPr/>
              <a:t>11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1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FAD0F-44CD-42A9-8725-5358CFFDCB1A}" type="slidenum">
              <a:rPr lang="en-US"/>
              <a:pPr/>
              <a:t>12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04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FAD0F-44CD-42A9-8725-5358CFFDCB1A}" type="slidenum">
              <a:rPr lang="en-US"/>
              <a:pPr/>
              <a:t>13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FAD0F-44CD-42A9-8725-5358CFFDCB1A}" type="slidenum">
              <a:rPr lang="en-US"/>
              <a:pPr/>
              <a:t>14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1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C9A15-7434-41D4-A31F-A117A28DC20D}" type="slidenum">
              <a:rPr lang="en-US"/>
              <a:pPr/>
              <a:t>15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C9A15-7434-41D4-A31F-A117A28DC20D}" type="slidenum">
              <a:rPr lang="en-US"/>
              <a:pPr/>
              <a:t>16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4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93528-86DA-4635-8639-A5DAD227C4C3}" type="slidenum">
              <a:rPr lang="en-US"/>
              <a:pPr/>
              <a:t>17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7300" y="1727200"/>
            <a:ext cx="6629400" cy="838200"/>
            <a:chOff x="792" y="1872"/>
            <a:chExt cx="4176" cy="5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92" y="1927"/>
              <a:ext cx="4176" cy="3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defRPr/>
              </a:pPr>
              <a:endParaRPr lang="en-US" dirty="0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1008" y="1872"/>
              <a:ext cx="3744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defRPr/>
              </a:pPr>
              <a:endParaRPr lang="en-US" dirty="0" smtClean="0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white">
          <a:xfrm>
            <a:off x="193675" y="152400"/>
            <a:ext cx="87391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id-ID" altLang="ko-KR" sz="40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Jaringan Komputer</a:t>
            </a:r>
            <a:endParaRPr lang="en-US" altLang="ko-KR" sz="4000" b="1" i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40500"/>
            <a:ext cx="2362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d-ID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Fasilkom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|| </a:t>
            </a:r>
            <a:fld id="{FE1186D1-2406-4606-B071-5F7DBF012716}" type="datetime1">
              <a:rPr lang="en-US" sz="1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10/18/2015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00200" y="1485528"/>
            <a:ext cx="5943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altLang="ko-KR" noProof="0" dirty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93504"/>
            <a:ext cx="73152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C938-546E-48E2-9190-7D7208BFB03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4269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CAE25-2B7C-4ADA-A5CC-FB8DD1E265D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2218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85750"/>
            <a:ext cx="2038350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85750"/>
            <a:ext cx="596265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81075-56AC-4B8B-922E-BDD895266D2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1893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534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5DCD-8F0E-4DC5-B757-768B8767FF8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2145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862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8862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EBD4-BDF1-4441-BA71-FB9D95E3ABD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2464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39975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5DEE-080F-41AC-B47A-BA6301A8710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533400" y="116632"/>
            <a:ext cx="7134944" cy="10081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8587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48FF-6C5F-443E-A495-B6A9FF84BDB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3384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267B-CC70-4483-9F46-66982203844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9580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5A2B-EB45-4CF1-BE91-A3A7B5B365B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0212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DA9F-543D-473F-B6F1-628105F5A99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7228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D13B-D4A6-4A02-92D7-27B24EF1C43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393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D65-0418-4B0F-9983-99D40FE3A9F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496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F7B3-364B-4496-BA94-12EAEFF4B3C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5001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026"/>
          <p:cNvSpPr>
            <a:spLocks noChangeShapeType="1"/>
          </p:cNvSpPr>
          <p:nvPr/>
        </p:nvSpPr>
        <p:spPr bwMode="ltGray">
          <a:xfrm>
            <a:off x="533400" y="1143000"/>
            <a:ext cx="72390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28" name="Rectangle 1028"/>
          <p:cNvSpPr>
            <a:spLocks noChangeArrowheads="1"/>
          </p:cNvSpPr>
          <p:nvPr/>
        </p:nvSpPr>
        <p:spPr bwMode="auto">
          <a:xfrm>
            <a:off x="0" y="6540500"/>
            <a:ext cx="2362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29" name="Rectangle 1029"/>
          <p:cNvSpPr>
            <a:spLocks noChangeArrowheads="1"/>
          </p:cNvSpPr>
          <p:nvPr/>
        </p:nvSpPr>
        <p:spPr bwMode="auto">
          <a:xfrm>
            <a:off x="8077200" y="228600"/>
            <a:ext cx="838200" cy="819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30" name="Rectangle 1030"/>
          <p:cNvSpPr>
            <a:spLocks noChangeArrowheads="1"/>
          </p:cNvSpPr>
          <p:nvPr userDrawn="1"/>
        </p:nvSpPr>
        <p:spPr bwMode="auto">
          <a:xfrm>
            <a:off x="7734300" y="381000"/>
            <a:ext cx="9906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 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62200" y="655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00D225-47DA-4F89-8411-C9A3E6BE305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33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pic>
        <p:nvPicPr>
          <p:cNvPr id="2" name="Picture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3810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 userDrawn="1"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d-ID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Fasilkom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|| </a:t>
            </a:r>
            <a:fld id="{FE1186D1-2406-4606-B071-5F7DBF012716}" type="datetime1">
              <a:rPr lang="en-US" sz="1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10/18/2015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o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o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r.com/blogger.g?blogID=397573993655961954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485900"/>
            <a:ext cx="6119813" cy="1295400"/>
          </a:xfrm>
          <a:noFill/>
        </p:spPr>
        <p:txBody>
          <a:bodyPr/>
          <a:lstStyle/>
          <a:p>
            <a:r>
              <a:rPr lang="id-ID" sz="3200" b="1" dirty="0"/>
              <a:t>Application, Presentation, </a:t>
            </a:r>
            <a:r>
              <a:rPr lang="id-ID" sz="3200" b="1" dirty="0" smtClean="0"/>
              <a:t>Session </a:t>
            </a:r>
            <a:r>
              <a:rPr lang="id-ID" sz="3200" b="1" dirty="0"/>
              <a:t>Layer </a:t>
            </a:r>
            <a:endParaRPr lang="id-ID" sz="3200" dirty="0"/>
          </a:p>
        </p:txBody>
      </p:sp>
      <p:pic>
        <p:nvPicPr>
          <p:cNvPr id="512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81" y="3717032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964" y="4293096"/>
            <a:ext cx="8431088" cy="223224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200" dirty="0" smtClean="0"/>
              <a:t>HTTP </a:t>
            </a:r>
            <a:r>
              <a:rPr lang="id-ID" sz="2200" dirty="0" smtClean="0"/>
              <a:t>didefiniskan sebagai sebuah </a:t>
            </a:r>
            <a:r>
              <a:rPr lang="en-US" sz="2200" i="1" dirty="0" smtClean="0">
                <a:solidFill>
                  <a:srgbClr val="FF0000"/>
                </a:solidFill>
              </a:rPr>
              <a:t>request/response</a:t>
            </a:r>
            <a:r>
              <a:rPr lang="en-US" sz="2200" dirty="0" smtClean="0"/>
              <a:t> protocol</a:t>
            </a:r>
            <a:r>
              <a:rPr lang="id-ID" sz="2200" dirty="0" smtClean="0"/>
              <a:t> untuk </a:t>
            </a:r>
            <a:r>
              <a:rPr lang="en-US" sz="2200" i="1" dirty="0" smtClean="0">
                <a:solidFill>
                  <a:srgbClr val="FF0000"/>
                </a:solidFill>
              </a:rPr>
              <a:t>publish </a:t>
            </a:r>
            <a:r>
              <a:rPr lang="id-ID" sz="2200" i="1" dirty="0" smtClean="0">
                <a:solidFill>
                  <a:srgbClr val="FF0000"/>
                </a:solidFill>
              </a:rPr>
              <a:t>dan</a:t>
            </a:r>
            <a:r>
              <a:rPr lang="en-US" sz="2200" i="1" dirty="0" smtClean="0">
                <a:solidFill>
                  <a:srgbClr val="FF0000"/>
                </a:solidFill>
              </a:rPr>
              <a:t> retrieve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HTML pages</a:t>
            </a:r>
            <a:endParaRPr lang="id-ID" sz="2200" dirty="0" smtClean="0"/>
          </a:p>
          <a:p>
            <a:pPr>
              <a:lnSpc>
                <a:spcPct val="85000"/>
              </a:lnSpc>
            </a:pPr>
            <a:r>
              <a:rPr lang="id-ID" sz="2200" dirty="0" smtClean="0"/>
              <a:t>Untuk pengamanan komunikasi melewati Internet, </a:t>
            </a:r>
            <a:r>
              <a:rPr lang="en-US" sz="2200" dirty="0" smtClean="0">
                <a:solidFill>
                  <a:srgbClr val="FF0000"/>
                </a:solidFill>
              </a:rPr>
              <a:t>HTTP Secure (HTTPS)</a:t>
            </a:r>
            <a:r>
              <a:rPr lang="en-US" sz="2200" dirty="0" smtClean="0"/>
              <a:t> protocol </a:t>
            </a:r>
            <a:r>
              <a:rPr lang="id-ID" sz="2200" dirty="0" smtClean="0"/>
              <a:t>digunakan untuk akses ke web server</a:t>
            </a:r>
          </a:p>
          <a:p>
            <a:pPr>
              <a:lnSpc>
                <a:spcPct val="85000"/>
              </a:lnSpc>
            </a:pPr>
            <a:r>
              <a:rPr lang="id-ID" sz="2200" dirty="0" smtClean="0"/>
              <a:t>HTTPS </a:t>
            </a:r>
            <a:r>
              <a:rPr lang="id-ID" sz="2200" dirty="0"/>
              <a:t>menggunakan </a:t>
            </a:r>
            <a:r>
              <a:rPr lang="id-ID" sz="2200" i="1" dirty="0">
                <a:solidFill>
                  <a:srgbClr val="FF0000"/>
                </a:solidFill>
              </a:rPr>
              <a:t>Secure Socket Layer</a:t>
            </a:r>
            <a:r>
              <a:rPr lang="id-ID" sz="2200" dirty="0">
                <a:solidFill>
                  <a:srgbClr val="FF0000"/>
                </a:solidFill>
              </a:rPr>
              <a:t> (SSL) </a:t>
            </a:r>
            <a:r>
              <a:rPr lang="id-ID" sz="2200" dirty="0"/>
              <a:t>atau </a:t>
            </a:r>
            <a:r>
              <a:rPr lang="id-ID" sz="2200" i="1" dirty="0">
                <a:solidFill>
                  <a:srgbClr val="FF0000"/>
                </a:solidFill>
              </a:rPr>
              <a:t>Transport Layer Security</a:t>
            </a:r>
            <a:r>
              <a:rPr lang="id-ID" sz="2200" dirty="0">
                <a:solidFill>
                  <a:srgbClr val="FF0000"/>
                </a:solidFill>
              </a:rPr>
              <a:t>(TLS) </a:t>
            </a:r>
            <a:r>
              <a:rPr lang="id-ID" sz="2200" dirty="0"/>
              <a:t>sebagai sublayer dibawah HTTP aplikasi layer yang biasa</a:t>
            </a:r>
            <a:endParaRPr lang="en-US" sz="2200" dirty="0"/>
          </a:p>
        </p:txBody>
      </p:sp>
      <p:pic>
        <p:nvPicPr>
          <p:cNvPr id="132198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16982"/>
          <a:stretch/>
        </p:blipFill>
        <p:spPr bwMode="auto">
          <a:xfrm>
            <a:off x="1166056" y="1268760"/>
            <a:ext cx="6574296" cy="3024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WWW Service and HTTP</a:t>
            </a:r>
            <a:endParaRPr lang="id-ID" kern="0" dirty="0"/>
          </a:p>
        </p:txBody>
      </p:sp>
    </p:spTree>
    <p:extLst>
      <p:ext uri="{BB962C8B-B14F-4D97-AF65-F5344CB8AC3E}">
        <p14:creationId xmlns:p14="http://schemas.microsoft.com/office/powerpoint/2010/main" val="38302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0768"/>
            <a:ext cx="7940675" cy="50768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id-ID" sz="2000" dirty="0" smtClean="0"/>
              <a:t>Contoh</a:t>
            </a:r>
            <a:r>
              <a:rPr lang="en-US" sz="2000" dirty="0" smtClean="0"/>
              <a:t> </a:t>
            </a:r>
            <a:r>
              <a:rPr lang="en-US" sz="2000" dirty="0"/>
              <a:t>Application layer protocols </a:t>
            </a:r>
            <a:r>
              <a:rPr lang="id-ID" sz="2000" dirty="0" smtClean="0"/>
              <a:t>yang digunakan untuk pengiriman email adalah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Post Office Protocol (POP)</a:t>
            </a:r>
            <a:r>
              <a:rPr lang="en-US" sz="2000" dirty="0"/>
              <a:t> </a:t>
            </a:r>
            <a:r>
              <a:rPr lang="id-ID" sz="2000" dirty="0" smtClean="0"/>
              <a:t>dan </a:t>
            </a:r>
            <a:r>
              <a:rPr lang="en-US" sz="2000" dirty="0" smtClean="0">
                <a:solidFill>
                  <a:srgbClr val="FF0000"/>
                </a:solidFill>
              </a:rPr>
              <a:t>Simple </a:t>
            </a:r>
            <a:r>
              <a:rPr lang="en-US" sz="2000" dirty="0">
                <a:solidFill>
                  <a:srgbClr val="FF0000"/>
                </a:solidFill>
              </a:rPr>
              <a:t>Mail Transfer Protocol (SMTP)</a:t>
            </a:r>
            <a:endParaRPr lang="id-ID" sz="2000" dirty="0" smtClean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id-ID" sz="2000" dirty="0" smtClean="0">
                <a:solidFill>
                  <a:srgbClr val="FF0000"/>
                </a:solidFill>
              </a:rPr>
              <a:t>Mail User Agent (</a:t>
            </a:r>
            <a:r>
              <a:rPr lang="en-US" sz="2000" dirty="0" smtClean="0">
                <a:solidFill>
                  <a:srgbClr val="FF0000"/>
                </a:solidFill>
              </a:rPr>
              <a:t>MUA</a:t>
            </a:r>
            <a:r>
              <a:rPr lang="id-ID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id-ID" sz="2000" dirty="0" smtClean="0"/>
              <a:t>atau </a:t>
            </a:r>
            <a:r>
              <a:rPr lang="id-ID" sz="2000" dirty="0" smtClean="0">
                <a:solidFill>
                  <a:srgbClr val="FF0000"/>
                </a:solidFill>
              </a:rPr>
              <a:t>e-mail client </a:t>
            </a:r>
            <a:r>
              <a:rPr lang="id-ID" sz="2000" dirty="0" smtClean="0"/>
              <a:t>memungkinkan pesan agar bisa diterima dan dikirmkan melalui </a:t>
            </a:r>
            <a:r>
              <a:rPr lang="id-ID" sz="2000" dirty="0" smtClean="0">
                <a:solidFill>
                  <a:srgbClr val="FF0000"/>
                </a:solidFill>
              </a:rPr>
              <a:t>mailbox</a:t>
            </a:r>
            <a:r>
              <a:rPr lang="id-ID" sz="2000" dirty="0" smtClean="0"/>
              <a:t>.</a:t>
            </a:r>
            <a:endParaRPr lang="en-US" sz="1800" dirty="0"/>
          </a:p>
        </p:txBody>
      </p:sp>
      <p:pic>
        <p:nvPicPr>
          <p:cNvPr id="1319942" name="Picture 6"/>
          <p:cNvPicPr>
            <a:picLocks noChangeAspect="1" noChangeArrowheads="1"/>
          </p:cNvPicPr>
          <p:nvPr/>
        </p:nvPicPr>
        <p:blipFill>
          <a:blip r:embed="rId3" cstate="print"/>
          <a:srcRect l="42032" t="20673" r="11612" b="28125"/>
          <a:stretch>
            <a:fillRect/>
          </a:stretch>
        </p:blipFill>
        <p:spPr bwMode="auto">
          <a:xfrm>
            <a:off x="3419872" y="2886945"/>
            <a:ext cx="5724128" cy="355463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/>
              <a:t>DNS Services and Protocol</a:t>
            </a:r>
            <a:endParaRPr lang="id-ID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Services and </a:t>
            </a:r>
            <a:br>
              <a:rPr lang="en-US" dirty="0"/>
            </a:br>
            <a:r>
              <a:rPr lang="en-US" dirty="0"/>
              <a:t>SMTP/POP Protocols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378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4882" t="20192" r="10543" b="29538"/>
          <a:stretch/>
        </p:blipFill>
        <p:spPr bwMode="auto">
          <a:xfrm>
            <a:off x="4427983" y="3553329"/>
            <a:ext cx="4716015" cy="299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0768"/>
            <a:ext cx="8610599" cy="5040559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id-ID" sz="2400" dirty="0" smtClean="0"/>
              <a:t>Pada Umumnya, </a:t>
            </a:r>
            <a:r>
              <a:rPr lang="en-US" sz="2400" dirty="0" smtClean="0"/>
              <a:t>e-mail server </a:t>
            </a:r>
            <a:r>
              <a:rPr lang="id-ID" sz="2400" dirty="0" smtClean="0"/>
              <a:t>bekerja dengan 2 jenis Operasi:</a:t>
            </a:r>
            <a:endParaRPr lang="en-US" sz="2400" dirty="0" smtClean="0"/>
          </a:p>
          <a:p>
            <a:pPr marL="800100" lvl="1" indent="-342900">
              <a:lnSpc>
                <a:spcPct val="85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Mail Transfer Agent (MTA</a:t>
            </a:r>
            <a:r>
              <a:rPr lang="en-US" dirty="0" smtClean="0"/>
              <a:t>) </a:t>
            </a:r>
            <a:r>
              <a:rPr lang="id-ID" dirty="0" smtClean="0"/>
              <a:t>yang digunakan untuk </a:t>
            </a:r>
            <a:r>
              <a:rPr lang="en-US" dirty="0" smtClean="0"/>
              <a:t>forward e-mail</a:t>
            </a:r>
            <a:r>
              <a:rPr lang="id-ID" dirty="0" smtClean="0"/>
              <a:t> ke server yang lain.</a:t>
            </a:r>
          </a:p>
          <a:p>
            <a:pPr marL="457200" lvl="1" indent="0">
              <a:lnSpc>
                <a:spcPct val="85000"/>
              </a:lnSpc>
              <a:buNone/>
            </a:pPr>
            <a:r>
              <a:rPr lang="id-ID" sz="2000" dirty="0" smtClean="0">
                <a:solidFill>
                  <a:srgbClr val="0070C0"/>
                </a:solidFill>
              </a:rPr>
              <a:t>Contoh: </a:t>
            </a:r>
          </a:p>
          <a:p>
            <a:pPr marL="457200" lvl="1" indent="0">
              <a:lnSpc>
                <a:spcPct val="85000"/>
              </a:lnSpc>
              <a:buNone/>
            </a:pPr>
            <a:r>
              <a:rPr lang="id-ID" sz="2000" dirty="0" smtClean="0">
                <a:solidFill>
                  <a:srgbClr val="0070C0"/>
                </a:solidFill>
              </a:rPr>
              <a:t>client menggunakan </a:t>
            </a:r>
            <a:r>
              <a:rPr lang="id-ID" sz="2000" dirty="0" smtClean="0">
                <a:solidFill>
                  <a:srgbClr val="FF0000"/>
                </a:solidFill>
              </a:rPr>
              <a:t>yahoo</a:t>
            </a:r>
            <a:r>
              <a:rPr lang="id-ID" sz="2000" dirty="0" smtClean="0">
                <a:solidFill>
                  <a:srgbClr val="0070C0"/>
                </a:solidFill>
              </a:rPr>
              <a:t>, ingin mengirimkan ke penerima yang menggunakan </a:t>
            </a:r>
            <a:r>
              <a:rPr lang="id-ID" sz="2000" dirty="0" smtClean="0">
                <a:solidFill>
                  <a:srgbClr val="FF0000"/>
                </a:solidFill>
              </a:rPr>
              <a:t>gmail</a:t>
            </a:r>
            <a:r>
              <a:rPr lang="id-ID" sz="2000" dirty="0" smtClean="0">
                <a:solidFill>
                  <a:srgbClr val="0070C0"/>
                </a:solidFill>
              </a:rPr>
              <a:t>. Proses server 	yahoo </a:t>
            </a:r>
            <a:r>
              <a:rPr lang="id-ID" sz="2000" dirty="0" smtClean="0">
                <a:solidFill>
                  <a:srgbClr val="FF0000"/>
                </a:solidFill>
              </a:rPr>
              <a:t>memforward</a:t>
            </a:r>
            <a:r>
              <a:rPr lang="id-ID" sz="2000" dirty="0" smtClean="0">
                <a:solidFill>
                  <a:srgbClr val="0070C0"/>
                </a:solidFill>
              </a:rPr>
              <a:t> ke gmail server adalah proses MTA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id-ID" dirty="0" smtClean="0"/>
              <a:t>Operasi pada </a:t>
            </a:r>
            <a:r>
              <a:rPr lang="en-US" dirty="0" smtClean="0"/>
              <a:t>E-mail </a:t>
            </a:r>
            <a:r>
              <a:rPr lang="en-US" dirty="0" err="1" smtClean="0"/>
              <a:t>Serv</a:t>
            </a:r>
            <a:r>
              <a:rPr lang="id-ID" dirty="0" smtClean="0"/>
              <a:t>er</a:t>
            </a:r>
            <a:endParaRPr lang="id-ID" kern="0" dirty="0"/>
          </a:p>
        </p:txBody>
      </p:sp>
    </p:spTree>
    <p:extLst>
      <p:ext uri="{BB962C8B-B14F-4D97-AF65-F5344CB8AC3E}">
        <p14:creationId xmlns:p14="http://schemas.microsoft.com/office/powerpoint/2010/main" val="9894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0768"/>
            <a:ext cx="7940675" cy="5076825"/>
          </a:xfrm>
        </p:spPr>
        <p:txBody>
          <a:bodyPr/>
          <a:lstStyle/>
          <a:p>
            <a:pPr marL="800100" lvl="1" indent="-342900">
              <a:lnSpc>
                <a:spcPct val="85000"/>
              </a:lnSpc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Mail Delivery Agent (MDA) </a:t>
            </a:r>
            <a:r>
              <a:rPr lang="id-ID" dirty="0" smtClean="0"/>
              <a:t>melakukan pengiriman sebenarnya</a:t>
            </a:r>
            <a:r>
              <a:rPr lang="en-US" dirty="0" smtClean="0"/>
              <a:t>. </a:t>
            </a:r>
            <a:r>
              <a:rPr lang="id-ID" dirty="0" smtClean="0"/>
              <a:t>Proses ini juga menangani</a:t>
            </a:r>
            <a:r>
              <a:rPr lang="en-US" dirty="0" smtClean="0"/>
              <a:t> </a:t>
            </a:r>
            <a:r>
              <a:rPr lang="en-US" i="1" dirty="0" smtClean="0"/>
              <a:t>final delivery issues</a:t>
            </a:r>
            <a:r>
              <a:rPr lang="en-US" dirty="0" smtClean="0"/>
              <a:t>, </a:t>
            </a:r>
            <a:r>
              <a:rPr lang="id-ID" dirty="0" smtClean="0"/>
              <a:t>seperti </a:t>
            </a:r>
            <a:r>
              <a:rPr lang="en-US" i="1" dirty="0" smtClean="0"/>
              <a:t>virus scanning, spam filtering, </a:t>
            </a:r>
            <a:r>
              <a:rPr lang="id-ID" dirty="0" smtClean="0"/>
              <a:t>dan</a:t>
            </a:r>
            <a:r>
              <a:rPr lang="en-US" i="1" dirty="0" smtClean="0"/>
              <a:t> return-receipt handling</a:t>
            </a:r>
          </a:p>
          <a:p>
            <a:pPr lvl="1">
              <a:lnSpc>
                <a:spcPct val="85000"/>
              </a:lnSpc>
            </a:pP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5337" t="20191" r="9179" b="27737"/>
          <a:stretch/>
        </p:blipFill>
        <p:spPr bwMode="auto">
          <a:xfrm>
            <a:off x="3347864" y="2686880"/>
            <a:ext cx="5796136" cy="37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id-ID" dirty="0" smtClean="0"/>
              <a:t>Operasi pada </a:t>
            </a:r>
            <a:r>
              <a:rPr lang="en-US" dirty="0" smtClean="0"/>
              <a:t>E-mail </a:t>
            </a:r>
            <a:r>
              <a:rPr lang="en-US" dirty="0" err="1" smtClean="0"/>
              <a:t>Serv</a:t>
            </a:r>
            <a:r>
              <a:rPr lang="id-ID" dirty="0" smtClean="0"/>
              <a:t>er</a:t>
            </a:r>
            <a:endParaRPr lang="id-ID" kern="0" dirty="0"/>
          </a:p>
        </p:txBody>
      </p:sp>
    </p:spTree>
    <p:extLst>
      <p:ext uri="{BB962C8B-B14F-4D97-AF65-F5344CB8AC3E}">
        <p14:creationId xmlns:p14="http://schemas.microsoft.com/office/powerpoint/2010/main" val="8916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4476"/>
            <a:ext cx="7940675" cy="96930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/>
              <a:t>POP and POP3 (Post Office Protocol, version 3)</a:t>
            </a:r>
            <a:r>
              <a:rPr lang="id-ID" sz="2400" dirty="0" smtClean="0"/>
              <a:t> adalah protokol yang digunakan untuk </a:t>
            </a:r>
            <a:r>
              <a:rPr lang="en-US" sz="2400" i="1" dirty="0" smtClean="0">
                <a:solidFill>
                  <a:srgbClr val="FF0000"/>
                </a:solidFill>
              </a:rPr>
              <a:t>inbound mail delivery protocols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31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303780"/>
            <a:ext cx="5920680" cy="4255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E-mail Services and </a:t>
            </a:r>
            <a:br>
              <a:rPr lang="en-US" dirty="0"/>
            </a:br>
            <a:r>
              <a:rPr lang="en-US" dirty="0"/>
              <a:t>SMTP/POP Protocols</a:t>
            </a:r>
            <a:endParaRPr lang="id-ID" kern="0" dirty="0"/>
          </a:p>
        </p:txBody>
      </p:sp>
    </p:spTree>
    <p:extLst>
      <p:ext uri="{BB962C8B-B14F-4D97-AF65-F5344CB8AC3E}">
        <p14:creationId xmlns:p14="http://schemas.microsoft.com/office/powerpoint/2010/main" val="291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0769"/>
            <a:ext cx="7940675" cy="7920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/>
              <a:t>FTP </a:t>
            </a:r>
            <a:r>
              <a:rPr lang="id-ID" sz="2400" dirty="0" smtClean="0"/>
              <a:t>dibangun agar memungkinkan </a:t>
            </a:r>
            <a:r>
              <a:rPr lang="en-US" sz="2400" i="1" dirty="0" smtClean="0">
                <a:solidFill>
                  <a:srgbClr val="FF0000"/>
                </a:solidFill>
              </a:rPr>
              <a:t>file transfer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id-ID" sz="2400" dirty="0" smtClean="0"/>
              <a:t>antar</a:t>
            </a: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client</a:t>
            </a:r>
            <a:r>
              <a:rPr lang="en-US" sz="2400" dirty="0" smtClean="0"/>
              <a:t> </a:t>
            </a:r>
            <a:r>
              <a:rPr lang="id-ID" sz="2400" dirty="0" smtClean="0"/>
              <a:t>dan </a:t>
            </a:r>
            <a:r>
              <a:rPr lang="en-US" sz="2400" dirty="0" smtClean="0">
                <a:solidFill>
                  <a:srgbClr val="FF0000"/>
                </a:solidFill>
              </a:rPr>
              <a:t>server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5546" t="19712" r="13369" b="22596"/>
          <a:stretch>
            <a:fillRect/>
          </a:stretch>
        </p:blipFill>
        <p:spPr bwMode="auto">
          <a:xfrm>
            <a:off x="2117596" y="2132857"/>
            <a:ext cx="5433645" cy="428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File Transfer Protocol (FTP)</a:t>
            </a:r>
            <a:endParaRPr lang="id-ID" kern="0" dirty="0"/>
          </a:p>
        </p:txBody>
      </p:sp>
    </p:spTree>
    <p:extLst>
      <p:ext uri="{BB962C8B-B14F-4D97-AF65-F5344CB8AC3E}">
        <p14:creationId xmlns:p14="http://schemas.microsoft.com/office/powerpoint/2010/main" val="4814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0768"/>
            <a:ext cx="7940675" cy="230425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id-ID" sz="2400" dirty="0" smtClean="0"/>
              <a:t>Memungkinkan untuk sebuah perangkat dalam jaringan mendapatkan </a:t>
            </a:r>
            <a:r>
              <a:rPr lang="id-ID" sz="2400" dirty="0" smtClean="0">
                <a:solidFill>
                  <a:srgbClr val="FF0000"/>
                </a:solidFill>
              </a:rPr>
              <a:t>IP Address </a:t>
            </a:r>
            <a:r>
              <a:rPr lang="id-ID" sz="2400" dirty="0" smtClean="0"/>
              <a:t>dan informasi lainnya dari DHCP server. </a:t>
            </a:r>
          </a:p>
          <a:p>
            <a:pPr>
              <a:lnSpc>
                <a:spcPct val="85000"/>
              </a:lnSpc>
            </a:pPr>
            <a:r>
              <a:rPr lang="id-ID" sz="2400" dirty="0" smtClean="0"/>
              <a:t>Servis ini secara otomatis memberikan </a:t>
            </a:r>
            <a:r>
              <a:rPr lang="en-US" sz="2400" dirty="0" smtClean="0">
                <a:solidFill>
                  <a:srgbClr val="FF0000"/>
                </a:solidFill>
              </a:rPr>
              <a:t>IP </a:t>
            </a:r>
            <a:r>
              <a:rPr lang="en-US" sz="2400" dirty="0">
                <a:solidFill>
                  <a:srgbClr val="FF0000"/>
                </a:solidFill>
              </a:rPr>
              <a:t>addresses, subnet masks, gateway</a:t>
            </a:r>
            <a:r>
              <a:rPr lang="en-US" sz="2400" dirty="0"/>
              <a:t> </a:t>
            </a:r>
            <a:r>
              <a:rPr lang="id-ID" sz="2400" dirty="0" smtClean="0"/>
              <a:t>dan </a:t>
            </a:r>
            <a:r>
              <a:rPr lang="en-US" sz="2400" dirty="0" smtClean="0"/>
              <a:t>IP </a:t>
            </a:r>
            <a:r>
              <a:rPr lang="en-US" sz="2400" dirty="0"/>
              <a:t>networking </a:t>
            </a:r>
            <a:r>
              <a:rPr lang="en-US" sz="2400" dirty="0" smtClean="0"/>
              <a:t>parameters</a:t>
            </a:r>
            <a:r>
              <a:rPr lang="id-ID" sz="2400" dirty="0" smtClean="0"/>
              <a:t> lainnya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3519" t="35096" r="13909" b="35817"/>
          <a:stretch>
            <a:fillRect/>
          </a:stretch>
        </p:blipFill>
        <p:spPr bwMode="auto">
          <a:xfrm>
            <a:off x="876615" y="3645024"/>
            <a:ext cx="7599171" cy="291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Dynamic </a:t>
            </a:r>
            <a:r>
              <a:rPr lang="en-US" dirty="0"/>
              <a:t>Host Configuration Protocol (DHCP) </a:t>
            </a:r>
            <a:endParaRPr lang="id-ID" kern="0" dirty="0"/>
          </a:p>
        </p:txBody>
      </p:sp>
    </p:spTree>
    <p:extLst>
      <p:ext uri="{BB962C8B-B14F-4D97-AF65-F5344CB8AC3E}">
        <p14:creationId xmlns:p14="http://schemas.microsoft.com/office/powerpoint/2010/main" val="14446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28" y="1340769"/>
            <a:ext cx="8300244" cy="64807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i="1" dirty="0" smtClean="0"/>
              <a:t>Server Message Block (SMB)</a:t>
            </a:r>
            <a:r>
              <a:rPr lang="en-US" sz="2400" dirty="0" smtClean="0"/>
              <a:t> </a:t>
            </a:r>
            <a:r>
              <a:rPr lang="id-ID" sz="2400" dirty="0" smtClean="0"/>
              <a:t>adalah </a:t>
            </a:r>
            <a:r>
              <a:rPr lang="en-US" sz="2400" dirty="0" smtClean="0"/>
              <a:t>client/server </a:t>
            </a:r>
            <a:r>
              <a:rPr lang="id-ID" sz="2400" dirty="0" smtClean="0"/>
              <a:t>protokol untuk </a:t>
            </a:r>
            <a:r>
              <a:rPr lang="en-US" sz="2400" dirty="0" smtClean="0"/>
              <a:t>file sharing</a:t>
            </a:r>
            <a:endParaRPr lang="en-US" sz="2400" dirty="0"/>
          </a:p>
        </p:txBody>
      </p:sp>
      <p:pic>
        <p:nvPicPr>
          <p:cNvPr id="131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452" y="2281860"/>
            <a:ext cx="6869300" cy="40994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File Sharing Services </a:t>
            </a:r>
            <a:r>
              <a:rPr lang="id-ID" dirty="0" smtClean="0"/>
              <a:t>dan </a:t>
            </a:r>
            <a:r>
              <a:rPr lang="en-US" dirty="0" smtClean="0"/>
              <a:t>SMB </a:t>
            </a:r>
            <a:r>
              <a:rPr lang="en-US" dirty="0"/>
              <a:t>protocol</a:t>
            </a:r>
            <a:endParaRPr lang="id-ID" kern="0" dirty="0"/>
          </a:p>
        </p:txBody>
      </p:sp>
    </p:spTree>
    <p:extLst>
      <p:ext uri="{BB962C8B-B14F-4D97-AF65-F5344CB8AC3E}">
        <p14:creationId xmlns:p14="http://schemas.microsoft.com/office/powerpoint/2010/main" val="6516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0769"/>
            <a:ext cx="7940675" cy="144016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id-ID" sz="2400" dirty="0" smtClean="0"/>
              <a:t>Telnet digunakan untuk </a:t>
            </a:r>
            <a:r>
              <a:rPr lang="id-ID" sz="2400" dirty="0" smtClean="0">
                <a:solidFill>
                  <a:srgbClr val="FF0000"/>
                </a:solidFill>
              </a:rPr>
              <a:t>remote login </a:t>
            </a:r>
            <a:r>
              <a:rPr lang="id-ID" sz="2400" dirty="0" smtClean="0"/>
              <a:t>ke sebuah perangkat dalam jaringan</a:t>
            </a:r>
          </a:p>
          <a:p>
            <a:pPr>
              <a:lnSpc>
                <a:spcPct val="85000"/>
              </a:lnSpc>
            </a:pPr>
            <a:r>
              <a:rPr lang="id-ID" sz="2400" dirty="0" smtClean="0"/>
              <a:t>Koneksi </a:t>
            </a:r>
            <a:r>
              <a:rPr lang="en-US" sz="2400" dirty="0" smtClean="0"/>
              <a:t>Telnet </a:t>
            </a:r>
            <a:r>
              <a:rPr lang="id-ID" sz="2400" dirty="0" smtClean="0"/>
              <a:t>disebut juga sebagai </a:t>
            </a:r>
            <a:r>
              <a:rPr lang="en-US" sz="2400" dirty="0" smtClean="0">
                <a:solidFill>
                  <a:srgbClr val="FF0000"/>
                </a:solidFill>
              </a:rPr>
              <a:t>Virtual Terminal (VTY) session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2437" t="19711" r="10801" b="31010"/>
          <a:stretch>
            <a:fillRect/>
          </a:stretch>
        </p:blipFill>
        <p:spPr bwMode="auto">
          <a:xfrm>
            <a:off x="1907704" y="2758629"/>
            <a:ext cx="6084277" cy="360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smtClean="0"/>
              <a:t>DNS Services and Protocol</a:t>
            </a:r>
            <a:endParaRPr lang="id-ID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Telnet Services and Protocol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178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ko-KR" smtClean="0">
              <a:ea typeface="Gulim" panose="020B0600000101010101" pitchFamily="34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888432" cy="461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Fungsi ketiga layer atas referensi OSI</a:t>
            </a:r>
          </a:p>
          <a:p>
            <a:pPr lvl="0"/>
            <a:r>
              <a:rPr lang="id-ID" dirty="0"/>
              <a:t>Servis yang disediakan pada layer atas OSI</a:t>
            </a:r>
          </a:p>
          <a:p>
            <a:pPr lvl="0"/>
            <a:r>
              <a:rPr lang="fi-FI" dirty="0"/>
              <a:t>Contoh Penggunaan sehari-hari untuk komunikasi antar jaringan komunikasi </a:t>
            </a:r>
            <a:endParaRPr lang="id-ID" dirty="0"/>
          </a:p>
          <a:p>
            <a:r>
              <a:rPr lang="fi-FI" dirty="0"/>
              <a:t>Aplikasi yang menggunakan application layer (HTTP,DNS,SMB,DHCP,SMTP/POP, telnet</a:t>
            </a:r>
            <a:r>
              <a:rPr lang="id-ID" dirty="0"/>
              <a:t>, dan lain-lain</a:t>
            </a:r>
            <a:r>
              <a:rPr lang="fi-FI" dirty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Aplikasi User, Services dan Protokol</a:t>
            </a:r>
            <a:endParaRPr lang="id-ID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8821" y="4941168"/>
            <a:ext cx="8431088" cy="1512168"/>
          </a:xfrm>
        </p:spPr>
        <p:txBody>
          <a:bodyPr/>
          <a:lstStyle/>
          <a:p>
            <a:r>
              <a:rPr lang="id-ID" sz="1800" dirty="0" smtClean="0"/>
              <a:t>Aplikasi menyediakan </a:t>
            </a:r>
            <a:r>
              <a:rPr lang="id-ID" sz="1800" dirty="0" smtClean="0">
                <a:solidFill>
                  <a:srgbClr val="FF0000"/>
                </a:solidFill>
              </a:rPr>
              <a:t>sarana untuk manusia </a:t>
            </a:r>
            <a:r>
              <a:rPr lang="id-ID" sz="1800" dirty="0" smtClean="0"/>
              <a:t>untuk membuat sebuah pesan</a:t>
            </a:r>
          </a:p>
          <a:p>
            <a:r>
              <a:rPr lang="id-ID" sz="1800" dirty="0" smtClean="0"/>
              <a:t>Layer services menyediakan </a:t>
            </a:r>
            <a:r>
              <a:rPr lang="id-ID" sz="1800" dirty="0" smtClean="0">
                <a:solidFill>
                  <a:srgbClr val="FF0000"/>
                </a:solidFill>
              </a:rPr>
              <a:t>layanan</a:t>
            </a:r>
            <a:r>
              <a:rPr lang="id-ID" sz="1800" dirty="0" smtClean="0"/>
              <a:t> untuk menghubungkan </a:t>
            </a:r>
            <a:r>
              <a:rPr lang="id-ID" sz="1800" dirty="0" smtClean="0">
                <a:solidFill>
                  <a:srgbClr val="FF0000"/>
                </a:solidFill>
              </a:rPr>
              <a:t>perangkat</a:t>
            </a:r>
            <a:r>
              <a:rPr lang="id-ID" sz="1800" dirty="0" smtClean="0"/>
              <a:t> ke </a:t>
            </a:r>
            <a:r>
              <a:rPr lang="id-ID" sz="1800" dirty="0" smtClean="0">
                <a:solidFill>
                  <a:srgbClr val="FF0000"/>
                </a:solidFill>
              </a:rPr>
              <a:t>jaringan </a:t>
            </a:r>
          </a:p>
          <a:p>
            <a:r>
              <a:rPr lang="id-ID" sz="1800" dirty="0" smtClean="0"/>
              <a:t>Protocol menyediakan </a:t>
            </a:r>
            <a:r>
              <a:rPr lang="id-ID" sz="1800" dirty="0" smtClean="0">
                <a:solidFill>
                  <a:srgbClr val="FF0000"/>
                </a:solidFill>
              </a:rPr>
              <a:t>aturan dan format </a:t>
            </a:r>
            <a:r>
              <a:rPr lang="id-ID" sz="1800" dirty="0" smtClean="0"/>
              <a:t>mengenai bagaimana data tersebut </a:t>
            </a:r>
            <a:r>
              <a:rPr lang="id-ID" sz="1800" dirty="0" smtClean="0">
                <a:solidFill>
                  <a:srgbClr val="FF0000"/>
                </a:solidFill>
              </a:rPr>
              <a:t>diperlakukan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252" t="19485" r="12367" b="30313"/>
          <a:stretch/>
        </p:blipFill>
        <p:spPr>
          <a:xfrm>
            <a:off x="1667272" y="1340768"/>
            <a:ext cx="5910808" cy="34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5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OSI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id-ID" dirty="0" smtClean="0">
                <a:sym typeface="Wingdings" pitchFamily="2" charset="2"/>
              </a:rPr>
              <a:t/>
            </a:r>
            <a:br>
              <a:rPr lang="id-ID" dirty="0" smtClean="0">
                <a:sym typeface="Wingdings" pitchFamily="2" charset="2"/>
              </a:rPr>
            </a:br>
            <a:r>
              <a:rPr lang="en-US" dirty="0" smtClean="0"/>
              <a:t>Layer </a:t>
            </a:r>
            <a:r>
              <a:rPr lang="en-US" dirty="0"/>
              <a:t>7 Application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8760"/>
            <a:ext cx="8431088" cy="4320480"/>
          </a:xfrm>
        </p:spPr>
        <p:txBody>
          <a:bodyPr/>
          <a:lstStyle/>
          <a:p>
            <a:r>
              <a:rPr lang="en-US" dirty="0"/>
              <a:t>Layer </a:t>
            </a:r>
            <a:r>
              <a:rPr lang="en-US" dirty="0" err="1"/>
              <a:t>dimana</a:t>
            </a:r>
            <a:r>
              <a:rPr lang="en-US" dirty="0"/>
              <a:t> user </a:t>
            </a:r>
            <a:r>
              <a:rPr lang="en-US" dirty="0" err="1">
                <a:solidFill>
                  <a:srgbClr val="FF0000"/>
                </a:solidFill>
              </a:rPr>
              <a:t>berinteraksi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dengan</a:t>
            </a:r>
            <a:r>
              <a:rPr lang="en-US" dirty="0"/>
              <a:t> network.</a:t>
            </a: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interface (</a:t>
            </a:r>
            <a:r>
              <a:rPr lang="en-US" dirty="0" err="1">
                <a:solidFill>
                  <a:srgbClr val="FF0000"/>
                </a:solidFill>
              </a:rPr>
              <a:t>penghubung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aplikasi-aplikasi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network.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service 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File </a:t>
            </a:r>
            <a:r>
              <a:rPr lang="en-US" dirty="0" smtClean="0">
                <a:solidFill>
                  <a:srgbClr val="0070C0"/>
                </a:solidFill>
              </a:rPr>
              <a:t>Transfer</a:t>
            </a:r>
            <a:endParaRPr lang="id-ID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Mail services</a:t>
            </a:r>
            <a:endParaRPr lang="id-ID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Directory services</a:t>
            </a:r>
            <a:endParaRPr lang="id-ID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Web </a:t>
            </a:r>
            <a:r>
              <a:rPr lang="en-US" dirty="0">
                <a:solidFill>
                  <a:srgbClr val="0070C0"/>
                </a:solidFill>
              </a:rPr>
              <a:t>services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211" t="25362" r="37797" b="70114"/>
          <a:stretch/>
        </p:blipFill>
        <p:spPr>
          <a:xfrm>
            <a:off x="5148064" y="5877272"/>
            <a:ext cx="3960000" cy="6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0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OSI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id-ID" dirty="0">
                <a:sym typeface="Wingdings" pitchFamily="2" charset="2"/>
              </a:rPr>
              <a:t/>
            </a:r>
            <a:br>
              <a:rPr lang="id-ID" dirty="0">
                <a:sym typeface="Wingdings" pitchFamily="2" charset="2"/>
              </a:rPr>
            </a:br>
            <a:r>
              <a:rPr lang="en-US" dirty="0"/>
              <a:t>Layer </a:t>
            </a:r>
            <a:r>
              <a:rPr lang="id-ID" dirty="0" smtClean="0"/>
              <a:t>6</a:t>
            </a:r>
            <a:r>
              <a:rPr lang="en-US" dirty="0" smtClean="0"/>
              <a:t> </a:t>
            </a:r>
            <a:r>
              <a:rPr lang="id-ID" dirty="0" smtClean="0"/>
              <a:t>Presentation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8760"/>
            <a:ext cx="8359080" cy="396044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Mendefinisikan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bagaimana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format data </a:t>
            </a:r>
            <a:r>
              <a:rPr lang="en-US" sz="2400" dirty="0" err="1">
                <a:solidFill>
                  <a:srgbClr val="050000"/>
                </a:solidFill>
              </a:rPr>
              <a:t>ditampilkan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sehingga</a:t>
            </a:r>
            <a:r>
              <a:rPr lang="en-US" sz="2400" dirty="0">
                <a:solidFill>
                  <a:srgbClr val="050000"/>
                </a:solidFill>
              </a:rPr>
              <a:t> data yang </a:t>
            </a:r>
            <a:r>
              <a:rPr lang="en-US" sz="2400" dirty="0" err="1">
                <a:solidFill>
                  <a:srgbClr val="050000"/>
                </a:solidFill>
              </a:rPr>
              <a:t>dikirimkan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dapat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dikenali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oleh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komputer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penerima</a:t>
            </a:r>
            <a:r>
              <a:rPr lang="en-US" sz="2400" dirty="0">
                <a:solidFill>
                  <a:srgbClr val="050000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Translasi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50000"/>
                </a:solidFill>
              </a:rPr>
              <a:t>: </a:t>
            </a:r>
            <a:r>
              <a:rPr lang="en-US" sz="2400" dirty="0" err="1">
                <a:solidFill>
                  <a:srgbClr val="050000"/>
                </a:solidFill>
              </a:rPr>
              <a:t>interopearbilitas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antara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metode</a:t>
            </a:r>
            <a:r>
              <a:rPr lang="en-US" sz="2400" dirty="0">
                <a:solidFill>
                  <a:srgbClr val="050000"/>
                </a:solidFill>
              </a:rPr>
              <a:t> encoding yang </a:t>
            </a:r>
            <a:r>
              <a:rPr lang="en-US" sz="2400" dirty="0" err="1">
                <a:solidFill>
                  <a:srgbClr val="050000"/>
                </a:solidFill>
              </a:rPr>
              <a:t>berbeda</a:t>
            </a:r>
            <a:r>
              <a:rPr lang="en-US" sz="2400" dirty="0">
                <a:solidFill>
                  <a:srgbClr val="05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Compression</a:t>
            </a:r>
            <a:r>
              <a:rPr lang="en-US" sz="2400" dirty="0" smtClean="0">
                <a:solidFill>
                  <a:srgbClr val="050000"/>
                </a:solidFill>
              </a:rPr>
              <a:t> </a:t>
            </a:r>
            <a:r>
              <a:rPr lang="en-US" sz="2400" dirty="0">
                <a:solidFill>
                  <a:srgbClr val="050000"/>
                </a:solidFill>
              </a:rPr>
              <a:t>: </a:t>
            </a:r>
            <a:r>
              <a:rPr lang="en-US" sz="2400" dirty="0" err="1">
                <a:solidFill>
                  <a:srgbClr val="050000"/>
                </a:solidFill>
              </a:rPr>
              <a:t>kompresi</a:t>
            </a:r>
            <a:r>
              <a:rPr lang="en-US" sz="2400" dirty="0">
                <a:solidFill>
                  <a:srgbClr val="050000"/>
                </a:solidFill>
              </a:rPr>
              <a:t> data </a:t>
            </a:r>
            <a:r>
              <a:rPr lang="en-US" sz="2400" dirty="0" err="1">
                <a:solidFill>
                  <a:srgbClr val="050000"/>
                </a:solidFill>
              </a:rPr>
              <a:t>pada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sisi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pengirim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dan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dekompresi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pada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sisi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penerima</a:t>
            </a:r>
            <a:r>
              <a:rPr lang="en-US" sz="2400" dirty="0">
                <a:solidFill>
                  <a:srgbClr val="05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Encryption</a:t>
            </a:r>
            <a:r>
              <a:rPr lang="en-US" sz="2400" dirty="0" smtClean="0">
                <a:solidFill>
                  <a:srgbClr val="050000"/>
                </a:solidFill>
              </a:rPr>
              <a:t> </a:t>
            </a:r>
            <a:r>
              <a:rPr lang="en-US" sz="2400" dirty="0">
                <a:solidFill>
                  <a:srgbClr val="050000"/>
                </a:solidFill>
              </a:rPr>
              <a:t>: </a:t>
            </a:r>
            <a:r>
              <a:rPr lang="en-US" sz="2400" dirty="0" err="1">
                <a:solidFill>
                  <a:srgbClr val="050000"/>
                </a:solidFill>
              </a:rPr>
              <a:t>enkripsi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pada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sisi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pengirim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dan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dekripsi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pada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sisi</a:t>
            </a:r>
            <a:r>
              <a:rPr lang="en-US" sz="2400" dirty="0">
                <a:solidFill>
                  <a:srgbClr val="050000"/>
                </a:solidFill>
              </a:rPr>
              <a:t> </a:t>
            </a:r>
            <a:r>
              <a:rPr lang="en-US" sz="2400" dirty="0" err="1">
                <a:solidFill>
                  <a:srgbClr val="050000"/>
                </a:solidFill>
              </a:rPr>
              <a:t>penerima</a:t>
            </a:r>
            <a:r>
              <a:rPr lang="en-US" sz="2400" dirty="0">
                <a:solidFill>
                  <a:srgbClr val="050000"/>
                </a:solidFill>
              </a:rPr>
              <a:t>.</a:t>
            </a:r>
          </a:p>
          <a:p>
            <a:pPr lvl="1"/>
            <a:r>
              <a:rPr lang="en-US" sz="2000" dirty="0" err="1" smtClean="0">
                <a:solidFill>
                  <a:srgbClr val="0070C0"/>
                </a:solidFill>
              </a:rPr>
              <a:t>Contoh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format data : jpg, </a:t>
            </a:r>
            <a:r>
              <a:rPr lang="en-US" sz="2000" dirty="0" err="1">
                <a:solidFill>
                  <a:srgbClr val="0070C0"/>
                </a:solidFill>
              </a:rPr>
              <a:t>avi</a:t>
            </a:r>
            <a:r>
              <a:rPr lang="en-US" sz="2000" dirty="0">
                <a:solidFill>
                  <a:srgbClr val="0070C0"/>
                </a:solidFill>
              </a:rPr>
              <a:t>, ASCII, </a:t>
            </a:r>
            <a:r>
              <a:rPr lang="en-US" sz="2000" dirty="0" err="1">
                <a:solidFill>
                  <a:srgbClr val="0070C0"/>
                </a:solidFill>
              </a:rPr>
              <a:t>binari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265" t="31583" r="37951" b="63245"/>
          <a:stretch/>
        </p:blipFill>
        <p:spPr>
          <a:xfrm>
            <a:off x="5148504" y="5733256"/>
            <a:ext cx="3960000" cy="7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OSI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id-ID" dirty="0">
                <a:sym typeface="Wingdings" pitchFamily="2" charset="2"/>
              </a:rPr>
              <a:t/>
            </a:r>
            <a:br>
              <a:rPr lang="id-ID" dirty="0">
                <a:sym typeface="Wingdings" pitchFamily="2" charset="2"/>
              </a:rPr>
            </a:br>
            <a:r>
              <a:rPr lang="en-US" dirty="0"/>
              <a:t>Layer </a:t>
            </a:r>
            <a:r>
              <a:rPr lang="id-ID" dirty="0" smtClean="0"/>
              <a:t>5 Session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668" y="1340768"/>
            <a:ext cx="8332812" cy="3816424"/>
          </a:xfrm>
        </p:spPr>
        <p:txBody>
          <a:bodyPr/>
          <a:lstStyle/>
          <a:p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menjalin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mengontrol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mengakhiri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2 host (</a:t>
            </a:r>
            <a:r>
              <a:rPr lang="en-US" dirty="0" err="1"/>
              <a:t>komputer</a:t>
            </a:r>
            <a:r>
              <a:rPr lang="en-US" dirty="0"/>
              <a:t>).</a:t>
            </a:r>
          </a:p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2 host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session</a:t>
            </a:r>
            <a:r>
              <a:rPr lang="en-US" dirty="0"/>
              <a:t>.</a:t>
            </a:r>
          </a:p>
          <a:p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/>
              <a:t>agar session-session yang </a:t>
            </a:r>
            <a:r>
              <a:rPr lang="en-US" dirty="0" err="1"/>
              <a:t>terjalin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2 host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423" t="38197" r="37793" b="56632"/>
          <a:stretch/>
        </p:blipFill>
        <p:spPr>
          <a:xfrm>
            <a:off x="5148064" y="5723863"/>
            <a:ext cx="3960000" cy="7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3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0769"/>
            <a:ext cx="7940675" cy="136815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DNS protocol </a:t>
            </a:r>
            <a:r>
              <a:rPr lang="id-ID" dirty="0"/>
              <a:t>merupakan sebuah </a:t>
            </a:r>
            <a:r>
              <a:rPr lang="id-ID" dirty="0">
                <a:solidFill>
                  <a:srgbClr val="FF0000"/>
                </a:solidFill>
              </a:rPr>
              <a:t>servis</a:t>
            </a:r>
            <a:r>
              <a:rPr lang="id-ID" dirty="0"/>
              <a:t> yang digunakan untuk menerjemahkan </a:t>
            </a:r>
            <a:r>
              <a:rPr lang="id-ID" dirty="0">
                <a:solidFill>
                  <a:srgbClr val="FF0000"/>
                </a:solidFill>
              </a:rPr>
              <a:t>nama sebuah perangkat</a:t>
            </a:r>
            <a:r>
              <a:rPr lang="id-ID" dirty="0"/>
              <a:t> menjadi numerik </a:t>
            </a:r>
            <a:r>
              <a:rPr lang="id-ID" dirty="0">
                <a:solidFill>
                  <a:srgbClr val="FF0000"/>
                </a:solidFill>
              </a:rPr>
              <a:t>IP address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  <p:pic>
        <p:nvPicPr>
          <p:cNvPr id="129331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1272" b="-1"/>
          <a:stretch/>
        </p:blipFill>
        <p:spPr bwMode="auto">
          <a:xfrm>
            <a:off x="1619672" y="3212976"/>
            <a:ext cx="6625248" cy="25202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dirty="0"/>
              <a:t>DNS Services and Protocol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10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60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5951" t="34486" r="32547" b="32452"/>
          <a:stretch/>
        </p:blipFill>
        <p:spPr bwMode="auto">
          <a:xfrm>
            <a:off x="5796136" y="3717032"/>
            <a:ext cx="3190276" cy="27579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dirty="0"/>
              <a:t>DNS Services and Protocol</a:t>
            </a:r>
            <a:endParaRPr lang="id-ID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340768"/>
            <a:ext cx="7940675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d-ID" dirty="0" smtClean="0">
                <a:solidFill>
                  <a:srgbClr val="FF0000"/>
                </a:solidFill>
              </a:rPr>
              <a:t>Mudah</a:t>
            </a:r>
            <a:r>
              <a:rPr lang="id-ID" dirty="0" smtClean="0"/>
              <a:t> penggunaannya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Konsisten</a:t>
            </a:r>
            <a:r>
              <a:rPr lang="id-ID" dirty="0"/>
              <a:t>, IP address sebuah komputer bisa berubah tapi host name tidak berubah.</a:t>
            </a:r>
          </a:p>
          <a:p>
            <a:r>
              <a:rPr lang="id-ID" dirty="0">
                <a:solidFill>
                  <a:srgbClr val="FF0000"/>
                </a:solidFill>
              </a:rPr>
              <a:t>Simple</a:t>
            </a:r>
            <a:r>
              <a:rPr lang="id-ID" dirty="0"/>
              <a:t>, user hanya menggunakan satu nama domain untuk mencari baik di </a:t>
            </a:r>
            <a:r>
              <a:rPr lang="id-ID" dirty="0">
                <a:hlinkClick r:id="rId3"/>
              </a:rPr>
              <a:t>Internet</a:t>
            </a:r>
            <a:r>
              <a:rPr lang="id-ID" dirty="0"/>
              <a:t> maupun </a:t>
            </a:r>
            <a:r>
              <a:rPr lang="id-ID" dirty="0" smtClean="0"/>
              <a:t>di Intranet</a:t>
            </a:r>
            <a:r>
              <a:rPr lang="id-ID" dirty="0"/>
              <a:t>.</a:t>
            </a:r>
          </a:p>
          <a:p>
            <a:pPr>
              <a:lnSpc>
                <a:spcPct val="85000"/>
              </a:lnSpc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0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106" name="Picture 2"/>
          <p:cNvPicPr>
            <a:picLocks noChangeAspect="1" noChangeArrowheads="1"/>
          </p:cNvPicPr>
          <p:nvPr/>
        </p:nvPicPr>
        <p:blipFill>
          <a:blip r:embed="rId2" cstate="print"/>
          <a:srcRect l="46627" t="22837" r="14990" b="25000"/>
          <a:stretch>
            <a:fillRect/>
          </a:stretch>
        </p:blipFill>
        <p:spPr bwMode="auto">
          <a:xfrm>
            <a:off x="1403648" y="1340768"/>
            <a:ext cx="6376193" cy="487195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smtClean="0"/>
              <a:t>DNS Services and Protocol</a:t>
            </a:r>
            <a:endParaRPr lang="id-ID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Services and Protocol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3506175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">
  <a:themeElements>
    <a:clrScheme name="introduction 4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194293"/>
      </a:accent1>
      <a:accent2>
        <a:srgbClr val="9999CC"/>
      </a:accent2>
      <a:accent3>
        <a:srgbClr val="FFFFFF"/>
      </a:accent3>
      <a:accent4>
        <a:srgbClr val="000000"/>
      </a:accent4>
      <a:accent5>
        <a:srgbClr val="ABB0C8"/>
      </a:accent5>
      <a:accent6>
        <a:srgbClr val="8A8AB9"/>
      </a:accent6>
      <a:hlink>
        <a:srgbClr val="CCCCE6"/>
      </a:hlink>
      <a:folHlink>
        <a:srgbClr val="B2B2B2"/>
      </a:folHlink>
    </a:clrScheme>
    <a:fontScheme name="introduc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ductio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2">
        <a:dk1>
          <a:srgbClr val="000000"/>
        </a:dk1>
        <a:lt1>
          <a:srgbClr val="FFFFFF"/>
        </a:lt1>
        <a:dk2>
          <a:srgbClr val="005250"/>
        </a:dk2>
        <a:lt2>
          <a:srgbClr val="808080"/>
        </a:lt2>
        <a:accent1>
          <a:srgbClr val="008080"/>
        </a:accent1>
        <a:accent2>
          <a:srgbClr val="1CB094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189F86"/>
        </a:accent6>
        <a:hlink>
          <a:srgbClr val="99D1C2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3">
        <a:dk1>
          <a:srgbClr val="000000"/>
        </a:dk1>
        <a:lt1>
          <a:srgbClr val="F2F3C7"/>
        </a:lt1>
        <a:dk2>
          <a:srgbClr val="333300"/>
        </a:dk2>
        <a:lt2>
          <a:srgbClr val="808080"/>
        </a:lt2>
        <a:accent1>
          <a:srgbClr val="747660"/>
        </a:accent1>
        <a:accent2>
          <a:srgbClr val="A99B69"/>
        </a:accent2>
        <a:accent3>
          <a:srgbClr val="F7F8E0"/>
        </a:accent3>
        <a:accent4>
          <a:srgbClr val="000000"/>
        </a:accent4>
        <a:accent5>
          <a:srgbClr val="BCBDB6"/>
        </a:accent5>
        <a:accent6>
          <a:srgbClr val="998C5E"/>
        </a:accent6>
        <a:hlink>
          <a:srgbClr val="95916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194293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BB0C8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5">
        <a:dk1>
          <a:srgbClr val="000000"/>
        </a:dk1>
        <a:lt1>
          <a:srgbClr val="FFFFFF"/>
        </a:lt1>
        <a:dk2>
          <a:srgbClr val="4C0026"/>
        </a:dk2>
        <a:lt2>
          <a:srgbClr val="808080"/>
        </a:lt2>
        <a:accent1>
          <a:srgbClr val="7C1C45"/>
        </a:accent1>
        <a:accent2>
          <a:srgbClr val="C15D75"/>
        </a:accent2>
        <a:accent3>
          <a:srgbClr val="FFFFFF"/>
        </a:accent3>
        <a:accent4>
          <a:srgbClr val="000000"/>
        </a:accent4>
        <a:accent5>
          <a:srgbClr val="BFABB0"/>
        </a:accent5>
        <a:accent6>
          <a:srgbClr val="AF5369"/>
        </a:accent6>
        <a:hlink>
          <a:srgbClr val="C29D8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F:\My Documents\Teaching\2002\com336\introduction.ppt</Template>
  <TotalTime>2391</TotalTime>
  <Words>573</Words>
  <Application>Microsoft Office PowerPoint</Application>
  <PresentationFormat>On-screen Show (4:3)</PresentationFormat>
  <Paragraphs>74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Gulim</vt:lpstr>
      <vt:lpstr>Gulim</vt:lpstr>
      <vt:lpstr>Malgun Gothic</vt:lpstr>
      <vt:lpstr>Arial</vt:lpstr>
      <vt:lpstr>Arial Black</vt:lpstr>
      <vt:lpstr>Calibri</vt:lpstr>
      <vt:lpstr>Times New Roman</vt:lpstr>
      <vt:lpstr>Wingdings</vt:lpstr>
      <vt:lpstr>introduction</vt:lpstr>
      <vt:lpstr>Application, Presentation, Session Layer </vt:lpstr>
      <vt:lpstr>Objectives</vt:lpstr>
      <vt:lpstr>Aplikasi User, Services dan Protokol</vt:lpstr>
      <vt:lpstr>Model OSI   Layer 7 Application</vt:lpstr>
      <vt:lpstr>Model OSI   Layer 6 Presentation</vt:lpstr>
      <vt:lpstr>Model OSI   Layer 5 Session</vt:lpstr>
      <vt:lpstr>DNS Services and Protocol</vt:lpstr>
      <vt:lpstr>DNS Services and Protocol</vt:lpstr>
      <vt:lpstr>DNS Services and Protocol</vt:lpstr>
      <vt:lpstr>PowerPoint Presentation</vt:lpstr>
      <vt:lpstr>E-mail Services and  SMTP/POP Protocols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Telnet Services and Protocol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ADHIT</dc:creator>
  <cp:lastModifiedBy>Arief Soeleman</cp:lastModifiedBy>
  <cp:revision>155</cp:revision>
  <dcterms:created xsi:type="dcterms:W3CDTF">2002-09-04T12:52:44Z</dcterms:created>
  <dcterms:modified xsi:type="dcterms:W3CDTF">2015-10-18T11:59:44Z</dcterms:modified>
</cp:coreProperties>
</file>