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8"/>
  </p:notesMasterIdLst>
  <p:sldIdLst>
    <p:sldId id="256" r:id="rId2"/>
    <p:sldId id="294" r:id="rId3"/>
    <p:sldId id="296" r:id="rId4"/>
    <p:sldId id="297" r:id="rId5"/>
    <p:sldId id="298" r:id="rId6"/>
    <p:sldId id="299" r:id="rId7"/>
    <p:sldId id="295" r:id="rId8"/>
    <p:sldId id="300" r:id="rId9"/>
    <p:sldId id="267" r:id="rId10"/>
    <p:sldId id="268" r:id="rId11"/>
    <p:sldId id="269" r:id="rId12"/>
    <p:sldId id="270" r:id="rId13"/>
    <p:sldId id="264" r:id="rId14"/>
    <p:sldId id="271" r:id="rId15"/>
    <p:sldId id="290" r:id="rId16"/>
    <p:sldId id="272" r:id="rId17"/>
    <p:sldId id="273" r:id="rId18"/>
    <p:sldId id="291" r:id="rId19"/>
    <p:sldId id="274" r:id="rId20"/>
    <p:sldId id="277" r:id="rId21"/>
    <p:sldId id="278" r:id="rId22"/>
    <p:sldId id="275" r:id="rId23"/>
    <p:sldId id="276" r:id="rId24"/>
    <p:sldId id="279" r:id="rId25"/>
    <p:sldId id="260" r:id="rId26"/>
    <p:sldId id="283" r:id="rId27"/>
    <p:sldId id="280" r:id="rId28"/>
    <p:sldId id="281" r:id="rId29"/>
    <p:sldId id="285" r:id="rId30"/>
    <p:sldId id="282" r:id="rId31"/>
    <p:sldId id="284" r:id="rId32"/>
    <p:sldId id="286" r:id="rId33"/>
    <p:sldId id="288" r:id="rId34"/>
    <p:sldId id="287" r:id="rId35"/>
    <p:sldId id="289"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p:cViewPr varScale="1">
        <p:scale>
          <a:sx n="75" d="100"/>
          <a:sy n="75" d="100"/>
        </p:scale>
        <p:origin x="91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EE30B-16F3-4ACC-9C76-293CBA6EE7E8}" type="datetimeFigureOut">
              <a:rPr lang="en-US" smtClean="0"/>
              <a:pPr/>
              <a:t>5/23/2019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8D35E-E8A1-4D4D-A397-3929B86BFBC4}" type="slidenum">
              <a:rPr lang="en-US" smtClean="0"/>
              <a:pPr/>
              <a:t>‹#›</a:t>
            </a:fld>
            <a:endParaRPr lang="en-US"/>
          </a:p>
        </p:txBody>
      </p:sp>
    </p:spTree>
    <p:extLst>
      <p:ext uri="{BB962C8B-B14F-4D97-AF65-F5344CB8AC3E}">
        <p14:creationId xmlns:p14="http://schemas.microsoft.com/office/powerpoint/2010/main" val="424891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8D35E-E8A1-4D4D-A397-3929B86BFBC4}" type="slidenum">
              <a:rPr lang="en-US" smtClean="0"/>
              <a:pPr/>
              <a:t>19</a:t>
            </a:fld>
            <a:endParaRPr lang="en-US"/>
          </a:p>
        </p:txBody>
      </p:sp>
    </p:spTree>
    <p:extLst>
      <p:ext uri="{BB962C8B-B14F-4D97-AF65-F5344CB8AC3E}">
        <p14:creationId xmlns:p14="http://schemas.microsoft.com/office/powerpoint/2010/main" val="252126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8D35E-E8A1-4D4D-A397-3929B86BFBC4}" type="slidenum">
              <a:rPr lang="en-US" smtClean="0"/>
              <a:pPr/>
              <a:t>20</a:t>
            </a:fld>
            <a:endParaRPr lang="en-US"/>
          </a:p>
        </p:txBody>
      </p:sp>
    </p:spTree>
    <p:extLst>
      <p:ext uri="{BB962C8B-B14F-4D97-AF65-F5344CB8AC3E}">
        <p14:creationId xmlns:p14="http://schemas.microsoft.com/office/powerpoint/2010/main" val="252126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For example, data typed on a keyboard, tones on a telephone line, and video images in a multimedia application are all forms of external world information. Such externalized data must be converted into an internal form for processing. Information enters the system along paths that transform external data into an internal form. These paths are identified as </a:t>
            </a:r>
            <a:r>
              <a:rPr lang="en-US" sz="1200" i="1" kern="1200" dirty="0" smtClean="0">
                <a:solidFill>
                  <a:schemeClr val="tx1"/>
                </a:solidFill>
                <a:effectLst/>
                <a:latin typeface="+mn-lt"/>
                <a:ea typeface="+mn-ea"/>
                <a:cs typeface="+mn-cs"/>
              </a:rPr>
              <a:t>incoming flow. </a:t>
            </a:r>
            <a:r>
              <a:rPr lang="en-US" sz="1200" i="0" kern="1200" dirty="0" smtClean="0">
                <a:solidFill>
                  <a:schemeClr val="tx1"/>
                </a:solidFill>
                <a:effectLst/>
                <a:latin typeface="+mn-lt"/>
                <a:ea typeface="+mn-ea"/>
                <a:cs typeface="+mn-cs"/>
              </a:rPr>
              <a:t>At the kernel of the software, a transition occurs. Incoming data are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passed through a </a:t>
            </a:r>
            <a:r>
              <a:rPr lang="en-US" sz="1200" i="1" kern="1200" dirty="0" smtClean="0">
                <a:solidFill>
                  <a:schemeClr val="tx1"/>
                </a:solidFill>
                <a:effectLst/>
                <a:latin typeface="+mn-lt"/>
                <a:ea typeface="+mn-ea"/>
                <a:cs typeface="+mn-cs"/>
              </a:rPr>
              <a:t>transform center </a:t>
            </a:r>
            <a:r>
              <a:rPr lang="en-US" sz="1200" i="0" kern="1200" dirty="0" smtClean="0">
                <a:solidFill>
                  <a:schemeClr val="tx1"/>
                </a:solidFill>
                <a:effectLst/>
                <a:latin typeface="+mn-lt"/>
                <a:ea typeface="+mn-ea"/>
                <a:cs typeface="+mn-cs"/>
              </a:rPr>
              <a:t>and begin to move along paths that now lead "out“ of the software. Data moving along these paths are called </a:t>
            </a:r>
            <a:r>
              <a:rPr lang="en-US" sz="1200" i="1" kern="1200" dirty="0" smtClean="0">
                <a:solidFill>
                  <a:schemeClr val="tx1"/>
                </a:solidFill>
                <a:effectLst/>
                <a:latin typeface="+mn-lt"/>
                <a:ea typeface="+mn-ea"/>
                <a:cs typeface="+mn-cs"/>
              </a:rPr>
              <a:t>outgoing flow</a:t>
            </a:r>
            <a:endParaRPr lang="en-US" dirty="0"/>
          </a:p>
        </p:txBody>
      </p:sp>
      <p:sp>
        <p:nvSpPr>
          <p:cNvPr id="4" name="Slide Number Placeholder 3"/>
          <p:cNvSpPr>
            <a:spLocks noGrp="1"/>
          </p:cNvSpPr>
          <p:nvPr>
            <p:ph type="sldNum" sz="quarter" idx="10"/>
          </p:nvPr>
        </p:nvSpPr>
        <p:spPr/>
        <p:txBody>
          <a:bodyPr/>
          <a:lstStyle/>
          <a:p>
            <a:fld id="{78C8D35E-E8A1-4D4D-A397-3929B86BFBC4}" type="slidenum">
              <a:rPr lang="en-US" smtClean="0"/>
              <a:pPr/>
              <a:t>25</a:t>
            </a:fld>
            <a:endParaRPr lang="en-US"/>
          </a:p>
        </p:txBody>
      </p:sp>
    </p:spTree>
    <p:extLst>
      <p:ext uri="{BB962C8B-B14F-4D97-AF65-F5344CB8AC3E}">
        <p14:creationId xmlns:p14="http://schemas.microsoft.com/office/powerpoint/2010/main" val="350889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DFD shown in Figure 14.13 has a classic transaction flow characteristic. However, flow along two of the action paths emanating from the </a:t>
            </a:r>
            <a:r>
              <a:rPr lang="en-US" sz="1200" i="1" kern="1200" dirty="0" smtClean="0">
                <a:solidFill>
                  <a:schemeClr val="tx1"/>
                </a:solidFill>
                <a:effectLst/>
                <a:latin typeface="+mn-lt"/>
                <a:ea typeface="+mn-ea"/>
                <a:cs typeface="+mn-cs"/>
              </a:rPr>
              <a:t>invoke command processing </a:t>
            </a:r>
            <a:r>
              <a:rPr lang="en-US" sz="1200" i="0" kern="1200" dirty="0" smtClean="0">
                <a:solidFill>
                  <a:schemeClr val="tx1"/>
                </a:solidFill>
                <a:effectLst/>
                <a:latin typeface="+mn-lt"/>
                <a:ea typeface="+mn-ea"/>
                <a:cs typeface="+mn-cs"/>
              </a:rPr>
              <a:t>bubble appears to have transform flow characteristics. Therefore, flow boundaries must be established for both flow types.</a:t>
            </a:r>
            <a:endParaRPr lang="en-US" dirty="0"/>
          </a:p>
        </p:txBody>
      </p:sp>
      <p:sp>
        <p:nvSpPr>
          <p:cNvPr id="4" name="Slide Number Placeholder 3"/>
          <p:cNvSpPr>
            <a:spLocks noGrp="1"/>
          </p:cNvSpPr>
          <p:nvPr>
            <p:ph type="sldNum" sz="quarter" idx="10"/>
          </p:nvPr>
        </p:nvSpPr>
        <p:spPr/>
        <p:txBody>
          <a:bodyPr/>
          <a:lstStyle/>
          <a:p>
            <a:fld id="{78C8D35E-E8A1-4D4D-A397-3929B86BFBC4}" type="slidenum">
              <a:rPr lang="en-US" smtClean="0"/>
              <a:pPr/>
              <a:t>34</a:t>
            </a:fld>
            <a:endParaRPr lang="en-US"/>
          </a:p>
        </p:txBody>
      </p:sp>
    </p:spTree>
    <p:extLst>
      <p:ext uri="{BB962C8B-B14F-4D97-AF65-F5344CB8AC3E}">
        <p14:creationId xmlns:p14="http://schemas.microsoft.com/office/powerpoint/2010/main" val="117870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lvl1pPr>
              <a:defRPr>
                <a:solidFill>
                  <a:schemeClr val="accent1">
                    <a:lumMod val="20000"/>
                    <a:lumOff val="80000"/>
                  </a:schemeClr>
                </a:solidFill>
                <a:latin typeface="Tahoma" pitchFamily="34" charset="0"/>
                <a:ea typeface="Tahoma" pitchFamily="34" charset="0"/>
                <a:cs typeface="Tahoma"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5638800" cy="1752600"/>
          </a:xfrm>
        </p:spPr>
        <p:txBody>
          <a:bodyPr/>
          <a:lstStyle>
            <a:lvl1pPr marL="0" indent="0" algn="ctr">
              <a:buNone/>
              <a:defRPr>
                <a:solidFill>
                  <a:schemeClr val="tx2"/>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79E5246-BC77-4E64-97BA-097131544050}" type="datetime1">
              <a:rPr lang="en-US" smtClean="0"/>
              <a:pPr/>
              <a:t>5/23/2019</a:t>
            </a:fld>
            <a:endParaRPr lang="en-US"/>
          </a:p>
        </p:txBody>
      </p:sp>
      <p:sp>
        <p:nvSpPr>
          <p:cNvPr id="5"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59485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1B2BCC-C6F6-4D2D-9E12-5090207FCEEF}" type="datetime1">
              <a:rPr lang="en-US" smtClean="0"/>
              <a:pPr/>
              <a:t>5/23/2019</a:t>
            </a:fld>
            <a:endParaRPr lang="en-US"/>
          </a:p>
        </p:txBody>
      </p:sp>
      <p:sp>
        <p:nvSpPr>
          <p:cNvPr id="5"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10498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E52EEC-2CC9-496C-8FB8-C78CD8ECEE9F}" type="datetime1">
              <a:rPr lang="en-US" smtClean="0"/>
              <a:pPr/>
              <a:t>5/23/2019</a:t>
            </a:fld>
            <a:endParaRPr lang="en-US"/>
          </a:p>
        </p:txBody>
      </p:sp>
      <p:sp>
        <p:nvSpPr>
          <p:cNvPr id="5"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38323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6701"/>
            <a:ext cx="7696200" cy="1143000"/>
          </a:xfrm>
        </p:spPr>
        <p:txBody>
          <a:bodyPr/>
          <a:lstStyle>
            <a:lvl1pPr>
              <a:defRPr>
                <a:solidFill>
                  <a:schemeClr val="accent1">
                    <a:lumMod val="40000"/>
                    <a:lumOff val="60000"/>
                  </a:schemeClr>
                </a:solidFill>
                <a:latin typeface="Tahoma" pitchFamily="34" charset="0"/>
                <a:ea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2">
                    <a:lumMod val="75000"/>
                  </a:schemeClr>
                </a:solidFill>
                <a:latin typeface="Tahoma" pitchFamily="34" charset="0"/>
                <a:ea typeface="Tahoma" pitchFamily="34" charset="0"/>
                <a:cs typeface="Tahoma" pitchFamily="34" charset="0"/>
              </a:defRPr>
            </a:lvl1pPr>
            <a:lvl2pPr>
              <a:defRPr>
                <a:solidFill>
                  <a:schemeClr val="tx2">
                    <a:lumMod val="75000"/>
                  </a:schemeClr>
                </a:solidFill>
                <a:latin typeface="Tahoma" pitchFamily="34" charset="0"/>
                <a:ea typeface="Tahoma" pitchFamily="34" charset="0"/>
                <a:cs typeface="Tahoma" pitchFamily="34" charset="0"/>
              </a:defRPr>
            </a:lvl2pPr>
            <a:lvl3pPr>
              <a:defRPr>
                <a:solidFill>
                  <a:schemeClr val="tx2">
                    <a:lumMod val="75000"/>
                  </a:schemeClr>
                </a:solidFill>
                <a:latin typeface="Tahoma" pitchFamily="34" charset="0"/>
                <a:ea typeface="Tahoma" pitchFamily="34" charset="0"/>
                <a:cs typeface="Tahoma" pitchFamily="34" charset="0"/>
              </a:defRPr>
            </a:lvl3pPr>
            <a:lvl4pPr>
              <a:defRPr>
                <a:solidFill>
                  <a:schemeClr val="tx2">
                    <a:lumMod val="75000"/>
                  </a:schemeClr>
                </a:solidFill>
                <a:latin typeface="Tahoma" pitchFamily="34" charset="0"/>
                <a:ea typeface="Tahoma" pitchFamily="34" charset="0"/>
                <a:cs typeface="Tahoma" pitchFamily="34" charset="0"/>
              </a:defRPr>
            </a:lvl4pPr>
            <a:lvl5pPr>
              <a:defRPr>
                <a:solidFill>
                  <a:schemeClr val="tx2">
                    <a:lumMod val="75000"/>
                  </a:schemeClr>
                </a:solidFill>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241444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F2C5BD6-7BDB-4FCF-A81B-457382B5CB78}" type="datetime1">
              <a:rPr lang="en-US" smtClean="0"/>
              <a:pPr/>
              <a:t>5/23/2019</a:t>
            </a:fld>
            <a:endParaRPr lang="en-US"/>
          </a:p>
        </p:txBody>
      </p:sp>
      <p:sp>
        <p:nvSpPr>
          <p:cNvPr id="5"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216846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lvl1pPr>
              <a:defRPr>
                <a:solidFill>
                  <a:schemeClr val="accent1">
                    <a:lumMod val="40000"/>
                    <a:lumOff val="60000"/>
                  </a:schemeClr>
                </a:solidFill>
                <a:latin typeface="Tahoma" pitchFamily="34" charset="0"/>
                <a:ea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2">
                    <a:lumMod val="75000"/>
                  </a:schemeClr>
                </a:solidFill>
                <a:latin typeface="Tahoma" pitchFamily="34" charset="0"/>
                <a:ea typeface="Tahoma" pitchFamily="34" charset="0"/>
                <a:cs typeface="Tahoma" pitchFamily="34" charset="0"/>
              </a:defRPr>
            </a:lvl1pPr>
            <a:lvl2pPr>
              <a:defRPr sz="2400">
                <a:solidFill>
                  <a:schemeClr val="tx2">
                    <a:lumMod val="75000"/>
                  </a:schemeClr>
                </a:solidFill>
                <a:latin typeface="Tahoma" pitchFamily="34" charset="0"/>
                <a:ea typeface="Tahoma" pitchFamily="34" charset="0"/>
                <a:cs typeface="Tahoma" pitchFamily="34" charset="0"/>
              </a:defRPr>
            </a:lvl2pPr>
            <a:lvl3pPr>
              <a:defRPr sz="2000">
                <a:solidFill>
                  <a:schemeClr val="tx2">
                    <a:lumMod val="75000"/>
                  </a:schemeClr>
                </a:solidFill>
                <a:latin typeface="Tahoma" pitchFamily="34" charset="0"/>
                <a:ea typeface="Tahoma" pitchFamily="34" charset="0"/>
                <a:cs typeface="Tahoma" pitchFamily="34" charset="0"/>
              </a:defRPr>
            </a:lvl3pPr>
            <a:lvl4pPr>
              <a:defRPr sz="1800">
                <a:solidFill>
                  <a:schemeClr val="tx2">
                    <a:lumMod val="75000"/>
                  </a:schemeClr>
                </a:solidFill>
                <a:latin typeface="Tahoma" pitchFamily="34" charset="0"/>
                <a:ea typeface="Tahoma" pitchFamily="34" charset="0"/>
                <a:cs typeface="Tahoma" pitchFamily="34" charset="0"/>
              </a:defRPr>
            </a:lvl4pPr>
            <a:lvl5pPr>
              <a:defRPr sz="1800">
                <a:solidFill>
                  <a:schemeClr val="tx2">
                    <a:lumMod val="75000"/>
                  </a:schemeClr>
                </a:solidFill>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lumMod val="75000"/>
                  </a:schemeClr>
                </a:solidFill>
                <a:latin typeface="Tahoma" pitchFamily="34" charset="0"/>
                <a:ea typeface="Tahoma" pitchFamily="34" charset="0"/>
                <a:cs typeface="Tahoma" pitchFamily="34" charset="0"/>
              </a:defRPr>
            </a:lvl1pPr>
            <a:lvl2pPr>
              <a:defRPr sz="2400">
                <a:solidFill>
                  <a:schemeClr val="tx2">
                    <a:lumMod val="75000"/>
                  </a:schemeClr>
                </a:solidFill>
                <a:latin typeface="Tahoma" pitchFamily="34" charset="0"/>
                <a:ea typeface="Tahoma" pitchFamily="34" charset="0"/>
                <a:cs typeface="Tahoma" pitchFamily="34" charset="0"/>
              </a:defRPr>
            </a:lvl2pPr>
            <a:lvl3pPr>
              <a:defRPr sz="2000">
                <a:solidFill>
                  <a:schemeClr val="tx2">
                    <a:lumMod val="75000"/>
                  </a:schemeClr>
                </a:solidFill>
                <a:latin typeface="Tahoma" pitchFamily="34" charset="0"/>
                <a:ea typeface="Tahoma" pitchFamily="34" charset="0"/>
                <a:cs typeface="Tahoma" pitchFamily="34" charset="0"/>
              </a:defRPr>
            </a:lvl3pPr>
            <a:lvl4pPr>
              <a:defRPr sz="1800">
                <a:solidFill>
                  <a:schemeClr val="tx2">
                    <a:lumMod val="75000"/>
                  </a:schemeClr>
                </a:solidFill>
                <a:latin typeface="Tahoma" pitchFamily="34" charset="0"/>
                <a:ea typeface="Tahoma" pitchFamily="34" charset="0"/>
                <a:cs typeface="Tahoma" pitchFamily="34" charset="0"/>
              </a:defRPr>
            </a:lvl4pPr>
            <a:lvl5pPr>
              <a:defRPr sz="1800">
                <a:solidFill>
                  <a:schemeClr val="tx2">
                    <a:lumMod val="75000"/>
                  </a:schemeClr>
                </a:solidFill>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83F081E6-4E3A-487D-A7A1-61B557E7FC88}" type="datetime1">
              <a:rPr lang="en-US" smtClean="0"/>
              <a:pPr/>
              <a:t>5/23/2019</a:t>
            </a:fld>
            <a:endParaRPr lang="en-US"/>
          </a:p>
        </p:txBody>
      </p:sp>
      <p:sp>
        <p:nvSpPr>
          <p:cNvPr id="6"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7"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135321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0588AE-5F75-4FED-B22F-D3C1BCBABE75}" type="datetime1">
              <a:rPr lang="en-US" smtClean="0"/>
              <a:pPr/>
              <a:t>5/23/2019</a:t>
            </a:fld>
            <a:endParaRPr lang="en-US"/>
          </a:p>
        </p:txBody>
      </p:sp>
      <p:sp>
        <p:nvSpPr>
          <p:cNvPr id="8"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9"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371537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C58D9AC-D2EB-4374-BA66-7CBCFD5FCEEE}" type="datetime1">
              <a:rPr lang="en-US" smtClean="0"/>
              <a:pPr/>
              <a:t>5/23/2019</a:t>
            </a:fld>
            <a:endParaRPr lang="en-US"/>
          </a:p>
        </p:txBody>
      </p:sp>
      <p:sp>
        <p:nvSpPr>
          <p:cNvPr id="4"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5"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212124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2EAED7-FCC4-4700-A27E-A16D59367244}" type="datetime1">
              <a:rPr lang="en-US" smtClean="0"/>
              <a:pPr/>
              <a:t>5/23/2019</a:t>
            </a:fld>
            <a:endParaRPr lang="en-US"/>
          </a:p>
        </p:txBody>
      </p:sp>
      <p:sp>
        <p:nvSpPr>
          <p:cNvPr id="3"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4"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160747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924754E-1E91-4619-B231-5F723E930EEF}" type="datetime1">
              <a:rPr lang="en-US" smtClean="0"/>
              <a:pPr/>
              <a:t>5/23/2019</a:t>
            </a:fld>
            <a:endParaRPr lang="en-US"/>
          </a:p>
        </p:txBody>
      </p:sp>
      <p:sp>
        <p:nvSpPr>
          <p:cNvPr id="6"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7"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51190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9814403-DC98-4E72-BD38-8B218185BDC0}" type="datetime1">
              <a:rPr lang="en-US" smtClean="0"/>
              <a:pPr/>
              <a:t>5/23/2019</a:t>
            </a:fld>
            <a:endParaRPr lang="en-US"/>
          </a:p>
        </p:txBody>
      </p:sp>
      <p:sp>
        <p:nvSpPr>
          <p:cNvPr id="6" name="Footer Placeholder 4"/>
          <p:cNvSpPr>
            <a:spLocks noGrp="1"/>
          </p:cNvSpPr>
          <p:nvPr>
            <p:ph type="ftr" sz="quarter" idx="11"/>
          </p:nvPr>
        </p:nvSpPr>
        <p:spPr/>
        <p:txBody>
          <a:bodyPr/>
          <a:lstStyle>
            <a:lvl1pPr>
              <a:defRPr/>
            </a:lvl1pPr>
          </a:lstStyle>
          <a:p>
            <a:r>
              <a:rPr lang="en-US" smtClean="0"/>
              <a:t>Architectural Design - Software Project - NH@2015</a:t>
            </a:r>
            <a:endParaRPr lang="en-US"/>
          </a:p>
        </p:txBody>
      </p:sp>
      <p:sp>
        <p:nvSpPr>
          <p:cNvPr id="7" name="Slide Number Placeholder 5"/>
          <p:cNvSpPr>
            <a:spLocks noGrp="1"/>
          </p:cNvSpPr>
          <p:nvPr>
            <p:ph type="sldNum" sz="quarter" idx="12"/>
          </p:nvPr>
        </p:nvSpPr>
        <p:spPr/>
        <p:txBody>
          <a:bodyPr/>
          <a:lstStyle>
            <a:lvl1pPr>
              <a:defRPr/>
            </a:lvl1pPr>
          </a:lstStyle>
          <a:p>
            <a:fld id="{C50F04B6-D222-436D-8C89-C99027654AC8}" type="slidenum">
              <a:rPr lang="en-US" smtClean="0"/>
              <a:pPr/>
              <a:t>‹#›</a:t>
            </a:fld>
            <a:endParaRPr lang="en-US"/>
          </a:p>
        </p:txBody>
      </p:sp>
    </p:spTree>
    <p:extLst>
      <p:ext uri="{BB962C8B-B14F-4D97-AF65-F5344CB8AC3E}">
        <p14:creationId xmlns:p14="http://schemas.microsoft.com/office/powerpoint/2010/main" val="338419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FE867814-E1F2-4F86-9D13-63B05178670F}" type="datetime1">
              <a:rPr lang="en-US" smtClean="0"/>
              <a:pPr/>
              <a:t>5/23/2019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r>
              <a:rPr lang="en-US" smtClean="0"/>
              <a:t>Architectural Design - Software Project - NH@2015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C50F04B6-D222-436D-8C89-C99027654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Architectural </a:t>
            </a:r>
            <a:r>
              <a:rPr lang="en-US" dirty="0" smtClean="0"/>
              <a:t>Design</a:t>
            </a:r>
            <a:endParaRPr lang="en-US" dirty="0"/>
          </a:p>
        </p:txBody>
      </p:sp>
      <p:sp>
        <p:nvSpPr>
          <p:cNvPr id="3" name="Subtitle 2"/>
          <p:cNvSpPr>
            <a:spLocks noGrp="1"/>
          </p:cNvSpPr>
          <p:nvPr>
            <p:ph type="subTitle" idx="1"/>
          </p:nvPr>
        </p:nvSpPr>
        <p:spPr/>
        <p:txBody>
          <a:bodyPr/>
          <a:lstStyle/>
          <a:p>
            <a:r>
              <a:rPr lang="en-US" dirty="0" smtClean="0"/>
              <a:t>Tim RPL</a:t>
            </a:r>
          </a:p>
          <a:p>
            <a:r>
              <a:rPr lang="en-US" dirty="0" err="1" smtClean="0"/>
              <a:t>Progdi</a:t>
            </a:r>
            <a:r>
              <a:rPr lang="en-US" dirty="0" smtClean="0"/>
              <a:t> </a:t>
            </a:r>
            <a:r>
              <a:rPr lang="en-US" dirty="0" err="1" smtClean="0"/>
              <a:t>Teknik</a:t>
            </a:r>
            <a:r>
              <a:rPr lang="en-US" dirty="0" smtClean="0"/>
              <a:t> </a:t>
            </a:r>
            <a:r>
              <a:rPr lang="en-US" dirty="0" err="1" smtClean="0"/>
              <a:t>Informatika</a:t>
            </a:r>
            <a:endParaRPr lang="en-US" dirty="0"/>
          </a:p>
        </p:txBody>
      </p:sp>
    </p:spTree>
    <p:extLst>
      <p:ext uri="{BB962C8B-B14F-4D97-AF65-F5344CB8AC3E}">
        <p14:creationId xmlns:p14="http://schemas.microsoft.com/office/powerpoint/2010/main" val="165924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Arsitektur</a:t>
            </a:r>
            <a:endParaRPr lang="en-US" dirty="0"/>
          </a:p>
        </p:txBody>
      </p:sp>
      <p:sp>
        <p:nvSpPr>
          <p:cNvPr id="3" name="Content Placeholder 2"/>
          <p:cNvSpPr>
            <a:spLocks noGrp="1"/>
          </p:cNvSpPr>
          <p:nvPr>
            <p:ph idx="1"/>
          </p:nvPr>
        </p:nvSpPr>
        <p:spPr>
          <a:xfrm>
            <a:off x="152400" y="1447800"/>
            <a:ext cx="8763000" cy="4525963"/>
          </a:xfrm>
        </p:spPr>
        <p:txBody>
          <a:bodyPr/>
          <a:lstStyle/>
          <a:p>
            <a:r>
              <a:rPr lang="en-US" dirty="0" smtClean="0"/>
              <a:t>Level </a:t>
            </a:r>
            <a:r>
              <a:rPr lang="en-US" dirty="0" err="1" smtClean="0"/>
              <a:t>sederhana</a:t>
            </a:r>
            <a:r>
              <a:rPr lang="en-US" dirty="0" smtClean="0"/>
              <a:t>: </a:t>
            </a:r>
            <a:r>
              <a:rPr lang="en-US" dirty="0" err="1" smtClean="0"/>
              <a:t>keseluruhan</a:t>
            </a:r>
            <a:r>
              <a:rPr lang="en-US" dirty="0" smtClean="0"/>
              <a:t> </a:t>
            </a:r>
            <a:r>
              <a:rPr lang="en-US" dirty="0" err="1" smtClean="0"/>
              <a:t>bentuk</a:t>
            </a:r>
            <a:r>
              <a:rPr lang="en-US" dirty="0" smtClean="0"/>
              <a:t> </a:t>
            </a:r>
            <a:r>
              <a:rPr lang="en-US" dirty="0" err="1" smtClean="0"/>
              <a:t>struktur</a:t>
            </a:r>
            <a:r>
              <a:rPr lang="en-US" dirty="0" smtClean="0"/>
              <a:t> </a:t>
            </a:r>
            <a:r>
              <a:rPr lang="en-US" dirty="0" err="1" smtClean="0"/>
              <a:t>fisik</a:t>
            </a:r>
            <a:r>
              <a:rPr lang="en-US" dirty="0" smtClean="0"/>
              <a:t> PL</a:t>
            </a:r>
          </a:p>
          <a:p>
            <a:r>
              <a:rPr lang="en-US" dirty="0" err="1" smtClean="0"/>
              <a:t>Kenyataanya</a:t>
            </a:r>
            <a:r>
              <a:rPr lang="en-US" dirty="0" smtClean="0"/>
              <a:t>, </a:t>
            </a:r>
            <a:r>
              <a:rPr lang="en-US" dirty="0" err="1" smtClean="0"/>
              <a:t>arsitektur</a:t>
            </a:r>
            <a:r>
              <a:rPr lang="en-US" dirty="0" smtClean="0"/>
              <a:t> </a:t>
            </a:r>
            <a:r>
              <a:rPr lang="en-US" dirty="0" err="1" smtClean="0"/>
              <a:t>juga</a:t>
            </a:r>
            <a:r>
              <a:rPr lang="en-US" dirty="0" smtClean="0"/>
              <a:t> </a:t>
            </a:r>
            <a:r>
              <a:rPr lang="en-US" dirty="0" err="1" smtClean="0"/>
              <a:t>menggambarkan</a:t>
            </a:r>
            <a:r>
              <a:rPr lang="en-US" dirty="0" smtClean="0"/>
              <a:t> </a:t>
            </a:r>
            <a:r>
              <a:rPr lang="en-US" dirty="0" err="1" smtClean="0"/>
              <a:t>cara</a:t>
            </a:r>
            <a:r>
              <a:rPr lang="en-US" dirty="0" smtClean="0"/>
              <a:t> </a:t>
            </a:r>
            <a:r>
              <a:rPr lang="en-US" dirty="0" err="1" smtClean="0"/>
              <a:t>berbagai</a:t>
            </a:r>
            <a:r>
              <a:rPr lang="en-US" dirty="0" smtClean="0"/>
              <a:t> </a:t>
            </a:r>
            <a:r>
              <a:rPr lang="en-US" dirty="0" err="1" smtClean="0"/>
              <a:t>komponen</a:t>
            </a:r>
            <a:r>
              <a:rPr lang="en-US" dirty="0" smtClean="0"/>
              <a:t> PL </a:t>
            </a:r>
            <a:r>
              <a:rPr lang="en-US" dirty="0" err="1" smtClean="0"/>
              <a:t>diintegrasikan</a:t>
            </a:r>
            <a:r>
              <a:rPr lang="en-US" dirty="0" smtClean="0"/>
              <a:t> </a:t>
            </a:r>
            <a:r>
              <a:rPr lang="en-US" dirty="0" err="1" smtClean="0"/>
              <a:t>membentuk</a:t>
            </a:r>
            <a:r>
              <a:rPr lang="en-US" dirty="0" smtClean="0"/>
              <a:t> </a:t>
            </a:r>
            <a:r>
              <a:rPr lang="en-US" dirty="0" err="1" smtClean="0"/>
              <a:t>satu</a:t>
            </a:r>
            <a:r>
              <a:rPr lang="en-US" dirty="0" smtClean="0"/>
              <a:t> </a:t>
            </a:r>
            <a:r>
              <a:rPr lang="en-US" dirty="0" err="1" smtClean="0"/>
              <a:t>kesatuan</a:t>
            </a:r>
            <a:r>
              <a:rPr lang="en-US" dirty="0" smtClean="0"/>
              <a:t>.</a:t>
            </a:r>
          </a:p>
          <a:p>
            <a:r>
              <a:rPr lang="en-US" dirty="0" err="1" smtClean="0"/>
              <a:t>Arsitektur</a:t>
            </a:r>
            <a:r>
              <a:rPr lang="en-US" dirty="0" smtClean="0"/>
              <a:t> PL </a:t>
            </a:r>
            <a:r>
              <a:rPr lang="en-US" dirty="0" err="1" smtClean="0"/>
              <a:t>adalah</a:t>
            </a:r>
            <a:r>
              <a:rPr lang="en-US" dirty="0" smtClean="0"/>
              <a:t> </a:t>
            </a:r>
            <a:r>
              <a:rPr lang="en-US" dirty="0" err="1" smtClean="0"/>
              <a:t>struktur</a:t>
            </a:r>
            <a:r>
              <a:rPr lang="en-US" dirty="0" smtClean="0"/>
              <a:t> yang </a:t>
            </a:r>
            <a:r>
              <a:rPr lang="en-US" dirty="0" err="1" smtClean="0"/>
              <a:t>terdiri</a:t>
            </a:r>
            <a:r>
              <a:rPr lang="en-US" dirty="0" smtClean="0"/>
              <a:t> </a:t>
            </a:r>
            <a:r>
              <a:rPr lang="en-US" dirty="0" err="1" smtClean="0"/>
              <a:t>atas</a:t>
            </a:r>
            <a:r>
              <a:rPr lang="en-US" dirty="0" smtClean="0"/>
              <a:t> </a:t>
            </a:r>
            <a:r>
              <a:rPr lang="en-US" dirty="0" err="1" smtClean="0"/>
              <a:t>komponen</a:t>
            </a:r>
            <a:r>
              <a:rPr lang="en-US" dirty="0" smtClean="0"/>
              <a:t> PL, </a:t>
            </a:r>
            <a:r>
              <a:rPr lang="en-US" dirty="0" err="1" smtClean="0"/>
              <a:t>properti</a:t>
            </a:r>
            <a:r>
              <a:rPr lang="en-US" dirty="0" smtClean="0"/>
              <a:t> </a:t>
            </a:r>
            <a:r>
              <a:rPr lang="en-US" dirty="0" err="1" smtClean="0"/>
              <a:t>komponen</a:t>
            </a:r>
            <a:r>
              <a:rPr lang="en-US" dirty="0" smtClean="0"/>
              <a:t> yang </a:t>
            </a:r>
            <a:r>
              <a:rPr lang="en-US" dirty="0" err="1" smtClean="0"/>
              <a:t>tampak</a:t>
            </a:r>
            <a:r>
              <a:rPr lang="en-US" dirty="0" smtClean="0"/>
              <a:t> </a:t>
            </a:r>
            <a:r>
              <a:rPr lang="en-US" dirty="0" err="1" smtClean="0"/>
              <a:t>dari</a:t>
            </a:r>
            <a:r>
              <a:rPr lang="en-US" dirty="0" smtClean="0"/>
              <a:t> </a:t>
            </a:r>
            <a:r>
              <a:rPr lang="en-US" dirty="0" err="1" smtClean="0"/>
              <a:t>luar</a:t>
            </a:r>
            <a:r>
              <a:rPr lang="en-US" dirty="0" smtClean="0"/>
              <a:t> </a:t>
            </a:r>
            <a:r>
              <a:rPr lang="en-US" dirty="0" err="1" smtClean="0"/>
              <a:t>dan</a:t>
            </a:r>
            <a:r>
              <a:rPr lang="en-US" dirty="0" smtClean="0"/>
              <a:t> </a:t>
            </a:r>
            <a:r>
              <a:rPr lang="en-US" dirty="0" err="1" smtClean="0"/>
              <a:t>hubungan</a:t>
            </a:r>
            <a:r>
              <a:rPr lang="en-US" dirty="0" smtClean="0"/>
              <a:t> </a:t>
            </a:r>
            <a:r>
              <a:rPr lang="en-US" dirty="0" err="1" smtClean="0"/>
              <a:t>antar</a:t>
            </a:r>
            <a:r>
              <a:rPr lang="en-US" dirty="0" smtClean="0"/>
              <a:t> </a:t>
            </a:r>
            <a:r>
              <a:rPr lang="en-US" dirty="0" err="1" smtClean="0"/>
              <a:t>komponen</a:t>
            </a:r>
            <a:r>
              <a:rPr lang="en-US" dirty="0" smtClean="0"/>
              <a:t>. </a:t>
            </a:r>
            <a:r>
              <a:rPr lang="en-US" sz="2400" dirty="0" smtClean="0"/>
              <a:t>[Bass, Clements, </a:t>
            </a:r>
            <a:r>
              <a:rPr lang="en-US" sz="2400" dirty="0" err="1" smtClean="0"/>
              <a:t>Kazman</a:t>
            </a:r>
            <a:r>
              <a:rPr lang="en-US" sz="2400" dirty="0" smtClean="0"/>
              <a:t> ‘03]</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10</a:t>
            </a:fld>
            <a:endParaRPr lang="en-US"/>
          </a:p>
        </p:txBody>
      </p:sp>
      <p:sp>
        <p:nvSpPr>
          <p:cNvPr id="7" name="Rectangle 6"/>
          <p:cNvSpPr/>
          <p:nvPr/>
        </p:nvSpPr>
        <p:spPr>
          <a:xfrm>
            <a:off x="5835391" y="6169223"/>
            <a:ext cx="2699009" cy="307777"/>
          </a:xfrm>
          <a:prstGeom prst="rect">
            <a:avLst/>
          </a:prstGeom>
        </p:spPr>
        <p:txBody>
          <a:bodyPr wrap="none">
            <a:spAutoFit/>
          </a:bodyPr>
          <a:lstStyle/>
          <a:p>
            <a:r>
              <a:rPr lang="en-US" sz="1400" b="1" i="1" dirty="0" smtClean="0">
                <a:latin typeface="Times New Roman" pitchFamily="18" charset="0"/>
              </a:rPr>
              <a:t>* SEPA 8</a:t>
            </a:r>
            <a:r>
              <a:rPr lang="en-US" sz="1400" b="1" i="1" baseline="30000" dirty="0" smtClean="0">
                <a:latin typeface="Times New Roman" pitchFamily="18" charset="0"/>
              </a:rPr>
              <a:t>th</a:t>
            </a:r>
            <a:r>
              <a:rPr lang="en-US" sz="1400" b="1" i="1" dirty="0" smtClean="0">
                <a:latin typeface="Times New Roman" pitchFamily="18" charset="0"/>
              </a:rPr>
              <a:t> </a:t>
            </a:r>
            <a:r>
              <a:rPr lang="en-US" sz="1400" b="1" i="1" dirty="0" err="1" smtClean="0">
                <a:latin typeface="Times New Roman" pitchFamily="18" charset="0"/>
              </a:rPr>
              <a:t>ed</a:t>
            </a:r>
            <a:r>
              <a:rPr lang="en-US" sz="1400" b="1" i="1" dirty="0" smtClean="0">
                <a:latin typeface="Times New Roman" pitchFamily="18" charset="0"/>
              </a:rPr>
              <a:t>, Roger S. Pressman</a:t>
            </a:r>
            <a:endParaRPr lang="en-US" sz="1400" dirty="0"/>
          </a:p>
        </p:txBody>
      </p:sp>
    </p:spTree>
    <p:extLst>
      <p:ext uri="{BB962C8B-B14F-4D97-AF65-F5344CB8AC3E}">
        <p14:creationId xmlns:p14="http://schemas.microsoft.com/office/powerpoint/2010/main" val="173145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Pentingnya</a:t>
            </a:r>
            <a:r>
              <a:rPr lang="en-US" dirty="0" smtClean="0"/>
              <a:t> </a:t>
            </a:r>
            <a:r>
              <a:rPr lang="en-US" dirty="0" err="1"/>
              <a:t>A</a:t>
            </a:r>
            <a:r>
              <a:rPr lang="en-US" dirty="0" err="1" smtClean="0"/>
              <a:t>rsitektur</a:t>
            </a:r>
            <a:r>
              <a:rPr lang="en-US" dirty="0" smtClean="0"/>
              <a:t> </a:t>
            </a:r>
            <a:endParaRPr lang="en-US" dirty="0"/>
          </a:p>
        </p:txBody>
      </p:sp>
      <p:sp>
        <p:nvSpPr>
          <p:cNvPr id="3" name="Content Placeholder 2"/>
          <p:cNvSpPr>
            <a:spLocks noGrp="1"/>
          </p:cNvSpPr>
          <p:nvPr>
            <p:ph idx="1"/>
          </p:nvPr>
        </p:nvSpPr>
        <p:spPr/>
        <p:txBody>
          <a:bodyPr/>
          <a:lstStyle/>
          <a:p>
            <a:r>
              <a:rPr lang="en-US" dirty="0" smtClean="0"/>
              <a:t>3 </a:t>
            </a:r>
            <a:r>
              <a:rPr lang="en-US" dirty="0" err="1" smtClean="0"/>
              <a:t>kunci</a:t>
            </a:r>
            <a:r>
              <a:rPr lang="en-US" dirty="0" smtClean="0"/>
              <a:t> </a:t>
            </a:r>
            <a:r>
              <a:rPr lang="en-US" dirty="0" err="1" smtClean="0"/>
              <a:t>penting</a:t>
            </a:r>
            <a:r>
              <a:rPr lang="en-US" dirty="0" smtClean="0"/>
              <a:t> [Bass ‘03]</a:t>
            </a:r>
          </a:p>
          <a:p>
            <a:pPr lvl="1"/>
            <a:r>
              <a:rPr lang="en-US" dirty="0" err="1" smtClean="0"/>
              <a:t>Arsitektur</a:t>
            </a:r>
            <a:r>
              <a:rPr lang="en-US" dirty="0" smtClean="0"/>
              <a:t> PL </a:t>
            </a:r>
            <a:r>
              <a:rPr lang="en-US" dirty="0" err="1" smtClean="0"/>
              <a:t>menyediakan</a:t>
            </a:r>
            <a:r>
              <a:rPr lang="en-US" dirty="0" smtClean="0"/>
              <a:t> </a:t>
            </a:r>
            <a:r>
              <a:rPr lang="en-US" dirty="0" err="1" smtClean="0"/>
              <a:t>suatu</a:t>
            </a:r>
            <a:r>
              <a:rPr lang="en-US" dirty="0" smtClean="0"/>
              <a:t> </a:t>
            </a:r>
            <a:r>
              <a:rPr lang="en-US" dirty="0" err="1" smtClean="0"/>
              <a:t>representasi</a:t>
            </a:r>
            <a:r>
              <a:rPr lang="en-US" dirty="0" smtClean="0"/>
              <a:t> yang </a:t>
            </a:r>
            <a:r>
              <a:rPr lang="en-US" dirty="0" err="1" smtClean="0"/>
              <a:t>memfasilitasi</a:t>
            </a:r>
            <a:r>
              <a:rPr lang="en-US" dirty="0" smtClean="0"/>
              <a:t> </a:t>
            </a:r>
            <a:r>
              <a:rPr lang="en-US" dirty="0" err="1" smtClean="0"/>
              <a:t>komunikasi</a:t>
            </a:r>
            <a:r>
              <a:rPr lang="en-US" dirty="0" smtClean="0"/>
              <a:t> </a:t>
            </a:r>
            <a:r>
              <a:rPr lang="en-US" dirty="0" err="1" smtClean="0"/>
              <a:t>antar</a:t>
            </a:r>
            <a:r>
              <a:rPr lang="en-US" dirty="0" smtClean="0"/>
              <a:t> </a:t>
            </a:r>
            <a:r>
              <a:rPr lang="en-US" dirty="0" err="1" smtClean="0"/>
              <a:t>seluruh</a:t>
            </a:r>
            <a:r>
              <a:rPr lang="en-US" dirty="0" smtClean="0"/>
              <a:t> stakeholder.</a:t>
            </a:r>
          </a:p>
          <a:p>
            <a:pPr lvl="1"/>
            <a:r>
              <a:rPr lang="en-US" dirty="0" err="1" smtClean="0"/>
              <a:t>Arsitektur</a:t>
            </a:r>
            <a:r>
              <a:rPr lang="en-US" dirty="0" smtClean="0"/>
              <a:t> </a:t>
            </a:r>
            <a:r>
              <a:rPr lang="en-US" dirty="0" err="1" smtClean="0"/>
              <a:t>mendasari</a:t>
            </a:r>
            <a:r>
              <a:rPr lang="en-US" dirty="0" smtClean="0"/>
              <a:t> </a:t>
            </a:r>
            <a:r>
              <a:rPr lang="en-US" dirty="0" err="1" smtClean="0"/>
              <a:t>keputusan</a:t>
            </a:r>
            <a:r>
              <a:rPr lang="en-US" dirty="0" smtClean="0"/>
              <a:t> </a:t>
            </a:r>
            <a:r>
              <a:rPr lang="en-US" dirty="0" err="1" smtClean="0"/>
              <a:t>awal</a:t>
            </a:r>
            <a:r>
              <a:rPr lang="en-US" dirty="0" smtClean="0"/>
              <a:t> </a:t>
            </a:r>
            <a:r>
              <a:rPr lang="en-US" dirty="0" err="1" smtClean="0"/>
              <a:t>desain</a:t>
            </a:r>
            <a:r>
              <a:rPr lang="en-US" dirty="0" smtClean="0"/>
              <a:t> PL yang </a:t>
            </a:r>
            <a:r>
              <a:rPr lang="en-US" dirty="0" err="1" smtClean="0"/>
              <a:t>mempunyai</a:t>
            </a:r>
            <a:r>
              <a:rPr lang="en-US" dirty="0" smtClean="0"/>
              <a:t> </a:t>
            </a:r>
            <a:r>
              <a:rPr lang="en-US" dirty="0" err="1" smtClean="0"/>
              <a:t>pengaruh</a:t>
            </a:r>
            <a:r>
              <a:rPr lang="en-US" dirty="0" smtClean="0"/>
              <a:t> </a:t>
            </a:r>
            <a:r>
              <a:rPr lang="en-US" dirty="0" err="1" smtClean="0"/>
              <a:t>kuat</a:t>
            </a:r>
            <a:r>
              <a:rPr lang="en-US" dirty="0" smtClean="0"/>
              <a:t> </a:t>
            </a:r>
            <a:r>
              <a:rPr lang="en-US" dirty="0" err="1" smtClean="0"/>
              <a:t>dalam</a:t>
            </a:r>
            <a:r>
              <a:rPr lang="en-US" dirty="0" smtClean="0"/>
              <a:t> </a:t>
            </a:r>
            <a:r>
              <a:rPr lang="en-US" dirty="0" err="1" smtClean="0"/>
              <a:t>seluruh</a:t>
            </a:r>
            <a:r>
              <a:rPr lang="en-US" dirty="0" smtClean="0"/>
              <a:t> </a:t>
            </a:r>
            <a:r>
              <a:rPr lang="en-US" dirty="0" err="1" smtClean="0"/>
              <a:t>tahap</a:t>
            </a:r>
            <a:r>
              <a:rPr lang="en-US" dirty="0" smtClean="0"/>
              <a:t> </a:t>
            </a:r>
            <a:r>
              <a:rPr lang="en-US" dirty="0" err="1" smtClean="0"/>
              <a:t>rekayasa</a:t>
            </a:r>
            <a:r>
              <a:rPr lang="en-US" dirty="0" smtClean="0"/>
              <a:t> PL yang </a:t>
            </a:r>
            <a:r>
              <a:rPr lang="en-US" dirty="0" err="1" smtClean="0"/>
              <a:t>mengikutinya</a:t>
            </a:r>
            <a:r>
              <a:rPr lang="en-US" dirty="0" smtClean="0"/>
              <a:t>.</a:t>
            </a:r>
          </a:p>
          <a:p>
            <a:pPr lvl="1"/>
            <a:r>
              <a:rPr lang="en-US" dirty="0" err="1" smtClean="0"/>
              <a:t>Aritektur</a:t>
            </a:r>
            <a:r>
              <a:rPr lang="en-US" dirty="0" smtClean="0"/>
              <a:t> </a:t>
            </a:r>
            <a:r>
              <a:rPr lang="en-US" dirty="0" err="1" smtClean="0"/>
              <a:t>mendasari</a:t>
            </a:r>
            <a:r>
              <a:rPr lang="en-US" dirty="0" smtClean="0"/>
              <a:t> model </a:t>
            </a:r>
            <a:r>
              <a:rPr lang="en-US" dirty="0" err="1" smtClean="0"/>
              <a:t>mengenai</a:t>
            </a:r>
            <a:r>
              <a:rPr lang="en-US" dirty="0" smtClean="0"/>
              <a:t> </a:t>
            </a:r>
            <a:r>
              <a:rPr lang="en-US" dirty="0" err="1" smtClean="0"/>
              <a:t>sistem</a:t>
            </a:r>
            <a:r>
              <a:rPr lang="en-US" dirty="0" smtClean="0"/>
              <a:t> </a:t>
            </a:r>
            <a:r>
              <a:rPr lang="en-US" dirty="0" err="1" smtClean="0"/>
              <a:t>distrukturkan</a:t>
            </a:r>
            <a:r>
              <a:rPr lang="en-US" dirty="0" smtClean="0"/>
              <a:t> </a:t>
            </a:r>
            <a:r>
              <a:rPr lang="en-US" dirty="0" err="1" smtClean="0"/>
              <a:t>dan</a:t>
            </a:r>
            <a:r>
              <a:rPr lang="en-US" dirty="0" smtClean="0"/>
              <a:t> </a:t>
            </a:r>
            <a:r>
              <a:rPr lang="en-US" dirty="0" err="1" smtClean="0"/>
              <a:t>bagaimana</a:t>
            </a:r>
            <a:r>
              <a:rPr lang="en-US" dirty="0" smtClean="0"/>
              <a:t> </a:t>
            </a:r>
            <a:r>
              <a:rPr lang="en-US" dirty="0" err="1" smtClean="0"/>
              <a:t>komponen</a:t>
            </a:r>
            <a:r>
              <a:rPr lang="en-US" dirty="0" smtClean="0"/>
              <a:t> </a:t>
            </a:r>
            <a:r>
              <a:rPr lang="en-US" dirty="0" err="1" smtClean="0"/>
              <a:t>bekerja</a:t>
            </a:r>
            <a:r>
              <a:rPr lang="en-US" dirty="0" smtClean="0"/>
              <a:t> </a:t>
            </a:r>
            <a:r>
              <a:rPr lang="en-US" dirty="0" err="1" smtClean="0"/>
              <a:t>bersama</a:t>
            </a:r>
            <a:r>
              <a:rPr lang="en-US" dirty="0" smtClean="0"/>
              <a:t>.</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11</a:t>
            </a:fld>
            <a:endParaRPr lang="en-US"/>
          </a:p>
        </p:txBody>
      </p:sp>
      <p:sp>
        <p:nvSpPr>
          <p:cNvPr id="7" name="Rectangle 6"/>
          <p:cNvSpPr/>
          <p:nvPr/>
        </p:nvSpPr>
        <p:spPr>
          <a:xfrm>
            <a:off x="5911591" y="6096000"/>
            <a:ext cx="2699009" cy="307777"/>
          </a:xfrm>
          <a:prstGeom prst="rect">
            <a:avLst/>
          </a:prstGeom>
        </p:spPr>
        <p:txBody>
          <a:bodyPr wrap="none">
            <a:spAutoFit/>
          </a:bodyPr>
          <a:lstStyle/>
          <a:p>
            <a:r>
              <a:rPr lang="en-US" sz="1400" b="1" i="1" dirty="0" smtClean="0">
                <a:latin typeface="Times New Roman" pitchFamily="18" charset="0"/>
              </a:rPr>
              <a:t>* SEPA 8</a:t>
            </a:r>
            <a:r>
              <a:rPr lang="en-US" sz="1400" b="1" i="1" baseline="30000" dirty="0" smtClean="0">
                <a:latin typeface="Times New Roman" pitchFamily="18" charset="0"/>
              </a:rPr>
              <a:t>th</a:t>
            </a:r>
            <a:r>
              <a:rPr lang="en-US" sz="1400" b="1" i="1" dirty="0" smtClean="0">
                <a:latin typeface="Times New Roman" pitchFamily="18" charset="0"/>
              </a:rPr>
              <a:t> </a:t>
            </a:r>
            <a:r>
              <a:rPr lang="en-US" sz="1400" b="1" i="1" dirty="0" err="1" smtClean="0">
                <a:latin typeface="Times New Roman" pitchFamily="18" charset="0"/>
              </a:rPr>
              <a:t>ed</a:t>
            </a:r>
            <a:r>
              <a:rPr lang="en-US" sz="1400" b="1" i="1" dirty="0" smtClean="0">
                <a:latin typeface="Times New Roman" pitchFamily="18" charset="0"/>
              </a:rPr>
              <a:t>, Roger S. Pressman</a:t>
            </a:r>
            <a:endParaRPr lang="en-US" sz="1400" dirty="0"/>
          </a:p>
        </p:txBody>
      </p:sp>
    </p:spTree>
    <p:extLst>
      <p:ext uri="{BB962C8B-B14F-4D97-AF65-F5344CB8AC3E}">
        <p14:creationId xmlns:p14="http://schemas.microsoft.com/office/powerpoint/2010/main" val="3045625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Gaya </a:t>
            </a:r>
            <a:r>
              <a:rPr lang="en-US" dirty="0" err="1" smtClean="0"/>
              <a:t>Arsitektur</a:t>
            </a:r>
            <a:r>
              <a:rPr lang="en-US" dirty="0" smtClean="0"/>
              <a:t> </a:t>
            </a:r>
            <a:br>
              <a:rPr lang="en-US" dirty="0" smtClean="0"/>
            </a:br>
            <a:r>
              <a:rPr lang="en-US" sz="3200" dirty="0"/>
              <a:t>(</a:t>
            </a:r>
            <a:r>
              <a:rPr lang="en-US" sz="3200" dirty="0" smtClean="0"/>
              <a:t>Architectural Style)</a:t>
            </a:r>
            <a:endParaRPr lang="en-US" dirty="0"/>
          </a:p>
        </p:txBody>
      </p:sp>
      <p:sp>
        <p:nvSpPr>
          <p:cNvPr id="3" name="Content Placeholder 2"/>
          <p:cNvSpPr>
            <a:spLocks noGrp="1"/>
          </p:cNvSpPr>
          <p:nvPr>
            <p:ph idx="1"/>
          </p:nvPr>
        </p:nvSpPr>
        <p:spPr>
          <a:xfrm>
            <a:off x="228600" y="1600200"/>
            <a:ext cx="8686800" cy="4525963"/>
          </a:xfrm>
        </p:spPr>
        <p:txBody>
          <a:bodyPr/>
          <a:lstStyle/>
          <a:p>
            <a:pPr marL="0" indent="0">
              <a:buNone/>
            </a:pPr>
            <a:r>
              <a:rPr lang="en-US" sz="2800" dirty="0" smtClean="0"/>
              <a:t>Gaya </a:t>
            </a:r>
            <a:r>
              <a:rPr lang="en-US" sz="2800" dirty="0" err="1" smtClean="0"/>
              <a:t>arsitektur</a:t>
            </a:r>
            <a:r>
              <a:rPr lang="en-US" sz="2800" dirty="0" smtClean="0"/>
              <a:t> </a:t>
            </a:r>
            <a:r>
              <a:rPr lang="en-US" sz="2800" dirty="0" err="1" smtClean="0"/>
              <a:t>menggambarkan</a:t>
            </a:r>
            <a:r>
              <a:rPr lang="en-US" sz="2800" dirty="0" smtClean="0"/>
              <a:t> </a:t>
            </a:r>
            <a:r>
              <a:rPr lang="en-US" sz="2800" dirty="0" err="1" smtClean="0"/>
              <a:t>kategori</a:t>
            </a:r>
            <a:r>
              <a:rPr lang="en-US" sz="2800" dirty="0" smtClean="0"/>
              <a:t> </a:t>
            </a:r>
            <a:r>
              <a:rPr lang="en-US" sz="2800" dirty="0" err="1" smtClean="0"/>
              <a:t>sistem</a:t>
            </a:r>
            <a:r>
              <a:rPr lang="en-US" sz="2800" dirty="0" smtClean="0"/>
              <a:t> yang </a:t>
            </a:r>
            <a:r>
              <a:rPr lang="en-US" sz="2800" dirty="0" err="1" smtClean="0"/>
              <a:t>mencakup</a:t>
            </a:r>
            <a:r>
              <a:rPr lang="en-US" sz="2800" dirty="0" smtClean="0"/>
              <a:t> </a:t>
            </a:r>
            <a:r>
              <a:rPr lang="en-US" sz="2800" dirty="0"/>
              <a:t>[Bass ‘03] </a:t>
            </a:r>
            <a:r>
              <a:rPr lang="en-US" sz="2800" dirty="0" smtClean="0"/>
              <a:t>:</a:t>
            </a:r>
          </a:p>
          <a:p>
            <a:pPr marL="971550" lvl="1" indent="-514350">
              <a:buFont typeface="+mj-lt"/>
              <a:buAutoNum type="arabicPeriod"/>
            </a:pPr>
            <a:r>
              <a:rPr lang="en-US" sz="2400" dirty="0" err="1" smtClean="0"/>
              <a:t>Sekumpulan</a:t>
            </a:r>
            <a:r>
              <a:rPr lang="en-US" sz="2400" dirty="0" smtClean="0"/>
              <a:t> </a:t>
            </a:r>
            <a:r>
              <a:rPr lang="en-US" sz="2400" dirty="0" err="1" smtClean="0"/>
              <a:t>komponen</a:t>
            </a:r>
            <a:r>
              <a:rPr lang="en-US" sz="2400" dirty="0" smtClean="0"/>
              <a:t> (DB, </a:t>
            </a:r>
            <a:r>
              <a:rPr lang="en-US" sz="2400" dirty="0" err="1" smtClean="0"/>
              <a:t>modul</a:t>
            </a:r>
            <a:r>
              <a:rPr lang="en-US" sz="2400" dirty="0" smtClean="0"/>
              <a:t>) yang </a:t>
            </a:r>
            <a:r>
              <a:rPr lang="en-US" sz="2400" dirty="0" err="1" smtClean="0"/>
              <a:t>melakukan</a:t>
            </a:r>
            <a:r>
              <a:rPr lang="en-US" sz="2400" dirty="0" smtClean="0"/>
              <a:t> </a:t>
            </a:r>
            <a:r>
              <a:rPr lang="en-US" sz="2400" dirty="0" err="1" smtClean="0"/>
              <a:t>fungsi</a:t>
            </a:r>
            <a:r>
              <a:rPr lang="en-US" sz="2400" dirty="0" smtClean="0"/>
              <a:t> yang </a:t>
            </a:r>
            <a:r>
              <a:rPr lang="en-US" sz="2400" dirty="0" err="1" smtClean="0"/>
              <a:t>diperlukan</a:t>
            </a:r>
            <a:r>
              <a:rPr lang="en-US" sz="2400" dirty="0" smtClean="0"/>
              <a:t> </a:t>
            </a:r>
            <a:r>
              <a:rPr lang="en-US" sz="2400" dirty="0" err="1" smtClean="0"/>
              <a:t>sistem</a:t>
            </a:r>
            <a:endParaRPr lang="en-US" sz="2400" dirty="0" smtClean="0"/>
          </a:p>
          <a:p>
            <a:pPr marL="971550" lvl="1" indent="-514350">
              <a:buFont typeface="+mj-lt"/>
              <a:buAutoNum type="arabicPeriod"/>
            </a:pPr>
            <a:r>
              <a:rPr lang="en-US" sz="2400" dirty="0" err="1" smtClean="0"/>
              <a:t>Sekumpulan</a:t>
            </a:r>
            <a:r>
              <a:rPr lang="en-US" sz="2400" dirty="0" smtClean="0"/>
              <a:t> </a:t>
            </a:r>
            <a:r>
              <a:rPr lang="en-US" sz="2400" dirty="0" err="1" smtClean="0"/>
              <a:t>penghubung</a:t>
            </a:r>
            <a:r>
              <a:rPr lang="en-US" sz="2400" dirty="0" smtClean="0"/>
              <a:t> yang </a:t>
            </a:r>
            <a:r>
              <a:rPr lang="en-US" sz="2400" dirty="0" err="1" smtClean="0"/>
              <a:t>memungkinkan</a:t>
            </a:r>
            <a:r>
              <a:rPr lang="en-US" sz="2400" dirty="0" smtClean="0"/>
              <a:t> </a:t>
            </a:r>
            <a:r>
              <a:rPr lang="en-US" sz="2400" dirty="0" err="1" smtClean="0"/>
              <a:t>komunikasi</a:t>
            </a:r>
            <a:r>
              <a:rPr lang="en-US" sz="2400" dirty="0" smtClean="0"/>
              <a:t>, </a:t>
            </a:r>
            <a:r>
              <a:rPr lang="en-US" sz="2400" dirty="0" err="1" smtClean="0"/>
              <a:t>koordinasi</a:t>
            </a:r>
            <a:r>
              <a:rPr lang="en-US" sz="2400" dirty="0" smtClean="0"/>
              <a:t> </a:t>
            </a:r>
            <a:r>
              <a:rPr lang="en-US" sz="2400" dirty="0" err="1" smtClean="0"/>
              <a:t>dan</a:t>
            </a:r>
            <a:r>
              <a:rPr lang="en-US" sz="2400" dirty="0" smtClean="0"/>
              <a:t> </a:t>
            </a:r>
            <a:r>
              <a:rPr lang="en-US" sz="2400" dirty="0" err="1" smtClean="0"/>
              <a:t>kerjasama</a:t>
            </a:r>
            <a:r>
              <a:rPr lang="en-US" sz="2400" dirty="0" smtClean="0"/>
              <a:t> </a:t>
            </a:r>
            <a:r>
              <a:rPr lang="en-US" sz="2400" dirty="0" err="1" smtClean="0"/>
              <a:t>antar</a:t>
            </a:r>
            <a:r>
              <a:rPr lang="en-US" sz="2400" dirty="0" smtClean="0"/>
              <a:t> </a:t>
            </a:r>
            <a:r>
              <a:rPr lang="en-US" sz="2400" dirty="0" err="1" smtClean="0"/>
              <a:t>komponen</a:t>
            </a:r>
            <a:endParaRPr lang="en-US" sz="2400" dirty="0" smtClean="0"/>
          </a:p>
          <a:p>
            <a:pPr marL="971550" lvl="1" indent="-514350">
              <a:buFont typeface="+mj-lt"/>
              <a:buAutoNum type="arabicPeriod"/>
            </a:pPr>
            <a:r>
              <a:rPr lang="en-US" sz="2400" dirty="0" err="1" smtClean="0"/>
              <a:t>Batasan</a:t>
            </a:r>
            <a:r>
              <a:rPr lang="en-US" sz="2400" dirty="0" smtClean="0"/>
              <a:t> yang </a:t>
            </a:r>
            <a:r>
              <a:rPr lang="en-US" sz="2400" dirty="0" err="1" smtClean="0"/>
              <a:t>mendefinisikan</a:t>
            </a:r>
            <a:r>
              <a:rPr lang="en-US" sz="2400" dirty="0" smtClean="0"/>
              <a:t> </a:t>
            </a:r>
            <a:r>
              <a:rPr lang="en-US" sz="2400" dirty="0" err="1" smtClean="0"/>
              <a:t>komponen</a:t>
            </a:r>
            <a:r>
              <a:rPr lang="en-US" sz="2400" dirty="0" smtClean="0"/>
              <a:t> </a:t>
            </a:r>
            <a:r>
              <a:rPr lang="en-US" sz="2400" dirty="0" err="1" smtClean="0"/>
              <a:t>dapat</a:t>
            </a:r>
            <a:r>
              <a:rPr lang="en-US" sz="2400" dirty="0" smtClean="0"/>
              <a:t> </a:t>
            </a:r>
            <a:r>
              <a:rPr lang="en-US" sz="2400" dirty="0" err="1" smtClean="0"/>
              <a:t>diintegrasikan</a:t>
            </a:r>
            <a:r>
              <a:rPr lang="en-US" sz="2400" dirty="0" smtClean="0"/>
              <a:t> </a:t>
            </a:r>
            <a:r>
              <a:rPr lang="en-US" sz="2400" dirty="0" err="1" smtClean="0"/>
              <a:t>untuk</a:t>
            </a:r>
            <a:r>
              <a:rPr lang="en-US" sz="2400" dirty="0" smtClean="0"/>
              <a:t> </a:t>
            </a:r>
            <a:r>
              <a:rPr lang="en-US" sz="2400" dirty="0" err="1" smtClean="0"/>
              <a:t>membangun</a:t>
            </a:r>
            <a:r>
              <a:rPr lang="en-US" sz="2400" dirty="0" smtClean="0"/>
              <a:t> </a:t>
            </a:r>
            <a:r>
              <a:rPr lang="en-US" sz="2400" dirty="0" err="1" smtClean="0"/>
              <a:t>sistem</a:t>
            </a:r>
            <a:endParaRPr lang="en-US" sz="2400" dirty="0" smtClean="0"/>
          </a:p>
          <a:p>
            <a:pPr marL="971550" lvl="1" indent="-514350">
              <a:buFont typeface="+mj-lt"/>
              <a:buAutoNum type="arabicPeriod"/>
            </a:pPr>
            <a:r>
              <a:rPr lang="en-US" sz="2400" dirty="0" smtClean="0"/>
              <a:t>Model </a:t>
            </a:r>
            <a:r>
              <a:rPr lang="en-US" sz="2400" dirty="0" err="1" smtClean="0"/>
              <a:t>semantik</a:t>
            </a:r>
            <a:r>
              <a:rPr lang="en-US" sz="2400" dirty="0" smtClean="0"/>
              <a:t> yang </a:t>
            </a:r>
            <a:r>
              <a:rPr lang="en-US" sz="2400" dirty="0" err="1" smtClean="0"/>
              <a:t>memungkinkan</a:t>
            </a:r>
            <a:r>
              <a:rPr lang="en-US" sz="2400" dirty="0" smtClean="0"/>
              <a:t> </a:t>
            </a:r>
            <a:r>
              <a:rPr lang="en-US" sz="2400" dirty="0" err="1" smtClean="0"/>
              <a:t>perancang</a:t>
            </a:r>
            <a:r>
              <a:rPr lang="en-US" sz="2400" dirty="0" smtClean="0"/>
              <a:t> </a:t>
            </a:r>
            <a:r>
              <a:rPr lang="en-US" sz="2400" dirty="0" err="1" smtClean="0"/>
              <a:t>untuk</a:t>
            </a:r>
            <a:r>
              <a:rPr lang="en-US" sz="2400" dirty="0" smtClean="0"/>
              <a:t> </a:t>
            </a:r>
            <a:r>
              <a:rPr lang="en-US" sz="2400" dirty="0" err="1" smtClean="0"/>
              <a:t>memahami</a:t>
            </a:r>
            <a:r>
              <a:rPr lang="en-US" sz="2400" dirty="0" smtClean="0"/>
              <a:t> </a:t>
            </a:r>
            <a:r>
              <a:rPr lang="en-US" sz="2400" dirty="0" err="1" smtClean="0"/>
              <a:t>seluruh</a:t>
            </a:r>
            <a:r>
              <a:rPr lang="en-US" sz="2400" dirty="0" smtClean="0"/>
              <a:t> </a:t>
            </a:r>
            <a:r>
              <a:rPr lang="en-US" sz="2400" dirty="0" err="1" smtClean="0"/>
              <a:t>properti</a:t>
            </a:r>
            <a:r>
              <a:rPr lang="en-US" sz="2400" dirty="0" smtClean="0"/>
              <a:t> </a:t>
            </a:r>
            <a:r>
              <a:rPr lang="en-US" sz="2400" dirty="0" err="1" smtClean="0"/>
              <a:t>sistem</a:t>
            </a:r>
            <a:endParaRPr lang="en-US" sz="24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12</a:t>
            </a:fld>
            <a:endParaRPr lang="en-US"/>
          </a:p>
        </p:txBody>
      </p:sp>
      <p:sp>
        <p:nvSpPr>
          <p:cNvPr id="7" name="Rectangle 6"/>
          <p:cNvSpPr/>
          <p:nvPr/>
        </p:nvSpPr>
        <p:spPr>
          <a:xfrm>
            <a:off x="5911591" y="5943600"/>
            <a:ext cx="2699009" cy="307777"/>
          </a:xfrm>
          <a:prstGeom prst="rect">
            <a:avLst/>
          </a:prstGeom>
        </p:spPr>
        <p:txBody>
          <a:bodyPr wrap="none">
            <a:spAutoFit/>
          </a:bodyPr>
          <a:lstStyle/>
          <a:p>
            <a:r>
              <a:rPr lang="en-US" sz="1400" b="1" i="1" dirty="0" smtClean="0">
                <a:latin typeface="Times New Roman" pitchFamily="18" charset="0"/>
              </a:rPr>
              <a:t>* SEPA 8</a:t>
            </a:r>
            <a:r>
              <a:rPr lang="en-US" sz="1400" b="1" i="1" baseline="30000" dirty="0" smtClean="0">
                <a:latin typeface="Times New Roman" pitchFamily="18" charset="0"/>
              </a:rPr>
              <a:t>th</a:t>
            </a:r>
            <a:r>
              <a:rPr lang="en-US" sz="1400" b="1" i="1" dirty="0" smtClean="0">
                <a:latin typeface="Times New Roman" pitchFamily="18" charset="0"/>
              </a:rPr>
              <a:t> </a:t>
            </a:r>
            <a:r>
              <a:rPr lang="en-US" sz="1400" b="1" i="1" dirty="0" err="1" smtClean="0">
                <a:latin typeface="Times New Roman" pitchFamily="18" charset="0"/>
              </a:rPr>
              <a:t>ed</a:t>
            </a:r>
            <a:r>
              <a:rPr lang="en-US" sz="1400" b="1" i="1" dirty="0" smtClean="0">
                <a:latin typeface="Times New Roman" pitchFamily="18" charset="0"/>
              </a:rPr>
              <a:t>, Roger S. Pressman</a:t>
            </a:r>
            <a:endParaRPr lang="en-US" sz="1400" dirty="0"/>
          </a:p>
        </p:txBody>
      </p:sp>
    </p:spTree>
    <p:extLst>
      <p:ext uri="{BB962C8B-B14F-4D97-AF65-F5344CB8AC3E}">
        <p14:creationId xmlns:p14="http://schemas.microsoft.com/office/powerpoint/2010/main" val="346389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Macam</a:t>
            </a:r>
            <a:r>
              <a:rPr lang="en-US" dirty="0" smtClean="0"/>
              <a:t> Gaya </a:t>
            </a:r>
            <a:r>
              <a:rPr lang="en-US" dirty="0" err="1" smtClean="0"/>
              <a:t>Arsitektur</a:t>
            </a:r>
            <a:endParaRPr lang="en-US" dirty="0"/>
          </a:p>
        </p:txBody>
      </p:sp>
      <p:sp>
        <p:nvSpPr>
          <p:cNvPr id="3" name="Content Placeholder 2"/>
          <p:cNvSpPr>
            <a:spLocks noGrp="1"/>
          </p:cNvSpPr>
          <p:nvPr>
            <p:ph idx="1"/>
          </p:nvPr>
        </p:nvSpPr>
        <p:spPr/>
        <p:txBody>
          <a:bodyPr/>
          <a:lstStyle/>
          <a:p>
            <a:r>
              <a:rPr lang="en-US" dirty="0" err="1" smtClean="0"/>
              <a:t>Arsitektur</a:t>
            </a:r>
            <a:r>
              <a:rPr lang="en-US" dirty="0" smtClean="0"/>
              <a:t> Data-Centered</a:t>
            </a:r>
          </a:p>
          <a:p>
            <a:r>
              <a:rPr lang="en-US" dirty="0" err="1"/>
              <a:t>Arsitektur</a:t>
            </a:r>
            <a:r>
              <a:rPr lang="en-US" dirty="0"/>
              <a:t> Data Flow</a:t>
            </a:r>
            <a:endParaRPr lang="en-US" dirty="0" smtClean="0"/>
          </a:p>
          <a:p>
            <a:r>
              <a:rPr lang="en-US" dirty="0" err="1"/>
              <a:t>Arsitektur</a:t>
            </a:r>
            <a:r>
              <a:rPr lang="en-US" dirty="0"/>
              <a:t> Call </a:t>
            </a:r>
            <a:r>
              <a:rPr lang="en-US" dirty="0" smtClean="0"/>
              <a:t>&amp; Return</a:t>
            </a:r>
          </a:p>
          <a:p>
            <a:r>
              <a:rPr lang="en-US" dirty="0" err="1"/>
              <a:t>Arsitektur</a:t>
            </a:r>
            <a:r>
              <a:rPr lang="en-US" dirty="0"/>
              <a:t> OO</a:t>
            </a:r>
            <a:endParaRPr lang="en-US" dirty="0" smtClean="0"/>
          </a:p>
          <a:p>
            <a:r>
              <a:rPr lang="en-US" dirty="0" err="1"/>
              <a:t>Arsitektur</a:t>
            </a:r>
            <a:r>
              <a:rPr lang="en-US" dirty="0"/>
              <a:t> </a:t>
            </a:r>
            <a:r>
              <a:rPr lang="en-US" dirty="0" err="1" smtClean="0"/>
              <a:t>berlayer</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13</a:t>
            </a:fld>
            <a:endParaRPr lang="en-US"/>
          </a:p>
        </p:txBody>
      </p:sp>
      <p:sp>
        <p:nvSpPr>
          <p:cNvPr id="7" name="Rectangle 6"/>
          <p:cNvSpPr/>
          <p:nvPr/>
        </p:nvSpPr>
        <p:spPr>
          <a:xfrm>
            <a:off x="5911591" y="4873823"/>
            <a:ext cx="2699009" cy="307777"/>
          </a:xfrm>
          <a:prstGeom prst="rect">
            <a:avLst/>
          </a:prstGeom>
        </p:spPr>
        <p:txBody>
          <a:bodyPr wrap="none">
            <a:spAutoFit/>
          </a:bodyPr>
          <a:lstStyle/>
          <a:p>
            <a:r>
              <a:rPr lang="en-US" sz="1400" b="1" i="1" dirty="0" smtClean="0">
                <a:latin typeface="Times New Roman" pitchFamily="18" charset="0"/>
              </a:rPr>
              <a:t>* SEPA 8</a:t>
            </a:r>
            <a:r>
              <a:rPr lang="en-US" sz="1400" b="1" i="1" baseline="30000" dirty="0" smtClean="0">
                <a:latin typeface="Times New Roman" pitchFamily="18" charset="0"/>
              </a:rPr>
              <a:t>th</a:t>
            </a:r>
            <a:r>
              <a:rPr lang="en-US" sz="1400" b="1" i="1" dirty="0" smtClean="0">
                <a:latin typeface="Times New Roman" pitchFamily="18" charset="0"/>
              </a:rPr>
              <a:t> </a:t>
            </a:r>
            <a:r>
              <a:rPr lang="en-US" sz="1400" b="1" i="1" dirty="0" err="1" smtClean="0">
                <a:latin typeface="Times New Roman" pitchFamily="18" charset="0"/>
              </a:rPr>
              <a:t>ed</a:t>
            </a:r>
            <a:r>
              <a:rPr lang="en-US" sz="1400" b="1" i="1" dirty="0" smtClean="0">
                <a:latin typeface="Times New Roman" pitchFamily="18" charset="0"/>
              </a:rPr>
              <a:t>, Roger S. Pressman</a:t>
            </a:r>
            <a:endParaRPr lang="en-US" sz="1400" dirty="0"/>
          </a:p>
        </p:txBody>
      </p:sp>
    </p:spTree>
    <p:extLst>
      <p:ext uri="{BB962C8B-B14F-4D97-AF65-F5344CB8AC3E}">
        <p14:creationId xmlns:p14="http://schemas.microsoft.com/office/powerpoint/2010/main" val="948409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Arsitektur</a:t>
            </a:r>
            <a:r>
              <a:rPr lang="en-US" dirty="0" smtClean="0"/>
              <a:t> Data-Centered</a:t>
            </a:r>
            <a:endParaRPr lang="en-US" dirty="0"/>
          </a:p>
        </p:txBody>
      </p:sp>
      <p:sp>
        <p:nvSpPr>
          <p:cNvPr id="3" name="Content Placeholder 2"/>
          <p:cNvSpPr>
            <a:spLocks noGrp="1"/>
          </p:cNvSpPr>
          <p:nvPr>
            <p:ph idx="1"/>
          </p:nvPr>
        </p:nvSpPr>
        <p:spPr>
          <a:xfrm>
            <a:off x="76200" y="1447800"/>
            <a:ext cx="3429000" cy="4525963"/>
          </a:xfrm>
        </p:spPr>
        <p:txBody>
          <a:bodyPr/>
          <a:lstStyle/>
          <a:p>
            <a:pPr marL="0" indent="0" algn="ctr">
              <a:buNone/>
            </a:pPr>
            <a:r>
              <a:rPr lang="en-US" sz="3000" dirty="0" err="1" smtClean="0"/>
              <a:t>Suatu</a:t>
            </a:r>
            <a:r>
              <a:rPr lang="en-US" sz="3000" dirty="0" smtClean="0"/>
              <a:t> data store (file / database) </a:t>
            </a:r>
            <a:r>
              <a:rPr lang="en-US" sz="3000" dirty="0" err="1" smtClean="0"/>
              <a:t>diletakan</a:t>
            </a:r>
            <a:r>
              <a:rPr lang="en-US" sz="3000" dirty="0" smtClean="0"/>
              <a:t> di </a:t>
            </a:r>
            <a:r>
              <a:rPr lang="en-US" sz="3000" dirty="0" err="1" smtClean="0"/>
              <a:t>tengah</a:t>
            </a:r>
            <a:r>
              <a:rPr lang="en-US" sz="3000" dirty="0" smtClean="0"/>
              <a:t> </a:t>
            </a:r>
            <a:r>
              <a:rPr lang="en-US" sz="3000" dirty="0" err="1" smtClean="0"/>
              <a:t>arsitektur</a:t>
            </a:r>
            <a:r>
              <a:rPr lang="en-US" sz="3000" dirty="0" smtClean="0"/>
              <a:t> &amp; </a:t>
            </a:r>
            <a:r>
              <a:rPr lang="en-US" sz="3000" dirty="0" err="1" smtClean="0"/>
              <a:t>sering</a:t>
            </a:r>
            <a:r>
              <a:rPr lang="en-US" sz="3000" dirty="0" smtClean="0"/>
              <a:t> </a:t>
            </a:r>
            <a:r>
              <a:rPr lang="en-US" sz="3000" dirty="0" err="1" smtClean="0"/>
              <a:t>diakses</a:t>
            </a:r>
            <a:r>
              <a:rPr lang="en-US" sz="3000" dirty="0" smtClean="0"/>
              <a:t> </a:t>
            </a:r>
            <a:r>
              <a:rPr lang="en-US" sz="3000" dirty="0" err="1" smtClean="0"/>
              <a:t>oleh</a:t>
            </a:r>
            <a:r>
              <a:rPr lang="en-US" sz="3000" dirty="0" smtClean="0"/>
              <a:t> </a:t>
            </a:r>
            <a:r>
              <a:rPr lang="en-US" sz="3000" dirty="0" err="1" smtClean="0"/>
              <a:t>komponen</a:t>
            </a:r>
            <a:r>
              <a:rPr lang="en-US" sz="3000" dirty="0" smtClean="0"/>
              <a:t> lain yang </a:t>
            </a:r>
            <a:r>
              <a:rPr lang="en-US" sz="3000" dirty="0" err="1" smtClean="0"/>
              <a:t>mengubah</a:t>
            </a:r>
            <a:r>
              <a:rPr lang="en-US" sz="3000" dirty="0" smtClean="0"/>
              <a:t>, </a:t>
            </a:r>
            <a:r>
              <a:rPr lang="en-US" sz="3000" dirty="0" err="1" smtClean="0"/>
              <a:t>menambah</a:t>
            </a:r>
            <a:r>
              <a:rPr lang="en-US" sz="3000" dirty="0" smtClean="0"/>
              <a:t> </a:t>
            </a:r>
            <a:r>
              <a:rPr lang="en-US" sz="3000" dirty="0" err="1" smtClean="0"/>
              <a:t>atau</a:t>
            </a:r>
            <a:r>
              <a:rPr lang="en-US" sz="3000" dirty="0" smtClean="0"/>
              <a:t> </a:t>
            </a:r>
            <a:r>
              <a:rPr lang="en-US" sz="3000" dirty="0" err="1" smtClean="0"/>
              <a:t>menghapus</a:t>
            </a:r>
            <a:r>
              <a:rPr lang="en-US" sz="3000" dirty="0" smtClean="0"/>
              <a:t> data di </a:t>
            </a:r>
            <a:r>
              <a:rPr lang="en-US" sz="3000" dirty="0" err="1" smtClean="0"/>
              <a:t>dalam</a:t>
            </a:r>
            <a:r>
              <a:rPr lang="en-US" sz="3000" dirty="0" smtClean="0"/>
              <a:t> data store. </a:t>
            </a:r>
            <a:endParaRPr lang="en-US" sz="30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14</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2" r="2297"/>
          <a:stretch/>
        </p:blipFill>
        <p:spPr bwMode="auto">
          <a:xfrm>
            <a:off x="3505200" y="1905000"/>
            <a:ext cx="5573414" cy="360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326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01"/>
            <a:ext cx="8077200" cy="1143000"/>
          </a:xfrm>
        </p:spPr>
        <p:txBody>
          <a:bodyPr/>
          <a:lstStyle/>
          <a:p>
            <a:r>
              <a:rPr lang="en-US" sz="4000" dirty="0" err="1" smtClean="0"/>
              <a:t>Contoh</a:t>
            </a:r>
            <a:r>
              <a:rPr lang="en-US" sz="4000" dirty="0" smtClean="0"/>
              <a:t> </a:t>
            </a:r>
            <a:r>
              <a:rPr lang="en-US" sz="4000" dirty="0" err="1"/>
              <a:t>Arsitektur</a:t>
            </a:r>
            <a:r>
              <a:rPr lang="en-US" sz="4000" dirty="0"/>
              <a:t> Data-Centered</a:t>
            </a:r>
          </a:p>
        </p:txBody>
      </p:sp>
      <p:sp>
        <p:nvSpPr>
          <p:cNvPr id="3" name="Content Placeholder 2"/>
          <p:cNvSpPr>
            <a:spLocks noGrp="1"/>
          </p:cNvSpPr>
          <p:nvPr>
            <p:ph idx="1"/>
          </p:nvPr>
        </p:nvSpPr>
        <p:spPr>
          <a:xfrm>
            <a:off x="457200" y="1600201"/>
            <a:ext cx="8229600" cy="1219200"/>
          </a:xfrm>
        </p:spPr>
        <p:txBody>
          <a:bodyPr/>
          <a:lstStyle/>
          <a:p>
            <a:r>
              <a:rPr lang="en-US" dirty="0" smtClean="0"/>
              <a:t>Client </a:t>
            </a:r>
            <a:r>
              <a:rPr lang="en-US" dirty="0" err="1" smtClean="0"/>
              <a:t>dapat</a:t>
            </a:r>
            <a:r>
              <a:rPr lang="en-US" dirty="0" smtClean="0"/>
              <a:t> </a:t>
            </a:r>
            <a:r>
              <a:rPr lang="en-US" dirty="0" err="1" smtClean="0"/>
              <a:t>mengakses</a:t>
            </a:r>
            <a:r>
              <a:rPr lang="en-US" dirty="0" smtClean="0"/>
              <a:t> data </a:t>
            </a:r>
            <a:r>
              <a:rPr lang="en-US" dirty="0" err="1" smtClean="0"/>
              <a:t>dengan</a:t>
            </a:r>
            <a:r>
              <a:rPr lang="en-US" dirty="0" smtClean="0"/>
              <a:t> </a:t>
            </a:r>
            <a:r>
              <a:rPr lang="en-US" dirty="0" err="1" smtClean="0"/>
              <a:t>mekanisme</a:t>
            </a:r>
            <a:r>
              <a:rPr lang="en-US" dirty="0" smtClean="0"/>
              <a:t> blackboard</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15</a:t>
            </a:fld>
            <a:endParaRPr lang="en-US"/>
          </a:p>
        </p:txBody>
      </p:sp>
      <p:pic>
        <p:nvPicPr>
          <p:cNvPr id="12290" name="Picture 2" descr="D:\UDINUS\remidi\data centered sty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43200"/>
            <a:ext cx="761399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97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Arsitektur</a:t>
            </a:r>
            <a:r>
              <a:rPr lang="en-US" dirty="0"/>
              <a:t> Data </a:t>
            </a:r>
            <a:r>
              <a:rPr lang="en-US" dirty="0" smtClean="0"/>
              <a:t>Flow</a:t>
            </a:r>
            <a:endParaRPr lang="en-US" dirty="0"/>
          </a:p>
        </p:txBody>
      </p:sp>
      <p:sp>
        <p:nvSpPr>
          <p:cNvPr id="3" name="Content Placeholder 2"/>
          <p:cNvSpPr>
            <a:spLocks noGrp="1"/>
          </p:cNvSpPr>
          <p:nvPr>
            <p:ph idx="1"/>
          </p:nvPr>
        </p:nvSpPr>
        <p:spPr>
          <a:xfrm>
            <a:off x="228600" y="1600200"/>
            <a:ext cx="8763000" cy="4525963"/>
          </a:xfrm>
        </p:spPr>
        <p:txBody>
          <a:bodyPr/>
          <a:lstStyle/>
          <a:p>
            <a:r>
              <a:rPr lang="en-US" sz="2800" dirty="0" smtClean="0"/>
              <a:t>Gaya </a:t>
            </a:r>
            <a:r>
              <a:rPr lang="en-US" sz="2800" dirty="0" err="1" smtClean="0"/>
              <a:t>arsitektur</a:t>
            </a:r>
            <a:r>
              <a:rPr lang="en-US" sz="2800" dirty="0" smtClean="0"/>
              <a:t> </a:t>
            </a:r>
            <a:r>
              <a:rPr lang="en-US" sz="2800" dirty="0" err="1" smtClean="0"/>
              <a:t>ini</a:t>
            </a:r>
            <a:r>
              <a:rPr lang="en-US" sz="2800" dirty="0" smtClean="0"/>
              <a:t> </a:t>
            </a:r>
            <a:r>
              <a:rPr lang="en-US" sz="2800" dirty="0" err="1" smtClean="0"/>
              <a:t>diterapkan</a:t>
            </a:r>
            <a:r>
              <a:rPr lang="en-US" sz="2800" dirty="0" smtClean="0"/>
              <a:t> </a:t>
            </a:r>
            <a:r>
              <a:rPr lang="en-US" sz="2800" dirty="0" err="1" smtClean="0"/>
              <a:t>ketika</a:t>
            </a:r>
            <a:r>
              <a:rPr lang="en-US" sz="2800" dirty="0" smtClean="0"/>
              <a:t> data </a:t>
            </a:r>
            <a:r>
              <a:rPr lang="en-US" sz="2800" dirty="0" err="1" smtClean="0"/>
              <a:t>masukan</a:t>
            </a:r>
            <a:r>
              <a:rPr lang="en-US" sz="2800" dirty="0" smtClean="0"/>
              <a:t> </a:t>
            </a:r>
            <a:r>
              <a:rPr lang="en-US" sz="2800" dirty="0" err="1" smtClean="0"/>
              <a:t>ditransformasikan</a:t>
            </a:r>
            <a:r>
              <a:rPr lang="en-US" sz="2800" dirty="0" smtClean="0"/>
              <a:t> </a:t>
            </a:r>
            <a:r>
              <a:rPr lang="en-US" sz="2800" dirty="0" err="1" smtClean="0"/>
              <a:t>melalui</a:t>
            </a:r>
            <a:r>
              <a:rPr lang="en-US" sz="2800" dirty="0" smtClean="0"/>
              <a:t> </a:t>
            </a:r>
            <a:r>
              <a:rPr lang="en-US" sz="2800" dirty="0" err="1" smtClean="0"/>
              <a:t>serangkaian</a:t>
            </a:r>
            <a:r>
              <a:rPr lang="en-US" sz="2800" dirty="0" smtClean="0"/>
              <a:t> </a:t>
            </a:r>
            <a:r>
              <a:rPr lang="en-US" sz="2800" dirty="0" err="1" smtClean="0"/>
              <a:t>komponen</a:t>
            </a:r>
            <a:r>
              <a:rPr lang="en-US" sz="2800" dirty="0" smtClean="0"/>
              <a:t> </a:t>
            </a:r>
            <a:r>
              <a:rPr lang="en-US" sz="2800" dirty="0" err="1" smtClean="0"/>
              <a:t>komputasi</a:t>
            </a:r>
            <a:r>
              <a:rPr lang="en-US" sz="2800" dirty="0" smtClean="0"/>
              <a:t> </a:t>
            </a:r>
            <a:r>
              <a:rPr lang="en-US" sz="2800" dirty="0" err="1" smtClean="0"/>
              <a:t>atau</a:t>
            </a:r>
            <a:r>
              <a:rPr lang="en-US" sz="2800" dirty="0" smtClean="0"/>
              <a:t> </a:t>
            </a:r>
            <a:r>
              <a:rPr lang="en-US" sz="2800" dirty="0" err="1" smtClean="0"/>
              <a:t>manipulatif</a:t>
            </a:r>
            <a:r>
              <a:rPr lang="en-US" sz="2800" dirty="0" smtClean="0"/>
              <a:t> </a:t>
            </a:r>
            <a:r>
              <a:rPr lang="en-US" sz="2800" dirty="0" err="1" smtClean="0"/>
              <a:t>menjadi</a:t>
            </a:r>
            <a:r>
              <a:rPr lang="en-US" sz="2800" dirty="0" smtClean="0"/>
              <a:t> data </a:t>
            </a:r>
            <a:r>
              <a:rPr lang="en-US" sz="2800" dirty="0" err="1" smtClean="0"/>
              <a:t>keluaran</a:t>
            </a:r>
            <a:r>
              <a:rPr lang="en-US" sz="2800" dirty="0" smtClean="0"/>
              <a:t>.</a:t>
            </a:r>
          </a:p>
          <a:p>
            <a:r>
              <a:rPr lang="en-US" sz="2800" dirty="0" err="1" smtClean="0"/>
              <a:t>Pola</a:t>
            </a:r>
            <a:r>
              <a:rPr lang="en-US" sz="2800" dirty="0" smtClean="0"/>
              <a:t> </a:t>
            </a:r>
            <a:r>
              <a:rPr lang="en-US" sz="2800" i="1" dirty="0" smtClean="0"/>
              <a:t>pipe-and-filter </a:t>
            </a:r>
            <a:r>
              <a:rPr lang="en-US" sz="2800" dirty="0"/>
              <a:t> </a:t>
            </a:r>
            <a:r>
              <a:rPr lang="en-US" sz="2800" dirty="0" err="1" smtClean="0"/>
              <a:t>memiliki</a:t>
            </a:r>
            <a:r>
              <a:rPr lang="en-US" sz="2800" dirty="0" smtClean="0"/>
              <a:t> </a:t>
            </a:r>
            <a:r>
              <a:rPr lang="en-US" sz="2800" dirty="0" err="1" smtClean="0"/>
              <a:t>serangkaian</a:t>
            </a:r>
            <a:r>
              <a:rPr lang="en-US" sz="2800" dirty="0" smtClean="0"/>
              <a:t> </a:t>
            </a:r>
            <a:r>
              <a:rPr lang="en-US" sz="2800" dirty="0" err="1" smtClean="0"/>
              <a:t>komponen</a:t>
            </a:r>
            <a:r>
              <a:rPr lang="en-US" sz="2800" dirty="0" smtClean="0"/>
              <a:t> yang </a:t>
            </a:r>
            <a:r>
              <a:rPr lang="en-US" sz="2800" dirty="0" err="1" smtClean="0"/>
              <a:t>disebut</a:t>
            </a:r>
            <a:r>
              <a:rPr lang="en-US" sz="2800" dirty="0" smtClean="0"/>
              <a:t> </a:t>
            </a:r>
            <a:r>
              <a:rPr lang="en-US" sz="2800" i="1" dirty="0" smtClean="0"/>
              <a:t>filter</a:t>
            </a:r>
            <a:r>
              <a:rPr lang="en-US" sz="2800" dirty="0" smtClean="0"/>
              <a:t> </a:t>
            </a:r>
            <a:r>
              <a:rPr lang="en-US" sz="2800" dirty="0" err="1" smtClean="0"/>
              <a:t>dan</a:t>
            </a:r>
            <a:r>
              <a:rPr lang="en-US" sz="2800" dirty="0" smtClean="0"/>
              <a:t> </a:t>
            </a:r>
            <a:r>
              <a:rPr lang="en-US" sz="2800" dirty="0" err="1" smtClean="0"/>
              <a:t>dihubungkan</a:t>
            </a:r>
            <a:r>
              <a:rPr lang="en-US" sz="2800" dirty="0" smtClean="0"/>
              <a:t> </a:t>
            </a:r>
            <a:r>
              <a:rPr lang="en-US" sz="2800" dirty="0" err="1" smtClean="0"/>
              <a:t>dengan</a:t>
            </a:r>
            <a:r>
              <a:rPr lang="en-US" sz="2800" dirty="0" smtClean="0"/>
              <a:t> </a:t>
            </a:r>
            <a:r>
              <a:rPr lang="en-US" sz="2800" i="1" dirty="0" smtClean="0"/>
              <a:t>pipe </a:t>
            </a:r>
            <a:r>
              <a:rPr lang="en-US" sz="2800" dirty="0" smtClean="0"/>
              <a:t>yang </a:t>
            </a:r>
            <a:r>
              <a:rPr lang="en-US" sz="2800" dirty="0" err="1" smtClean="0"/>
              <a:t>mengirimkan</a:t>
            </a:r>
            <a:r>
              <a:rPr lang="en-US" sz="2800" dirty="0" smtClean="0"/>
              <a:t> data </a:t>
            </a:r>
            <a:r>
              <a:rPr lang="en-US" sz="2800" dirty="0" err="1" smtClean="0"/>
              <a:t>antar</a:t>
            </a:r>
            <a:r>
              <a:rPr lang="en-US" sz="2800" dirty="0" smtClean="0"/>
              <a:t> </a:t>
            </a:r>
            <a:r>
              <a:rPr lang="en-US" sz="2800" dirty="0" err="1" smtClean="0"/>
              <a:t>komponen</a:t>
            </a:r>
            <a:r>
              <a:rPr lang="en-US" sz="2800" dirty="0" smtClean="0"/>
              <a:t>.</a:t>
            </a:r>
          </a:p>
          <a:p>
            <a:r>
              <a:rPr lang="en-US" sz="2800" dirty="0" err="1" smtClean="0"/>
              <a:t>Jika</a:t>
            </a:r>
            <a:r>
              <a:rPr lang="en-US" sz="2800" dirty="0" smtClean="0"/>
              <a:t> data </a:t>
            </a:r>
            <a:r>
              <a:rPr lang="en-US" sz="2800" dirty="0" err="1" smtClean="0"/>
              <a:t>mengalir</a:t>
            </a:r>
            <a:r>
              <a:rPr lang="en-US" sz="2800" dirty="0" smtClean="0"/>
              <a:t> </a:t>
            </a:r>
            <a:r>
              <a:rPr lang="en-US" sz="2800" dirty="0" err="1" smtClean="0"/>
              <a:t>dalam</a:t>
            </a:r>
            <a:r>
              <a:rPr lang="en-US" sz="2800" dirty="0" smtClean="0"/>
              <a:t> </a:t>
            </a:r>
            <a:r>
              <a:rPr lang="en-US" sz="2800" dirty="0" err="1" smtClean="0"/>
              <a:t>satu</a:t>
            </a:r>
            <a:r>
              <a:rPr lang="en-US" sz="2800" dirty="0" smtClean="0"/>
              <a:t> </a:t>
            </a:r>
            <a:r>
              <a:rPr lang="en-US" sz="2800" dirty="0" err="1" smtClean="0"/>
              <a:t>aliran</a:t>
            </a:r>
            <a:r>
              <a:rPr lang="en-US" sz="2800" dirty="0" smtClean="0"/>
              <a:t> </a:t>
            </a:r>
            <a:r>
              <a:rPr lang="en-US" sz="2800" dirty="0" err="1" smtClean="0"/>
              <a:t>transformasi</a:t>
            </a:r>
            <a:r>
              <a:rPr lang="en-US" sz="2800" dirty="0" smtClean="0"/>
              <a:t> </a:t>
            </a:r>
            <a:r>
              <a:rPr lang="en-US" sz="2800" dirty="0" err="1" smtClean="0"/>
              <a:t>disebut</a:t>
            </a:r>
            <a:r>
              <a:rPr lang="en-US" sz="2800" dirty="0" smtClean="0"/>
              <a:t> </a:t>
            </a:r>
            <a:r>
              <a:rPr lang="en-US" sz="2800" i="1" dirty="0" smtClean="0"/>
              <a:t>batch sequential. </a:t>
            </a:r>
            <a:r>
              <a:rPr lang="en-US" sz="2800" dirty="0" err="1" smtClean="0"/>
              <a:t>Struktur</a:t>
            </a:r>
            <a:r>
              <a:rPr lang="en-US" sz="2800" dirty="0" smtClean="0"/>
              <a:t> </a:t>
            </a:r>
            <a:r>
              <a:rPr lang="en-US" sz="2800" dirty="0" err="1" smtClean="0"/>
              <a:t>ini</a:t>
            </a:r>
            <a:r>
              <a:rPr lang="en-US" sz="2800" dirty="0" smtClean="0"/>
              <a:t> </a:t>
            </a:r>
            <a:r>
              <a:rPr lang="en-US" sz="2800" dirty="0" err="1" smtClean="0"/>
              <a:t>menerima</a:t>
            </a:r>
            <a:r>
              <a:rPr lang="en-US" sz="2800" dirty="0" smtClean="0"/>
              <a:t> data </a:t>
            </a:r>
            <a:r>
              <a:rPr lang="en-US" sz="2800" dirty="0" err="1" smtClean="0"/>
              <a:t>dan</a:t>
            </a:r>
            <a:r>
              <a:rPr lang="en-US" sz="2800" dirty="0" smtClean="0"/>
              <a:t> </a:t>
            </a:r>
            <a:r>
              <a:rPr lang="en-US" sz="2800" dirty="0" err="1" smtClean="0"/>
              <a:t>menjalankan</a:t>
            </a:r>
            <a:r>
              <a:rPr lang="en-US" sz="2800" dirty="0" smtClean="0"/>
              <a:t> </a:t>
            </a:r>
            <a:r>
              <a:rPr lang="en-US" sz="2800" dirty="0" err="1" smtClean="0"/>
              <a:t>serangkaian</a:t>
            </a:r>
            <a:r>
              <a:rPr lang="en-US" sz="2800" dirty="0" smtClean="0"/>
              <a:t> </a:t>
            </a:r>
            <a:r>
              <a:rPr lang="en-US" sz="2800" dirty="0" err="1" smtClean="0"/>
              <a:t>komponen</a:t>
            </a:r>
            <a:r>
              <a:rPr lang="en-US" sz="2800" dirty="0" smtClean="0"/>
              <a:t> </a:t>
            </a:r>
            <a:r>
              <a:rPr lang="en-US" sz="2800" dirty="0" err="1" smtClean="0"/>
              <a:t>berurutan</a:t>
            </a:r>
            <a:r>
              <a:rPr lang="en-US" sz="2800" dirty="0" smtClean="0"/>
              <a:t> (</a:t>
            </a:r>
            <a:r>
              <a:rPr lang="en-US" sz="2800" i="1" dirty="0" smtClean="0"/>
              <a:t>filter</a:t>
            </a:r>
            <a:r>
              <a:rPr lang="en-US" sz="2800" dirty="0" smtClean="0"/>
              <a:t>) </a:t>
            </a:r>
            <a:r>
              <a:rPr lang="en-US" sz="2800" dirty="0" err="1" smtClean="0"/>
              <a:t>untuk</a:t>
            </a:r>
            <a:r>
              <a:rPr lang="en-US" sz="2800" dirty="0" smtClean="0"/>
              <a:t> </a:t>
            </a:r>
            <a:r>
              <a:rPr lang="en-US" sz="2800" dirty="0" err="1" smtClean="0"/>
              <a:t>merubahnya</a:t>
            </a:r>
            <a:r>
              <a:rPr lang="en-US" sz="2800" dirty="0" smtClean="0"/>
              <a:t>.</a:t>
            </a:r>
          </a:p>
          <a:p>
            <a:endParaRPr lang="en-US" sz="28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16</a:t>
            </a:fld>
            <a:endParaRPr lang="en-US"/>
          </a:p>
        </p:txBody>
      </p:sp>
    </p:spTree>
    <p:extLst>
      <p:ext uri="{BB962C8B-B14F-4D97-AF65-F5344CB8AC3E}">
        <p14:creationId xmlns:p14="http://schemas.microsoft.com/office/powerpoint/2010/main" val="593583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Pola</a:t>
            </a:r>
            <a:r>
              <a:rPr lang="en-US" dirty="0" smtClean="0"/>
              <a:t> </a:t>
            </a:r>
            <a:r>
              <a:rPr lang="en-US" i="1" dirty="0" smtClean="0"/>
              <a:t>Pipe-and-filter</a:t>
            </a:r>
            <a:endParaRPr lang="en-US" i="1" dirty="0"/>
          </a:p>
        </p:txBody>
      </p:sp>
      <p:sp>
        <p:nvSpPr>
          <p:cNvPr id="3" name="Content Placeholder 2"/>
          <p:cNvSpPr>
            <a:spLocks noGrp="1"/>
          </p:cNvSpPr>
          <p:nvPr>
            <p:ph idx="1"/>
          </p:nvPr>
        </p:nvSpPr>
        <p:spPr>
          <a:xfrm>
            <a:off x="304800" y="4876800"/>
            <a:ext cx="8610600" cy="1173163"/>
          </a:xfrm>
        </p:spPr>
        <p:txBody>
          <a:bodyPr/>
          <a:lstStyle/>
          <a:p>
            <a:pPr marL="0" indent="0">
              <a:buNone/>
            </a:pPr>
            <a:r>
              <a:rPr lang="en-US" sz="2800" dirty="0" err="1" smtClean="0"/>
              <a:t>Tiap</a:t>
            </a:r>
            <a:r>
              <a:rPr lang="en-US" sz="2800" dirty="0" smtClean="0"/>
              <a:t> filter </a:t>
            </a:r>
            <a:r>
              <a:rPr lang="en-US" sz="2800" dirty="0" err="1" smtClean="0"/>
              <a:t>bekerja</a:t>
            </a:r>
            <a:r>
              <a:rPr lang="en-US" sz="2800" dirty="0" smtClean="0"/>
              <a:t> </a:t>
            </a:r>
            <a:r>
              <a:rPr lang="en-US" sz="2800" dirty="0" err="1" smtClean="0"/>
              <a:t>indepen</a:t>
            </a:r>
            <a:r>
              <a:rPr lang="en-US" sz="2800" dirty="0" smtClean="0"/>
              <a:t> </a:t>
            </a:r>
            <a:r>
              <a:rPr lang="en-US" sz="2800" dirty="0" err="1" smtClean="0"/>
              <a:t>dengan</a:t>
            </a:r>
            <a:r>
              <a:rPr lang="en-US" sz="2800" dirty="0" smtClean="0"/>
              <a:t> data </a:t>
            </a:r>
            <a:r>
              <a:rPr lang="en-US" sz="2800" dirty="0" err="1" smtClean="0"/>
              <a:t>masukan</a:t>
            </a:r>
            <a:r>
              <a:rPr lang="en-US" sz="2800" dirty="0" smtClean="0"/>
              <a:t> </a:t>
            </a:r>
            <a:r>
              <a:rPr lang="en-US" sz="2800" dirty="0" err="1" smtClean="0"/>
              <a:t>dari</a:t>
            </a:r>
            <a:r>
              <a:rPr lang="en-US" sz="2800" dirty="0" smtClean="0"/>
              <a:t> </a:t>
            </a:r>
            <a:r>
              <a:rPr lang="en-US" sz="2800" dirty="0" err="1" smtClean="0"/>
              <a:t>suatu</a:t>
            </a:r>
            <a:r>
              <a:rPr lang="en-US" sz="2800" dirty="0" smtClean="0"/>
              <a:t> form </a:t>
            </a:r>
            <a:r>
              <a:rPr lang="en-US" sz="2800" dirty="0" err="1" smtClean="0"/>
              <a:t>dan</a:t>
            </a:r>
            <a:r>
              <a:rPr lang="en-US" sz="2800" dirty="0" smtClean="0"/>
              <a:t> </a:t>
            </a:r>
            <a:r>
              <a:rPr lang="en-US" sz="2800" dirty="0" err="1" smtClean="0"/>
              <a:t>menghasilkan</a:t>
            </a:r>
            <a:r>
              <a:rPr lang="en-US" sz="2800" dirty="0" smtClean="0"/>
              <a:t> data </a:t>
            </a:r>
            <a:r>
              <a:rPr lang="en-US" sz="2800" dirty="0" err="1" smtClean="0"/>
              <a:t>keluaran</a:t>
            </a:r>
            <a:r>
              <a:rPr lang="en-US" sz="2800" dirty="0" smtClean="0"/>
              <a:t> (</a:t>
            </a:r>
            <a:r>
              <a:rPr lang="en-US" sz="2800" dirty="0" err="1" smtClean="0"/>
              <a:t>untuk</a:t>
            </a:r>
            <a:r>
              <a:rPr lang="en-US" sz="2800" dirty="0" smtClean="0"/>
              <a:t> filter </a:t>
            </a:r>
            <a:r>
              <a:rPr lang="en-US" sz="2800" dirty="0" err="1" smtClean="0"/>
              <a:t>berikutnya</a:t>
            </a:r>
            <a:r>
              <a:rPr lang="en-US" sz="2800" dirty="0" smtClean="0"/>
              <a:t>) </a:t>
            </a:r>
            <a:r>
              <a:rPr lang="en-US" sz="2800" dirty="0" err="1" smtClean="0"/>
              <a:t>dalam</a:t>
            </a:r>
            <a:r>
              <a:rPr lang="en-US" sz="2800" dirty="0" smtClean="0"/>
              <a:t> form </a:t>
            </a:r>
            <a:r>
              <a:rPr lang="en-US" sz="2800" dirty="0" err="1" smtClean="0"/>
              <a:t>tertentu</a:t>
            </a:r>
            <a:r>
              <a:rPr lang="en-US" sz="2800" dirty="0" smtClean="0"/>
              <a:t>.</a:t>
            </a:r>
            <a:endParaRPr lang="en-US" sz="28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17</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707"/>
          <a:stretch/>
        </p:blipFill>
        <p:spPr bwMode="auto">
          <a:xfrm>
            <a:off x="304800" y="1447800"/>
            <a:ext cx="8610600" cy="340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91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i="1" dirty="0" smtClean="0"/>
              <a:t>Pipe-and-filter</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18</a:t>
            </a:fld>
            <a:endParaRPr lang="en-US"/>
          </a:p>
        </p:txBody>
      </p:sp>
      <p:pic>
        <p:nvPicPr>
          <p:cNvPr id="13314" name="Picture 2" descr="D:\UDINUS\remidi\pipe fil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662" y="3962400"/>
            <a:ext cx="7240138" cy="242800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D:\UDINUS\remidi\pipe filter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61" y="1516295"/>
            <a:ext cx="6469039" cy="244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66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Arsitektur</a:t>
            </a:r>
            <a:r>
              <a:rPr lang="en-US" dirty="0" smtClean="0"/>
              <a:t> Call &amp; Return</a:t>
            </a:r>
            <a:endParaRPr lang="en-US" dirty="0"/>
          </a:p>
        </p:txBody>
      </p:sp>
      <p:sp>
        <p:nvSpPr>
          <p:cNvPr id="3" name="Content Placeholder 2"/>
          <p:cNvSpPr>
            <a:spLocks noGrp="1"/>
          </p:cNvSpPr>
          <p:nvPr>
            <p:ph idx="1"/>
          </p:nvPr>
        </p:nvSpPr>
        <p:spPr>
          <a:xfrm>
            <a:off x="0" y="1447800"/>
            <a:ext cx="9144000" cy="4525963"/>
          </a:xfrm>
        </p:spPr>
        <p:txBody>
          <a:bodyPr/>
          <a:lstStyle/>
          <a:p>
            <a:r>
              <a:rPr lang="en-US" dirty="0" err="1" smtClean="0"/>
              <a:t>Memungkinkan</a:t>
            </a:r>
            <a:r>
              <a:rPr lang="en-US" dirty="0" smtClean="0"/>
              <a:t> </a:t>
            </a:r>
            <a:r>
              <a:rPr lang="en-US" dirty="0" err="1" smtClean="0"/>
              <a:t>struktur</a:t>
            </a:r>
            <a:r>
              <a:rPr lang="en-US" dirty="0" smtClean="0"/>
              <a:t> program </a:t>
            </a:r>
            <a:r>
              <a:rPr lang="en-US" dirty="0" err="1" smtClean="0"/>
              <a:t>mudah</a:t>
            </a:r>
            <a:r>
              <a:rPr lang="en-US" dirty="0" smtClean="0"/>
              <a:t> </a:t>
            </a:r>
            <a:r>
              <a:rPr lang="en-US" dirty="0" err="1" smtClean="0"/>
              <a:t>dimodifikasi</a:t>
            </a:r>
            <a:r>
              <a:rPr lang="en-US" dirty="0" smtClean="0"/>
              <a:t> </a:t>
            </a:r>
            <a:r>
              <a:rPr lang="en-US" dirty="0" err="1" smtClean="0"/>
              <a:t>dan</a:t>
            </a:r>
            <a:r>
              <a:rPr lang="en-US" dirty="0" smtClean="0"/>
              <a:t> </a:t>
            </a:r>
            <a:r>
              <a:rPr lang="en-US" dirty="0" err="1" smtClean="0"/>
              <a:t>berubah</a:t>
            </a:r>
            <a:endParaRPr lang="en-US" dirty="0" smtClean="0"/>
          </a:p>
          <a:p>
            <a:r>
              <a:rPr lang="en-US" dirty="0" smtClean="0"/>
              <a:t>Ada </a:t>
            </a:r>
            <a:r>
              <a:rPr lang="en-US" dirty="0" err="1" smtClean="0"/>
              <a:t>dua</a:t>
            </a:r>
            <a:r>
              <a:rPr lang="en-US" dirty="0" smtClean="0"/>
              <a:t> </a:t>
            </a:r>
            <a:r>
              <a:rPr lang="en-US" dirty="0" err="1" smtClean="0"/>
              <a:t>jenis</a:t>
            </a:r>
            <a:r>
              <a:rPr lang="en-US" dirty="0" smtClean="0"/>
              <a:t>:</a:t>
            </a:r>
          </a:p>
          <a:p>
            <a:pPr lvl="1"/>
            <a:r>
              <a:rPr lang="en-US" dirty="0" smtClean="0"/>
              <a:t>Main </a:t>
            </a:r>
            <a:r>
              <a:rPr lang="en-US" dirty="0" err="1" smtClean="0"/>
              <a:t>progam</a:t>
            </a:r>
            <a:r>
              <a:rPr lang="en-US" dirty="0" smtClean="0"/>
              <a:t> / subprogram </a:t>
            </a:r>
            <a:r>
              <a:rPr lang="en-US" dirty="0" err="1" smtClean="0"/>
              <a:t>arsitektur</a:t>
            </a:r>
            <a:r>
              <a:rPr lang="en-US" dirty="0" smtClean="0"/>
              <a:t>: </a:t>
            </a:r>
          </a:p>
          <a:p>
            <a:pPr marL="914400" lvl="2" indent="0">
              <a:buNone/>
            </a:pPr>
            <a:r>
              <a:rPr lang="en-US" dirty="0" smtClean="0"/>
              <a:t>S</a:t>
            </a:r>
            <a:r>
              <a:rPr lang="id-ID" dirty="0" smtClean="0"/>
              <a:t>truktur </a:t>
            </a:r>
            <a:r>
              <a:rPr lang="id-ID" dirty="0"/>
              <a:t>program </a:t>
            </a:r>
            <a:r>
              <a:rPr lang="id-ID" dirty="0" smtClean="0"/>
              <a:t>klasik</a:t>
            </a:r>
            <a:r>
              <a:rPr lang="en-US" dirty="0" smtClean="0"/>
              <a:t> yang </a:t>
            </a:r>
            <a:r>
              <a:rPr lang="en-US" dirty="0" err="1" smtClean="0"/>
              <a:t>membagi</a:t>
            </a:r>
            <a:r>
              <a:rPr lang="id-ID" dirty="0" smtClean="0"/>
              <a:t> </a:t>
            </a:r>
            <a:r>
              <a:rPr lang="id-ID" dirty="0"/>
              <a:t>fungsi dalam hirarki kontrol di mana </a:t>
            </a:r>
            <a:r>
              <a:rPr lang="id-ID" dirty="0" smtClean="0"/>
              <a:t>“</a:t>
            </a:r>
            <a:r>
              <a:rPr lang="en-US" dirty="0" smtClean="0"/>
              <a:t>main program</a:t>
            </a:r>
            <a:r>
              <a:rPr lang="id-ID" dirty="0" smtClean="0"/>
              <a:t>" memanggil </a:t>
            </a:r>
            <a:r>
              <a:rPr lang="id-ID" dirty="0"/>
              <a:t>sejumlah komponen program, </a:t>
            </a:r>
            <a:r>
              <a:rPr lang="en-US" dirty="0" smtClean="0"/>
              <a:t>&amp;</a:t>
            </a:r>
            <a:r>
              <a:rPr lang="id-ID" dirty="0" smtClean="0"/>
              <a:t> </a:t>
            </a:r>
            <a:r>
              <a:rPr lang="id-ID" dirty="0"/>
              <a:t>dapat memanggil </a:t>
            </a:r>
            <a:r>
              <a:rPr lang="id-ID" dirty="0" smtClean="0"/>
              <a:t>komponen lainny</a:t>
            </a:r>
            <a:r>
              <a:rPr lang="en-US" dirty="0"/>
              <a:t>a</a:t>
            </a:r>
            <a:endParaRPr lang="en-US" dirty="0" smtClean="0"/>
          </a:p>
          <a:p>
            <a:pPr lvl="1"/>
            <a:r>
              <a:rPr lang="en-US" dirty="0" smtClean="0"/>
              <a:t>Remote procedure call </a:t>
            </a:r>
            <a:r>
              <a:rPr lang="en-US" dirty="0" err="1" smtClean="0"/>
              <a:t>arsitektur</a:t>
            </a:r>
            <a:r>
              <a:rPr lang="en-US" dirty="0" smtClean="0"/>
              <a:t>: </a:t>
            </a:r>
          </a:p>
          <a:p>
            <a:pPr marL="914400" lvl="2" indent="0">
              <a:buNone/>
            </a:pPr>
            <a:r>
              <a:rPr lang="id-ID" dirty="0" smtClean="0"/>
              <a:t>Komponen </a:t>
            </a:r>
            <a:r>
              <a:rPr lang="id-ID" dirty="0"/>
              <a:t>dari program utama </a:t>
            </a:r>
            <a:r>
              <a:rPr lang="id-ID" dirty="0" smtClean="0"/>
              <a:t>/</a:t>
            </a:r>
            <a:r>
              <a:rPr lang="en-US" dirty="0" smtClean="0"/>
              <a:t> </a:t>
            </a:r>
            <a:r>
              <a:rPr lang="id-ID" dirty="0" smtClean="0"/>
              <a:t>subprogram</a:t>
            </a:r>
            <a:r>
              <a:rPr lang="en-US" dirty="0" smtClean="0"/>
              <a:t> </a:t>
            </a:r>
            <a:r>
              <a:rPr lang="id-ID" dirty="0" smtClean="0"/>
              <a:t>didistribusikan </a:t>
            </a:r>
            <a:r>
              <a:rPr lang="id-ID" dirty="0"/>
              <a:t>di beberapa komputer </a:t>
            </a:r>
            <a:r>
              <a:rPr lang="id-ID" dirty="0" smtClean="0"/>
              <a:t>pada</a:t>
            </a:r>
            <a:r>
              <a:rPr lang="en-US" dirty="0" smtClean="0"/>
              <a:t> </a:t>
            </a:r>
            <a:r>
              <a:rPr lang="en-US" dirty="0" err="1" smtClean="0"/>
              <a:t>suatu</a:t>
            </a:r>
            <a:r>
              <a:rPr lang="id-ID" dirty="0" smtClean="0"/>
              <a:t> jaringa</a:t>
            </a:r>
            <a:r>
              <a:rPr lang="en-US" dirty="0" smtClean="0"/>
              <a:t>n</a:t>
            </a:r>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19</a:t>
            </a:fld>
            <a:endParaRPr lang="en-US"/>
          </a:p>
        </p:txBody>
      </p:sp>
    </p:spTree>
    <p:extLst>
      <p:ext uri="{BB962C8B-B14F-4D97-AF65-F5344CB8AC3E}">
        <p14:creationId xmlns:p14="http://schemas.microsoft.com/office/powerpoint/2010/main" val="1445406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1858963"/>
          </a:xfrm>
        </p:spPr>
        <p:txBody>
          <a:bodyPr/>
          <a:lstStyle/>
          <a:p>
            <a:pPr marL="0" indent="0" algn="ctr">
              <a:buNone/>
            </a:pPr>
            <a:r>
              <a:rPr lang="en-US" sz="6000" dirty="0" err="1" smtClean="0"/>
              <a:t>Desain</a:t>
            </a:r>
            <a:r>
              <a:rPr lang="en-US" sz="6000" dirty="0" smtClean="0"/>
              <a:t> Data</a:t>
            </a:r>
            <a:endParaRPr lang="en-US" sz="60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a:t>
            </a:fld>
            <a:endParaRPr lang="en-US"/>
          </a:p>
        </p:txBody>
      </p:sp>
    </p:spTree>
    <p:extLst>
      <p:ext uri="{BB962C8B-B14F-4D97-AF65-F5344CB8AC3E}">
        <p14:creationId xmlns:p14="http://schemas.microsoft.com/office/powerpoint/2010/main" val="1758213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program / subprogram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64939"/>
            <a:ext cx="8763000" cy="400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767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Arsitektur</a:t>
            </a:r>
            <a:r>
              <a:rPr lang="en-US" dirty="0" smtClean="0"/>
              <a:t> Object Oriented</a:t>
            </a:r>
            <a:endParaRPr lang="en-US" dirty="0"/>
          </a:p>
        </p:txBody>
      </p:sp>
      <p:sp>
        <p:nvSpPr>
          <p:cNvPr id="3" name="Content Placeholder 2"/>
          <p:cNvSpPr>
            <a:spLocks noGrp="1"/>
          </p:cNvSpPr>
          <p:nvPr>
            <p:ph idx="1"/>
          </p:nvPr>
        </p:nvSpPr>
        <p:spPr/>
        <p:txBody>
          <a:bodyPr/>
          <a:lstStyle/>
          <a:p>
            <a:r>
              <a:rPr lang="id-ID" dirty="0"/>
              <a:t>Komponen </a:t>
            </a:r>
            <a:r>
              <a:rPr lang="en-US" dirty="0" err="1" smtClean="0"/>
              <a:t>dari</a:t>
            </a:r>
            <a:r>
              <a:rPr lang="en-US" dirty="0" smtClean="0"/>
              <a:t> </a:t>
            </a:r>
            <a:r>
              <a:rPr lang="id-ID" dirty="0" smtClean="0"/>
              <a:t>sistem </a:t>
            </a:r>
            <a:r>
              <a:rPr lang="en-US" dirty="0" err="1" smtClean="0"/>
              <a:t>meng</a:t>
            </a:r>
            <a:r>
              <a:rPr lang="id-ID" dirty="0" smtClean="0"/>
              <a:t>en</a:t>
            </a:r>
            <a:r>
              <a:rPr lang="en-US" dirty="0" smtClean="0"/>
              <a:t>k</a:t>
            </a:r>
            <a:r>
              <a:rPr lang="id-ID" dirty="0" smtClean="0"/>
              <a:t>apsula</a:t>
            </a:r>
            <a:r>
              <a:rPr lang="en-US" dirty="0" err="1" smtClean="0"/>
              <a:t>si</a:t>
            </a:r>
            <a:r>
              <a:rPr lang="id-ID" dirty="0"/>
              <a:t/>
            </a:r>
            <a:br>
              <a:rPr lang="id-ID" dirty="0"/>
            </a:br>
            <a:r>
              <a:rPr lang="id-ID" dirty="0"/>
              <a:t>data dan operasi yang harus diterapkan untuk memanipulasi data. </a:t>
            </a:r>
            <a:endParaRPr lang="en-US" dirty="0" smtClean="0"/>
          </a:p>
          <a:p>
            <a:r>
              <a:rPr lang="id-ID" dirty="0" smtClean="0"/>
              <a:t>Komunikasi </a:t>
            </a:r>
            <a:r>
              <a:rPr lang="id-ID" dirty="0"/>
              <a:t>dan koordinasi antara komponen </a:t>
            </a:r>
            <a:r>
              <a:rPr lang="id-ID" dirty="0" smtClean="0"/>
              <a:t>di</a:t>
            </a:r>
            <a:r>
              <a:rPr lang="en-US" dirty="0" err="1" smtClean="0"/>
              <a:t>lakukan</a:t>
            </a:r>
            <a:r>
              <a:rPr lang="id-ID" dirty="0" smtClean="0"/>
              <a:t> </a:t>
            </a:r>
            <a:r>
              <a:rPr lang="id-ID" dirty="0"/>
              <a:t>melalui </a:t>
            </a:r>
            <a:r>
              <a:rPr lang="en-US" dirty="0" smtClean="0"/>
              <a:t>message-passing</a:t>
            </a:r>
            <a:r>
              <a:rPr lang="id-ID" dirty="0" smtClean="0"/>
              <a:t>.</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21</a:t>
            </a:fld>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20" t="64808" r="47562" b="6250"/>
          <a:stretch/>
        </p:blipFill>
        <p:spPr bwMode="auto">
          <a:xfrm>
            <a:off x="4343400" y="4207412"/>
            <a:ext cx="4257052" cy="211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576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Arsitektur</a:t>
            </a:r>
            <a:r>
              <a:rPr lang="en-US" dirty="0" smtClean="0"/>
              <a:t> </a:t>
            </a:r>
            <a:r>
              <a:rPr lang="en-US" dirty="0" err="1" smtClean="0"/>
              <a:t>Berlayer</a:t>
            </a:r>
            <a:endParaRPr lang="en-US" dirty="0"/>
          </a:p>
        </p:txBody>
      </p:sp>
      <p:sp>
        <p:nvSpPr>
          <p:cNvPr id="3" name="Content Placeholder 2"/>
          <p:cNvSpPr>
            <a:spLocks noGrp="1"/>
          </p:cNvSpPr>
          <p:nvPr>
            <p:ph idx="1"/>
          </p:nvPr>
        </p:nvSpPr>
        <p:spPr>
          <a:xfrm>
            <a:off x="304800" y="1447800"/>
            <a:ext cx="3276600" cy="4525963"/>
          </a:xfrm>
        </p:spPr>
        <p:txBody>
          <a:bodyPr/>
          <a:lstStyle/>
          <a:p>
            <a:pPr marL="0" indent="0" algn="ctr">
              <a:buNone/>
            </a:pPr>
            <a:r>
              <a:rPr lang="en-US" sz="2800" dirty="0" err="1" smtClean="0"/>
              <a:t>Sejumlah</a:t>
            </a:r>
            <a:r>
              <a:rPr lang="en-US" sz="2800" dirty="0" smtClean="0"/>
              <a:t> layer </a:t>
            </a:r>
            <a:r>
              <a:rPr lang="en-US" sz="2800" dirty="0" err="1" smtClean="0"/>
              <a:t>didefinisikan</a:t>
            </a:r>
            <a:r>
              <a:rPr lang="en-US" sz="2800" dirty="0" smtClean="0"/>
              <a:t> </a:t>
            </a:r>
            <a:r>
              <a:rPr lang="en-US" sz="2800" dirty="0" err="1" smtClean="0"/>
              <a:t>dalam</a:t>
            </a:r>
            <a:r>
              <a:rPr lang="en-US" sz="2800" dirty="0" smtClean="0"/>
              <a:t> level </a:t>
            </a:r>
            <a:r>
              <a:rPr lang="en-US" sz="2800" dirty="0" err="1" smtClean="0"/>
              <a:t>abstraksi</a:t>
            </a:r>
            <a:r>
              <a:rPr lang="en-US" sz="2800" dirty="0" smtClean="0"/>
              <a:t> </a:t>
            </a:r>
            <a:r>
              <a:rPr lang="en-US" sz="2800" dirty="0" err="1" smtClean="0"/>
              <a:t>berbeda</a:t>
            </a:r>
            <a:r>
              <a:rPr lang="en-US" sz="2800" dirty="0" smtClean="0"/>
              <a:t>. Layer </a:t>
            </a:r>
            <a:r>
              <a:rPr lang="en-US" sz="2800" dirty="0" err="1" smtClean="0"/>
              <a:t>teratas</a:t>
            </a:r>
            <a:r>
              <a:rPr lang="en-US" sz="2800" dirty="0" smtClean="0"/>
              <a:t> </a:t>
            </a:r>
            <a:r>
              <a:rPr lang="en-US" sz="2800" dirty="0" err="1" smtClean="0"/>
              <a:t>terkait</a:t>
            </a:r>
            <a:r>
              <a:rPr lang="en-US" sz="2800" dirty="0" smtClean="0"/>
              <a:t> </a:t>
            </a:r>
            <a:r>
              <a:rPr lang="en-US" sz="2800" dirty="0" err="1" smtClean="0"/>
              <a:t>dengan</a:t>
            </a:r>
            <a:r>
              <a:rPr lang="en-US" sz="2800" dirty="0" smtClean="0"/>
              <a:t> </a:t>
            </a:r>
            <a:r>
              <a:rPr lang="en-US" sz="2800" dirty="0" err="1" smtClean="0"/>
              <a:t>antarmuka</a:t>
            </a:r>
            <a:r>
              <a:rPr lang="en-US" sz="2800" dirty="0" smtClean="0"/>
              <a:t>, </a:t>
            </a:r>
            <a:r>
              <a:rPr lang="en-US" sz="2800" dirty="0" err="1" smtClean="0"/>
              <a:t>hingga</a:t>
            </a:r>
            <a:r>
              <a:rPr lang="en-US" sz="2800" dirty="0" smtClean="0"/>
              <a:t> </a:t>
            </a:r>
            <a:r>
              <a:rPr lang="en-US" sz="2800" dirty="0" err="1" smtClean="0"/>
              <a:t>terdalam</a:t>
            </a:r>
            <a:r>
              <a:rPr lang="en-US" sz="2800" dirty="0" smtClean="0"/>
              <a:t> </a:t>
            </a:r>
            <a:r>
              <a:rPr lang="en-US" sz="2800" dirty="0" err="1" smtClean="0"/>
              <a:t>berhubungan</a:t>
            </a:r>
            <a:r>
              <a:rPr lang="en-US" sz="2800" dirty="0" smtClean="0"/>
              <a:t> </a:t>
            </a:r>
            <a:r>
              <a:rPr lang="en-US" sz="2800" dirty="0" err="1" smtClean="0"/>
              <a:t>dengan</a:t>
            </a:r>
            <a:r>
              <a:rPr lang="en-US" sz="2800" dirty="0" smtClean="0"/>
              <a:t> </a:t>
            </a:r>
            <a:r>
              <a:rPr lang="en-US" sz="2800" dirty="0" err="1" smtClean="0"/>
              <a:t>mesin</a:t>
            </a:r>
            <a:r>
              <a:rPr lang="en-US" sz="2800" dirty="0" smtClean="0"/>
              <a:t> / </a:t>
            </a:r>
            <a:r>
              <a:rPr lang="en-US" sz="2800" dirty="0" err="1" smtClean="0"/>
              <a:t>implementasi</a:t>
            </a:r>
            <a:r>
              <a:rPr lang="en-US" sz="2800" dirty="0" smtClean="0"/>
              <a:t>.</a:t>
            </a:r>
            <a:endParaRPr lang="en-US" sz="28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928" y="1506799"/>
            <a:ext cx="5397072" cy="443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792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dirty="0" err="1" smtClean="0"/>
              <a:t>Arsitektur</a:t>
            </a:r>
            <a:r>
              <a:rPr lang="en-US" dirty="0" smtClean="0"/>
              <a:t> </a:t>
            </a:r>
            <a:r>
              <a:rPr lang="en-US" dirty="0" err="1" smtClean="0"/>
              <a:t>Berlayer</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23</a:t>
            </a:fld>
            <a:endParaRPr lang="en-US"/>
          </a:p>
        </p:txBody>
      </p:sp>
      <p:sp>
        <p:nvSpPr>
          <p:cNvPr id="7" name="AutoShape 3"/>
          <p:cNvSpPr>
            <a:spLocks noChangeArrowheads="1"/>
          </p:cNvSpPr>
          <p:nvPr/>
        </p:nvSpPr>
        <p:spPr bwMode="auto">
          <a:xfrm>
            <a:off x="231775" y="2797175"/>
            <a:ext cx="1150938" cy="2301875"/>
          </a:xfrm>
          <a:prstGeom prst="upDownArrow">
            <a:avLst>
              <a:gd name="adj1" fmla="val 50000"/>
              <a:gd name="adj2" fmla="val 40000"/>
            </a:avLst>
          </a:prstGeom>
          <a:gradFill rotWithShape="0">
            <a:gsLst>
              <a:gs pos="0">
                <a:srgbClr val="FF00FF">
                  <a:gamma/>
                  <a:shade val="46275"/>
                  <a:invGamma/>
                </a:srgbClr>
              </a:gs>
              <a:gs pos="50000">
                <a:srgbClr val="FF00FF"/>
              </a:gs>
              <a:gs pos="100000">
                <a:srgbClr val="FF00FF">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8" name="Text Box 4"/>
          <p:cNvSpPr txBox="1">
            <a:spLocks noChangeArrowheads="1"/>
          </p:cNvSpPr>
          <p:nvPr/>
        </p:nvSpPr>
        <p:spPr bwMode="auto">
          <a:xfrm>
            <a:off x="231775" y="54102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dirty="0"/>
              <a:t>General functionality</a:t>
            </a:r>
          </a:p>
        </p:txBody>
      </p:sp>
      <p:sp>
        <p:nvSpPr>
          <p:cNvPr id="9" name="Text Box 5"/>
          <p:cNvSpPr txBox="1">
            <a:spLocks noChangeArrowheads="1"/>
          </p:cNvSpPr>
          <p:nvPr/>
        </p:nvSpPr>
        <p:spPr bwMode="auto">
          <a:xfrm>
            <a:off x="231775" y="1582738"/>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a:t>Specific functionality</a:t>
            </a:r>
          </a:p>
        </p:txBody>
      </p:sp>
      <p:pic>
        <p:nvPicPr>
          <p:cNvPr id="10" name="Picture 9" descr="D:\Rational University\Course Stuff\OOAD\OOAD UML 4.0\Development\RUP graphics\md_dsu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16138"/>
            <a:ext cx="7675562" cy="357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16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Desain</a:t>
            </a:r>
            <a:r>
              <a:rPr lang="en-US" dirty="0" smtClean="0"/>
              <a:t> </a:t>
            </a:r>
            <a:r>
              <a:rPr lang="en-US" dirty="0" err="1" smtClean="0"/>
              <a:t>Terstruktur</a:t>
            </a:r>
            <a:endParaRPr lang="en-US" dirty="0"/>
          </a:p>
        </p:txBody>
      </p:sp>
      <p:sp>
        <p:nvSpPr>
          <p:cNvPr id="3" name="Content Placeholder 2"/>
          <p:cNvSpPr>
            <a:spLocks noGrp="1"/>
          </p:cNvSpPr>
          <p:nvPr>
            <p:ph idx="1"/>
          </p:nvPr>
        </p:nvSpPr>
        <p:spPr>
          <a:xfrm>
            <a:off x="152400" y="1570037"/>
            <a:ext cx="8915400" cy="4525963"/>
          </a:xfrm>
        </p:spPr>
        <p:txBody>
          <a:bodyPr/>
          <a:lstStyle/>
          <a:p>
            <a:pPr marL="0" indent="0">
              <a:buNone/>
            </a:pPr>
            <a:r>
              <a:rPr lang="en-US" dirty="0" err="1" smtClean="0"/>
              <a:t>Desain</a:t>
            </a:r>
            <a:r>
              <a:rPr lang="en-US" dirty="0" smtClean="0"/>
              <a:t> </a:t>
            </a:r>
            <a:r>
              <a:rPr lang="en-US" dirty="0" err="1" smtClean="0"/>
              <a:t>terstruktur</a:t>
            </a:r>
            <a:r>
              <a:rPr lang="en-US" dirty="0" smtClean="0"/>
              <a:t> </a:t>
            </a:r>
            <a:r>
              <a:rPr lang="en-US" dirty="0" err="1" smtClean="0"/>
              <a:t>memetakan</a:t>
            </a:r>
            <a:r>
              <a:rPr lang="en-US" dirty="0" smtClean="0"/>
              <a:t> </a:t>
            </a:r>
            <a:r>
              <a:rPr lang="en-US" dirty="0" err="1" smtClean="0"/>
              <a:t>arsitektur</a:t>
            </a:r>
            <a:r>
              <a:rPr lang="en-US" dirty="0" smtClean="0"/>
              <a:t> PL </a:t>
            </a:r>
            <a:r>
              <a:rPr lang="en-US" dirty="0" err="1" smtClean="0"/>
              <a:t>dari</a:t>
            </a:r>
            <a:r>
              <a:rPr lang="en-US" dirty="0" smtClean="0"/>
              <a:t> </a:t>
            </a:r>
            <a:r>
              <a:rPr lang="en-US" dirty="0" err="1" smtClean="0"/>
              <a:t>kebutuhan</a:t>
            </a:r>
            <a:r>
              <a:rPr lang="en-US" dirty="0" smtClean="0"/>
              <a:t> yang </a:t>
            </a:r>
            <a:r>
              <a:rPr lang="en-US" dirty="0" err="1" smtClean="0"/>
              <a:t>digambarkan</a:t>
            </a:r>
            <a:r>
              <a:rPr lang="en-US" dirty="0" smtClean="0"/>
              <a:t> </a:t>
            </a:r>
            <a:r>
              <a:rPr lang="en-US" dirty="0" err="1" smtClean="0"/>
              <a:t>dalam</a:t>
            </a:r>
            <a:r>
              <a:rPr lang="en-US" dirty="0" smtClean="0"/>
              <a:t> DFD:</a:t>
            </a:r>
            <a:endParaRPr lang="en-US" dirty="0"/>
          </a:p>
          <a:p>
            <a:pPr marL="971550" lvl="1" indent="-514350">
              <a:buFont typeface="+mj-lt"/>
              <a:buAutoNum type="arabicPeriod"/>
            </a:pPr>
            <a:r>
              <a:rPr lang="en-US" dirty="0" err="1" smtClean="0"/>
              <a:t>Menentukan</a:t>
            </a:r>
            <a:r>
              <a:rPr lang="en-US" dirty="0" smtClean="0"/>
              <a:t> </a:t>
            </a:r>
            <a:r>
              <a:rPr lang="en-US" dirty="0" err="1" smtClean="0"/>
              <a:t>jenis</a:t>
            </a:r>
            <a:r>
              <a:rPr lang="en-US" dirty="0" smtClean="0"/>
              <a:t> data flow</a:t>
            </a:r>
          </a:p>
          <a:p>
            <a:pPr marL="971550" lvl="1" indent="-514350">
              <a:buFont typeface="+mj-lt"/>
              <a:buAutoNum type="arabicPeriod"/>
            </a:pPr>
            <a:r>
              <a:rPr lang="en-US" dirty="0" err="1" smtClean="0"/>
              <a:t>Mengindikasi</a:t>
            </a:r>
            <a:r>
              <a:rPr lang="en-US" dirty="0" smtClean="0"/>
              <a:t> </a:t>
            </a:r>
            <a:r>
              <a:rPr lang="en-US" dirty="0" err="1" smtClean="0"/>
              <a:t>batas-batas</a:t>
            </a:r>
            <a:r>
              <a:rPr lang="en-US" dirty="0" smtClean="0"/>
              <a:t> </a:t>
            </a:r>
            <a:r>
              <a:rPr lang="en-US" dirty="0" err="1" smtClean="0"/>
              <a:t>aliran</a:t>
            </a:r>
            <a:endParaRPr lang="en-US" dirty="0" smtClean="0"/>
          </a:p>
          <a:p>
            <a:pPr marL="971550" lvl="1" indent="-514350">
              <a:buFont typeface="+mj-lt"/>
              <a:buAutoNum type="arabicPeriod"/>
            </a:pPr>
            <a:r>
              <a:rPr lang="en-US" dirty="0" smtClean="0"/>
              <a:t>DFD </a:t>
            </a:r>
            <a:r>
              <a:rPr lang="en-US" dirty="0" err="1"/>
              <a:t>dipetakan</a:t>
            </a:r>
            <a:r>
              <a:rPr lang="en-US" dirty="0"/>
              <a:t> </a:t>
            </a:r>
            <a:r>
              <a:rPr lang="en-US" dirty="0" err="1" smtClean="0"/>
              <a:t>ke</a:t>
            </a:r>
            <a:r>
              <a:rPr lang="en-US" dirty="0" smtClean="0"/>
              <a:t> </a:t>
            </a:r>
            <a:r>
              <a:rPr lang="en-US" dirty="0" err="1" smtClean="0"/>
              <a:t>struktur</a:t>
            </a:r>
            <a:r>
              <a:rPr lang="en-US" dirty="0" smtClean="0"/>
              <a:t> program</a:t>
            </a:r>
          </a:p>
          <a:p>
            <a:pPr marL="971550" lvl="1" indent="-514350">
              <a:buFont typeface="+mj-lt"/>
              <a:buAutoNum type="arabicPeriod"/>
            </a:pPr>
            <a:r>
              <a:rPr lang="en-US" dirty="0" err="1" smtClean="0"/>
              <a:t>Hirarki</a:t>
            </a:r>
            <a:r>
              <a:rPr lang="en-US" dirty="0" smtClean="0"/>
              <a:t> </a:t>
            </a:r>
            <a:r>
              <a:rPr lang="en-US" dirty="0" err="1"/>
              <a:t>kontrol</a:t>
            </a:r>
            <a:r>
              <a:rPr lang="en-US" dirty="0"/>
              <a:t> </a:t>
            </a:r>
            <a:r>
              <a:rPr lang="en-US" dirty="0" err="1" smtClean="0"/>
              <a:t>didefinisikan</a:t>
            </a:r>
            <a:endParaRPr lang="en-US" dirty="0" smtClean="0"/>
          </a:p>
          <a:p>
            <a:pPr marL="971550" lvl="1" indent="-514350">
              <a:buFont typeface="+mj-lt"/>
              <a:buAutoNum type="arabicPeriod"/>
            </a:pPr>
            <a:r>
              <a:rPr lang="en-US" dirty="0" err="1"/>
              <a:t>S</a:t>
            </a:r>
            <a:r>
              <a:rPr lang="en-US" dirty="0" err="1" smtClean="0"/>
              <a:t>truktur</a:t>
            </a:r>
            <a:r>
              <a:rPr lang="en-US" dirty="0" smtClean="0"/>
              <a:t> </a:t>
            </a:r>
            <a:r>
              <a:rPr lang="en-US" dirty="0"/>
              <a:t>yang </a:t>
            </a:r>
            <a:r>
              <a:rPr lang="en-US" dirty="0" err="1"/>
              <a:t>dihasilkan</a:t>
            </a:r>
            <a:r>
              <a:rPr lang="en-US" dirty="0"/>
              <a:t> </a:t>
            </a:r>
            <a:r>
              <a:rPr lang="en-US" dirty="0" err="1" smtClean="0"/>
              <a:t>diperbaiki</a:t>
            </a:r>
            <a:r>
              <a:rPr lang="en-US" dirty="0" smtClean="0"/>
              <a:t> </a:t>
            </a:r>
            <a:r>
              <a:rPr lang="en-US" dirty="0" err="1" smtClean="0"/>
              <a:t>menggunakan</a:t>
            </a:r>
            <a:r>
              <a:rPr lang="en-US" dirty="0" smtClean="0"/>
              <a:t> </a:t>
            </a:r>
            <a:r>
              <a:rPr lang="en-US" dirty="0" err="1"/>
              <a:t>langkah-langkah</a:t>
            </a:r>
            <a:r>
              <a:rPr lang="en-US" dirty="0"/>
              <a:t> </a:t>
            </a:r>
            <a:r>
              <a:rPr lang="en-US" dirty="0" err="1"/>
              <a:t>desain</a:t>
            </a:r>
            <a:r>
              <a:rPr lang="en-US" dirty="0"/>
              <a:t> </a:t>
            </a:r>
            <a:r>
              <a:rPr lang="en-US" dirty="0" err="1"/>
              <a:t>dan</a:t>
            </a:r>
            <a:r>
              <a:rPr lang="en-US" dirty="0"/>
              <a:t> </a:t>
            </a:r>
            <a:r>
              <a:rPr lang="en-US" dirty="0" err="1" smtClean="0"/>
              <a:t>heuristik</a:t>
            </a:r>
            <a:endParaRPr lang="en-US" dirty="0" smtClean="0"/>
          </a:p>
          <a:p>
            <a:pPr marL="971550" lvl="1" indent="-514350">
              <a:buFont typeface="+mj-lt"/>
              <a:buAutoNum type="arabicPeriod"/>
            </a:pPr>
            <a:r>
              <a:rPr lang="en-US" dirty="0" err="1" smtClean="0"/>
              <a:t>Deskripsi</a:t>
            </a:r>
            <a:r>
              <a:rPr lang="en-US" dirty="0" smtClean="0"/>
              <a:t> </a:t>
            </a:r>
            <a:r>
              <a:rPr lang="en-US" dirty="0" err="1"/>
              <a:t>arsitektur</a:t>
            </a:r>
            <a:r>
              <a:rPr lang="en-US" dirty="0"/>
              <a:t> </a:t>
            </a:r>
            <a:r>
              <a:rPr lang="en-US" dirty="0" err="1" smtClean="0"/>
              <a:t>diperbaiki</a:t>
            </a:r>
            <a:r>
              <a:rPr lang="en-US" dirty="0" smtClean="0"/>
              <a:t> </a:t>
            </a:r>
            <a:r>
              <a:rPr lang="en-US" dirty="0" err="1" smtClean="0"/>
              <a:t>dan</a:t>
            </a:r>
            <a:r>
              <a:rPr lang="en-US" dirty="0" smtClean="0"/>
              <a:t> </a:t>
            </a:r>
            <a:r>
              <a:rPr lang="en-US" dirty="0" err="1"/>
              <a:t>diuraikan</a:t>
            </a:r>
            <a:r>
              <a:rPr lang="en-US" dirty="0"/>
              <a:t>.</a:t>
            </a:r>
          </a:p>
          <a:p>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24</a:t>
            </a:fld>
            <a:endParaRPr lang="en-US"/>
          </a:p>
        </p:txBody>
      </p:sp>
      <p:sp>
        <p:nvSpPr>
          <p:cNvPr id="7" name="Rectangle 6"/>
          <p:cNvSpPr/>
          <p:nvPr/>
        </p:nvSpPr>
        <p:spPr>
          <a:xfrm>
            <a:off x="5911591" y="6169223"/>
            <a:ext cx="2699009" cy="307777"/>
          </a:xfrm>
          <a:prstGeom prst="rect">
            <a:avLst/>
          </a:prstGeom>
        </p:spPr>
        <p:txBody>
          <a:bodyPr wrap="none">
            <a:spAutoFit/>
          </a:bodyPr>
          <a:lstStyle/>
          <a:p>
            <a:r>
              <a:rPr lang="en-US" sz="1400" b="1" i="1" dirty="0" smtClean="0">
                <a:latin typeface="Times New Roman" pitchFamily="18" charset="0"/>
              </a:rPr>
              <a:t>* SEPA 5</a:t>
            </a:r>
            <a:r>
              <a:rPr lang="en-US" sz="1400" b="1" i="1" baseline="30000" dirty="0" smtClean="0">
                <a:latin typeface="Times New Roman" pitchFamily="18" charset="0"/>
              </a:rPr>
              <a:t>th</a:t>
            </a:r>
            <a:r>
              <a:rPr lang="en-US" sz="1400" b="1" i="1" dirty="0" smtClean="0">
                <a:latin typeface="Times New Roman" pitchFamily="18" charset="0"/>
              </a:rPr>
              <a:t> </a:t>
            </a:r>
            <a:r>
              <a:rPr lang="en-US" sz="1400" b="1" i="1" dirty="0" err="1" smtClean="0">
                <a:latin typeface="Times New Roman" pitchFamily="18" charset="0"/>
              </a:rPr>
              <a:t>ed</a:t>
            </a:r>
            <a:r>
              <a:rPr lang="en-US" sz="1400" b="1" i="1" dirty="0" smtClean="0">
                <a:latin typeface="Times New Roman" pitchFamily="18" charset="0"/>
              </a:rPr>
              <a:t>, Roger S. Pressman</a:t>
            </a:r>
            <a:endParaRPr lang="en-US" sz="1400" dirty="0"/>
          </a:p>
        </p:txBody>
      </p:sp>
    </p:spTree>
    <p:extLst>
      <p:ext uri="{BB962C8B-B14F-4D97-AF65-F5344CB8AC3E}">
        <p14:creationId xmlns:p14="http://schemas.microsoft.com/office/powerpoint/2010/main" val="3906929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rmAutofit fontScale="90000"/>
          </a:bodyPr>
          <a:lstStyle/>
          <a:p>
            <a:r>
              <a:rPr lang="en-US" dirty="0" err="1" smtClean="0"/>
              <a:t>Jenis</a:t>
            </a:r>
            <a:r>
              <a:rPr lang="en-US" dirty="0" smtClean="0"/>
              <a:t> Data Flow</a:t>
            </a:r>
            <a:endParaRPr lang="en-US" dirty="0"/>
          </a:p>
        </p:txBody>
      </p:sp>
      <p:sp>
        <p:nvSpPr>
          <p:cNvPr id="6" name="Content Placeholder 5"/>
          <p:cNvSpPr>
            <a:spLocks noGrp="1"/>
          </p:cNvSpPr>
          <p:nvPr>
            <p:ph idx="1"/>
          </p:nvPr>
        </p:nvSpPr>
        <p:spPr>
          <a:xfrm>
            <a:off x="76200" y="1524000"/>
            <a:ext cx="8991600" cy="2514600"/>
          </a:xfrm>
        </p:spPr>
        <p:txBody>
          <a:bodyPr/>
          <a:lstStyle/>
          <a:p>
            <a:r>
              <a:rPr lang="en-US" sz="2800" dirty="0" smtClean="0"/>
              <a:t>Transform Flow: </a:t>
            </a:r>
            <a:r>
              <a:rPr lang="en-US" sz="2800" dirty="0" err="1" smtClean="0"/>
              <a:t>Jenis</a:t>
            </a:r>
            <a:r>
              <a:rPr lang="en-US" sz="2800" dirty="0" smtClean="0"/>
              <a:t> data flow yang </a:t>
            </a:r>
            <a:r>
              <a:rPr lang="en-US" sz="2800" dirty="0" err="1" smtClean="0"/>
              <a:t>mengubah</a:t>
            </a:r>
            <a:r>
              <a:rPr lang="en-US" sz="2800" dirty="0" smtClean="0"/>
              <a:t> </a:t>
            </a:r>
            <a:r>
              <a:rPr lang="en-US" sz="2800" dirty="0" err="1" smtClean="0"/>
              <a:t>bentuk</a:t>
            </a:r>
            <a:r>
              <a:rPr lang="en-US" sz="2800" dirty="0" smtClean="0"/>
              <a:t> </a:t>
            </a:r>
            <a:r>
              <a:rPr lang="en-US" sz="2800" dirty="0" err="1" smtClean="0"/>
              <a:t>suatu</a:t>
            </a:r>
            <a:r>
              <a:rPr lang="en-US" sz="2800" dirty="0" smtClean="0"/>
              <a:t> data yang </a:t>
            </a:r>
            <a:r>
              <a:rPr lang="en-US" sz="2800" dirty="0" err="1" smtClean="0"/>
              <a:t>masuk</a:t>
            </a:r>
            <a:r>
              <a:rPr lang="en-US" sz="2800" dirty="0" smtClean="0"/>
              <a:t> </a:t>
            </a:r>
            <a:r>
              <a:rPr lang="en-US" sz="2800" dirty="0" err="1" smtClean="0"/>
              <a:t>dan</a:t>
            </a:r>
            <a:r>
              <a:rPr lang="en-US" sz="2800" dirty="0" smtClean="0"/>
              <a:t> </a:t>
            </a:r>
            <a:r>
              <a:rPr lang="en-US" sz="2800" dirty="0" err="1" smtClean="0"/>
              <a:t>keluar</a:t>
            </a:r>
            <a:r>
              <a:rPr lang="en-US" sz="2800" dirty="0" smtClean="0"/>
              <a:t> PL.</a:t>
            </a:r>
          </a:p>
          <a:p>
            <a:r>
              <a:rPr lang="en-US" sz="2800" dirty="0" smtClean="0"/>
              <a:t>Transaction Flow: </a:t>
            </a:r>
            <a:r>
              <a:rPr lang="en-US" sz="2800" dirty="0" err="1" smtClean="0"/>
              <a:t>Jenis</a:t>
            </a:r>
            <a:r>
              <a:rPr lang="en-US" sz="2800" dirty="0" smtClean="0"/>
              <a:t> data flow yang </a:t>
            </a:r>
            <a:r>
              <a:rPr lang="en-US" sz="2800" dirty="0" err="1" smtClean="0"/>
              <a:t>memungkinkan</a:t>
            </a:r>
            <a:r>
              <a:rPr lang="en-US" sz="2800" dirty="0" smtClean="0"/>
              <a:t> </a:t>
            </a:r>
            <a:r>
              <a:rPr lang="en-US" sz="2800" dirty="0" err="1" smtClean="0"/>
              <a:t>suatu</a:t>
            </a:r>
            <a:r>
              <a:rPr lang="en-US" sz="2800" dirty="0" smtClean="0"/>
              <a:t> data yang </a:t>
            </a:r>
            <a:r>
              <a:rPr lang="en-US" sz="2800" dirty="0" err="1" smtClean="0"/>
              <a:t>masuk</a:t>
            </a:r>
            <a:r>
              <a:rPr lang="en-US" sz="2800" dirty="0" smtClean="0"/>
              <a:t> </a:t>
            </a:r>
            <a:r>
              <a:rPr lang="en-US" sz="2800" dirty="0" err="1" smtClean="0"/>
              <a:t>pada</a:t>
            </a:r>
            <a:r>
              <a:rPr lang="en-US" sz="2800" dirty="0" smtClean="0"/>
              <a:t> </a:t>
            </a:r>
            <a:r>
              <a:rPr lang="en-US" sz="2800" i="1" dirty="0" smtClean="0"/>
              <a:t>transaction </a:t>
            </a:r>
            <a:r>
              <a:rPr lang="en-US" sz="2800" i="1" dirty="0" err="1" smtClean="0"/>
              <a:t>centre</a:t>
            </a:r>
            <a:r>
              <a:rPr lang="en-US" sz="2800" i="1" dirty="0" smtClean="0"/>
              <a:t> </a:t>
            </a:r>
            <a:r>
              <a:rPr lang="en-US" sz="2800" dirty="0" err="1" smtClean="0"/>
              <a:t>dapat</a:t>
            </a:r>
            <a:r>
              <a:rPr lang="en-US" sz="2800" dirty="0" smtClean="0"/>
              <a:t> </a:t>
            </a:r>
            <a:r>
              <a:rPr lang="en-US" sz="2800" dirty="0" err="1" smtClean="0"/>
              <a:t>mengalir</a:t>
            </a:r>
            <a:r>
              <a:rPr lang="en-US" sz="2800" dirty="0" smtClean="0"/>
              <a:t> di </a:t>
            </a:r>
            <a:r>
              <a:rPr lang="en-US" sz="2800" dirty="0" err="1" smtClean="0"/>
              <a:t>berbagai</a:t>
            </a:r>
            <a:r>
              <a:rPr lang="en-US" sz="2800" dirty="0" smtClean="0"/>
              <a:t> path.</a:t>
            </a:r>
            <a:endParaRPr lang="en-US" sz="2800" dirty="0"/>
          </a:p>
        </p:txBody>
      </p:sp>
      <p:sp>
        <p:nvSpPr>
          <p:cNvPr id="3" name="Date Placeholder 2"/>
          <p:cNvSpPr>
            <a:spLocks noGrp="1"/>
          </p:cNvSpPr>
          <p:nvPr>
            <p:ph type="dt" sz="half" idx="10"/>
          </p:nvPr>
        </p:nvSpPr>
        <p:spPr/>
        <p:txBody>
          <a:bodyPr/>
          <a:lstStyle/>
          <a:p>
            <a:fld id="{E7D0D66B-8F5C-4699-A9D7-6A3E6E4E3C29}" type="datetime1">
              <a:rPr lang="en-US" smtClean="0"/>
              <a:pPr/>
              <a:t>5/23/2019</a:t>
            </a:fld>
            <a:endParaRPr lang="en-US"/>
          </a:p>
        </p:txBody>
      </p:sp>
      <p:sp>
        <p:nvSpPr>
          <p:cNvPr id="4" name="Footer Placeholder 3"/>
          <p:cNvSpPr>
            <a:spLocks noGrp="1"/>
          </p:cNvSpPr>
          <p:nvPr>
            <p:ph type="ftr" sz="quarter" idx="11"/>
          </p:nvPr>
        </p:nvSpPr>
        <p:spPr/>
        <p:txBody>
          <a:bodyPr/>
          <a:lstStyle/>
          <a:p>
            <a:r>
              <a:rPr lang="en-US" smtClean="0"/>
              <a:t>Architectural Design - Software Project - NH@2015</a:t>
            </a:r>
            <a:endParaRPr lang="en-US"/>
          </a:p>
        </p:txBody>
      </p:sp>
      <p:sp>
        <p:nvSpPr>
          <p:cNvPr id="5" name="Slide Number Placeholder 4"/>
          <p:cNvSpPr>
            <a:spLocks noGrp="1"/>
          </p:cNvSpPr>
          <p:nvPr>
            <p:ph type="sldNum" sz="quarter" idx="12"/>
          </p:nvPr>
        </p:nvSpPr>
        <p:spPr/>
        <p:txBody>
          <a:bodyPr/>
          <a:lstStyle/>
          <a:p>
            <a:fld id="{CA6EDAF7-2A14-44DD-9579-BCD42F32BD8A}" type="slidenum">
              <a:rPr lang="en-US" smtClean="0"/>
              <a:pPr/>
              <a:t>25</a:t>
            </a:fld>
            <a:endParaRPr lang="en-US"/>
          </a:p>
        </p:txBody>
      </p:sp>
      <p:sp>
        <p:nvSpPr>
          <p:cNvPr id="8" name="Freeform 6"/>
          <p:cNvSpPr>
            <a:spLocks/>
          </p:cNvSpPr>
          <p:nvPr/>
        </p:nvSpPr>
        <p:spPr bwMode="auto">
          <a:xfrm>
            <a:off x="1087842" y="4343401"/>
            <a:ext cx="3359020" cy="1524000"/>
          </a:xfrm>
          <a:custGeom>
            <a:avLst/>
            <a:gdLst>
              <a:gd name="T0" fmla="*/ 0 w 1728"/>
              <a:gd name="T1" fmla="*/ 48 h 784"/>
              <a:gd name="T2" fmla="*/ 96 w 1728"/>
              <a:gd name="T3" fmla="*/ 96 h 784"/>
              <a:gd name="T4" fmla="*/ 96 w 1728"/>
              <a:gd name="T5" fmla="*/ 192 h 784"/>
              <a:gd name="T6" fmla="*/ 192 w 1728"/>
              <a:gd name="T7" fmla="*/ 240 h 784"/>
              <a:gd name="T8" fmla="*/ 192 w 1728"/>
              <a:gd name="T9" fmla="*/ 384 h 784"/>
              <a:gd name="T10" fmla="*/ 336 w 1728"/>
              <a:gd name="T11" fmla="*/ 432 h 784"/>
              <a:gd name="T12" fmla="*/ 336 w 1728"/>
              <a:gd name="T13" fmla="*/ 576 h 784"/>
              <a:gd name="T14" fmla="*/ 432 w 1728"/>
              <a:gd name="T15" fmla="*/ 624 h 784"/>
              <a:gd name="T16" fmla="*/ 480 w 1728"/>
              <a:gd name="T17" fmla="*/ 720 h 784"/>
              <a:gd name="T18" fmla="*/ 672 w 1728"/>
              <a:gd name="T19" fmla="*/ 768 h 784"/>
              <a:gd name="T20" fmla="*/ 816 w 1728"/>
              <a:gd name="T21" fmla="*/ 768 h 784"/>
              <a:gd name="T22" fmla="*/ 864 w 1728"/>
              <a:gd name="T23" fmla="*/ 672 h 784"/>
              <a:gd name="T24" fmla="*/ 1056 w 1728"/>
              <a:gd name="T25" fmla="*/ 720 h 784"/>
              <a:gd name="T26" fmla="*/ 1152 w 1728"/>
              <a:gd name="T27" fmla="*/ 624 h 784"/>
              <a:gd name="T28" fmla="*/ 1344 w 1728"/>
              <a:gd name="T29" fmla="*/ 576 h 784"/>
              <a:gd name="T30" fmla="*/ 1344 w 1728"/>
              <a:gd name="T31" fmla="*/ 384 h 784"/>
              <a:gd name="T32" fmla="*/ 1536 w 1728"/>
              <a:gd name="T33" fmla="*/ 288 h 784"/>
              <a:gd name="T34" fmla="*/ 1584 w 1728"/>
              <a:gd name="T35" fmla="*/ 144 h 784"/>
              <a:gd name="T36" fmla="*/ 1728 w 1728"/>
              <a:gd name="T37" fmla="*/ 0 h 7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8"/>
              <a:gd name="T58" fmla="*/ 0 h 784"/>
              <a:gd name="T59" fmla="*/ 1728 w 1728"/>
              <a:gd name="T60" fmla="*/ 784 h 7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8" h="784">
                <a:moveTo>
                  <a:pt x="0" y="48"/>
                </a:moveTo>
                <a:cubicBezTo>
                  <a:pt x="40" y="60"/>
                  <a:pt x="80" y="72"/>
                  <a:pt x="96" y="96"/>
                </a:cubicBezTo>
                <a:cubicBezTo>
                  <a:pt x="112" y="120"/>
                  <a:pt x="80" y="168"/>
                  <a:pt x="96" y="192"/>
                </a:cubicBezTo>
                <a:cubicBezTo>
                  <a:pt x="112" y="216"/>
                  <a:pt x="176" y="208"/>
                  <a:pt x="192" y="240"/>
                </a:cubicBezTo>
                <a:cubicBezTo>
                  <a:pt x="208" y="272"/>
                  <a:pt x="168" y="352"/>
                  <a:pt x="192" y="384"/>
                </a:cubicBezTo>
                <a:cubicBezTo>
                  <a:pt x="216" y="416"/>
                  <a:pt x="312" y="400"/>
                  <a:pt x="336" y="432"/>
                </a:cubicBezTo>
                <a:cubicBezTo>
                  <a:pt x="360" y="464"/>
                  <a:pt x="320" y="544"/>
                  <a:pt x="336" y="576"/>
                </a:cubicBezTo>
                <a:cubicBezTo>
                  <a:pt x="352" y="608"/>
                  <a:pt x="408" y="600"/>
                  <a:pt x="432" y="624"/>
                </a:cubicBezTo>
                <a:cubicBezTo>
                  <a:pt x="456" y="648"/>
                  <a:pt x="440" y="696"/>
                  <a:pt x="480" y="720"/>
                </a:cubicBezTo>
                <a:cubicBezTo>
                  <a:pt x="519" y="743"/>
                  <a:pt x="616" y="760"/>
                  <a:pt x="672" y="768"/>
                </a:cubicBezTo>
                <a:cubicBezTo>
                  <a:pt x="727" y="775"/>
                  <a:pt x="784" y="784"/>
                  <a:pt x="816" y="768"/>
                </a:cubicBezTo>
                <a:cubicBezTo>
                  <a:pt x="848" y="752"/>
                  <a:pt x="824" y="679"/>
                  <a:pt x="864" y="672"/>
                </a:cubicBezTo>
                <a:cubicBezTo>
                  <a:pt x="903" y="664"/>
                  <a:pt x="1008" y="728"/>
                  <a:pt x="1056" y="720"/>
                </a:cubicBezTo>
                <a:cubicBezTo>
                  <a:pt x="1104" y="712"/>
                  <a:pt x="1104" y="648"/>
                  <a:pt x="1152" y="624"/>
                </a:cubicBezTo>
                <a:cubicBezTo>
                  <a:pt x="1200" y="600"/>
                  <a:pt x="1312" y="616"/>
                  <a:pt x="1344" y="576"/>
                </a:cubicBezTo>
                <a:cubicBezTo>
                  <a:pt x="1376" y="536"/>
                  <a:pt x="1311" y="432"/>
                  <a:pt x="1344" y="384"/>
                </a:cubicBezTo>
                <a:cubicBezTo>
                  <a:pt x="1376" y="335"/>
                  <a:pt x="1496" y="328"/>
                  <a:pt x="1536" y="288"/>
                </a:cubicBezTo>
                <a:cubicBezTo>
                  <a:pt x="1576" y="248"/>
                  <a:pt x="1551" y="192"/>
                  <a:pt x="1584" y="144"/>
                </a:cubicBezTo>
                <a:cubicBezTo>
                  <a:pt x="1616" y="95"/>
                  <a:pt x="1672" y="47"/>
                  <a:pt x="172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Oval 7"/>
          <p:cNvSpPr>
            <a:spLocks noChangeArrowheads="1"/>
          </p:cNvSpPr>
          <p:nvPr/>
        </p:nvSpPr>
        <p:spPr bwMode="auto">
          <a:xfrm>
            <a:off x="1621242" y="5477069"/>
            <a:ext cx="1959430" cy="46653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Oval 31"/>
          <p:cNvSpPr>
            <a:spLocks noChangeArrowheads="1"/>
          </p:cNvSpPr>
          <p:nvPr/>
        </p:nvSpPr>
        <p:spPr bwMode="auto">
          <a:xfrm rot="2460000">
            <a:off x="3713143" y="4264443"/>
            <a:ext cx="466531" cy="137043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Oval 32"/>
          <p:cNvSpPr>
            <a:spLocks noChangeArrowheads="1"/>
          </p:cNvSpPr>
          <p:nvPr/>
        </p:nvSpPr>
        <p:spPr bwMode="auto">
          <a:xfrm rot="8700000">
            <a:off x="1296283" y="4374963"/>
            <a:ext cx="466530" cy="121297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Text Box 33"/>
          <p:cNvSpPr txBox="1">
            <a:spLocks noChangeArrowheads="1"/>
          </p:cNvSpPr>
          <p:nvPr/>
        </p:nvSpPr>
        <p:spPr bwMode="auto">
          <a:xfrm>
            <a:off x="1419418" y="4186535"/>
            <a:ext cx="10951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1600" dirty="0">
                <a:solidFill>
                  <a:srgbClr val="FF0000"/>
                </a:solidFill>
                <a:latin typeface="Times" charset="0"/>
              </a:rPr>
              <a:t>Incoming</a:t>
            </a:r>
          </a:p>
          <a:p>
            <a:pPr algn="ctr"/>
            <a:r>
              <a:rPr lang="en-US" altLang="en-US" sz="1600" dirty="0">
                <a:solidFill>
                  <a:srgbClr val="FF0000"/>
                </a:solidFill>
                <a:latin typeface="Times" charset="0"/>
              </a:rPr>
              <a:t>Flow</a:t>
            </a:r>
          </a:p>
        </p:txBody>
      </p:sp>
      <p:sp>
        <p:nvSpPr>
          <p:cNvPr id="13" name="Text Box 36"/>
          <p:cNvSpPr txBox="1">
            <a:spLocks noChangeArrowheads="1"/>
          </p:cNvSpPr>
          <p:nvPr/>
        </p:nvSpPr>
        <p:spPr bwMode="auto">
          <a:xfrm>
            <a:off x="3115113" y="4114800"/>
            <a:ext cx="931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1400" dirty="0">
                <a:solidFill>
                  <a:srgbClr val="FF0000"/>
                </a:solidFill>
                <a:latin typeface="Times" charset="0"/>
              </a:rPr>
              <a:t>Outgoing</a:t>
            </a:r>
          </a:p>
          <a:p>
            <a:pPr algn="ctr"/>
            <a:r>
              <a:rPr lang="en-US" altLang="en-US" sz="1400" dirty="0">
                <a:solidFill>
                  <a:srgbClr val="FF0000"/>
                </a:solidFill>
                <a:latin typeface="Times" charset="0"/>
              </a:rPr>
              <a:t>Flow</a:t>
            </a:r>
          </a:p>
        </p:txBody>
      </p:sp>
      <p:sp>
        <p:nvSpPr>
          <p:cNvPr id="14" name="Text Box 37"/>
          <p:cNvSpPr txBox="1">
            <a:spLocks noChangeArrowheads="1"/>
          </p:cNvSpPr>
          <p:nvPr/>
        </p:nvSpPr>
        <p:spPr bwMode="auto">
          <a:xfrm>
            <a:off x="2261895" y="4800600"/>
            <a:ext cx="10147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1400" b="1" dirty="0">
                <a:solidFill>
                  <a:srgbClr val="FF0000"/>
                </a:solidFill>
                <a:latin typeface="Times" charset="0"/>
              </a:rPr>
              <a:t>Transform</a:t>
            </a:r>
          </a:p>
          <a:p>
            <a:pPr algn="ctr"/>
            <a:r>
              <a:rPr lang="en-US" altLang="en-US" sz="1400" b="1" dirty="0">
                <a:solidFill>
                  <a:srgbClr val="FF0000"/>
                </a:solidFill>
                <a:latin typeface="Times" charset="0"/>
              </a:rPr>
              <a:t>Flow</a:t>
            </a:r>
          </a:p>
        </p:txBody>
      </p:sp>
      <p:sp>
        <p:nvSpPr>
          <p:cNvPr id="15" name="Oval 15"/>
          <p:cNvSpPr>
            <a:spLocks noChangeArrowheads="1"/>
          </p:cNvSpPr>
          <p:nvPr/>
        </p:nvSpPr>
        <p:spPr bwMode="auto">
          <a:xfrm>
            <a:off x="5641975" y="4419600"/>
            <a:ext cx="530225" cy="53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16"/>
          <p:cNvSpPr>
            <a:spLocks noChangeArrowheads="1"/>
          </p:cNvSpPr>
          <p:nvPr/>
        </p:nvSpPr>
        <p:spPr bwMode="auto">
          <a:xfrm>
            <a:off x="6251575" y="3810000"/>
            <a:ext cx="530225" cy="53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17"/>
          <p:cNvSpPr>
            <a:spLocks noChangeArrowheads="1"/>
          </p:cNvSpPr>
          <p:nvPr/>
        </p:nvSpPr>
        <p:spPr bwMode="auto">
          <a:xfrm>
            <a:off x="6784975" y="4419600"/>
            <a:ext cx="530225" cy="53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18"/>
          <p:cNvSpPr>
            <a:spLocks noChangeArrowheads="1"/>
          </p:cNvSpPr>
          <p:nvPr/>
        </p:nvSpPr>
        <p:spPr bwMode="auto">
          <a:xfrm>
            <a:off x="7775575" y="4343400"/>
            <a:ext cx="530225" cy="53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Oval 19"/>
          <p:cNvSpPr>
            <a:spLocks noChangeArrowheads="1"/>
          </p:cNvSpPr>
          <p:nvPr/>
        </p:nvSpPr>
        <p:spPr bwMode="auto">
          <a:xfrm>
            <a:off x="6175375" y="5181600"/>
            <a:ext cx="530225" cy="53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Oval 20"/>
          <p:cNvSpPr>
            <a:spLocks noChangeArrowheads="1"/>
          </p:cNvSpPr>
          <p:nvPr/>
        </p:nvSpPr>
        <p:spPr bwMode="auto">
          <a:xfrm>
            <a:off x="6175375" y="6096000"/>
            <a:ext cx="530225" cy="53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Oval 21"/>
          <p:cNvSpPr>
            <a:spLocks noChangeArrowheads="1"/>
          </p:cNvSpPr>
          <p:nvPr/>
        </p:nvSpPr>
        <p:spPr bwMode="auto">
          <a:xfrm>
            <a:off x="7013575" y="5486400"/>
            <a:ext cx="530225" cy="53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Oval 22"/>
          <p:cNvSpPr>
            <a:spLocks noChangeArrowheads="1"/>
          </p:cNvSpPr>
          <p:nvPr/>
        </p:nvSpPr>
        <p:spPr bwMode="auto">
          <a:xfrm>
            <a:off x="7927975" y="5791200"/>
            <a:ext cx="530225" cy="530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Text Box 23"/>
          <p:cNvSpPr txBox="1">
            <a:spLocks noChangeArrowheads="1"/>
          </p:cNvSpPr>
          <p:nvPr/>
        </p:nvSpPr>
        <p:spPr bwMode="auto">
          <a:xfrm>
            <a:off x="5718175" y="4495800"/>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400" b="1" dirty="0">
                <a:solidFill>
                  <a:srgbClr val="FF0000"/>
                </a:solidFill>
                <a:latin typeface="Times" charset="0"/>
              </a:rPr>
              <a:t>T</a:t>
            </a:r>
          </a:p>
        </p:txBody>
      </p:sp>
      <p:cxnSp>
        <p:nvCxnSpPr>
          <p:cNvPr id="24" name="AutoShape 24"/>
          <p:cNvCxnSpPr>
            <a:cxnSpLocks noChangeShapeType="1"/>
            <a:stCxn id="15" idx="0"/>
            <a:endCxn id="16" idx="2"/>
          </p:cNvCxnSpPr>
          <p:nvPr/>
        </p:nvCxnSpPr>
        <p:spPr bwMode="auto">
          <a:xfrm flipV="1">
            <a:off x="5907088" y="4075113"/>
            <a:ext cx="344487" cy="3444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 name="AutoShape 25"/>
          <p:cNvCxnSpPr>
            <a:cxnSpLocks noChangeShapeType="1"/>
            <a:stCxn id="15" idx="6"/>
            <a:endCxn id="17" idx="2"/>
          </p:cNvCxnSpPr>
          <p:nvPr/>
        </p:nvCxnSpPr>
        <p:spPr bwMode="auto">
          <a:xfrm>
            <a:off x="6172200" y="4684713"/>
            <a:ext cx="6127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6"/>
          <p:cNvCxnSpPr>
            <a:cxnSpLocks noChangeShapeType="1"/>
            <a:stCxn id="17" idx="6"/>
            <a:endCxn id="18" idx="2"/>
          </p:cNvCxnSpPr>
          <p:nvPr/>
        </p:nvCxnSpPr>
        <p:spPr bwMode="auto">
          <a:xfrm flipV="1">
            <a:off x="7315200" y="4608513"/>
            <a:ext cx="460375" cy="76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AutoShape 27"/>
          <p:cNvCxnSpPr>
            <a:cxnSpLocks noChangeShapeType="1"/>
            <a:stCxn id="15" idx="5"/>
            <a:endCxn id="19" idx="1"/>
          </p:cNvCxnSpPr>
          <p:nvPr/>
        </p:nvCxnSpPr>
        <p:spPr bwMode="auto">
          <a:xfrm>
            <a:off x="6094413" y="4872038"/>
            <a:ext cx="158750" cy="387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AutoShape 28"/>
          <p:cNvCxnSpPr>
            <a:cxnSpLocks noChangeShapeType="1"/>
            <a:stCxn id="19" idx="4"/>
            <a:endCxn id="20" idx="0"/>
          </p:cNvCxnSpPr>
          <p:nvPr/>
        </p:nvCxnSpPr>
        <p:spPr bwMode="auto">
          <a:xfrm>
            <a:off x="6440488" y="5711825"/>
            <a:ext cx="0" cy="384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 name="AutoShape 29"/>
          <p:cNvCxnSpPr>
            <a:cxnSpLocks noChangeShapeType="1"/>
            <a:stCxn id="19" idx="6"/>
            <a:endCxn id="21" idx="1"/>
          </p:cNvCxnSpPr>
          <p:nvPr/>
        </p:nvCxnSpPr>
        <p:spPr bwMode="auto">
          <a:xfrm>
            <a:off x="6705600" y="5446713"/>
            <a:ext cx="385763" cy="1174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 name="AutoShape 30"/>
          <p:cNvCxnSpPr>
            <a:cxnSpLocks noChangeShapeType="1"/>
            <a:stCxn id="21" idx="6"/>
            <a:endCxn id="22" idx="2"/>
          </p:cNvCxnSpPr>
          <p:nvPr/>
        </p:nvCxnSpPr>
        <p:spPr bwMode="auto">
          <a:xfrm>
            <a:off x="7543800" y="5751513"/>
            <a:ext cx="384175"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48161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dirty="0" err="1" smtClean="0"/>
              <a:t>Kasus</a:t>
            </a:r>
            <a:endParaRPr lang="en-US" dirty="0"/>
          </a:p>
        </p:txBody>
      </p:sp>
      <p:sp>
        <p:nvSpPr>
          <p:cNvPr id="3" name="Content Placeholder 2"/>
          <p:cNvSpPr>
            <a:spLocks noGrp="1"/>
          </p:cNvSpPr>
          <p:nvPr>
            <p:ph idx="1"/>
          </p:nvPr>
        </p:nvSpPr>
        <p:spPr>
          <a:xfrm>
            <a:off x="228600" y="1447800"/>
            <a:ext cx="8763000" cy="4525963"/>
          </a:xfrm>
        </p:spPr>
        <p:txBody>
          <a:bodyPr/>
          <a:lstStyle/>
          <a:p>
            <a:r>
              <a:rPr lang="en-US" sz="2800" i="1" dirty="0" err="1" smtClean="0"/>
              <a:t>SafeHome</a:t>
            </a:r>
            <a:r>
              <a:rPr lang="en-US" sz="2800" i="1" dirty="0" smtClean="0"/>
              <a:t> Security System </a:t>
            </a:r>
            <a:r>
              <a:rPr lang="en-US" sz="2400" dirty="0" smtClean="0"/>
              <a:t>[SEPA 5</a:t>
            </a:r>
            <a:r>
              <a:rPr lang="en-US" sz="2400" baseline="30000" dirty="0" smtClean="0"/>
              <a:t>th</a:t>
            </a:r>
            <a:r>
              <a:rPr lang="en-US" sz="2400" dirty="0" smtClean="0"/>
              <a:t>]</a:t>
            </a:r>
          </a:p>
          <a:p>
            <a:r>
              <a:rPr lang="en-US" sz="2800" dirty="0" err="1" smtClean="0"/>
              <a:t>Produk</a:t>
            </a:r>
            <a:r>
              <a:rPr lang="en-US" sz="2800" dirty="0" smtClean="0"/>
              <a:t> </a:t>
            </a:r>
            <a:r>
              <a:rPr lang="en-US" sz="2800" dirty="0" err="1" smtClean="0"/>
              <a:t>berbasis</a:t>
            </a:r>
            <a:r>
              <a:rPr lang="en-US" sz="2800" dirty="0" smtClean="0"/>
              <a:t> </a:t>
            </a:r>
            <a:r>
              <a:rPr lang="en-US" sz="2800" dirty="0" err="1" smtClean="0"/>
              <a:t>komputer</a:t>
            </a:r>
            <a:r>
              <a:rPr lang="en-US" sz="2800" dirty="0" smtClean="0"/>
              <a:t> yang </a:t>
            </a:r>
            <a:r>
              <a:rPr lang="en-US" sz="2800" dirty="0" err="1" smtClean="0"/>
              <a:t>memonitor</a:t>
            </a:r>
            <a:r>
              <a:rPr lang="en-US" sz="2800" dirty="0" smtClean="0"/>
              <a:t> </a:t>
            </a:r>
            <a:r>
              <a:rPr lang="en-US" sz="2800" dirty="0" err="1" smtClean="0"/>
              <a:t>dunia</a:t>
            </a:r>
            <a:r>
              <a:rPr lang="en-US" sz="2800" dirty="0" smtClean="0"/>
              <a:t> </a:t>
            </a:r>
            <a:r>
              <a:rPr lang="en-US" sz="2800" dirty="0" err="1" smtClean="0"/>
              <a:t>nyata</a:t>
            </a:r>
            <a:r>
              <a:rPr lang="en-US" sz="2800" dirty="0" smtClean="0"/>
              <a:t> </a:t>
            </a:r>
            <a:r>
              <a:rPr lang="en-US" sz="2800" dirty="0" err="1" smtClean="0"/>
              <a:t>dan</a:t>
            </a:r>
            <a:r>
              <a:rPr lang="en-US" sz="2800" dirty="0" smtClean="0"/>
              <a:t> </a:t>
            </a:r>
            <a:r>
              <a:rPr lang="en-US" sz="2800" dirty="0" err="1" smtClean="0"/>
              <a:t>bereaksi</a:t>
            </a:r>
            <a:r>
              <a:rPr lang="en-US" sz="2800" dirty="0" smtClean="0"/>
              <a:t> </a:t>
            </a:r>
            <a:r>
              <a:rPr lang="en-US" sz="2800" dirty="0" err="1" smtClean="0"/>
              <a:t>untuk</a:t>
            </a:r>
            <a:r>
              <a:rPr lang="en-US" sz="2800" dirty="0" smtClean="0"/>
              <a:t> </a:t>
            </a:r>
            <a:r>
              <a:rPr lang="en-US" sz="2800" dirty="0" err="1" smtClean="0"/>
              <a:t>mengubah</a:t>
            </a:r>
            <a:r>
              <a:rPr lang="en-US" sz="2800" dirty="0" smtClean="0"/>
              <a:t> </a:t>
            </a:r>
            <a:r>
              <a:rPr lang="en-US" sz="2800" dirty="0" err="1" smtClean="0"/>
              <a:t>informasi</a:t>
            </a:r>
            <a:r>
              <a:rPr lang="en-US" sz="2800" dirty="0" smtClean="0"/>
              <a:t>. </a:t>
            </a:r>
            <a:r>
              <a:rPr lang="en-US" sz="2800" dirty="0" err="1" smtClean="0"/>
              <a:t>Selain</a:t>
            </a:r>
            <a:r>
              <a:rPr lang="en-US" sz="2800" dirty="0" smtClean="0"/>
              <a:t> </a:t>
            </a:r>
            <a:r>
              <a:rPr lang="en-US" sz="2800" dirty="0" err="1" smtClean="0"/>
              <a:t>itu</a:t>
            </a:r>
            <a:r>
              <a:rPr lang="en-US" sz="2800" dirty="0" smtClean="0"/>
              <a:t> </a:t>
            </a:r>
            <a:r>
              <a:rPr lang="en-US" sz="2800" dirty="0" err="1" smtClean="0"/>
              <a:t>juga</a:t>
            </a:r>
            <a:r>
              <a:rPr lang="en-US" sz="2800" dirty="0" smtClean="0"/>
              <a:t> </a:t>
            </a:r>
            <a:r>
              <a:rPr lang="en-US" sz="2800" dirty="0" err="1" smtClean="0"/>
              <a:t>berinteraksi</a:t>
            </a:r>
            <a:r>
              <a:rPr lang="en-US" sz="2800" dirty="0" smtClean="0"/>
              <a:t> </a:t>
            </a:r>
            <a:r>
              <a:rPr lang="en-US" sz="2800" dirty="0" err="1" smtClean="0"/>
              <a:t>dengan</a:t>
            </a:r>
            <a:r>
              <a:rPr lang="en-US" sz="2800" dirty="0" smtClean="0"/>
              <a:t> user </a:t>
            </a:r>
            <a:r>
              <a:rPr lang="en-US" sz="2800" dirty="0" err="1" smtClean="0"/>
              <a:t>melalui</a:t>
            </a:r>
            <a:r>
              <a:rPr lang="en-US" sz="2800" dirty="0" smtClean="0"/>
              <a:t> </a:t>
            </a:r>
            <a:r>
              <a:rPr lang="en-US" sz="2800" dirty="0" err="1" smtClean="0"/>
              <a:t>serangkaian</a:t>
            </a:r>
            <a:r>
              <a:rPr lang="en-US" sz="2800" dirty="0" smtClean="0"/>
              <a:t> </a:t>
            </a:r>
            <a:r>
              <a:rPr lang="en-US" sz="2800" dirty="0" err="1" smtClean="0"/>
              <a:t>masukan</a:t>
            </a:r>
            <a:r>
              <a:rPr lang="en-US" sz="2800" dirty="0" smtClean="0"/>
              <a:t> yang </a:t>
            </a:r>
            <a:r>
              <a:rPr lang="en-US" sz="2800" dirty="0" err="1" smtClean="0"/>
              <a:t>diketik</a:t>
            </a:r>
            <a:r>
              <a:rPr lang="en-US" sz="2800" dirty="0" smtClean="0"/>
              <a:t> </a:t>
            </a:r>
            <a:r>
              <a:rPr lang="en-US" sz="2800" dirty="0" err="1" smtClean="0"/>
              <a:t>dan</a:t>
            </a:r>
            <a:r>
              <a:rPr lang="en-US" sz="2800" dirty="0" smtClean="0"/>
              <a:t> </a:t>
            </a:r>
            <a:r>
              <a:rPr lang="en-US" sz="2800" dirty="0" err="1" smtClean="0"/>
              <a:t>tampilan</a:t>
            </a:r>
            <a:r>
              <a:rPr lang="en-US" sz="2800" dirty="0" smtClean="0"/>
              <a:t> </a:t>
            </a:r>
            <a:r>
              <a:rPr lang="en-US" sz="2800" dirty="0" err="1" smtClean="0"/>
              <a:t>alfanumerik</a:t>
            </a:r>
            <a:r>
              <a:rPr lang="en-US" sz="2800" dirty="0" smtClean="0"/>
              <a:t>.</a:t>
            </a:r>
          </a:p>
          <a:p>
            <a:r>
              <a:rPr lang="en-US" sz="2800" dirty="0" smtClean="0"/>
              <a:t>DFD Level-0</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780" y="3905250"/>
            <a:ext cx="618682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096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Mapping</a:t>
            </a:r>
            <a:endParaRPr lang="en-US" dirty="0"/>
          </a:p>
        </p:txBody>
      </p:sp>
      <p:sp>
        <p:nvSpPr>
          <p:cNvPr id="3" name="Content Placeholder 2"/>
          <p:cNvSpPr>
            <a:spLocks noGrp="1"/>
          </p:cNvSpPr>
          <p:nvPr>
            <p:ph idx="1"/>
          </p:nvPr>
        </p:nvSpPr>
        <p:spPr/>
        <p:txBody>
          <a:bodyPr/>
          <a:lstStyle/>
          <a:p>
            <a:r>
              <a:rPr lang="en-US" dirty="0" err="1" smtClean="0"/>
              <a:t>Serangkaian</a:t>
            </a:r>
            <a:r>
              <a:rPr lang="en-US" dirty="0" smtClean="0"/>
              <a:t> </a:t>
            </a:r>
            <a:r>
              <a:rPr lang="en-US" dirty="0" err="1" smtClean="0"/>
              <a:t>langkah</a:t>
            </a:r>
            <a:r>
              <a:rPr lang="en-US" dirty="0" smtClean="0"/>
              <a:t> </a:t>
            </a:r>
            <a:r>
              <a:rPr lang="en-US" dirty="0" err="1" smtClean="0"/>
              <a:t>desain</a:t>
            </a:r>
            <a:r>
              <a:rPr lang="en-US" dirty="0" smtClean="0"/>
              <a:t> yang </a:t>
            </a:r>
            <a:r>
              <a:rPr lang="en-US" dirty="0" err="1" smtClean="0"/>
              <a:t>memetakan</a:t>
            </a:r>
            <a:r>
              <a:rPr lang="en-US" dirty="0" smtClean="0"/>
              <a:t> DFD </a:t>
            </a:r>
            <a:r>
              <a:rPr lang="en-US" dirty="0" err="1" smtClean="0"/>
              <a:t>dengan</a:t>
            </a:r>
            <a:r>
              <a:rPr lang="en-US" dirty="0" smtClean="0"/>
              <a:t> </a:t>
            </a:r>
            <a:r>
              <a:rPr lang="en-US" dirty="0" err="1" smtClean="0"/>
              <a:t>jenis</a:t>
            </a:r>
            <a:r>
              <a:rPr lang="en-US" dirty="0" smtClean="0"/>
              <a:t> transform flow </a:t>
            </a:r>
            <a:r>
              <a:rPr lang="en-US" dirty="0" err="1" smtClean="0"/>
              <a:t>menjadi</a:t>
            </a:r>
            <a:r>
              <a:rPr lang="en-US" dirty="0" smtClean="0"/>
              <a:t> </a:t>
            </a:r>
            <a:r>
              <a:rPr lang="en-US" dirty="0" err="1" smtClean="0"/>
              <a:t>gaya</a:t>
            </a:r>
            <a:r>
              <a:rPr lang="en-US" dirty="0" smtClean="0"/>
              <a:t> </a:t>
            </a:r>
            <a:r>
              <a:rPr lang="en-US" dirty="0" err="1" smtClean="0"/>
              <a:t>arsitektur</a:t>
            </a:r>
            <a:r>
              <a:rPr lang="en-US" dirty="0" smtClean="0"/>
              <a:t> </a:t>
            </a:r>
            <a:r>
              <a:rPr lang="en-US" dirty="0" err="1" smtClean="0"/>
              <a:t>tertentu</a:t>
            </a:r>
            <a:r>
              <a:rPr lang="en-US" dirty="0" smtClean="0"/>
              <a:t>.</a:t>
            </a:r>
          </a:p>
          <a:p>
            <a:r>
              <a:rPr lang="en-US" dirty="0" err="1" smtClean="0"/>
              <a:t>Pada</a:t>
            </a:r>
            <a:r>
              <a:rPr lang="en-US" dirty="0" smtClean="0"/>
              <a:t> </a:t>
            </a:r>
            <a:r>
              <a:rPr lang="en-US" dirty="0" err="1" smtClean="0"/>
              <a:t>contoh</a:t>
            </a:r>
            <a:r>
              <a:rPr lang="en-US" dirty="0" smtClean="0"/>
              <a:t> </a:t>
            </a:r>
            <a:r>
              <a:rPr lang="en-US" dirty="0" err="1" smtClean="0"/>
              <a:t>ini</a:t>
            </a:r>
            <a:r>
              <a:rPr lang="en-US" dirty="0" smtClean="0"/>
              <a:t> </a:t>
            </a:r>
            <a:r>
              <a:rPr lang="en-US" dirty="0" err="1" smtClean="0"/>
              <a:t>dihasilkan</a:t>
            </a:r>
            <a:r>
              <a:rPr lang="en-US" dirty="0" smtClean="0"/>
              <a:t> </a:t>
            </a:r>
            <a:r>
              <a:rPr lang="en-US" dirty="0" err="1" smtClean="0"/>
              <a:t>arsitektur</a:t>
            </a:r>
            <a:r>
              <a:rPr lang="en-US" dirty="0" smtClean="0"/>
              <a:t> </a:t>
            </a:r>
            <a:r>
              <a:rPr lang="en-US" dirty="0" err="1" smtClean="0"/>
              <a:t>Call&amp;Return</a:t>
            </a:r>
            <a:r>
              <a:rPr lang="en-US" dirty="0" smtClean="0"/>
              <a:t> </a:t>
            </a:r>
            <a:r>
              <a:rPr lang="en-US" dirty="0" err="1" smtClean="0"/>
              <a:t>berupa</a:t>
            </a:r>
            <a:r>
              <a:rPr lang="en-US" dirty="0" smtClean="0"/>
              <a:t> </a:t>
            </a:r>
            <a:r>
              <a:rPr lang="en-US" dirty="0" err="1" smtClean="0"/>
              <a:t>struktur</a:t>
            </a:r>
            <a:r>
              <a:rPr lang="en-US" dirty="0" smtClean="0"/>
              <a:t> main program / sub program.</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27</a:t>
            </a:fld>
            <a:endParaRPr lang="en-US"/>
          </a:p>
        </p:txBody>
      </p:sp>
    </p:spTree>
    <p:extLst>
      <p:ext uri="{BB962C8B-B14F-4D97-AF65-F5344CB8AC3E}">
        <p14:creationId xmlns:p14="http://schemas.microsoft.com/office/powerpoint/2010/main" val="429389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Transform Mapping</a:t>
            </a:r>
            <a:endParaRPr lang="en-US" dirty="0"/>
          </a:p>
        </p:txBody>
      </p:sp>
      <p:sp>
        <p:nvSpPr>
          <p:cNvPr id="3" name="Content Placeholder 2"/>
          <p:cNvSpPr>
            <a:spLocks noGrp="1"/>
          </p:cNvSpPr>
          <p:nvPr>
            <p:ph idx="1"/>
          </p:nvPr>
        </p:nvSpPr>
        <p:spPr>
          <a:xfrm>
            <a:off x="228600" y="1600200"/>
            <a:ext cx="2914650" cy="4525963"/>
          </a:xfrm>
        </p:spPr>
        <p:txBody>
          <a:bodyPr/>
          <a:lstStyle/>
          <a:p>
            <a:r>
              <a:rPr lang="en-US" sz="2600" dirty="0" smtClean="0"/>
              <a:t>DFD Level 1 </a:t>
            </a:r>
            <a:r>
              <a:rPr lang="en-US" sz="2600" dirty="0" err="1" smtClean="0"/>
              <a:t>untuk</a:t>
            </a:r>
            <a:r>
              <a:rPr lang="en-US" sz="2600" dirty="0" smtClean="0"/>
              <a:t> </a:t>
            </a:r>
            <a:r>
              <a:rPr lang="en-US" sz="2600" dirty="0" err="1" smtClean="0"/>
              <a:t>SafeHome</a:t>
            </a:r>
            <a:endParaRPr lang="en-US" sz="2600" dirty="0" smtClean="0"/>
          </a:p>
          <a:p>
            <a:r>
              <a:rPr lang="en-US" sz="2600" dirty="0" err="1" smtClean="0"/>
              <a:t>Pada</a:t>
            </a:r>
            <a:r>
              <a:rPr lang="en-US" sz="2600" dirty="0" smtClean="0"/>
              <a:t> subsystem “</a:t>
            </a:r>
            <a:r>
              <a:rPr lang="en-US" sz="2600" dirty="0" err="1" smtClean="0"/>
              <a:t>MonitorSensor</a:t>
            </a:r>
            <a:r>
              <a:rPr lang="en-US" sz="2600" dirty="0" smtClean="0"/>
              <a:t>” </a:t>
            </a:r>
            <a:r>
              <a:rPr lang="en-US" sz="2600" dirty="0" err="1" smtClean="0"/>
              <a:t>terjadi</a:t>
            </a:r>
            <a:r>
              <a:rPr lang="en-US" sz="2600" dirty="0" smtClean="0"/>
              <a:t> transform flow </a:t>
            </a:r>
            <a:endParaRPr lang="en-US" sz="26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28</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447800"/>
            <a:ext cx="5772150" cy="497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81400" y="5486400"/>
            <a:ext cx="914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688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a:t>
            </a:r>
            <a:r>
              <a:rPr lang="en-US" dirty="0" err="1" smtClean="0"/>
              <a:t>dari</a:t>
            </a:r>
            <a:r>
              <a:rPr lang="en-US" dirty="0" smtClean="0"/>
              <a:t> </a:t>
            </a:r>
            <a:r>
              <a:rPr lang="en-US" dirty="0" err="1" smtClean="0"/>
              <a:t>MonitorSensor</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29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845" y="1452078"/>
            <a:ext cx="5238355" cy="472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257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a:t>Desain</a:t>
            </a:r>
            <a:r>
              <a:rPr lang="en-US" dirty="0"/>
              <a:t> data / </a:t>
            </a:r>
            <a:r>
              <a:rPr lang="en-US" dirty="0" err="1"/>
              <a:t>arsitektur</a:t>
            </a:r>
            <a:r>
              <a:rPr lang="en-US" dirty="0"/>
              <a:t> data:</a:t>
            </a:r>
          </a:p>
          <a:p>
            <a:pPr marL="0" indent="0">
              <a:buNone/>
            </a:pPr>
            <a:r>
              <a:rPr lang="en-US" dirty="0" err="1"/>
              <a:t>Pembuatan</a:t>
            </a:r>
            <a:r>
              <a:rPr lang="en-US" dirty="0"/>
              <a:t> model data / </a:t>
            </a:r>
            <a:r>
              <a:rPr lang="en-US" dirty="0" err="1"/>
              <a:t>informasi</a:t>
            </a:r>
            <a:r>
              <a:rPr lang="en-US" dirty="0"/>
              <a:t> yang </a:t>
            </a:r>
            <a:r>
              <a:rPr lang="en-US" dirty="0" err="1"/>
              <a:t>direpresentasikan</a:t>
            </a:r>
            <a:r>
              <a:rPr lang="en-US" dirty="0"/>
              <a:t> </a:t>
            </a:r>
            <a:r>
              <a:rPr lang="en-US" dirty="0" err="1"/>
              <a:t>pada</a:t>
            </a:r>
            <a:r>
              <a:rPr lang="en-US" dirty="0"/>
              <a:t> </a:t>
            </a:r>
            <a:r>
              <a:rPr lang="en-US" dirty="0" err="1"/>
              <a:t>abstraksi</a:t>
            </a:r>
            <a:r>
              <a:rPr lang="en-US" dirty="0"/>
              <a:t> level </a:t>
            </a:r>
            <a:r>
              <a:rPr lang="en-US" dirty="0" err="1"/>
              <a:t>tinggi</a:t>
            </a:r>
            <a:r>
              <a:rPr lang="en-US" dirty="0"/>
              <a:t> (user’s view of data) </a:t>
            </a:r>
            <a:r>
              <a:rPr lang="en-US" dirty="0" err="1"/>
              <a:t>menjadi</a:t>
            </a:r>
            <a:r>
              <a:rPr lang="en-US" dirty="0"/>
              <a:t> </a:t>
            </a:r>
            <a:r>
              <a:rPr lang="en-US" dirty="0" err="1"/>
              <a:t>representasi</a:t>
            </a:r>
            <a:r>
              <a:rPr lang="en-US" dirty="0"/>
              <a:t> yang </a:t>
            </a:r>
            <a:r>
              <a:rPr lang="en-US" dirty="0" err="1"/>
              <a:t>lebih</a:t>
            </a:r>
            <a:r>
              <a:rPr lang="en-US" dirty="0"/>
              <a:t> </a:t>
            </a:r>
            <a:r>
              <a:rPr lang="en-US" dirty="0" err="1"/>
              <a:t>spesifik</a:t>
            </a:r>
            <a:r>
              <a:rPr lang="en-US" dirty="0"/>
              <a:t> </a:t>
            </a:r>
            <a:r>
              <a:rPr lang="en-US" dirty="0" err="1"/>
              <a:t>dengan</a:t>
            </a:r>
            <a:r>
              <a:rPr lang="en-US" dirty="0"/>
              <a:t> </a:t>
            </a:r>
            <a:r>
              <a:rPr lang="en-US" dirty="0" err="1"/>
              <a:t>implementasi</a:t>
            </a:r>
            <a:r>
              <a:rPr lang="en-US" dirty="0"/>
              <a:t>.</a:t>
            </a:r>
          </a:p>
          <a:p>
            <a:r>
              <a:rPr lang="en-US" dirty="0" err="1"/>
              <a:t>Arsitektur</a:t>
            </a:r>
            <a:r>
              <a:rPr lang="en-US" dirty="0"/>
              <a:t> data </a:t>
            </a:r>
            <a:r>
              <a:rPr lang="en-US" dirty="0" err="1"/>
              <a:t>memberi</a:t>
            </a:r>
            <a:r>
              <a:rPr lang="en-US" dirty="0"/>
              <a:t> </a:t>
            </a:r>
            <a:r>
              <a:rPr lang="en-US" dirty="0" err="1"/>
              <a:t>pengaruh</a:t>
            </a:r>
            <a:r>
              <a:rPr lang="en-US" dirty="0"/>
              <a:t> </a:t>
            </a:r>
            <a:r>
              <a:rPr lang="en-US" dirty="0" err="1"/>
              <a:t>besar</a:t>
            </a:r>
            <a:r>
              <a:rPr lang="en-US" dirty="0"/>
              <a:t> </a:t>
            </a:r>
            <a:r>
              <a:rPr lang="en-US" dirty="0" err="1"/>
              <a:t>pada</a:t>
            </a:r>
            <a:r>
              <a:rPr lang="en-US" dirty="0"/>
              <a:t> PL yang </a:t>
            </a:r>
            <a:r>
              <a:rPr lang="en-US" dirty="0" err="1"/>
              <a:t>mengelolanya</a:t>
            </a:r>
            <a:r>
              <a:rPr lang="en-US" dirty="0"/>
              <a:t>.</a:t>
            </a:r>
          </a:p>
          <a:p>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3</a:t>
            </a:fld>
            <a:endParaRPr lang="en-US"/>
          </a:p>
        </p:txBody>
      </p:sp>
    </p:spTree>
    <p:extLst>
      <p:ext uri="{BB962C8B-B14F-4D97-AF65-F5344CB8AC3E}">
        <p14:creationId xmlns:p14="http://schemas.microsoft.com/office/powerpoint/2010/main" val="2007410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 – Monitor Sensor</a:t>
            </a:r>
            <a:br>
              <a:rPr lang="en-US" dirty="0" smtClean="0"/>
            </a:br>
            <a:r>
              <a:rPr lang="en-US" sz="4000" dirty="0" err="1" smtClean="0"/>
              <a:t>dengan</a:t>
            </a:r>
            <a:r>
              <a:rPr lang="en-US" sz="4000" dirty="0" smtClean="0"/>
              <a:t> </a:t>
            </a:r>
            <a:r>
              <a:rPr lang="en-US" sz="4000" dirty="0" err="1" smtClean="0"/>
              <a:t>batasan</a:t>
            </a:r>
            <a:r>
              <a:rPr lang="en-US" sz="4000" dirty="0" smtClean="0"/>
              <a:t> </a:t>
            </a:r>
            <a:r>
              <a:rPr lang="en-US" sz="4000" dirty="0" err="1" smtClean="0"/>
              <a:t>aliran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30</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37987"/>
            <a:ext cx="8153400" cy="554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197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Struktur</a:t>
            </a:r>
            <a:r>
              <a:rPr lang="en-US" sz="3600" dirty="0" smtClean="0"/>
              <a:t> Program “Monitor Sensor”</a:t>
            </a:r>
            <a:endParaRPr lang="en-US" sz="3600"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31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871596" cy="447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732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Mapping</a:t>
            </a:r>
            <a:endParaRPr lang="en-US" dirty="0"/>
          </a:p>
        </p:txBody>
      </p:sp>
      <p:sp>
        <p:nvSpPr>
          <p:cNvPr id="3" name="Content Placeholder 2"/>
          <p:cNvSpPr>
            <a:spLocks noGrp="1"/>
          </p:cNvSpPr>
          <p:nvPr>
            <p:ph idx="1"/>
          </p:nvPr>
        </p:nvSpPr>
        <p:spPr/>
        <p:txBody>
          <a:bodyPr/>
          <a:lstStyle/>
          <a:p>
            <a:r>
              <a:rPr lang="en-US" dirty="0" err="1" smtClean="0"/>
              <a:t>Suatu</a:t>
            </a:r>
            <a:r>
              <a:rPr lang="en-US" dirty="0" smtClean="0"/>
              <a:t> data </a:t>
            </a:r>
            <a:r>
              <a:rPr lang="en-US" dirty="0" err="1" smtClean="0"/>
              <a:t>dapat</a:t>
            </a:r>
            <a:r>
              <a:rPr lang="en-US" dirty="0" smtClean="0"/>
              <a:t> men-trigger </a:t>
            </a:r>
            <a:r>
              <a:rPr lang="en-US" dirty="0" err="1" smtClean="0"/>
              <a:t>satu</a:t>
            </a:r>
            <a:r>
              <a:rPr lang="en-US" dirty="0" smtClean="0"/>
              <a:t> </a:t>
            </a:r>
            <a:r>
              <a:rPr lang="en-US" dirty="0" err="1" smtClean="0"/>
              <a:t>atau</a:t>
            </a:r>
            <a:r>
              <a:rPr lang="en-US" dirty="0" smtClean="0"/>
              <a:t> </a:t>
            </a:r>
            <a:r>
              <a:rPr lang="en-US" dirty="0" err="1" smtClean="0"/>
              <a:t>beberapa</a:t>
            </a:r>
            <a:r>
              <a:rPr lang="en-US" dirty="0" smtClean="0"/>
              <a:t> </a:t>
            </a:r>
            <a:r>
              <a:rPr lang="en-US" dirty="0" err="1" smtClean="0"/>
              <a:t>aliran</a:t>
            </a:r>
            <a:r>
              <a:rPr lang="en-US" dirty="0" smtClean="0"/>
              <a:t> </a:t>
            </a:r>
            <a:r>
              <a:rPr lang="en-US" dirty="0" err="1" smtClean="0"/>
              <a:t>informasi</a:t>
            </a:r>
            <a:r>
              <a:rPr lang="en-US" dirty="0" smtClean="0"/>
              <a:t> yang </a:t>
            </a:r>
            <a:r>
              <a:rPr lang="en-US" dirty="0" err="1" smtClean="0"/>
              <a:t>mempengaruhi</a:t>
            </a:r>
            <a:r>
              <a:rPr lang="en-US" dirty="0" smtClean="0"/>
              <a:t> </a:t>
            </a:r>
            <a:r>
              <a:rPr lang="en-US" dirty="0" err="1" smtClean="0"/>
              <a:t>fungsi</a:t>
            </a:r>
            <a:r>
              <a:rPr lang="en-US" dirty="0" smtClean="0"/>
              <a:t> yang </a:t>
            </a:r>
            <a:r>
              <a:rPr lang="en-US" dirty="0" err="1" smtClean="0"/>
              <a:t>terkait</a:t>
            </a:r>
            <a:r>
              <a:rPr lang="en-US" dirty="0" smtClean="0"/>
              <a:t>. </a:t>
            </a:r>
          </a:p>
          <a:p>
            <a:r>
              <a:rPr lang="en-US" dirty="0" smtClean="0"/>
              <a:t>Data </a:t>
            </a:r>
            <a:r>
              <a:rPr lang="en-US" dirty="0" err="1" smtClean="0"/>
              <a:t>tersebut</a:t>
            </a:r>
            <a:r>
              <a:rPr lang="en-US" dirty="0" smtClean="0"/>
              <a:t> </a:t>
            </a:r>
            <a:r>
              <a:rPr lang="en-US" dirty="0" err="1" smtClean="0"/>
              <a:t>adalah</a:t>
            </a:r>
            <a:r>
              <a:rPr lang="en-US" dirty="0" smtClean="0"/>
              <a:t> </a:t>
            </a:r>
            <a:r>
              <a:rPr lang="en-US" i="1" dirty="0" smtClean="0"/>
              <a:t>transaction.</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32</a:t>
            </a:fld>
            <a:endParaRPr lang="en-US"/>
          </a:p>
        </p:txBody>
      </p:sp>
    </p:spTree>
    <p:extLst>
      <p:ext uri="{BB962C8B-B14F-4D97-AF65-F5344CB8AC3E}">
        <p14:creationId xmlns:p14="http://schemas.microsoft.com/office/powerpoint/2010/main" val="3226055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transform mapping</a:t>
            </a:r>
            <a:endParaRPr lang="en-US" dirty="0"/>
          </a:p>
        </p:txBody>
      </p:sp>
      <p:sp>
        <p:nvSpPr>
          <p:cNvPr id="3" name="Content Placeholder 2"/>
          <p:cNvSpPr>
            <a:spLocks noGrp="1"/>
          </p:cNvSpPr>
          <p:nvPr>
            <p:ph idx="1"/>
          </p:nvPr>
        </p:nvSpPr>
        <p:spPr/>
        <p:txBody>
          <a:bodyPr/>
          <a:lstStyle/>
          <a:p>
            <a:r>
              <a:rPr lang="en-US" dirty="0" err="1" smtClean="0"/>
              <a:t>Pada</a:t>
            </a:r>
            <a:r>
              <a:rPr lang="en-US" dirty="0" smtClean="0"/>
              <a:t> </a:t>
            </a:r>
            <a:r>
              <a:rPr lang="en-US" dirty="0" err="1" smtClean="0"/>
              <a:t>hal</a:t>
            </a:r>
            <a:r>
              <a:rPr lang="en-US" dirty="0" smtClean="0"/>
              <a:t>. 19, </a:t>
            </a:r>
            <a:r>
              <a:rPr lang="en-US" i="1" dirty="0" smtClean="0"/>
              <a:t>user command </a:t>
            </a:r>
            <a:r>
              <a:rPr lang="en-US" dirty="0" smtClean="0"/>
              <a:t> yang </a:t>
            </a:r>
            <a:r>
              <a:rPr lang="en-US" dirty="0" err="1" smtClean="0"/>
              <a:t>mengalir</a:t>
            </a:r>
            <a:r>
              <a:rPr lang="en-US" dirty="0" smtClean="0"/>
              <a:t> </a:t>
            </a:r>
            <a:r>
              <a:rPr lang="en-US" dirty="0" err="1" smtClean="0"/>
              <a:t>menghasilkan</a:t>
            </a:r>
            <a:r>
              <a:rPr lang="en-US" dirty="0" smtClean="0"/>
              <a:t> </a:t>
            </a:r>
            <a:r>
              <a:rPr lang="en-US" i="1" dirty="0" smtClean="0"/>
              <a:t>command type </a:t>
            </a:r>
            <a:r>
              <a:rPr lang="en-US" dirty="0" smtClean="0"/>
              <a:t>yang </a:t>
            </a:r>
            <a:r>
              <a:rPr lang="en-US" dirty="0" err="1" smtClean="0"/>
              <a:t>kemudian</a:t>
            </a:r>
            <a:r>
              <a:rPr lang="en-US" dirty="0" smtClean="0"/>
              <a:t> </a:t>
            </a:r>
            <a:r>
              <a:rPr lang="en-US" dirty="0" err="1" smtClean="0"/>
              <a:t>mengalir</a:t>
            </a:r>
            <a:r>
              <a:rPr lang="en-US" dirty="0" smtClean="0"/>
              <a:t> </a:t>
            </a:r>
            <a:r>
              <a:rPr lang="en-US" dirty="0" err="1" smtClean="0"/>
              <a:t>membuat</a:t>
            </a:r>
            <a:r>
              <a:rPr lang="en-US" dirty="0" smtClean="0"/>
              <a:t> </a:t>
            </a:r>
            <a:r>
              <a:rPr lang="en-US" dirty="0" err="1" smtClean="0"/>
              <a:t>percabangan</a:t>
            </a:r>
            <a:r>
              <a:rPr lang="en-US" dirty="0" smtClean="0"/>
              <a:t> </a:t>
            </a:r>
            <a:r>
              <a:rPr lang="en-US" dirty="0" err="1" smtClean="0"/>
              <a:t>dalam</a:t>
            </a:r>
            <a:r>
              <a:rPr lang="en-US" dirty="0" smtClean="0"/>
              <a:t> </a:t>
            </a:r>
            <a:r>
              <a:rPr lang="en-US" dirty="0" err="1" smtClean="0"/>
              <a:t>tiga</a:t>
            </a:r>
            <a:r>
              <a:rPr lang="en-US" dirty="0" smtClean="0"/>
              <a:t> </a:t>
            </a:r>
            <a:r>
              <a:rPr lang="en-US" i="1" dirty="0" smtClean="0"/>
              <a:t>action path.</a:t>
            </a:r>
            <a:endParaRPr lang="en-US" i="1"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33</a:t>
            </a:fld>
            <a:endParaRPr lang="en-US"/>
          </a:p>
        </p:txBody>
      </p:sp>
    </p:spTree>
    <p:extLst>
      <p:ext uri="{BB962C8B-B14F-4D97-AF65-F5344CB8AC3E}">
        <p14:creationId xmlns:p14="http://schemas.microsoft.com/office/powerpoint/2010/main" val="2567737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01"/>
            <a:ext cx="7696200" cy="973899"/>
          </a:xfrm>
        </p:spPr>
        <p:txBody>
          <a:bodyPr/>
          <a:lstStyle/>
          <a:p>
            <a:r>
              <a:rPr lang="en-US" sz="3600" dirty="0" smtClean="0"/>
              <a:t>Level 2 </a:t>
            </a:r>
            <a:r>
              <a:rPr lang="en-US" sz="3600" dirty="0" err="1" smtClean="0"/>
              <a:t>untuk</a:t>
            </a:r>
            <a:r>
              <a:rPr lang="en-US" sz="3600" dirty="0" smtClean="0"/>
              <a:t> “Interact with user”</a:t>
            </a:r>
            <a:br>
              <a:rPr lang="en-US" sz="3600" dirty="0" smtClean="0"/>
            </a:br>
            <a:r>
              <a:rPr lang="en-US" sz="2800" dirty="0" err="1" smtClean="0"/>
              <a:t>dengan</a:t>
            </a:r>
            <a:r>
              <a:rPr lang="en-US" sz="2800" dirty="0" smtClean="0"/>
              <a:t> </a:t>
            </a:r>
            <a:r>
              <a:rPr lang="en-US" sz="2800" dirty="0" err="1" smtClean="0"/>
              <a:t>batasan</a:t>
            </a:r>
            <a:r>
              <a:rPr lang="en-US" sz="2800" dirty="0" smtClean="0"/>
              <a:t> </a:t>
            </a:r>
            <a:r>
              <a:rPr lang="en-US" sz="2800" dirty="0" err="1" smtClean="0"/>
              <a:t>aliran</a:t>
            </a:r>
            <a:r>
              <a:rPr lang="en-US" sz="2800" dirty="0" smtClean="0"/>
              <a:t> transaction &amp; transform</a:t>
            </a:r>
            <a:endParaRPr lang="en-US" sz="3600"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34</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8096"/>
            <a:ext cx="8001000" cy="509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67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01"/>
            <a:ext cx="8077200" cy="1143000"/>
          </a:xfrm>
        </p:spPr>
        <p:txBody>
          <a:bodyPr/>
          <a:lstStyle/>
          <a:p>
            <a:r>
              <a:rPr lang="en-US" sz="3600" dirty="0" err="1" smtClean="0"/>
              <a:t>Struktur</a:t>
            </a:r>
            <a:r>
              <a:rPr lang="en-US" sz="3600" dirty="0" smtClean="0"/>
              <a:t> program “User Interaction”</a:t>
            </a:r>
            <a:endParaRPr lang="en-US" sz="3600"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35</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72781"/>
            <a:ext cx="7901618" cy="520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771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000" dirty="0" err="1" smtClean="0"/>
              <a:t>Tentukan</a:t>
            </a:r>
            <a:r>
              <a:rPr lang="en-US" sz="4000" dirty="0" smtClean="0"/>
              <a:t> </a:t>
            </a:r>
            <a:r>
              <a:rPr lang="en-US" sz="4000" dirty="0" err="1" smtClean="0"/>
              <a:t>jenis</a:t>
            </a:r>
            <a:r>
              <a:rPr lang="en-US" sz="4000" dirty="0" smtClean="0"/>
              <a:t> </a:t>
            </a:r>
            <a:r>
              <a:rPr lang="en-US" sz="4000" dirty="0" err="1" smtClean="0"/>
              <a:t>arsitektur</a:t>
            </a:r>
            <a:r>
              <a:rPr lang="en-US" sz="4000" dirty="0" smtClean="0"/>
              <a:t> yang </a:t>
            </a:r>
            <a:r>
              <a:rPr lang="en-US" sz="4000" dirty="0" err="1" smtClean="0"/>
              <a:t>sesuai</a:t>
            </a:r>
            <a:r>
              <a:rPr lang="en-US" sz="4000" dirty="0" smtClean="0"/>
              <a:t> </a:t>
            </a:r>
            <a:r>
              <a:rPr lang="en-US" sz="4000" dirty="0" err="1" smtClean="0"/>
              <a:t>untuk</a:t>
            </a:r>
            <a:r>
              <a:rPr lang="en-US" sz="4000" dirty="0" smtClean="0"/>
              <a:t> PL </a:t>
            </a:r>
            <a:r>
              <a:rPr lang="en-US" sz="4000" dirty="0" err="1" smtClean="0"/>
              <a:t>anda</a:t>
            </a:r>
            <a:r>
              <a:rPr lang="en-US" sz="4000" dirty="0" smtClean="0"/>
              <a:t>!</a:t>
            </a:r>
            <a:endParaRPr lang="en-US" sz="40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36</a:t>
            </a:fld>
            <a:endParaRPr lang="en-US"/>
          </a:p>
        </p:txBody>
      </p:sp>
    </p:spTree>
    <p:extLst>
      <p:ext uri="{BB962C8B-B14F-4D97-AF65-F5344CB8AC3E}">
        <p14:creationId xmlns:p14="http://schemas.microsoft.com/office/powerpoint/2010/main" val="3403717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Hasil</a:t>
            </a:r>
            <a:r>
              <a:rPr lang="en-US" dirty="0" smtClean="0"/>
              <a:t> </a:t>
            </a:r>
            <a:r>
              <a:rPr lang="en-US" dirty="0" err="1" smtClean="0"/>
              <a:t>Desain</a:t>
            </a:r>
            <a:r>
              <a:rPr lang="en-US" dirty="0" smtClean="0"/>
              <a:t> Data</a:t>
            </a:r>
            <a:endParaRPr lang="en-US" dirty="0"/>
          </a:p>
        </p:txBody>
      </p:sp>
      <p:sp>
        <p:nvSpPr>
          <p:cNvPr id="3" name="Content Placeholder 2"/>
          <p:cNvSpPr>
            <a:spLocks noGrp="1"/>
          </p:cNvSpPr>
          <p:nvPr>
            <p:ph idx="1"/>
          </p:nvPr>
        </p:nvSpPr>
        <p:spPr/>
        <p:txBody>
          <a:bodyPr/>
          <a:lstStyle/>
          <a:p>
            <a:pPr lvl="1">
              <a:buClr>
                <a:schemeClr val="folHlink"/>
              </a:buClr>
              <a:buSzPct val="50000"/>
              <a:buFont typeface="Wingdings" pitchFamily="2" charset="2"/>
              <a:buChar char="n"/>
            </a:pPr>
            <a:r>
              <a:rPr lang="en-US" sz="2400" dirty="0" err="1"/>
              <a:t>Struktur</a:t>
            </a:r>
            <a:r>
              <a:rPr lang="en-US" sz="2400" dirty="0"/>
              <a:t> data</a:t>
            </a:r>
          </a:p>
          <a:p>
            <a:pPr lvl="1">
              <a:buClr>
                <a:schemeClr val="folHlink"/>
              </a:buClr>
              <a:buSzPct val="50000"/>
              <a:buFont typeface="Wingdings" pitchFamily="2" charset="2"/>
              <a:buChar char="n"/>
            </a:pPr>
            <a:r>
              <a:rPr lang="en-US" sz="2400" dirty="0" err="1"/>
              <a:t>Skema</a:t>
            </a:r>
            <a:r>
              <a:rPr lang="en-US" sz="2400" dirty="0"/>
              <a:t> basis data</a:t>
            </a:r>
          </a:p>
          <a:p>
            <a:pPr lvl="1">
              <a:buClr>
                <a:schemeClr val="folHlink"/>
              </a:buClr>
              <a:buSzPct val="50000"/>
              <a:buFont typeface="Wingdings" pitchFamily="2" charset="2"/>
              <a:buChar char="n"/>
            </a:pPr>
            <a:r>
              <a:rPr lang="en-US" sz="2400" dirty="0" err="1"/>
              <a:t>Rancangan</a:t>
            </a:r>
            <a:r>
              <a:rPr lang="en-US" sz="2400" dirty="0"/>
              <a:t> </a:t>
            </a:r>
            <a:r>
              <a:rPr lang="en-US" sz="2400" dirty="0" err="1"/>
              <a:t>detil</a:t>
            </a:r>
            <a:r>
              <a:rPr lang="en-US" sz="2400" dirty="0"/>
              <a:t> </a:t>
            </a:r>
            <a:r>
              <a:rPr lang="en-US" sz="2400" dirty="0" err="1"/>
              <a:t>tiap</a:t>
            </a:r>
            <a:r>
              <a:rPr lang="en-US" sz="2400" dirty="0"/>
              <a:t> </a:t>
            </a:r>
            <a:r>
              <a:rPr lang="en-US" sz="2400" dirty="0" err="1"/>
              <a:t>tabel</a:t>
            </a:r>
            <a:r>
              <a:rPr lang="en-US" sz="2400" dirty="0"/>
              <a:t>:</a:t>
            </a:r>
          </a:p>
          <a:p>
            <a:pPr lvl="2">
              <a:buClr>
                <a:schemeClr val="hlink"/>
              </a:buClr>
              <a:buBlip>
                <a:blip r:embed="rId2"/>
              </a:buBlip>
            </a:pPr>
            <a:r>
              <a:rPr lang="en-US" sz="2000" dirty="0" err="1"/>
              <a:t>Nama</a:t>
            </a:r>
            <a:r>
              <a:rPr lang="en-US" sz="2000" dirty="0"/>
              <a:t>, </a:t>
            </a:r>
            <a:r>
              <a:rPr lang="en-US" sz="2000" dirty="0" err="1"/>
              <a:t>deskripsi</a:t>
            </a:r>
            <a:r>
              <a:rPr lang="en-US" sz="2000" dirty="0"/>
              <a:t>, volume, field, key, </a:t>
            </a:r>
            <a:r>
              <a:rPr lang="en-US" sz="2000" dirty="0" err="1"/>
              <a:t>dll</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4</a:t>
            </a:fld>
            <a:endParaRPr lang="en-US"/>
          </a:p>
        </p:txBody>
      </p:sp>
    </p:spTree>
    <p:extLst>
      <p:ext uri="{BB962C8B-B14F-4D97-AF65-F5344CB8AC3E}">
        <p14:creationId xmlns:p14="http://schemas.microsoft.com/office/powerpoint/2010/main" val="1614882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Tahapan</a:t>
            </a:r>
            <a:r>
              <a:rPr lang="en-US" dirty="0" smtClean="0"/>
              <a:t> </a:t>
            </a:r>
            <a:r>
              <a:rPr lang="en-US" dirty="0" err="1" smtClean="0"/>
              <a:t>Perancangan</a:t>
            </a:r>
            <a:r>
              <a:rPr lang="en-US" dirty="0" smtClean="0"/>
              <a:t> Data</a:t>
            </a:r>
            <a:br>
              <a:rPr lang="en-US" dirty="0" smtClean="0"/>
            </a:br>
            <a:r>
              <a:rPr lang="en-US" sz="3600" dirty="0" smtClean="0"/>
              <a:t>(</a:t>
            </a:r>
            <a:r>
              <a:rPr lang="en-US" sz="3600" dirty="0" err="1" smtClean="0"/>
              <a:t>Sederhana</a:t>
            </a:r>
            <a:r>
              <a:rPr lang="en-US" sz="3600" dirty="0" smtClean="0"/>
              <a:t>)</a:t>
            </a:r>
            <a:endParaRPr lang="en-US" dirty="0"/>
          </a:p>
        </p:txBody>
      </p:sp>
      <p:sp>
        <p:nvSpPr>
          <p:cNvPr id="3" name="Content Placeholder 2"/>
          <p:cNvSpPr>
            <a:spLocks noGrp="1"/>
          </p:cNvSpPr>
          <p:nvPr>
            <p:ph idx="1"/>
          </p:nvPr>
        </p:nvSpPr>
        <p:spPr/>
        <p:txBody>
          <a:bodyPr/>
          <a:lstStyle/>
          <a:p>
            <a:pPr lvl="1">
              <a:buClr>
                <a:schemeClr val="folHlink"/>
              </a:buClr>
              <a:buSzPct val="50000"/>
              <a:buFont typeface="Wingdings" pitchFamily="2" charset="2"/>
              <a:buChar char="n"/>
            </a:pPr>
            <a:r>
              <a:rPr lang="en-US" sz="2400" dirty="0"/>
              <a:t>Review ERD</a:t>
            </a:r>
          </a:p>
          <a:p>
            <a:pPr lvl="1">
              <a:buClr>
                <a:schemeClr val="folHlink"/>
              </a:buClr>
              <a:buSzPct val="50000"/>
              <a:buFont typeface="Wingdings" pitchFamily="2" charset="2"/>
              <a:buChar char="n"/>
            </a:pPr>
            <a:r>
              <a:rPr lang="en-US" sz="2400" dirty="0" err="1"/>
              <a:t>Petakan</a:t>
            </a:r>
            <a:r>
              <a:rPr lang="en-US" sz="2400" dirty="0"/>
              <a:t> </a:t>
            </a:r>
            <a:r>
              <a:rPr lang="en-US" sz="2400" dirty="0" err="1"/>
              <a:t>menjadi</a:t>
            </a:r>
            <a:r>
              <a:rPr lang="en-US" sz="2400" dirty="0"/>
              <a:t> </a:t>
            </a:r>
            <a:r>
              <a:rPr lang="en-US" sz="2400" dirty="0" err="1"/>
              <a:t>skema</a:t>
            </a:r>
            <a:r>
              <a:rPr lang="en-US" sz="2400" dirty="0"/>
              <a:t> basis data</a:t>
            </a:r>
          </a:p>
          <a:p>
            <a:pPr lvl="2">
              <a:buClr>
                <a:schemeClr val="hlink"/>
              </a:buClr>
              <a:buBlip>
                <a:blip r:embed="rId2"/>
              </a:buBlip>
            </a:pPr>
            <a:r>
              <a:rPr lang="en-US" sz="2000" dirty="0"/>
              <a:t>Entity </a:t>
            </a:r>
            <a:r>
              <a:rPr lang="en-US" sz="2000" dirty="0">
                <a:sym typeface="Wingdings" pitchFamily="2" charset="2"/>
              </a:rPr>
              <a:t> </a:t>
            </a:r>
            <a:r>
              <a:rPr lang="en-US" sz="2000" dirty="0" err="1">
                <a:sym typeface="Wingdings" pitchFamily="2" charset="2"/>
              </a:rPr>
              <a:t>tabel</a:t>
            </a:r>
            <a:endParaRPr lang="en-US" sz="2000" dirty="0">
              <a:sym typeface="Wingdings" pitchFamily="2" charset="2"/>
            </a:endParaRPr>
          </a:p>
          <a:p>
            <a:pPr lvl="2">
              <a:buClr>
                <a:schemeClr val="hlink"/>
              </a:buClr>
              <a:buBlip>
                <a:blip r:embed="rId2"/>
              </a:buBlip>
            </a:pPr>
            <a:r>
              <a:rPr lang="en-US" sz="2000" dirty="0" err="1">
                <a:sym typeface="Wingdings" pitchFamily="2" charset="2"/>
              </a:rPr>
              <a:t>Relasi</a:t>
            </a:r>
            <a:r>
              <a:rPr lang="en-US" sz="2000" dirty="0">
                <a:sym typeface="Wingdings" pitchFamily="2" charset="2"/>
              </a:rPr>
              <a:t>:</a:t>
            </a:r>
          </a:p>
          <a:p>
            <a:pPr lvl="3">
              <a:buClr>
                <a:schemeClr val="folHlink"/>
              </a:buClr>
              <a:buSzPct val="50000"/>
              <a:buFont typeface="Wingdings" pitchFamily="2" charset="2"/>
              <a:buChar char="n"/>
            </a:pPr>
            <a:r>
              <a:rPr lang="en-US" dirty="0"/>
              <a:t>N </a:t>
            </a:r>
            <a:r>
              <a:rPr lang="en-US" dirty="0" err="1"/>
              <a:t>ke</a:t>
            </a:r>
            <a:r>
              <a:rPr lang="en-US" dirty="0"/>
              <a:t> M </a:t>
            </a:r>
            <a:r>
              <a:rPr lang="en-US" dirty="0">
                <a:sym typeface="Wingdings" pitchFamily="2" charset="2"/>
              </a:rPr>
              <a:t> </a:t>
            </a:r>
            <a:r>
              <a:rPr lang="en-US" dirty="0" err="1">
                <a:sym typeface="Wingdings" pitchFamily="2" charset="2"/>
              </a:rPr>
              <a:t>jadi</a:t>
            </a:r>
            <a:r>
              <a:rPr lang="en-US" dirty="0">
                <a:sym typeface="Wingdings" pitchFamily="2" charset="2"/>
              </a:rPr>
              <a:t> </a:t>
            </a:r>
            <a:r>
              <a:rPr lang="en-US" dirty="0" err="1">
                <a:sym typeface="Wingdings" pitchFamily="2" charset="2"/>
              </a:rPr>
              <a:t>tabel</a:t>
            </a:r>
            <a:endParaRPr lang="en-US" dirty="0">
              <a:sym typeface="Wingdings" pitchFamily="2" charset="2"/>
            </a:endParaRPr>
          </a:p>
          <a:p>
            <a:pPr lvl="3">
              <a:buClr>
                <a:schemeClr val="folHlink"/>
              </a:buClr>
              <a:buSzPct val="50000"/>
              <a:buFont typeface="Wingdings" pitchFamily="2" charset="2"/>
              <a:buChar char="n"/>
            </a:pPr>
            <a:r>
              <a:rPr lang="en-US" dirty="0">
                <a:sym typeface="Wingdings" pitchFamily="2" charset="2"/>
              </a:rPr>
              <a:t>1 </a:t>
            </a:r>
            <a:r>
              <a:rPr lang="en-US" dirty="0" err="1">
                <a:sym typeface="Wingdings" pitchFamily="2" charset="2"/>
              </a:rPr>
              <a:t>ke</a:t>
            </a:r>
            <a:r>
              <a:rPr lang="en-US" dirty="0">
                <a:sym typeface="Wingdings" pitchFamily="2" charset="2"/>
              </a:rPr>
              <a:t> N  </a:t>
            </a:r>
            <a:r>
              <a:rPr lang="en-US" dirty="0" err="1">
                <a:sym typeface="Wingdings" pitchFamily="2" charset="2"/>
              </a:rPr>
              <a:t>jadi</a:t>
            </a:r>
            <a:r>
              <a:rPr lang="en-US" dirty="0">
                <a:sym typeface="Wingdings" pitchFamily="2" charset="2"/>
              </a:rPr>
              <a:t> </a:t>
            </a:r>
            <a:r>
              <a:rPr lang="en-US" dirty="0" err="1">
                <a:sym typeface="Wingdings" pitchFamily="2" charset="2"/>
              </a:rPr>
              <a:t>tabel</a:t>
            </a:r>
            <a:endParaRPr lang="en-US" dirty="0">
              <a:sym typeface="Wingdings" pitchFamily="2" charset="2"/>
            </a:endParaRPr>
          </a:p>
          <a:p>
            <a:pPr lvl="3">
              <a:buClr>
                <a:schemeClr val="folHlink"/>
              </a:buClr>
              <a:buSzPct val="50000"/>
              <a:buFont typeface="Wingdings" pitchFamily="2" charset="2"/>
              <a:buChar char="n"/>
            </a:pPr>
            <a:r>
              <a:rPr lang="en-US" dirty="0">
                <a:sym typeface="Wingdings" pitchFamily="2" charset="2"/>
              </a:rPr>
              <a:t>1 </a:t>
            </a:r>
            <a:r>
              <a:rPr lang="en-US" dirty="0" err="1">
                <a:sym typeface="Wingdings" pitchFamily="2" charset="2"/>
              </a:rPr>
              <a:t>ke</a:t>
            </a:r>
            <a:r>
              <a:rPr lang="en-US" dirty="0">
                <a:sym typeface="Wingdings" pitchFamily="2" charset="2"/>
              </a:rPr>
              <a:t> 1  </a:t>
            </a:r>
            <a:r>
              <a:rPr lang="en-US" dirty="0" err="1">
                <a:sym typeface="Wingdings" pitchFamily="2" charset="2"/>
              </a:rPr>
              <a:t>dititipkan</a:t>
            </a:r>
            <a:endParaRPr lang="en-US" dirty="0"/>
          </a:p>
          <a:p>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5</a:t>
            </a:fld>
            <a:endParaRPr lang="en-US"/>
          </a:p>
        </p:txBody>
      </p:sp>
    </p:spTree>
    <p:extLst>
      <p:ext uri="{BB962C8B-B14F-4D97-AF65-F5344CB8AC3E}">
        <p14:creationId xmlns:p14="http://schemas.microsoft.com/office/powerpoint/2010/main" val="203386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endParaRPr lang="en-US" dirty="0"/>
          </a:p>
        </p:txBody>
      </p:sp>
      <p:sp>
        <p:nvSpPr>
          <p:cNvPr id="3" name="Content Placeholder 2"/>
          <p:cNvSpPr>
            <a:spLocks noGrp="1"/>
          </p:cNvSpPr>
          <p:nvPr>
            <p:ph idx="1"/>
          </p:nvPr>
        </p:nvSpPr>
        <p:spPr>
          <a:xfrm>
            <a:off x="457200" y="3398837"/>
            <a:ext cx="8229600" cy="2620963"/>
          </a:xfrm>
        </p:spPr>
        <p:txBody>
          <a:bodyPr/>
          <a:lstStyle/>
          <a:p>
            <a:pPr marL="0" indent="0">
              <a:buNone/>
            </a:pPr>
            <a:r>
              <a:rPr lang="en-US" sz="2400" dirty="0" err="1" smtClean="0"/>
              <a:t>Skema</a:t>
            </a:r>
            <a:r>
              <a:rPr lang="en-US" sz="2400" dirty="0" smtClean="0"/>
              <a:t> Basis Data:</a:t>
            </a:r>
          </a:p>
          <a:p>
            <a:r>
              <a:rPr lang="en-US" sz="2400" dirty="0" err="1" smtClean="0"/>
              <a:t>Tabel</a:t>
            </a:r>
            <a:r>
              <a:rPr lang="en-US" sz="2400" dirty="0" smtClean="0"/>
              <a:t> </a:t>
            </a:r>
            <a:r>
              <a:rPr lang="en-US" sz="2400" dirty="0" err="1"/>
              <a:t>Mahasiswa</a:t>
            </a:r>
            <a:endParaRPr lang="en-US" sz="2400" dirty="0"/>
          </a:p>
          <a:p>
            <a:pPr lvl="1"/>
            <a:r>
              <a:rPr lang="en-US" sz="2000" dirty="0"/>
              <a:t>NIM, </a:t>
            </a:r>
            <a:r>
              <a:rPr lang="en-US" sz="2000" dirty="0" err="1"/>
              <a:t>Nama</a:t>
            </a:r>
            <a:r>
              <a:rPr lang="en-US" sz="2000" dirty="0"/>
              <a:t>, </a:t>
            </a:r>
            <a:r>
              <a:rPr lang="en-US" sz="2000" dirty="0" err="1"/>
              <a:t>Alamat</a:t>
            </a:r>
            <a:r>
              <a:rPr lang="en-US" sz="2000" dirty="0"/>
              <a:t>, …</a:t>
            </a:r>
          </a:p>
          <a:p>
            <a:r>
              <a:rPr lang="en-US" sz="2400" dirty="0" err="1"/>
              <a:t>Tabel</a:t>
            </a:r>
            <a:r>
              <a:rPr lang="en-US" sz="2400" dirty="0"/>
              <a:t> Mata </a:t>
            </a:r>
            <a:r>
              <a:rPr lang="en-US" sz="2400" dirty="0" err="1"/>
              <a:t>Kuliah</a:t>
            </a:r>
            <a:endParaRPr lang="en-US" sz="2400" dirty="0"/>
          </a:p>
          <a:p>
            <a:pPr lvl="1"/>
            <a:r>
              <a:rPr lang="en-US" sz="2000" dirty="0" err="1"/>
              <a:t>KD_Kul</a:t>
            </a:r>
            <a:r>
              <a:rPr lang="en-US" sz="2000" dirty="0"/>
              <a:t>, </a:t>
            </a:r>
            <a:r>
              <a:rPr lang="en-US" sz="2000" dirty="0" err="1"/>
              <a:t>Nama_Kul</a:t>
            </a:r>
            <a:r>
              <a:rPr lang="en-US" sz="2000" dirty="0"/>
              <a:t>, SKS </a:t>
            </a:r>
          </a:p>
          <a:p>
            <a:r>
              <a:rPr lang="en-US" sz="2400" dirty="0" err="1"/>
              <a:t>Tabel</a:t>
            </a:r>
            <a:r>
              <a:rPr lang="en-US" sz="2400" dirty="0"/>
              <a:t> </a:t>
            </a:r>
            <a:r>
              <a:rPr lang="en-US" sz="2400" dirty="0" err="1"/>
              <a:t>Pengambilan_Kuliah</a:t>
            </a:r>
            <a:endParaRPr lang="en-US" sz="2400" dirty="0"/>
          </a:p>
          <a:p>
            <a:pPr lvl="1"/>
            <a:r>
              <a:rPr lang="en-US" sz="2000" dirty="0" err="1"/>
              <a:t>Sem</a:t>
            </a:r>
            <a:r>
              <a:rPr lang="en-US" sz="2000" dirty="0"/>
              <a:t>, </a:t>
            </a:r>
            <a:r>
              <a:rPr lang="en-US" sz="2000" dirty="0" err="1"/>
              <a:t>Thn</a:t>
            </a:r>
            <a:r>
              <a:rPr lang="en-US" sz="2000" dirty="0"/>
              <a:t>, NIM, </a:t>
            </a:r>
            <a:r>
              <a:rPr lang="en-US" sz="2000" dirty="0" err="1"/>
              <a:t>Kd_Kul</a:t>
            </a:r>
            <a:r>
              <a:rPr lang="en-US" sz="2000" dirty="0"/>
              <a:t>, </a:t>
            </a:r>
            <a:r>
              <a:rPr lang="en-US" sz="2000" dirty="0" err="1"/>
              <a:t>Nilai</a:t>
            </a:r>
            <a:endParaRPr lang="en-US" sz="2000" dirty="0"/>
          </a:p>
          <a:p>
            <a:endParaRPr lang="en-US" sz="24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6</a:t>
            </a:fld>
            <a:endParaRPr lang="en-US"/>
          </a:p>
        </p:txBody>
      </p:sp>
      <p:sp>
        <p:nvSpPr>
          <p:cNvPr id="7" name="Text Box 4"/>
          <p:cNvSpPr txBox="1">
            <a:spLocks noChangeArrowheads="1"/>
          </p:cNvSpPr>
          <p:nvPr/>
        </p:nvSpPr>
        <p:spPr bwMode="auto">
          <a:xfrm>
            <a:off x="1030288" y="2590800"/>
            <a:ext cx="1565275" cy="46672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a:solidFill>
                  <a:schemeClr val="bg2"/>
                </a:solidFill>
                <a:latin typeface="Times New Roman" pitchFamily="18" charset="0"/>
              </a:rPr>
              <a:t>Mahasiswa</a:t>
            </a:r>
          </a:p>
        </p:txBody>
      </p:sp>
      <p:sp>
        <p:nvSpPr>
          <p:cNvPr id="8" name="Text Box 5"/>
          <p:cNvSpPr txBox="1">
            <a:spLocks noChangeArrowheads="1"/>
          </p:cNvSpPr>
          <p:nvPr/>
        </p:nvSpPr>
        <p:spPr bwMode="auto">
          <a:xfrm>
            <a:off x="6399213" y="2057400"/>
            <a:ext cx="1724025" cy="46672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a:solidFill>
                  <a:schemeClr val="bg2"/>
                </a:solidFill>
                <a:latin typeface="Times New Roman" pitchFamily="18" charset="0"/>
              </a:rPr>
              <a:t>Mata Kuliah</a:t>
            </a:r>
          </a:p>
        </p:txBody>
      </p:sp>
      <p:grpSp>
        <p:nvGrpSpPr>
          <p:cNvPr id="9" name="Group 6"/>
          <p:cNvGrpSpPr>
            <a:grpSpLocks/>
          </p:cNvGrpSpPr>
          <p:nvPr/>
        </p:nvGrpSpPr>
        <p:grpSpPr bwMode="auto">
          <a:xfrm>
            <a:off x="2589213" y="1600200"/>
            <a:ext cx="3810000" cy="1905000"/>
            <a:chOff x="1680" y="1872"/>
            <a:chExt cx="2112" cy="384"/>
          </a:xfrm>
        </p:grpSpPr>
        <p:sp>
          <p:nvSpPr>
            <p:cNvPr id="10" name="AutoShape 7"/>
            <p:cNvSpPr>
              <a:spLocks noChangeArrowheads="1"/>
            </p:cNvSpPr>
            <p:nvPr/>
          </p:nvSpPr>
          <p:spPr bwMode="auto">
            <a:xfrm>
              <a:off x="2352" y="1872"/>
              <a:ext cx="864" cy="384"/>
            </a:xfrm>
            <a:prstGeom prst="diamond">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a:latin typeface="Times New Roman" pitchFamily="18" charset="0"/>
                </a:rPr>
                <a:t>Mengambil</a:t>
              </a:r>
            </a:p>
          </p:txBody>
        </p:sp>
        <p:sp>
          <p:nvSpPr>
            <p:cNvPr id="11" name="Line 8"/>
            <p:cNvSpPr>
              <a:spLocks noChangeShapeType="1"/>
            </p:cNvSpPr>
            <p:nvPr/>
          </p:nvSpPr>
          <p:spPr bwMode="auto">
            <a:xfrm flipV="1">
              <a:off x="1680" y="2064"/>
              <a:ext cx="672"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p:cNvSpPr>
              <a:spLocks noChangeShapeType="1"/>
            </p:cNvSpPr>
            <p:nvPr/>
          </p:nvSpPr>
          <p:spPr bwMode="auto">
            <a:xfrm flipH="1">
              <a:off x="3216" y="2016"/>
              <a:ext cx="57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Box 10"/>
          <p:cNvSpPr txBox="1">
            <a:spLocks noChangeArrowheads="1"/>
          </p:cNvSpPr>
          <p:nvPr/>
        </p:nvSpPr>
        <p:spPr bwMode="auto">
          <a:xfrm>
            <a:off x="2573338" y="2170113"/>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0..N</a:t>
            </a:r>
          </a:p>
        </p:txBody>
      </p:sp>
      <p:sp>
        <p:nvSpPr>
          <p:cNvPr id="14" name="Text Box 11"/>
          <p:cNvSpPr txBox="1">
            <a:spLocks noChangeArrowheads="1"/>
          </p:cNvSpPr>
          <p:nvPr/>
        </p:nvSpPr>
        <p:spPr bwMode="auto">
          <a:xfrm>
            <a:off x="5926138" y="17129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0..M</a:t>
            </a:r>
          </a:p>
        </p:txBody>
      </p:sp>
    </p:spTree>
    <p:extLst>
      <p:ext uri="{BB962C8B-B14F-4D97-AF65-F5344CB8AC3E}">
        <p14:creationId xmlns:p14="http://schemas.microsoft.com/office/powerpoint/2010/main" val="133209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1858963"/>
          </a:xfrm>
        </p:spPr>
        <p:txBody>
          <a:bodyPr/>
          <a:lstStyle/>
          <a:p>
            <a:pPr marL="0" indent="0" algn="ctr">
              <a:buNone/>
            </a:pPr>
            <a:r>
              <a:rPr lang="en-US" sz="6000" dirty="0" err="1" smtClean="0"/>
              <a:t>Desain</a:t>
            </a:r>
            <a:r>
              <a:rPr lang="en-US" sz="6000" dirty="0" smtClean="0"/>
              <a:t> </a:t>
            </a:r>
            <a:r>
              <a:rPr lang="en-US" sz="6000" dirty="0" err="1" smtClean="0"/>
              <a:t>Arsitektur</a:t>
            </a:r>
            <a:endParaRPr lang="en-US" sz="6000"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7</a:t>
            </a:fld>
            <a:endParaRPr lang="en-US"/>
          </a:p>
        </p:txBody>
      </p:sp>
    </p:spTree>
    <p:extLst>
      <p:ext uri="{BB962C8B-B14F-4D97-AF65-F5344CB8AC3E}">
        <p14:creationId xmlns:p14="http://schemas.microsoft.com/office/powerpoint/2010/main" val="646081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8</a:t>
            </a:fld>
            <a:endParaRPr lang="en-US"/>
          </a:p>
        </p:txBody>
      </p:sp>
    </p:spTree>
    <p:extLst>
      <p:ext uri="{BB962C8B-B14F-4D97-AF65-F5344CB8AC3E}">
        <p14:creationId xmlns:p14="http://schemas.microsoft.com/office/powerpoint/2010/main" val="252305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Sejak</a:t>
            </a:r>
            <a:r>
              <a:rPr lang="en-US" dirty="0" smtClean="0"/>
              <a:t> program </a:t>
            </a:r>
            <a:r>
              <a:rPr lang="en-US" dirty="0" err="1" smtClean="0"/>
              <a:t>pertama</a:t>
            </a:r>
            <a:r>
              <a:rPr lang="en-US" dirty="0" smtClean="0"/>
              <a:t> </a:t>
            </a:r>
            <a:r>
              <a:rPr lang="en-US" dirty="0" err="1" smtClean="0"/>
              <a:t>dibagi</a:t>
            </a:r>
            <a:r>
              <a:rPr lang="en-US" dirty="0" smtClean="0"/>
              <a:t> </a:t>
            </a:r>
            <a:r>
              <a:rPr lang="en-US" dirty="0" err="1" smtClean="0"/>
              <a:t>menjadi</a:t>
            </a:r>
            <a:r>
              <a:rPr lang="en-US" dirty="0" smtClean="0"/>
              <a:t> </a:t>
            </a:r>
            <a:r>
              <a:rPr lang="en-US" dirty="0" err="1" smtClean="0"/>
              <a:t>modul</a:t>
            </a:r>
            <a:r>
              <a:rPr lang="en-US" dirty="0" smtClean="0"/>
              <a:t>, PL </a:t>
            </a:r>
            <a:r>
              <a:rPr lang="en-US" dirty="0" err="1" smtClean="0"/>
              <a:t>telah</a:t>
            </a:r>
            <a:r>
              <a:rPr lang="en-US" dirty="0" smtClean="0"/>
              <a:t> </a:t>
            </a:r>
            <a:r>
              <a:rPr lang="en-US" dirty="0" err="1" smtClean="0"/>
              <a:t>memilliki</a:t>
            </a:r>
            <a:r>
              <a:rPr lang="en-US" dirty="0" smtClean="0"/>
              <a:t> </a:t>
            </a:r>
            <a:r>
              <a:rPr lang="en-US" dirty="0" err="1" smtClean="0"/>
              <a:t>arsitektur</a:t>
            </a:r>
            <a:r>
              <a:rPr lang="en-US" dirty="0" smtClean="0"/>
              <a:t> </a:t>
            </a:r>
            <a:r>
              <a:rPr lang="en-US" dirty="0" err="1" smtClean="0"/>
              <a:t>dan</a:t>
            </a:r>
            <a:r>
              <a:rPr lang="en-US" dirty="0" smtClean="0"/>
              <a:t> programmer </a:t>
            </a:r>
            <a:r>
              <a:rPr lang="en-US" dirty="0" err="1" smtClean="0"/>
              <a:t>bertanggung</a:t>
            </a:r>
            <a:r>
              <a:rPr lang="en-US" dirty="0" smtClean="0"/>
              <a:t> </a:t>
            </a:r>
            <a:r>
              <a:rPr lang="en-US" dirty="0" err="1" smtClean="0"/>
              <a:t>jawab</a:t>
            </a:r>
            <a:r>
              <a:rPr lang="en-US" dirty="0" smtClean="0"/>
              <a:t> </a:t>
            </a:r>
            <a:r>
              <a:rPr lang="en-US" dirty="0" err="1" smtClean="0"/>
              <a:t>terhadap</a:t>
            </a:r>
            <a:r>
              <a:rPr lang="en-US" dirty="0" smtClean="0"/>
              <a:t> </a:t>
            </a:r>
            <a:r>
              <a:rPr lang="en-US" dirty="0" err="1" smtClean="0"/>
              <a:t>interaksi</a:t>
            </a:r>
            <a:r>
              <a:rPr lang="en-US" dirty="0" smtClean="0"/>
              <a:t> </a:t>
            </a:r>
            <a:r>
              <a:rPr lang="en-US" dirty="0" err="1" smtClean="0"/>
              <a:t>antar</a:t>
            </a:r>
            <a:r>
              <a:rPr lang="en-US" dirty="0" smtClean="0"/>
              <a:t> </a:t>
            </a:r>
            <a:r>
              <a:rPr lang="en-US" dirty="0" err="1" smtClean="0"/>
              <a:t>modul</a:t>
            </a:r>
            <a:r>
              <a:rPr lang="en-US" dirty="0" smtClean="0"/>
              <a:t> </a:t>
            </a:r>
            <a:r>
              <a:rPr lang="en-US" dirty="0" err="1" smtClean="0"/>
              <a:t>dan</a:t>
            </a:r>
            <a:r>
              <a:rPr lang="en-US" dirty="0" smtClean="0"/>
              <a:t> property global yang </a:t>
            </a:r>
            <a:r>
              <a:rPr lang="en-US" dirty="0" err="1" smtClean="0"/>
              <a:t>menyusunnya</a:t>
            </a:r>
            <a:r>
              <a:rPr lang="en-US" dirty="0" smtClean="0"/>
              <a:t>. [Shaw &amp; </a:t>
            </a:r>
            <a:r>
              <a:rPr lang="en-US" dirty="0" err="1" smtClean="0"/>
              <a:t>Garlan</a:t>
            </a:r>
            <a:r>
              <a:rPr lang="en-US" dirty="0" smtClean="0"/>
              <a:t> ‘96]</a:t>
            </a:r>
            <a:endParaRPr lang="en-US" dirty="0"/>
          </a:p>
        </p:txBody>
      </p:sp>
      <p:sp>
        <p:nvSpPr>
          <p:cNvPr id="4" name="Date Placeholder 3"/>
          <p:cNvSpPr>
            <a:spLocks noGrp="1"/>
          </p:cNvSpPr>
          <p:nvPr>
            <p:ph type="dt" sz="half" idx="10"/>
          </p:nvPr>
        </p:nvSpPr>
        <p:spPr/>
        <p:txBody>
          <a:bodyPr/>
          <a:lstStyle/>
          <a:p>
            <a:fld id="{4AB13081-E193-47B7-99F5-80FFD219AB89}" type="datetime1">
              <a:rPr lang="en-US" smtClean="0"/>
              <a:pPr/>
              <a:t>5/23/2019</a:t>
            </a:fld>
            <a:endParaRPr lang="en-US"/>
          </a:p>
        </p:txBody>
      </p:sp>
      <p:sp>
        <p:nvSpPr>
          <p:cNvPr id="5" name="Footer Placeholder 4"/>
          <p:cNvSpPr>
            <a:spLocks noGrp="1"/>
          </p:cNvSpPr>
          <p:nvPr>
            <p:ph type="ftr" sz="quarter" idx="11"/>
          </p:nvPr>
        </p:nvSpPr>
        <p:spPr/>
        <p:txBody>
          <a:bodyPr/>
          <a:lstStyle/>
          <a:p>
            <a:r>
              <a:rPr lang="en-US" smtClean="0"/>
              <a:t>Architectural Design - Software Project - NH@2015</a:t>
            </a:r>
            <a:endParaRPr lang="en-US"/>
          </a:p>
        </p:txBody>
      </p:sp>
      <p:sp>
        <p:nvSpPr>
          <p:cNvPr id="6" name="Slide Number Placeholder 5"/>
          <p:cNvSpPr>
            <a:spLocks noGrp="1"/>
          </p:cNvSpPr>
          <p:nvPr>
            <p:ph type="sldNum" sz="quarter" idx="12"/>
          </p:nvPr>
        </p:nvSpPr>
        <p:spPr/>
        <p:txBody>
          <a:bodyPr/>
          <a:lstStyle/>
          <a:p>
            <a:fld id="{C50F04B6-D222-436D-8C89-C99027654AC8}" type="slidenum">
              <a:rPr lang="en-US" smtClean="0"/>
              <a:pPr/>
              <a:t>9</a:t>
            </a:fld>
            <a:endParaRPr lang="en-US"/>
          </a:p>
        </p:txBody>
      </p:sp>
      <p:sp>
        <p:nvSpPr>
          <p:cNvPr id="7" name="Rectangle 6"/>
          <p:cNvSpPr/>
          <p:nvPr/>
        </p:nvSpPr>
        <p:spPr>
          <a:xfrm>
            <a:off x="5682991" y="4572000"/>
            <a:ext cx="2699009" cy="307777"/>
          </a:xfrm>
          <a:prstGeom prst="rect">
            <a:avLst/>
          </a:prstGeom>
        </p:spPr>
        <p:txBody>
          <a:bodyPr wrap="none">
            <a:spAutoFit/>
          </a:bodyPr>
          <a:lstStyle/>
          <a:p>
            <a:r>
              <a:rPr lang="en-US" sz="1400" b="1" i="1" dirty="0" smtClean="0">
                <a:latin typeface="Times New Roman" pitchFamily="18" charset="0"/>
              </a:rPr>
              <a:t>* SEPA 8</a:t>
            </a:r>
            <a:r>
              <a:rPr lang="en-US" sz="1400" b="1" i="1" baseline="30000" dirty="0" smtClean="0">
                <a:latin typeface="Times New Roman" pitchFamily="18" charset="0"/>
              </a:rPr>
              <a:t>th</a:t>
            </a:r>
            <a:r>
              <a:rPr lang="en-US" sz="1400" b="1" i="1" dirty="0" smtClean="0">
                <a:latin typeface="Times New Roman" pitchFamily="18" charset="0"/>
              </a:rPr>
              <a:t> </a:t>
            </a:r>
            <a:r>
              <a:rPr lang="en-US" sz="1400" b="1" i="1" dirty="0" err="1" smtClean="0">
                <a:latin typeface="Times New Roman" pitchFamily="18" charset="0"/>
              </a:rPr>
              <a:t>ed</a:t>
            </a:r>
            <a:r>
              <a:rPr lang="en-US" sz="1400" b="1" i="1" dirty="0" smtClean="0">
                <a:latin typeface="Times New Roman" pitchFamily="18" charset="0"/>
              </a:rPr>
              <a:t>, Roger S. Pressman</a:t>
            </a:r>
            <a:endParaRPr lang="en-US" sz="1400" dirty="0"/>
          </a:p>
        </p:txBody>
      </p:sp>
    </p:spTree>
    <p:extLst>
      <p:ext uri="{BB962C8B-B14F-4D97-AF65-F5344CB8AC3E}">
        <p14:creationId xmlns:p14="http://schemas.microsoft.com/office/powerpoint/2010/main" val="470330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R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templateRPL</Template>
  <TotalTime>1564</TotalTime>
  <Words>1373</Words>
  <Application>Microsoft Office PowerPoint</Application>
  <PresentationFormat>On-screen Show (4:3)</PresentationFormat>
  <Paragraphs>239</Paragraphs>
  <Slides>36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Tahoma</vt:lpstr>
      <vt:lpstr>Times</vt:lpstr>
      <vt:lpstr>Times New Roman</vt:lpstr>
      <vt:lpstr>Wingdings</vt:lpstr>
      <vt:lpstr>templateRPL</vt:lpstr>
      <vt:lpstr>Architectural Design</vt:lpstr>
      <vt:lpstr>PowerPoint Presentation</vt:lpstr>
      <vt:lpstr>PowerPoint Presentation</vt:lpstr>
      <vt:lpstr>Hasil Desain Data</vt:lpstr>
      <vt:lpstr>Tahapan Perancangan Data (Sederhana)</vt:lpstr>
      <vt:lpstr>Contoh</vt:lpstr>
      <vt:lpstr>PowerPoint Presentation</vt:lpstr>
      <vt:lpstr>PowerPoint Presentation</vt:lpstr>
      <vt:lpstr>PowerPoint Presentation</vt:lpstr>
      <vt:lpstr>Arsitektur</vt:lpstr>
      <vt:lpstr>Pentingnya Arsitektur </vt:lpstr>
      <vt:lpstr>Gaya Arsitektur  (Architectural Style)</vt:lpstr>
      <vt:lpstr>Macam Gaya Arsitektur</vt:lpstr>
      <vt:lpstr>Arsitektur Data-Centered</vt:lpstr>
      <vt:lpstr>Contoh Arsitektur Data-Centered</vt:lpstr>
      <vt:lpstr>Arsitektur Data Flow</vt:lpstr>
      <vt:lpstr>Pola Pipe-and-filter</vt:lpstr>
      <vt:lpstr>Contoh Pipe-and-filter</vt:lpstr>
      <vt:lpstr>Arsitektur Call &amp; Return</vt:lpstr>
      <vt:lpstr>Main program / subprogram</vt:lpstr>
      <vt:lpstr>Arsitektur Object Oriented</vt:lpstr>
      <vt:lpstr>Arsitektur Berlayer</vt:lpstr>
      <vt:lpstr>Contoh Arsitektur Berlayer</vt:lpstr>
      <vt:lpstr>Desain Terstruktur</vt:lpstr>
      <vt:lpstr>Jenis Data Flow</vt:lpstr>
      <vt:lpstr>Contoh Kasus</vt:lpstr>
      <vt:lpstr>Transform Mapping</vt:lpstr>
      <vt:lpstr>Contoh Transform Mapping</vt:lpstr>
      <vt:lpstr>Level 2 dari MonitorSensor</vt:lpstr>
      <vt:lpstr>Level 3 – Monitor Sensor dengan batasan aliran</vt:lpstr>
      <vt:lpstr>Struktur Program “Monitor Sensor”</vt:lpstr>
      <vt:lpstr>Transaction Mapping</vt:lpstr>
      <vt:lpstr>Contoh transform mapping</vt:lpstr>
      <vt:lpstr>Level 2 untuk “Interact with user” dengan batasan aliran transaction &amp; transform</vt:lpstr>
      <vt:lpstr>Struktur program “User Interaction”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Architecural Design</dc:title>
  <dc:creator>ismail - [2010]</dc:creator>
  <cp:lastModifiedBy>novita kurnianingrum</cp:lastModifiedBy>
  <cp:revision>41</cp:revision>
  <dcterms:created xsi:type="dcterms:W3CDTF">2015-12-20T02:53:43Z</dcterms:created>
  <dcterms:modified xsi:type="dcterms:W3CDTF">2019-05-23T03:54:48Z</dcterms:modified>
</cp:coreProperties>
</file>