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8" name="Footer Placeholder 7"/>
          <p:cNvSpPr>
            <a:spLocks noGrp="1"/>
          </p:cNvSpPr>
          <p:nvPr>
            <p:ph type="ftr" sz="quarter" idx="11"/>
          </p:nvPr>
        </p:nvSpPr>
        <p:spPr/>
        <p:txBody>
          <a:bodyPr/>
          <a:lstStyle/>
          <a:p>
            <a:pPr>
              <a:defRPr/>
            </a:pPr>
            <a:endParaRPr lang="fr-CA"/>
          </a:p>
        </p:txBody>
      </p:sp>
      <p:sp>
        <p:nvSpPr>
          <p:cNvPr id="9" name="Slide Number Placeholder 8"/>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3" name="Footer Placeholder 2"/>
          <p:cNvSpPr>
            <a:spLocks noGrp="1"/>
          </p:cNvSpPr>
          <p:nvPr>
            <p:ph type="ftr" sz="quarter" idx="11"/>
          </p:nvPr>
        </p:nvSpPr>
        <p:spPr/>
        <p:txBody>
          <a:bodyPr/>
          <a:lstStyle/>
          <a:p>
            <a:pPr>
              <a:defRPr/>
            </a:pPr>
            <a:endParaRPr lang="fr-CA"/>
          </a:p>
        </p:txBody>
      </p:sp>
      <p:sp>
        <p:nvSpPr>
          <p:cNvPr id="4" name="Slide Number Placeholder 3"/>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8674311-539F-4233-ABC8-FA9795608B04}" type="datetimeFigureOut">
              <a:rPr lang="fr-FR" smtClean="0"/>
              <a:pPr>
                <a:defRPr/>
              </a:pPr>
              <a:t>06/06/2014</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E5BDB909-FBCB-4547-9472-E1993692E4FF}" type="slidenum">
              <a:rPr lang="fr-CA" smtClean="0"/>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8674311-539F-4233-ABC8-FA9795608B04}" type="datetimeFigureOut">
              <a:rPr lang="fr-FR" smtClean="0"/>
              <a:pPr>
                <a:defRPr/>
              </a:pPr>
              <a:t>06/06/2014</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5BDB909-FBCB-4547-9472-E1993692E4FF}"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42875" y="1158875"/>
            <a:ext cx="8858250" cy="798513"/>
          </a:xfrm>
        </p:spPr>
        <p:txBody>
          <a:bodyPr>
            <a:normAutofit fontScale="90000"/>
          </a:bodyPr>
          <a:lstStyle/>
          <a:p>
            <a:r>
              <a:rPr lang="id-ID" b="1" dirty="0" smtClean="0"/>
              <a:t>Jaminan Mutu dalam </a:t>
            </a:r>
            <a:r>
              <a:rPr lang="id-ID" b="1" dirty="0" smtClean="0"/>
              <a:t>Kebutuhan Rekayasa</a:t>
            </a:r>
            <a:endParaRPr lang="fr-CA" b="1" dirty="0" smtClean="0">
              <a:solidFill>
                <a:schemeClr val="bg1"/>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485640"/>
        </p:xfrm>
        <a:graphic>
          <a:graphicData uri="http://schemas.openxmlformats.org/drawingml/2006/table">
            <a:tbl>
              <a:tblPr firstRow="1" bandRow="1">
                <a:tableStyleId>{5C22544A-7EE6-4342-B048-85BDC9FD1C3A}</a:tableStyleId>
              </a:tblPr>
              <a:tblGrid>
                <a:gridCol w="2900354"/>
                <a:gridCol w="5329246"/>
              </a:tblGrid>
              <a:tr h="370840">
                <a:tc>
                  <a:txBody>
                    <a:bodyPr/>
                    <a:lstStyle/>
                    <a:p>
                      <a:pPr algn="ctr"/>
                      <a:r>
                        <a:rPr lang="en-US" sz="1800" b="1" kern="1200" baseline="0" dirty="0" smtClean="0">
                          <a:solidFill>
                            <a:schemeClr val="lt1"/>
                          </a:solidFill>
                          <a:latin typeface="+mn-lt"/>
                          <a:ea typeface="+mn-ea"/>
                          <a:cs typeface="+mn-cs"/>
                        </a:rPr>
                        <a:t>Quality Attribute</a:t>
                      </a:r>
                      <a:endParaRPr lang="en-US" dirty="0"/>
                    </a:p>
                  </a:txBody>
                  <a:tcPr/>
                </a:tc>
                <a:tc>
                  <a:txBody>
                    <a:bodyPr/>
                    <a:lstStyle/>
                    <a:p>
                      <a:pPr algn="ctr"/>
                      <a:r>
                        <a:rPr lang="en-US" sz="1800" b="1" kern="1200" baseline="0" dirty="0" smtClean="0">
                          <a:solidFill>
                            <a:schemeClr val="lt1"/>
                          </a:solidFill>
                          <a:latin typeface="+mn-lt"/>
                          <a:ea typeface="+mn-ea"/>
                          <a:cs typeface="+mn-cs"/>
                        </a:rPr>
                        <a:t>Definition</a:t>
                      </a:r>
                      <a:endParaRPr lang="en-US" dirty="0"/>
                    </a:p>
                  </a:txBody>
                  <a:tcPr/>
                </a:tc>
              </a:tr>
              <a:tr h="370840">
                <a:tc>
                  <a:txBody>
                    <a:bodyPr/>
                    <a:lstStyle/>
                    <a:p>
                      <a:r>
                        <a:rPr lang="en-US" sz="1800" kern="1200" baseline="0" dirty="0" smtClean="0">
                          <a:solidFill>
                            <a:schemeClr val="dk1"/>
                          </a:solidFill>
                          <a:latin typeface="+mn-lt"/>
                          <a:ea typeface="+mn-ea"/>
                          <a:cs typeface="+mn-cs"/>
                        </a:rPr>
                        <a:t>Ranked for Importance /</a:t>
                      </a:r>
                    </a:p>
                    <a:p>
                      <a:r>
                        <a:rPr lang="en-US" sz="1800" kern="1200" baseline="0" dirty="0" smtClean="0">
                          <a:solidFill>
                            <a:schemeClr val="dk1"/>
                          </a:solidFill>
                          <a:latin typeface="+mn-lt"/>
                          <a:ea typeface="+mn-ea"/>
                          <a:cs typeface="+mn-cs"/>
                        </a:rPr>
                        <a:t>Stability (IEEE, product,</a:t>
                      </a:r>
                    </a:p>
                    <a:p>
                      <a:r>
                        <a:rPr lang="en-US" sz="1800" kern="1200" baseline="0" dirty="0" smtClean="0">
                          <a:solidFill>
                            <a:schemeClr val="dk1"/>
                          </a:solidFill>
                          <a:latin typeface="+mn-lt"/>
                          <a:ea typeface="+mn-ea"/>
                          <a:cs typeface="+mn-cs"/>
                        </a:rPr>
                        <a:t>value-based, user view)</a:t>
                      </a:r>
                      <a:endParaRPr lang="en-US" dirty="0"/>
                    </a:p>
                  </a:txBody>
                  <a:tcPr/>
                </a:tc>
                <a:tc>
                  <a:txBody>
                    <a:bodyPr/>
                    <a:lstStyle/>
                    <a:p>
                      <a:pPr algn="just"/>
                      <a:r>
                        <a:rPr lang="en-US" dirty="0" err="1" smtClean="0"/>
                        <a:t>Setiap</a:t>
                      </a:r>
                      <a:r>
                        <a:rPr lang="en-US" dirty="0" smtClean="0"/>
                        <a:t> </a:t>
                      </a:r>
                      <a:r>
                        <a:rPr lang="en-US" dirty="0" err="1" smtClean="0"/>
                        <a:t>persyaratan</a:t>
                      </a:r>
                      <a:r>
                        <a:rPr lang="en-US" dirty="0" smtClean="0"/>
                        <a:t> </a:t>
                      </a:r>
                      <a:r>
                        <a:rPr lang="en-US" dirty="0" err="1" smtClean="0"/>
                        <a:t>menentukan</a:t>
                      </a:r>
                      <a:r>
                        <a:rPr lang="en-US" dirty="0" smtClean="0"/>
                        <a:t> </a:t>
                      </a:r>
                      <a:r>
                        <a:rPr lang="en-US" dirty="0" err="1" smtClean="0"/>
                        <a:t>pentingnya</a:t>
                      </a:r>
                      <a:r>
                        <a:rPr lang="en-US" dirty="0" smtClean="0"/>
                        <a:t> </a:t>
                      </a:r>
                      <a:r>
                        <a:rPr lang="en-US" dirty="0" err="1" smtClean="0"/>
                        <a:t>dan</a:t>
                      </a:r>
                      <a:r>
                        <a:rPr lang="en-US" dirty="0" smtClean="0"/>
                        <a:t> / atau </a:t>
                      </a:r>
                      <a:r>
                        <a:rPr lang="en-US" dirty="0" err="1" smtClean="0"/>
                        <a:t>stabilitas</a:t>
                      </a:r>
                      <a:r>
                        <a:rPr lang="en-US" dirty="0" smtClean="0"/>
                        <a:t>. </a:t>
                      </a:r>
                      <a:r>
                        <a:rPr lang="en-US" dirty="0" err="1" smtClean="0"/>
                        <a:t>Stabilitas</a:t>
                      </a:r>
                      <a:r>
                        <a:rPr lang="en-US" dirty="0" smtClean="0"/>
                        <a:t> </a:t>
                      </a:r>
                      <a:r>
                        <a:rPr lang="en-US" dirty="0" err="1" smtClean="0"/>
                        <a:t>mengungkapkan</a:t>
                      </a:r>
                      <a:r>
                        <a:rPr lang="en-US" dirty="0" smtClean="0"/>
                        <a:t> </a:t>
                      </a:r>
                      <a:r>
                        <a:rPr lang="en-US" dirty="0" err="1" smtClean="0"/>
                        <a:t>kemungkinan</a:t>
                      </a:r>
                      <a:r>
                        <a:rPr lang="en-US" dirty="0" smtClean="0"/>
                        <a:t> </a:t>
                      </a:r>
                      <a:r>
                        <a:rPr lang="en-US" dirty="0" err="1" smtClean="0"/>
                        <a:t>bahwa</a:t>
                      </a:r>
                      <a:r>
                        <a:rPr lang="en-US" dirty="0" smtClean="0"/>
                        <a:t> </a:t>
                      </a:r>
                      <a:r>
                        <a:rPr lang="en-US" dirty="0" err="1" smtClean="0"/>
                        <a:t>persyaratan</a:t>
                      </a:r>
                      <a:r>
                        <a:rPr lang="en-US" dirty="0" smtClean="0"/>
                        <a:t> </a:t>
                      </a:r>
                      <a:r>
                        <a:rPr lang="en-US" dirty="0" err="1" smtClean="0"/>
                        <a:t>perubahan</a:t>
                      </a:r>
                      <a:r>
                        <a:rPr lang="en-US" dirty="0" smtClean="0"/>
                        <a:t>, </a:t>
                      </a:r>
                      <a:r>
                        <a:rPr lang="en-US" dirty="0" err="1" smtClean="0"/>
                        <a:t>sedangkan</a:t>
                      </a:r>
                      <a:r>
                        <a:rPr lang="en-US" dirty="0" smtClean="0"/>
                        <a:t> </a:t>
                      </a:r>
                      <a:r>
                        <a:rPr lang="en-US" dirty="0" err="1" smtClean="0"/>
                        <a:t>pentingnya</a:t>
                      </a:r>
                      <a:r>
                        <a:rPr lang="en-US" dirty="0" smtClean="0"/>
                        <a:t> </a:t>
                      </a:r>
                      <a:r>
                        <a:rPr lang="en-US" dirty="0" err="1" smtClean="0"/>
                        <a:t>menentukan</a:t>
                      </a:r>
                      <a:r>
                        <a:rPr lang="en-US" dirty="0" smtClean="0"/>
                        <a:t> </a:t>
                      </a:r>
                      <a:r>
                        <a:rPr lang="en-US" dirty="0" err="1" smtClean="0"/>
                        <a:t>seberapa</a:t>
                      </a:r>
                      <a:r>
                        <a:rPr lang="en-US" dirty="0" smtClean="0"/>
                        <a:t> </a:t>
                      </a:r>
                      <a:r>
                        <a:rPr lang="en-US" dirty="0" err="1" smtClean="0"/>
                        <a:t>penting</a:t>
                      </a:r>
                      <a:r>
                        <a:rPr lang="en-US" dirty="0" smtClean="0"/>
                        <a:t> </a:t>
                      </a:r>
                      <a:r>
                        <a:rPr lang="en-US" dirty="0" err="1" smtClean="0"/>
                        <a:t>kebutuhannya</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keberhasilan</a:t>
                      </a:r>
                      <a:r>
                        <a:rPr lang="en-US" dirty="0" smtClean="0"/>
                        <a:t> </a:t>
                      </a:r>
                      <a:r>
                        <a:rPr lang="en-US" dirty="0" err="1" smtClean="0"/>
                        <a:t>proyek</a:t>
                      </a:r>
                      <a:r>
                        <a:rPr lang="en-US" dirty="0" smtClean="0"/>
                        <a:t> (</a:t>
                      </a:r>
                      <a:r>
                        <a:rPr lang="en-US" dirty="0" err="1" smtClean="0"/>
                        <a:t>dari</a:t>
                      </a:r>
                      <a:r>
                        <a:rPr lang="en-US" dirty="0" smtClean="0"/>
                        <a:t> </a:t>
                      </a:r>
                      <a:r>
                        <a:rPr lang="en-US" dirty="0" err="1" smtClean="0"/>
                        <a:t>valuebased</a:t>
                      </a:r>
                      <a:r>
                        <a:rPr lang="en-US" dirty="0" smtClean="0"/>
                        <a:t> </a:t>
                      </a:r>
                      <a:r>
                        <a:rPr lang="en-US" dirty="0" err="1" smtClean="0"/>
                        <a:t>dan</a:t>
                      </a:r>
                      <a:r>
                        <a:rPr lang="en-US" dirty="0" smtClean="0"/>
                        <a:t> </a:t>
                      </a:r>
                      <a:r>
                        <a:rPr lang="en-US" dirty="0" err="1" smtClean="0"/>
                        <a:t>sudut</a:t>
                      </a:r>
                      <a:r>
                        <a:rPr lang="en-US" dirty="0" smtClean="0"/>
                        <a:t> </a:t>
                      </a:r>
                      <a:r>
                        <a:rPr lang="en-US" dirty="0" err="1" smtClean="0"/>
                        <a:t>pandang</a:t>
                      </a:r>
                      <a:r>
                        <a:rPr lang="en-US" dirty="0" smtClean="0"/>
                        <a:t> </a:t>
                      </a:r>
                      <a:r>
                        <a:rPr lang="en-US" dirty="0" err="1" smtClean="0"/>
                        <a:t>pengguna</a:t>
                      </a:r>
                      <a:r>
                        <a:rPr lang="en-US" dirty="0" smtClean="0"/>
                        <a:t>).</a:t>
                      </a:r>
                      <a:endParaRPr lang="en-US" dirty="0"/>
                    </a:p>
                  </a:txBody>
                  <a:tcPr/>
                </a:tc>
              </a:tr>
              <a:tr h="370840">
                <a:tc>
                  <a:txBody>
                    <a:bodyPr/>
                    <a:lstStyle/>
                    <a:p>
                      <a:r>
                        <a:rPr lang="en-US" sz="1800" kern="1200" baseline="0" dirty="0" smtClean="0">
                          <a:solidFill>
                            <a:schemeClr val="dk1"/>
                          </a:solidFill>
                          <a:latin typeface="+mn-lt"/>
                          <a:ea typeface="+mn-ea"/>
                          <a:cs typeface="+mn-cs"/>
                        </a:rPr>
                        <a:t>Verifiability (IEEE, product</a:t>
                      </a:r>
                    </a:p>
                    <a:p>
                      <a:r>
                        <a:rPr lang="en-US" sz="1800" kern="1200" baseline="0" dirty="0" smtClean="0">
                          <a:solidFill>
                            <a:schemeClr val="dk1"/>
                          </a:solidFill>
                          <a:latin typeface="+mn-lt"/>
                          <a:ea typeface="+mn-ea"/>
                          <a:cs typeface="+mn-cs"/>
                        </a:rPr>
                        <a:t>view)</a:t>
                      </a:r>
                      <a:endParaRPr lang="en-US" dirty="0"/>
                    </a:p>
                  </a:txBody>
                  <a:tcPr/>
                </a:tc>
                <a:tc>
                  <a:txBody>
                    <a:bodyPr/>
                    <a:lstStyle/>
                    <a:p>
                      <a:pPr algn="just"/>
                      <a:r>
                        <a:rPr lang="id-ID" dirty="0" smtClean="0"/>
                        <a:t>Semua persyaratan harus diverifikasi. Artinya, ada sebuah proses untuk sebuah mesin atau manusia untuk memeriksa (dalam cara yang hemat biaya) apakah persyaratan terpenuhi atau tidak.</a:t>
                      </a:r>
                      <a:endParaRPr lang="en-US" dirty="0"/>
                    </a:p>
                  </a:txBody>
                  <a:tcPr/>
                </a:tc>
              </a:tr>
              <a:tr h="370840">
                <a:tc>
                  <a:txBody>
                    <a:bodyPr/>
                    <a:lstStyle/>
                    <a:p>
                      <a:r>
                        <a:rPr lang="en-US" sz="1800" kern="1200" baseline="0" dirty="0" smtClean="0">
                          <a:solidFill>
                            <a:schemeClr val="dk1"/>
                          </a:solidFill>
                          <a:latin typeface="+mn-lt"/>
                          <a:ea typeface="+mn-ea"/>
                          <a:cs typeface="+mn-cs"/>
                        </a:rPr>
                        <a:t>Modifiable (IEEE, product</a:t>
                      </a:r>
                    </a:p>
                    <a:p>
                      <a:r>
                        <a:rPr lang="en-US" sz="1800" kern="1200" baseline="0" dirty="0" smtClean="0">
                          <a:solidFill>
                            <a:schemeClr val="dk1"/>
                          </a:solidFill>
                          <a:latin typeface="+mn-lt"/>
                          <a:ea typeface="+mn-ea"/>
                          <a:cs typeface="+mn-cs"/>
                        </a:rPr>
                        <a:t>view)</a:t>
                      </a:r>
                      <a:endParaRPr lang="en-US" dirty="0"/>
                    </a:p>
                  </a:txBody>
                  <a:tcPr/>
                </a:tc>
                <a:tc>
                  <a:txBody>
                    <a:bodyPr/>
                    <a:lstStyle/>
                    <a:p>
                      <a:pPr rtl="0"/>
                      <a:r>
                        <a:rPr lang="en-US" dirty="0" err="1" smtClean="0"/>
                        <a:t>Semua</a:t>
                      </a:r>
                      <a:r>
                        <a:rPr lang="en-US" dirty="0" smtClean="0"/>
                        <a:t> </a:t>
                      </a:r>
                      <a:r>
                        <a:rPr lang="en-US" dirty="0" err="1" smtClean="0"/>
                        <a:t>persyaratan</a:t>
                      </a:r>
                      <a:r>
                        <a:rPr lang="en-US" dirty="0" smtClean="0"/>
                        <a:t> </a:t>
                      </a:r>
                      <a:r>
                        <a:rPr lang="en-US" dirty="0" err="1" smtClean="0"/>
                        <a:t>harus</a:t>
                      </a:r>
                      <a:r>
                        <a:rPr lang="en-US" dirty="0" smtClean="0"/>
                        <a:t> </a:t>
                      </a:r>
                      <a:r>
                        <a:rPr lang="en-US" dirty="0" err="1" smtClean="0"/>
                        <a:t>dimodifikasi</a:t>
                      </a:r>
                      <a:r>
                        <a:rPr lang="en-US" dirty="0" smtClean="0"/>
                        <a:t>, </a:t>
                      </a:r>
                      <a:r>
                        <a:rPr lang="en-US" dirty="0" err="1" smtClean="0"/>
                        <a:t>yaitu</a:t>
                      </a:r>
                      <a:r>
                        <a:rPr lang="en-US" dirty="0" smtClean="0"/>
                        <a:t> </a:t>
                      </a:r>
                      <a:r>
                        <a:rPr lang="en-US" dirty="0" err="1" smtClean="0"/>
                        <a:t>struktur</a:t>
                      </a:r>
                      <a:r>
                        <a:rPr lang="en-US" dirty="0" smtClean="0"/>
                        <a:t> </a:t>
                      </a:r>
                      <a:r>
                        <a:rPr lang="en-US" dirty="0" err="1" smtClean="0"/>
                        <a:t>persyaratan</a:t>
                      </a:r>
                      <a:r>
                        <a:rPr lang="en-US" dirty="0" smtClean="0"/>
                        <a:t> </a:t>
                      </a:r>
                      <a:r>
                        <a:rPr lang="en-US" dirty="0" err="1" smtClean="0"/>
                        <a:t>dan</a:t>
                      </a:r>
                      <a:r>
                        <a:rPr lang="en-US" dirty="0" smtClean="0"/>
                        <a:t> </a:t>
                      </a:r>
                      <a:r>
                        <a:rPr lang="en-US" dirty="0" err="1" smtClean="0"/>
                        <a:t>spesifikasi</a:t>
                      </a:r>
                      <a:r>
                        <a:rPr lang="en-US" dirty="0" smtClean="0"/>
                        <a:t> </a:t>
                      </a:r>
                      <a:r>
                        <a:rPr lang="en-US" dirty="0" err="1" smtClean="0"/>
                        <a:t>kebutuhan</a:t>
                      </a:r>
                      <a:r>
                        <a:rPr lang="en-US" dirty="0" smtClean="0"/>
                        <a:t> </a:t>
                      </a:r>
                      <a:r>
                        <a:rPr lang="en-US" dirty="0" err="1" smtClean="0"/>
                        <a:t>memungkinkan</a:t>
                      </a:r>
                      <a:r>
                        <a:rPr lang="en-US" dirty="0" smtClean="0"/>
                        <a:t> </a:t>
                      </a:r>
                      <a:r>
                        <a:rPr lang="en-US" dirty="0" err="1" smtClean="0"/>
                        <a:t>integrasi</a:t>
                      </a:r>
                      <a:r>
                        <a:rPr lang="en-US" dirty="0" smtClean="0"/>
                        <a:t> </a:t>
                      </a:r>
                      <a:r>
                        <a:rPr lang="en-US" dirty="0" err="1" smtClean="0"/>
                        <a:t>perubahan</a:t>
                      </a:r>
                      <a:r>
                        <a:rPr lang="en-US" dirty="0" smtClean="0"/>
                        <a:t> yang </a:t>
                      </a:r>
                      <a:r>
                        <a:rPr lang="en-US" dirty="0" err="1" smtClean="0"/>
                        <a:t>mudah</a:t>
                      </a:r>
                      <a:r>
                        <a:rPr lang="en-US" dirty="0" smtClean="0"/>
                        <a:t>, </a:t>
                      </a:r>
                      <a:r>
                        <a:rPr lang="en-US" dirty="0" err="1" smtClean="0"/>
                        <a:t>konsisten</a:t>
                      </a:r>
                      <a:r>
                        <a:rPr lang="en-US" dirty="0" smtClean="0"/>
                        <a:t> </a:t>
                      </a:r>
                      <a:r>
                        <a:rPr lang="en-US" dirty="0" err="1" smtClean="0"/>
                        <a:t>dan</a:t>
                      </a:r>
                      <a:r>
                        <a:rPr lang="en-US" dirty="0" smtClean="0"/>
                        <a:t> </a:t>
                      </a:r>
                      <a:br>
                        <a:rPr lang="en-US" dirty="0" smtClean="0"/>
                      </a:br>
                      <a:r>
                        <a:rPr lang="en-US" dirty="0" err="1" smtClean="0"/>
                        <a:t>secara</a:t>
                      </a:r>
                      <a:r>
                        <a:rPr lang="en-US" dirty="0" smtClean="0"/>
                        <a:t> </a:t>
                      </a:r>
                      <a:r>
                        <a:rPr lang="en-US" dirty="0" err="1" smtClean="0"/>
                        <a:t>lengkap</a:t>
                      </a:r>
                      <a:r>
                        <a:rPr lang="en-US" dirty="0" smtClean="0"/>
                        <a:t>.</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00034" y="1457960"/>
          <a:ext cx="8229600" cy="5400040"/>
        </p:xfrm>
        <a:graphic>
          <a:graphicData uri="http://schemas.openxmlformats.org/drawingml/2006/table">
            <a:tbl>
              <a:tblPr firstRow="1" bandRow="1">
                <a:tableStyleId>{5C22544A-7EE6-4342-B048-85BDC9FD1C3A}</a:tableStyleId>
              </a:tblPr>
              <a:tblGrid>
                <a:gridCol w="2900354"/>
                <a:gridCol w="5329246"/>
              </a:tblGrid>
              <a:tr h="370840">
                <a:tc>
                  <a:txBody>
                    <a:bodyPr/>
                    <a:lstStyle/>
                    <a:p>
                      <a:pPr algn="ctr"/>
                      <a:r>
                        <a:rPr lang="en-US" sz="1800" b="1" kern="1200" baseline="0" dirty="0" smtClean="0">
                          <a:solidFill>
                            <a:schemeClr val="lt1"/>
                          </a:solidFill>
                          <a:latin typeface="+mn-lt"/>
                          <a:ea typeface="+mn-ea"/>
                          <a:cs typeface="+mn-cs"/>
                        </a:rPr>
                        <a:t>Quality Attribute</a:t>
                      </a:r>
                      <a:endParaRPr lang="en-US" dirty="0"/>
                    </a:p>
                  </a:txBody>
                  <a:tcPr/>
                </a:tc>
                <a:tc>
                  <a:txBody>
                    <a:bodyPr/>
                    <a:lstStyle/>
                    <a:p>
                      <a:pPr algn="ctr"/>
                      <a:r>
                        <a:rPr lang="en-US" sz="1800" b="1" kern="1200" baseline="0" dirty="0" smtClean="0">
                          <a:solidFill>
                            <a:schemeClr val="lt1"/>
                          </a:solidFill>
                          <a:latin typeface="+mn-lt"/>
                          <a:ea typeface="+mn-ea"/>
                          <a:cs typeface="+mn-cs"/>
                        </a:rPr>
                        <a:t>Definition</a:t>
                      </a:r>
                      <a:endParaRPr lang="en-US" dirty="0"/>
                    </a:p>
                  </a:txBody>
                  <a:tcPr/>
                </a:tc>
              </a:tr>
              <a:tr h="370840">
                <a:tc>
                  <a:txBody>
                    <a:bodyPr/>
                    <a:lstStyle/>
                    <a:p>
                      <a:r>
                        <a:rPr lang="en-US" sz="1800" kern="1200" baseline="0" dirty="0" smtClean="0">
                          <a:solidFill>
                            <a:schemeClr val="dk1"/>
                          </a:solidFill>
                          <a:latin typeface="+mn-lt"/>
                          <a:ea typeface="+mn-ea"/>
                          <a:cs typeface="+mn-cs"/>
                        </a:rPr>
                        <a:t>Traceable (IEEE,  manufacturing</a:t>
                      </a:r>
                    </a:p>
                    <a:p>
                      <a:r>
                        <a:rPr lang="en-US" sz="1800" kern="1200" baseline="0" dirty="0" smtClean="0">
                          <a:solidFill>
                            <a:schemeClr val="dk1"/>
                          </a:solidFill>
                          <a:latin typeface="+mn-lt"/>
                          <a:ea typeface="+mn-ea"/>
                          <a:cs typeface="+mn-cs"/>
                        </a:rPr>
                        <a:t>view)</a:t>
                      </a:r>
                      <a:endParaRPr lang="en-US" dirty="0"/>
                    </a:p>
                  </a:txBody>
                  <a:tcPr/>
                </a:tc>
                <a:tc>
                  <a:txBody>
                    <a:bodyPr/>
                    <a:lstStyle/>
                    <a:p>
                      <a:pPr algn="just"/>
                      <a:r>
                        <a:rPr lang="id-ID" dirty="0" smtClean="0"/>
                        <a:t>Semua persyaratan harus dilacak, yaitu, itu harus mungkin untuk referensi kebutuhan dengan cara yang mudah. Selain itu, adalah mungkin untuk mengidentifikasi asal syarat (lihat juga Bab. 4)</a:t>
                      </a:r>
                      <a:endParaRPr lang="en-US" dirty="0"/>
                    </a:p>
                  </a:txBody>
                  <a:tcPr/>
                </a:tc>
              </a:tr>
              <a:tr h="370840">
                <a:tc>
                  <a:txBody>
                    <a:bodyPr/>
                    <a:lstStyle/>
                    <a:p>
                      <a:r>
                        <a:rPr lang="en-US" dirty="0" smtClean="0"/>
                        <a:t>Comprehensibility (New, manufacturing, user, value-based view)</a:t>
                      </a:r>
                      <a:endParaRPr lang="en-US" dirty="0"/>
                    </a:p>
                  </a:txBody>
                  <a:tcPr/>
                </a:tc>
                <a:tc>
                  <a:txBody>
                    <a:bodyPr/>
                    <a:lstStyle/>
                    <a:p>
                      <a:r>
                        <a:rPr lang="id-ID" dirty="0" smtClean="0"/>
                        <a:t>Persyaratan yang ditentukan dan diungkapkan dengan cara yang dipahami oleh semua pemangku </a:t>
                      </a:r>
                      <a:r>
                        <a:rPr lang="en-US" dirty="0" smtClean="0"/>
                        <a:t> </a:t>
                      </a:r>
                      <a:r>
                        <a:rPr lang="id-ID" dirty="0" smtClean="0"/>
                        <a:t>epentingan yang terlibat.</a:t>
                      </a:r>
                      <a:endParaRPr lang="en-US" dirty="0"/>
                    </a:p>
                  </a:txBody>
                  <a:tcPr/>
                </a:tc>
              </a:tr>
              <a:tr h="370840">
                <a:tc>
                  <a:txBody>
                    <a:bodyPr/>
                    <a:lstStyle/>
                    <a:p>
                      <a:r>
                        <a:rPr lang="en-US" sz="1800" kern="1200" baseline="0" dirty="0" smtClean="0">
                          <a:solidFill>
                            <a:schemeClr val="dk1"/>
                          </a:solidFill>
                          <a:latin typeface="+mn-lt"/>
                          <a:ea typeface="+mn-ea"/>
                          <a:cs typeface="+mn-cs"/>
                        </a:rPr>
                        <a:t>Feasibility (New, </a:t>
                      </a:r>
                      <a:r>
                        <a:rPr lang="en-US" sz="1800" kern="1200" baseline="0" dirty="0" err="1" smtClean="0">
                          <a:solidFill>
                            <a:schemeClr val="dk1"/>
                          </a:solidFill>
                          <a:latin typeface="+mn-lt"/>
                          <a:ea typeface="+mn-ea"/>
                          <a:cs typeface="+mn-cs"/>
                        </a:rPr>
                        <a:t>valuebased</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product view)</a:t>
                      </a:r>
                      <a:endParaRPr lang="en-US" dirty="0"/>
                    </a:p>
                  </a:txBody>
                  <a:tcPr/>
                </a:tc>
                <a:tc>
                  <a:txBody>
                    <a:bodyPr/>
                    <a:lstStyle/>
                    <a:p>
                      <a:pPr algn="just"/>
                      <a:r>
                        <a:rPr lang="id-ID" dirty="0" smtClean="0"/>
                        <a:t>Semua persyaratan dapat diimplementasikan dengan teknologi yang tersedia, sumber daya manusia dan anggaran. Selain itu, semua persyaratan kontribusi bagi keberhasilan moneter dari sistem, yaitu, mereka layak untuk dimasukkan ke dalam sistem.</a:t>
                      </a:r>
                      <a:endParaRPr lang="en-US" dirty="0"/>
                    </a:p>
                  </a:txBody>
                  <a:tcPr/>
                </a:tc>
              </a:tr>
              <a:tr h="370840">
                <a:tc>
                  <a:txBody>
                    <a:bodyPr/>
                    <a:lstStyle/>
                    <a:p>
                      <a:r>
                        <a:rPr lang="en-US" sz="1800" kern="1200" baseline="0" dirty="0" smtClean="0">
                          <a:solidFill>
                            <a:schemeClr val="dk1"/>
                          </a:solidFill>
                          <a:latin typeface="+mn-lt"/>
                          <a:ea typeface="+mn-ea"/>
                          <a:cs typeface="+mn-cs"/>
                        </a:rPr>
                        <a:t>Right Level of Detail</a:t>
                      </a:r>
                    </a:p>
                    <a:p>
                      <a:r>
                        <a:rPr lang="en-US" sz="1800" kern="1200" baseline="0" dirty="0" smtClean="0">
                          <a:solidFill>
                            <a:schemeClr val="dk1"/>
                          </a:solidFill>
                          <a:latin typeface="+mn-lt"/>
                          <a:ea typeface="+mn-ea"/>
                          <a:cs typeface="+mn-cs"/>
                        </a:rPr>
                        <a:t>(New, user, manufacturing,</a:t>
                      </a:r>
                    </a:p>
                    <a:p>
                      <a:r>
                        <a:rPr lang="en-US" sz="1800" kern="1200" baseline="0" dirty="0" smtClean="0">
                          <a:solidFill>
                            <a:schemeClr val="dk1"/>
                          </a:solidFill>
                          <a:latin typeface="+mn-lt"/>
                          <a:ea typeface="+mn-ea"/>
                          <a:cs typeface="+mn-cs"/>
                        </a:rPr>
                        <a:t>value-based view)</a:t>
                      </a:r>
                      <a:endParaRPr lang="en-US" dirty="0"/>
                    </a:p>
                  </a:txBody>
                  <a:tcPr/>
                </a:tc>
                <a:tc>
                  <a:txBody>
                    <a:bodyPr/>
                    <a:lstStyle/>
                    <a:p>
                      <a:pPr algn="just"/>
                      <a:r>
                        <a:rPr lang="id-ID" dirty="0" smtClean="0"/>
                        <a:t>Informasi yang diberikan dalam persyaratan ini cocok untuk mendapatkan pemahaman yang benar tentang sistem dan memulai pelaksanaan. </a:t>
                      </a:r>
                      <a:br>
                        <a:rPr lang="id-ID" dirty="0" smtClean="0"/>
                      </a:br>
                      <a:r>
                        <a:rPr lang="id-ID" dirty="0" smtClean="0"/>
                        <a:t>Tidak ada yang tidak perlu implementasi atau desain detail ditentukan dalam persyaratan.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id-ID" sz="2400" dirty="0" smtClean="0"/>
              <a:t>The IEEE Standard diperpanjang untuk memberikan cara yang lebih lengkap menjelaskan kualitas persyaratan:</a:t>
            </a:r>
            <a:endParaRPr lang="en-US" sz="2400" dirty="0" smtClean="0"/>
          </a:p>
          <a:p>
            <a:pPr lvl="1" algn="just"/>
            <a:r>
              <a:rPr lang="en-US" sz="2000" dirty="0" smtClean="0"/>
              <a:t>Comprehensibility </a:t>
            </a:r>
            <a:r>
              <a:rPr lang="id-ID" sz="1600" dirty="0" smtClean="0"/>
              <a:t>sangat penting, karena ada banyak pihak yang terlibat </a:t>
            </a:r>
            <a:br>
              <a:rPr lang="id-ID" sz="1600" dirty="0" smtClean="0"/>
            </a:br>
            <a:r>
              <a:rPr lang="id-ID" sz="1600" dirty="0" smtClean="0"/>
              <a:t>dalam proses rekayasa persyaratan. Adalah penting bahwa persyaratan </a:t>
            </a:r>
            <a:br>
              <a:rPr lang="id-ID" sz="1600" dirty="0" smtClean="0"/>
            </a:br>
            <a:r>
              <a:rPr lang="id-ID" sz="1600" dirty="0" smtClean="0"/>
              <a:t>dapat dengan mudah dipahami oleh semua pemangku kepentingan ini dan bahwa mereka semua memiliki pemahaman umum dari persyaratan. </a:t>
            </a:r>
            <a:endParaRPr lang="en-US" sz="2000" dirty="0" smtClean="0"/>
          </a:p>
          <a:p>
            <a:pPr lvl="1" algn="just"/>
            <a:r>
              <a:rPr lang="en-US" sz="2000" dirty="0" smtClean="0"/>
              <a:t>Feasibility </a:t>
            </a:r>
            <a:r>
              <a:rPr lang="id-ID" sz="1800" dirty="0" smtClean="0"/>
              <a:t>sangat penting untuk dipertimbangkan sebagai syarat dan hanya dari nilai jika dapat ditransformasikan ke dalam desain dan implementasi dengan upaya yang wajar dan biaya. </a:t>
            </a:r>
            <a:endParaRPr lang="en-US" sz="1800" dirty="0" smtClean="0"/>
          </a:p>
          <a:p>
            <a:pPr lvl="1" algn="just"/>
            <a:r>
              <a:rPr lang="en-US" sz="2400" dirty="0" smtClean="0"/>
              <a:t>Finally, </a:t>
            </a:r>
            <a:r>
              <a:rPr lang="id-ID" sz="2000" dirty="0" smtClean="0"/>
              <a:t>persyaratan harus ditentukan pada tingkat yang memadai detail, </a:t>
            </a:r>
            <a:br>
              <a:rPr lang="id-ID" sz="2000" dirty="0" smtClean="0"/>
            </a:br>
            <a:r>
              <a:rPr lang="id-ID" sz="2000" dirty="0" smtClean="0"/>
              <a:t>yaitu, cukup konkret untuk memungkinkan bahwa desain dan implementasi dapat dimulai, tapi itu di sisi lain cukup abstrak untuk memungkinkan pembicaraan antara semua melibatkan pemangku kepentingan (yang dalam banyak kasus teknis dan non-teknis </a:t>
            </a:r>
            <a:br>
              <a:rPr lang="id-ID" sz="2000" dirty="0" smtClean="0"/>
            </a:br>
            <a:r>
              <a:rPr lang="id-ID" sz="2000" dirty="0" smtClean="0"/>
              <a:t>latar belakang).</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57200" y="500048"/>
            <a:ext cx="8229600" cy="857250"/>
          </a:xfrm>
        </p:spPr>
        <p:txBody>
          <a:bodyPr/>
          <a:lstStyle/>
          <a:p>
            <a:pPr eaLnBrk="1" hangingPunct="1"/>
            <a:r>
              <a:rPr lang="fr-CA" dirty="0" err="1" smtClean="0">
                <a:solidFill>
                  <a:schemeClr val="bg1"/>
                </a:solidFill>
              </a:rPr>
              <a:t>Abstrak</a:t>
            </a:r>
            <a:endParaRPr lang="fr-CA" dirty="0" smtClean="0">
              <a:solidFill>
                <a:schemeClr val="bg1"/>
              </a:solidFill>
            </a:endParaRPr>
          </a:p>
        </p:txBody>
      </p:sp>
      <p:sp>
        <p:nvSpPr>
          <p:cNvPr id="4099" name="Espace réservé du contenu 2"/>
          <p:cNvSpPr>
            <a:spLocks noGrp="1"/>
          </p:cNvSpPr>
          <p:nvPr>
            <p:ph idx="1"/>
          </p:nvPr>
        </p:nvSpPr>
        <p:spPr>
          <a:xfrm>
            <a:off x="457200" y="1928802"/>
            <a:ext cx="8229600" cy="4572011"/>
          </a:xfrm>
        </p:spPr>
        <p:txBody>
          <a:bodyPr>
            <a:normAutofit fontScale="70000" lnSpcReduction="20000"/>
          </a:bodyPr>
          <a:lstStyle/>
          <a:p>
            <a:pPr algn="just"/>
            <a:r>
              <a:rPr lang="id-ID" dirty="0" smtClean="0"/>
              <a:t>Bab ini menyajikan survei dari keadaan untuk jaminan kualitas </a:t>
            </a:r>
            <a:br>
              <a:rPr lang="id-ID" dirty="0" smtClean="0"/>
            </a:br>
            <a:r>
              <a:rPr lang="id-ID" dirty="0" smtClean="0"/>
              <a:t>untuk persyaratan. Yang dimaksud kualitas dalam konteks persyaratan dibahas, seperti pengaruh jaminan kualitas selama persyaratan </a:t>
            </a:r>
            <a:r>
              <a:rPr lang="id-ID" dirty="0" smtClean="0"/>
              <a:t>lainnya</a:t>
            </a:r>
            <a:r>
              <a:rPr lang="en-US" dirty="0" smtClean="0"/>
              <a:t> </a:t>
            </a:r>
            <a:r>
              <a:rPr lang="id-ID" dirty="0" smtClean="0"/>
              <a:t>bagian </a:t>
            </a:r>
            <a:r>
              <a:rPr lang="id-ID" dirty="0" smtClean="0"/>
              <a:t>dari pembangunan. </a:t>
            </a:r>
            <a:endParaRPr lang="en-US" dirty="0" smtClean="0"/>
          </a:p>
          <a:p>
            <a:pPr algn="just"/>
            <a:r>
              <a:rPr lang="id-ID" dirty="0" smtClean="0"/>
              <a:t>Pendekatan jaminan kualitas yang berbeda dikategorikan </a:t>
            </a:r>
            <a:br>
              <a:rPr lang="id-ID" dirty="0" smtClean="0"/>
            </a:br>
            <a:r>
              <a:rPr lang="id-ID" dirty="0" smtClean="0"/>
              <a:t>baik sebagai konstruktif (misalnya, standar, pedoman, teknik elisitasi) atau analisis (misalnya, inspeksi) dan dibahas sehubungan dengan dampaknya terhadap persyaratan kualitas. </a:t>
            </a:r>
            <a:endParaRPr lang="en-US" dirty="0" smtClean="0"/>
          </a:p>
          <a:p>
            <a:pPr algn="just"/>
            <a:r>
              <a:rPr lang="id-ID" dirty="0" smtClean="0"/>
              <a:t>Berdasarkan pendekatan, tantangan masa depan dibahas. itu </a:t>
            </a:r>
            <a:br>
              <a:rPr lang="id-ID" dirty="0" smtClean="0"/>
            </a:br>
            <a:r>
              <a:rPr lang="id-ID" dirty="0" smtClean="0"/>
              <a:t>tantangan utama masa depan terletak pada menyelidiki laba atas investasi dari jaminan kualitas dalam konteks kebutuhan dan memberikan hasil yang lebih empiris yang Pendekatan yang efektif mencegah atau mendeteksi masalah.</a:t>
            </a:r>
            <a:endParaRPr lang="fr-CA" dirty="0"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1. </a:t>
            </a:r>
            <a:r>
              <a:rPr lang="id-ID" dirty="0" smtClean="0"/>
              <a:t>Pentingnya Jaminan Kualitas </a:t>
            </a:r>
            <a:endParaRPr lang="en-US" dirty="0"/>
          </a:p>
        </p:txBody>
      </p:sp>
      <p:sp>
        <p:nvSpPr>
          <p:cNvPr id="3" name="Content Placeholder 2"/>
          <p:cNvSpPr>
            <a:spLocks noGrp="1"/>
          </p:cNvSpPr>
          <p:nvPr>
            <p:ph idx="1"/>
          </p:nvPr>
        </p:nvSpPr>
        <p:spPr/>
        <p:txBody>
          <a:bodyPr>
            <a:normAutofit fontScale="85000" lnSpcReduction="20000"/>
          </a:bodyPr>
          <a:lstStyle/>
          <a:p>
            <a:pPr algn="just"/>
            <a:r>
              <a:rPr lang="id-ID" dirty="0" smtClean="0"/>
              <a:t>Terus meningkatnya kompleksitas, semakin meningkat tekanan pasar, dan tuntutan pelanggan untuk kualitas yang lebih tinggi memerlukan kombinasi yang dipilih dengan cermat</a:t>
            </a:r>
            <a:r>
              <a:rPr lang="en-US" dirty="0" smtClean="0"/>
              <a:t> </a:t>
            </a:r>
            <a:r>
              <a:rPr lang="id-ID" dirty="0" smtClean="0"/>
              <a:t>validasi dan verifikasi teknik untuk memberikan produk software tepat waktu, sesuai</a:t>
            </a:r>
            <a:r>
              <a:rPr lang="en-US" dirty="0" smtClean="0"/>
              <a:t> </a:t>
            </a:r>
            <a:r>
              <a:rPr lang="id-ID" dirty="0" smtClean="0"/>
              <a:t>anggaran dan dengan kualitas yang diinginkan. </a:t>
            </a:r>
            <a:endParaRPr lang="en-US" dirty="0" smtClean="0"/>
          </a:p>
          <a:p>
            <a:pPr algn="just"/>
            <a:r>
              <a:rPr lang="id-ID" dirty="0" smtClean="0"/>
              <a:t>Rekayasa kebutuhan adalah bagian awal dari</a:t>
            </a:r>
            <a:r>
              <a:rPr lang="en-US" dirty="0" smtClean="0"/>
              <a:t> </a:t>
            </a:r>
            <a:r>
              <a:rPr lang="id-ID" dirty="0" smtClean="0"/>
              <a:t>proses pengembangan perangkat lunak, dan semua langkah-langkah selanjutnya pembangunan dipengaruhi</a:t>
            </a:r>
            <a:br>
              <a:rPr lang="id-ID" dirty="0" smtClean="0"/>
            </a:br>
            <a:r>
              <a:rPr lang="id-ID" dirty="0" smtClean="0"/>
              <a:t>dengan persyaratan, sehingga kualitas persyaratan yang penting</a:t>
            </a:r>
            <a:r>
              <a:rPr lang="en-US" dirty="0" smtClean="0"/>
              <a:t> </a:t>
            </a:r>
            <a:r>
              <a:rPr lang="id-ID" dirty="0" smtClean="0"/>
              <a:t>faktor untuk kualitas keseluruhan dari sistem yang dikembangkan.</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err="1" smtClean="0"/>
              <a:t>Independen</a:t>
            </a:r>
            <a:r>
              <a:rPr lang="en-US" dirty="0" smtClean="0"/>
              <a:t> </a:t>
            </a:r>
            <a:r>
              <a:rPr lang="en-US" dirty="0" err="1" smtClean="0"/>
              <a:t>dari</a:t>
            </a:r>
            <a:r>
              <a:rPr lang="en-US" dirty="0" smtClean="0"/>
              <a:t> domain, </a:t>
            </a:r>
            <a:r>
              <a:rPr lang="en-US" dirty="0" err="1" smtClean="0"/>
              <a:t>jaminan</a:t>
            </a:r>
            <a:r>
              <a:rPr lang="en-US" dirty="0" smtClean="0"/>
              <a:t> </a:t>
            </a:r>
            <a:r>
              <a:rPr lang="en-US" dirty="0" err="1" smtClean="0"/>
              <a:t>kualitas</a:t>
            </a:r>
            <a:r>
              <a:rPr lang="en-US" dirty="0" smtClean="0"/>
              <a:t> (</a:t>
            </a:r>
            <a:r>
              <a:rPr lang="en-US" dirty="0"/>
              <a:t>quality assurance </a:t>
            </a:r>
            <a:r>
              <a:rPr lang="en-US" dirty="0" smtClean="0"/>
              <a:t>-QA) </a:t>
            </a:r>
            <a:r>
              <a:rPr lang="en-US" dirty="0" err="1" smtClean="0"/>
              <a:t>adalah</a:t>
            </a:r>
            <a:r>
              <a:rPr lang="en-US" dirty="0" smtClean="0"/>
              <a:t> </a:t>
            </a:r>
            <a:r>
              <a:rPr lang="en-US" dirty="0" err="1" smtClean="0"/>
              <a:t>penting</a:t>
            </a:r>
            <a:r>
              <a:rPr lang="en-US" dirty="0" smtClean="0"/>
              <a:t> </a:t>
            </a:r>
            <a:r>
              <a:rPr lang="en-US" dirty="0" err="1" smtClean="0"/>
              <a:t>namun</a:t>
            </a:r>
            <a:r>
              <a:rPr lang="en-US" dirty="0" smtClean="0"/>
              <a:t> </a:t>
            </a:r>
            <a:r>
              <a:rPr lang="en-US" dirty="0" err="1" smtClean="0"/>
              <a:t>sulit</a:t>
            </a:r>
            <a:r>
              <a:rPr lang="en-US" dirty="0" smtClean="0"/>
              <a:t> </a:t>
            </a:r>
            <a:r>
              <a:rPr lang="en-US" dirty="0" err="1" smtClean="0"/>
              <a:t>dipahami</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Secara</a:t>
            </a:r>
            <a:r>
              <a:rPr lang="en-US" dirty="0" smtClean="0"/>
              <a:t> </a:t>
            </a:r>
            <a:r>
              <a:rPr lang="en-US" dirty="0" err="1" smtClean="0"/>
              <a:t>tradisional</a:t>
            </a:r>
            <a:r>
              <a:rPr lang="en-US" dirty="0" smtClean="0"/>
              <a:t>, </a:t>
            </a:r>
            <a:r>
              <a:rPr lang="en-US" dirty="0" err="1" smtClean="0"/>
              <a:t>teknik</a:t>
            </a:r>
            <a:r>
              <a:rPr lang="en-US" dirty="0" smtClean="0"/>
              <a:t> QA </a:t>
            </a:r>
            <a:r>
              <a:rPr lang="en-US" dirty="0" err="1" smtClean="0"/>
              <a:t>telah</a:t>
            </a:r>
            <a:r>
              <a:rPr lang="en-US" dirty="0" smtClean="0"/>
              <a:t> </a:t>
            </a:r>
            <a:r>
              <a:rPr lang="en-US" dirty="0" err="1" smtClean="0"/>
              <a:t>terutama</a:t>
            </a:r>
            <a:r>
              <a:rPr lang="en-US" dirty="0" smtClean="0"/>
              <a:t> </a:t>
            </a:r>
            <a:r>
              <a:rPr lang="en-US" dirty="0" err="1" smtClean="0"/>
              <a:t>difokuskan</a:t>
            </a:r>
            <a:r>
              <a:rPr lang="en-US" dirty="0" smtClean="0"/>
              <a:t> </a:t>
            </a:r>
            <a:r>
              <a:rPr lang="en-US" dirty="0" err="1" smtClean="0"/>
              <a:t>pada</a:t>
            </a:r>
            <a:r>
              <a:rPr lang="en-US" dirty="0" smtClean="0"/>
              <a:t> </a:t>
            </a:r>
            <a:r>
              <a:rPr lang="en-US" dirty="0" err="1" smtClean="0"/>
              <a:t>tahap</a:t>
            </a:r>
            <a:r>
              <a:rPr lang="en-US" dirty="0" smtClean="0"/>
              <a:t> </a:t>
            </a:r>
            <a:r>
              <a:rPr lang="en-US" dirty="0" err="1" smtClean="0"/>
              <a:t>perkembangan</a:t>
            </a:r>
            <a:r>
              <a:rPr lang="en-US" dirty="0" smtClean="0"/>
              <a:t> </a:t>
            </a:r>
            <a:r>
              <a:rPr lang="en-US" dirty="0" err="1" smtClean="0"/>
              <a:t>selanjutnya</a:t>
            </a:r>
            <a:r>
              <a:rPr lang="en-US" dirty="0" smtClean="0"/>
              <a:t> </a:t>
            </a:r>
            <a:r>
              <a:rPr lang="en-US" dirty="0" err="1" smtClean="0"/>
              <a:t>seperti</a:t>
            </a:r>
            <a:r>
              <a:rPr lang="en-US" dirty="0" smtClean="0"/>
              <a:t> </a:t>
            </a:r>
            <a:r>
              <a:rPr lang="en-US" dirty="0" err="1" smtClean="0"/>
              <a:t>tahap</a:t>
            </a:r>
            <a:r>
              <a:rPr lang="en-US" dirty="0" smtClean="0"/>
              <a:t> </a:t>
            </a:r>
            <a:r>
              <a:rPr lang="en-US" dirty="0" err="1" smtClean="0"/>
              <a:t>implementasi</a:t>
            </a:r>
            <a:r>
              <a:rPr lang="en-US" dirty="0" smtClean="0"/>
              <a:t> </a:t>
            </a:r>
            <a:r>
              <a:rPr lang="en-US" dirty="0" err="1" smtClean="0"/>
              <a:t>dan</a:t>
            </a:r>
            <a:r>
              <a:rPr lang="en-US" dirty="0" smtClean="0"/>
              <a:t> </a:t>
            </a:r>
            <a:r>
              <a:rPr lang="en-US" dirty="0" err="1" smtClean="0"/>
              <a:t>terkait</a:t>
            </a:r>
            <a:r>
              <a:rPr lang="en-US" dirty="0" smtClean="0"/>
              <a:t> </a:t>
            </a:r>
            <a:r>
              <a:rPr lang="en-US" dirty="0" err="1" smtClean="0"/>
              <a:t>kegiatan</a:t>
            </a:r>
            <a:r>
              <a:rPr lang="en-US" dirty="0" smtClean="0"/>
              <a:t> </a:t>
            </a:r>
            <a:r>
              <a:rPr lang="en-US" dirty="0" err="1" smtClean="0"/>
              <a:t>pengujian</a:t>
            </a:r>
            <a:r>
              <a:rPr lang="en-US" dirty="0" smtClean="0"/>
              <a:t>. </a:t>
            </a:r>
            <a:r>
              <a:rPr lang="en-US" dirty="0" err="1" smtClean="0"/>
              <a:t>Namun</a:t>
            </a:r>
            <a:r>
              <a:rPr lang="en-US" dirty="0" smtClean="0"/>
              <a:t>, QA </a:t>
            </a:r>
            <a:r>
              <a:rPr lang="en-US" dirty="0" err="1" smtClean="0"/>
              <a:t>dapat</a:t>
            </a:r>
            <a:r>
              <a:rPr lang="en-US" dirty="0" smtClean="0"/>
              <a:t> </a:t>
            </a:r>
            <a:r>
              <a:rPr lang="en-US" dirty="0" err="1" smtClean="0"/>
              <a:t>dan</a:t>
            </a:r>
            <a:r>
              <a:rPr lang="en-US" dirty="0" smtClean="0"/>
              <a:t> </a:t>
            </a:r>
            <a:r>
              <a:rPr lang="en-US" dirty="0" err="1" smtClean="0"/>
              <a:t>harus</a:t>
            </a:r>
            <a:r>
              <a:rPr lang="en-US" dirty="0" smtClean="0"/>
              <a:t> </a:t>
            </a:r>
            <a:r>
              <a:rPr lang="en-US" dirty="0" err="1" smtClean="0"/>
              <a:t>dimulai</a:t>
            </a:r>
            <a:r>
              <a:rPr lang="en-US" dirty="0" smtClean="0"/>
              <a:t> </a:t>
            </a:r>
            <a:r>
              <a:rPr lang="en-US" dirty="0" err="1" smtClean="0"/>
              <a:t>lebih</a:t>
            </a:r>
            <a:r>
              <a:rPr lang="en-US" dirty="0" smtClean="0"/>
              <a:t> </a:t>
            </a:r>
            <a:r>
              <a:rPr lang="en-US" dirty="0" err="1" smtClean="0"/>
              <a:t>awal</a:t>
            </a:r>
            <a:r>
              <a:rPr lang="en-US" dirty="0" smtClean="0"/>
              <a:t>.</a:t>
            </a:r>
          </a:p>
          <a:p>
            <a:pPr algn="just"/>
            <a:endParaRPr lang="en-US" dirty="0" smtClean="0"/>
          </a:p>
          <a:p>
            <a:pPr algn="just"/>
            <a:r>
              <a:rPr lang="en-US" dirty="0" err="1" smtClean="0"/>
              <a:t>Mengapa</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mendeteksi</a:t>
            </a:r>
            <a:r>
              <a:rPr lang="en-US" dirty="0" smtClean="0"/>
              <a:t> </a:t>
            </a:r>
            <a:r>
              <a:rPr lang="en-US" dirty="0" err="1" smtClean="0"/>
              <a:t>cacat</a:t>
            </a:r>
            <a:r>
              <a:rPr lang="en-US" dirty="0" smtClean="0"/>
              <a:t> </a:t>
            </a:r>
            <a:r>
              <a:rPr lang="en-US" dirty="0" err="1" smtClean="0"/>
              <a:t>sedini</a:t>
            </a:r>
            <a:r>
              <a:rPr lang="en-US" dirty="0" smtClean="0"/>
              <a:t> </a:t>
            </a:r>
            <a:r>
              <a:rPr lang="en-US" dirty="0" err="1" smtClean="0"/>
              <a:t>mungkin</a:t>
            </a:r>
            <a:r>
              <a:rPr lang="en-US" dirty="0" smtClean="0"/>
              <a:t>? </a:t>
            </a:r>
            <a:r>
              <a:rPr lang="en-US" dirty="0" err="1" smtClean="0"/>
              <a:t>Sebuah</a:t>
            </a:r>
            <a:r>
              <a:rPr lang="en-US" dirty="0" smtClean="0"/>
              <a:t> </a:t>
            </a:r>
            <a:r>
              <a:rPr lang="en-US" dirty="0" err="1" smtClean="0"/>
              <a:t>isu</a:t>
            </a:r>
            <a:r>
              <a:rPr lang="en-US" dirty="0" smtClean="0"/>
              <a:t> yang </a:t>
            </a:r>
            <a:r>
              <a:rPr lang="en-US" dirty="0" err="1" smtClean="0"/>
              <a:t>berasal</a:t>
            </a:r>
            <a:r>
              <a:rPr lang="en-US" dirty="0" smtClean="0"/>
              <a:t> </a:t>
            </a:r>
            <a:r>
              <a:rPr lang="en-US" dirty="0" err="1" smtClean="0"/>
              <a:t>dalam</a:t>
            </a:r>
            <a:r>
              <a:rPr lang="en-US" dirty="0" smtClean="0"/>
              <a:t> </a:t>
            </a:r>
            <a:r>
              <a:rPr lang="en-US" dirty="0" err="1" smtClean="0"/>
              <a:t>persyaratan</a:t>
            </a:r>
            <a:r>
              <a:rPr lang="en-US" dirty="0" smtClean="0"/>
              <a:t> </a:t>
            </a:r>
            <a:r>
              <a:rPr lang="en-US" dirty="0" err="1" smtClean="0"/>
              <a:t>menjalankan</a:t>
            </a:r>
            <a:r>
              <a:rPr lang="en-US" dirty="0" smtClean="0"/>
              <a:t> </a:t>
            </a:r>
            <a:r>
              <a:rPr lang="en-US" dirty="0" err="1" smtClean="0"/>
              <a:t>risiko</a:t>
            </a:r>
            <a:r>
              <a:rPr lang="en-US" dirty="0" smtClean="0"/>
              <a:t> yang </a:t>
            </a:r>
            <a:r>
              <a:rPr lang="en-US" dirty="0" err="1" smtClean="0"/>
              <a:t>mempengaruhi</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persyaratan</a:t>
            </a:r>
            <a:r>
              <a:rPr lang="en-US" dirty="0" smtClean="0"/>
              <a:t> lain </a:t>
            </a:r>
            <a:r>
              <a:rPr lang="en-US" dirty="0" err="1" smtClean="0"/>
              <a:t>tetapi</a:t>
            </a:r>
            <a:r>
              <a:rPr lang="en-US" dirty="0" smtClean="0"/>
              <a:t> </a:t>
            </a:r>
            <a:r>
              <a:rPr lang="en-US" dirty="0" err="1" smtClean="0"/>
              <a:t>juga</a:t>
            </a:r>
            <a:r>
              <a:rPr lang="en-US" dirty="0" smtClean="0"/>
              <a:t> </a:t>
            </a:r>
            <a:r>
              <a:rPr lang="en-US" dirty="0" err="1" smtClean="0"/>
              <a:t>tahap</a:t>
            </a:r>
            <a:r>
              <a:rPr lang="en-US" dirty="0" smtClean="0"/>
              <a:t> </a:t>
            </a:r>
            <a:r>
              <a:rPr lang="en-US" dirty="0" err="1" smtClean="0"/>
              <a:t>selanjutnya</a:t>
            </a:r>
            <a:r>
              <a:rPr lang="en-US" dirty="0" smtClean="0"/>
              <a:t> </a:t>
            </a:r>
            <a:r>
              <a:rPr lang="en-US" dirty="0" err="1" smtClean="0"/>
              <a:t>dan</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cacat</a:t>
            </a:r>
            <a:r>
              <a:rPr lang="en-US" dirty="0" smtClean="0"/>
              <a:t> </a:t>
            </a:r>
            <a:r>
              <a:rPr lang="en-US" dirty="0" err="1" smtClean="0"/>
              <a:t>tindak</a:t>
            </a:r>
            <a:r>
              <a:rPr lang="en-US" dirty="0" smtClean="0"/>
              <a:t> </a:t>
            </a:r>
            <a:r>
              <a:rPr lang="en-US" dirty="0" err="1" smtClean="0"/>
              <a:t>lanjut</a:t>
            </a:r>
            <a:r>
              <a:rPr lang="en-US" dirty="0" smtClean="0"/>
              <a:t> </a:t>
            </a:r>
            <a:r>
              <a:rPr lang="en-US" dirty="0" err="1" smtClean="0"/>
              <a:t>dalam</a:t>
            </a:r>
            <a:r>
              <a:rPr lang="en-US" dirty="0" smtClean="0"/>
              <a:t> </a:t>
            </a:r>
            <a:r>
              <a:rPr lang="en-US" dirty="0" err="1" smtClean="0"/>
              <a:t>arsitektur</a:t>
            </a:r>
            <a:r>
              <a:rPr lang="en-US" dirty="0" smtClean="0"/>
              <a:t>, </a:t>
            </a:r>
            <a:r>
              <a:rPr lang="en-US" dirty="0" err="1" smtClean="0"/>
              <a:t>desain</a:t>
            </a:r>
            <a:r>
              <a:rPr lang="en-US" dirty="0" smtClean="0"/>
              <a:t>, coding </a:t>
            </a:r>
            <a:r>
              <a:rPr lang="en-US" dirty="0" err="1" smtClean="0"/>
              <a:t>dan</a:t>
            </a:r>
            <a:r>
              <a:rPr lang="en-US" dirty="0" smtClean="0"/>
              <a:t> </a:t>
            </a:r>
            <a:r>
              <a:rPr lang="en-US" dirty="0" err="1" smtClean="0"/>
              <a:t>pengujian</a:t>
            </a:r>
            <a:r>
              <a:rPr lang="en-US" dirty="0" smtClean="0"/>
              <a:t>, </a:t>
            </a:r>
            <a:r>
              <a:rPr lang="en-US" dirty="0" err="1" smtClean="0"/>
              <a:t>lihat</a:t>
            </a:r>
            <a:r>
              <a:rPr lang="en-US" dirty="0" smtClean="0"/>
              <a:t> </a:t>
            </a:r>
            <a:r>
              <a:rPr lang="en-US" dirty="0" err="1" smtClean="0"/>
              <a:t>Gb</a:t>
            </a:r>
            <a:r>
              <a:rPr lang="en-US" dirty="0" smtClean="0"/>
              <a:t>. 8.1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Dampak dari isu kebutuhan</a:t>
            </a:r>
            <a:endParaRPr lang="en-US" dirty="0"/>
          </a:p>
        </p:txBody>
      </p:sp>
      <p:pic>
        <p:nvPicPr>
          <p:cNvPr id="1026" name="Picture 2"/>
          <p:cNvPicPr>
            <a:picLocks noGrp="1" noChangeAspect="1" noChangeArrowheads="1"/>
          </p:cNvPicPr>
          <p:nvPr>
            <p:ph idx="1"/>
          </p:nvPr>
        </p:nvPicPr>
        <p:blipFill>
          <a:blip r:embed="rId2"/>
          <a:srcRect l="15771" t="31625" r="5018" b="25016"/>
          <a:stretch>
            <a:fillRect/>
          </a:stretch>
        </p:blipFill>
        <p:spPr bwMode="auto">
          <a:xfrm>
            <a:off x="571472" y="1571612"/>
            <a:ext cx="8372317" cy="3000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2. </a:t>
            </a:r>
            <a:r>
              <a:rPr lang="id-ID" dirty="0" smtClean="0"/>
              <a:t>Persyaratan dan Jaminan Kualitas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Kualitas</a:t>
            </a:r>
            <a:r>
              <a:rPr lang="en-US" dirty="0" smtClean="0"/>
              <a:t> </a:t>
            </a:r>
            <a:r>
              <a:rPr lang="en-US" dirty="0" err="1" smtClean="0"/>
              <a:t>sulit</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karena</a:t>
            </a:r>
            <a:r>
              <a:rPr lang="en-US" dirty="0" smtClean="0"/>
              <a:t> </a:t>
            </a:r>
            <a:r>
              <a:rPr lang="en-US" dirty="0" err="1" smtClean="0"/>
              <a:t>merupakan</a:t>
            </a:r>
            <a:r>
              <a:rPr lang="en-US" dirty="0" smtClean="0"/>
              <a:t> </a:t>
            </a:r>
            <a:r>
              <a:rPr lang="en-US" dirty="0" err="1" smtClean="0"/>
              <a:t>konsep</a:t>
            </a:r>
            <a:r>
              <a:rPr lang="en-US" dirty="0" smtClean="0"/>
              <a:t> yang </a:t>
            </a:r>
            <a:r>
              <a:rPr lang="en-US" dirty="0" err="1" smtClean="0"/>
              <a:t>rumit</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organisasi</a:t>
            </a:r>
            <a:r>
              <a:rPr lang="en-US" dirty="0" smtClean="0"/>
              <a:t> </a:t>
            </a:r>
            <a:r>
              <a:rPr lang="en-US" dirty="0" err="1" smtClean="0"/>
              <a:t>sudut</a:t>
            </a:r>
            <a:r>
              <a:rPr lang="en-US" dirty="0" smtClean="0"/>
              <a:t> </a:t>
            </a:r>
            <a:r>
              <a:rPr lang="en-US" dirty="0" err="1" smtClean="0"/>
              <a:t>pandang</a:t>
            </a:r>
            <a:r>
              <a:rPr lang="en-US" dirty="0" smtClean="0"/>
              <a:t> </a:t>
            </a:r>
            <a:r>
              <a:rPr lang="en-US" dirty="0" err="1" smtClean="0"/>
              <a:t>dan</a:t>
            </a:r>
            <a:r>
              <a:rPr lang="en-US" dirty="0" smtClean="0"/>
              <a:t> </a:t>
            </a:r>
            <a:r>
              <a:rPr lang="en-US" dirty="0" err="1" smtClean="0"/>
              <a:t>karakteristik</a:t>
            </a:r>
            <a:r>
              <a:rPr lang="en-US" dirty="0" smtClean="0"/>
              <a:t> </a:t>
            </a:r>
            <a:r>
              <a:rPr lang="en-US" dirty="0" err="1" smtClean="0"/>
              <a:t>konteks</a:t>
            </a:r>
            <a:r>
              <a:rPr lang="en-US" dirty="0" smtClean="0"/>
              <a:t> [32]. </a:t>
            </a:r>
            <a:r>
              <a:rPr lang="en-US" dirty="0" err="1" smtClean="0"/>
              <a:t>Misalnya</a:t>
            </a:r>
            <a:r>
              <a:rPr lang="en-US" dirty="0" smtClean="0"/>
              <a:t>, </a:t>
            </a:r>
            <a:r>
              <a:rPr lang="en-US" dirty="0" err="1" smtClean="0"/>
              <a:t>apakah</a:t>
            </a:r>
            <a:r>
              <a:rPr lang="en-US" dirty="0" smtClean="0"/>
              <a:t> </a:t>
            </a:r>
            <a:r>
              <a:rPr lang="en-US" dirty="0" err="1" smtClean="0"/>
              <a:t>lebih</a:t>
            </a:r>
            <a:r>
              <a:rPr lang="en-US" dirty="0" smtClean="0"/>
              <a:t> </a:t>
            </a:r>
            <a:r>
              <a:rPr lang="en-US" dirty="0" err="1" smtClean="0"/>
              <a:t>sedikit</a:t>
            </a:r>
            <a:r>
              <a:rPr lang="en-US" dirty="0" smtClean="0"/>
              <a:t> </a:t>
            </a:r>
            <a:r>
              <a:rPr lang="en-US" dirty="0" err="1" smtClean="0"/>
              <a:t>cacat</a:t>
            </a:r>
            <a:r>
              <a:rPr lang="en-US" dirty="0" smtClean="0"/>
              <a:t> </a:t>
            </a:r>
            <a:r>
              <a:rPr lang="en-US" dirty="0" err="1" smtClean="0"/>
              <a:t>perbaris</a:t>
            </a:r>
            <a:r>
              <a:rPr lang="en-US" dirty="0" smtClean="0"/>
              <a:t> </a:t>
            </a:r>
            <a:r>
              <a:rPr lang="en-US" dirty="0" err="1" smtClean="0"/>
              <a:t>kode</a:t>
            </a:r>
            <a:r>
              <a:rPr lang="en-US" dirty="0" smtClean="0"/>
              <a:t> </a:t>
            </a:r>
            <a:r>
              <a:rPr lang="en-US" dirty="0" err="1" smtClean="0"/>
              <a:t>sama</a:t>
            </a:r>
            <a:r>
              <a:rPr lang="en-US" dirty="0" smtClean="0"/>
              <a:t> </a:t>
            </a:r>
            <a:r>
              <a:rPr lang="en-US" dirty="0" err="1" smtClean="0"/>
              <a:t>berkualitas</a:t>
            </a:r>
            <a:r>
              <a:rPr lang="en-US" dirty="0" smtClean="0"/>
              <a:t> </a:t>
            </a:r>
            <a:r>
              <a:rPr lang="en-US" dirty="0" err="1" smtClean="0"/>
              <a:t>tinggi</a:t>
            </a:r>
            <a:r>
              <a:rPr lang="en-US" dirty="0" smtClean="0"/>
              <a:t>? </a:t>
            </a:r>
            <a:r>
              <a:rPr lang="en-US" dirty="0" err="1" smtClean="0"/>
              <a:t>Bagaimana</a:t>
            </a:r>
            <a:r>
              <a:rPr lang="en-US" dirty="0" smtClean="0"/>
              <a:t> </a:t>
            </a:r>
            <a:r>
              <a:rPr lang="en-US" dirty="0" err="1" smtClean="0"/>
              <a:t>jika</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t>
            </a:r>
            <a:r>
              <a:rPr lang="en-US" dirty="0" err="1" smtClean="0"/>
              <a:t>cacat</a:t>
            </a:r>
            <a:r>
              <a:rPr lang="en-US" dirty="0" smtClean="0"/>
              <a:t> </a:t>
            </a:r>
            <a:r>
              <a:rPr lang="en-US" dirty="0" err="1" smtClean="0"/>
              <a:t>ini</a:t>
            </a:r>
            <a:r>
              <a:rPr lang="en-US" dirty="0" smtClean="0"/>
              <a:t> </a:t>
            </a:r>
            <a:r>
              <a:rPr lang="en-US" dirty="0" err="1" smtClean="0"/>
              <a:t>menyebabkan</a:t>
            </a:r>
            <a:r>
              <a:rPr lang="en-US" dirty="0" smtClean="0"/>
              <a:t> </a:t>
            </a:r>
            <a:r>
              <a:rPr lang="en-US" dirty="0" err="1" smtClean="0"/>
              <a:t>hilangnya</a:t>
            </a:r>
            <a:r>
              <a:rPr lang="en-US" dirty="0" smtClean="0"/>
              <a:t> </a:t>
            </a:r>
            <a:r>
              <a:rPr lang="en-US" dirty="0" err="1" smtClean="0"/>
              <a:t>kerusakan</a:t>
            </a:r>
            <a:r>
              <a:rPr lang="en-US" dirty="0" smtClean="0"/>
              <a:t> </a:t>
            </a:r>
            <a:r>
              <a:rPr lang="en-US" dirty="0" err="1" smtClean="0"/>
              <a:t>sistem</a:t>
            </a:r>
            <a:r>
              <a:rPr lang="en-US" dirty="0" smtClean="0"/>
              <a:t>? </a:t>
            </a:r>
            <a:r>
              <a:rPr lang="en-US" dirty="0" err="1" smtClean="0"/>
              <a:t>Kualitas</a:t>
            </a:r>
            <a:r>
              <a:rPr lang="en-US" dirty="0" smtClean="0"/>
              <a:t> </a:t>
            </a:r>
            <a:r>
              <a:rPr lang="en-US" dirty="0" err="1" smtClean="0"/>
              <a:t>memiliki</a:t>
            </a:r>
            <a:r>
              <a:rPr lang="en-US" dirty="0" smtClean="0"/>
              <a:t> </a:t>
            </a:r>
            <a:r>
              <a:rPr lang="en-US" dirty="0" err="1" smtClean="0"/>
              <a:t>arti</a:t>
            </a:r>
            <a:r>
              <a:rPr lang="en-US" dirty="0" smtClean="0"/>
              <a:t> yang </a:t>
            </a:r>
            <a:r>
              <a:rPr lang="en-US" dirty="0" err="1" smtClean="0"/>
              <a:t>sangat</a:t>
            </a:r>
            <a:r>
              <a:rPr lang="en-US" dirty="0" smtClean="0"/>
              <a:t> </a:t>
            </a:r>
            <a:r>
              <a:rPr lang="en-US" dirty="0" err="1" smtClean="0"/>
              <a:t>berbeda</a:t>
            </a:r>
            <a:r>
              <a:rPr lang="en-US" dirty="0" smtClean="0"/>
              <a:t> </a:t>
            </a:r>
            <a:r>
              <a:rPr lang="en-US" dirty="0" err="1" smtClean="0"/>
              <a:t>dalam</a:t>
            </a:r>
            <a:r>
              <a:rPr lang="en-US" dirty="0" smtClean="0"/>
              <a:t> </a:t>
            </a:r>
            <a:r>
              <a:rPr lang="en-US" dirty="0" err="1" smtClean="0"/>
              <a:t>situasi</a:t>
            </a:r>
            <a:r>
              <a:rPr lang="en-US" dirty="0" smtClean="0"/>
              <a:t> yang </a:t>
            </a:r>
            <a:r>
              <a:rPr lang="en-US" dirty="0" err="1" smtClean="0"/>
              <a:t>berbeda</a:t>
            </a:r>
            <a:r>
              <a:rPr lang="en-US" dirty="0" smtClean="0"/>
              <a:t>.</a:t>
            </a:r>
          </a:p>
          <a:p>
            <a:r>
              <a:rPr lang="en-US" dirty="0" err="1" smtClean="0"/>
              <a:t>Dalam</a:t>
            </a:r>
            <a:r>
              <a:rPr lang="en-US" dirty="0" smtClean="0"/>
              <a:t> </a:t>
            </a:r>
            <a:r>
              <a:rPr lang="en-US" dirty="0" err="1" smtClean="0"/>
              <a:t>pengolah</a:t>
            </a:r>
            <a:r>
              <a:rPr lang="en-US" dirty="0" smtClean="0"/>
              <a:t> </a:t>
            </a:r>
            <a:r>
              <a:rPr lang="en-US" dirty="0" err="1" smtClean="0"/>
              <a:t>kata</a:t>
            </a:r>
            <a:r>
              <a:rPr lang="en-US" dirty="0" smtClean="0"/>
              <a:t>, </a:t>
            </a:r>
            <a:r>
              <a:rPr lang="en-US" dirty="0" err="1" smtClean="0"/>
              <a:t>kriteria</a:t>
            </a:r>
            <a:r>
              <a:rPr lang="en-US" dirty="0" smtClean="0"/>
              <a:t> </a:t>
            </a:r>
            <a:r>
              <a:rPr lang="en-US" dirty="0" err="1" smtClean="0"/>
              <a:t>kualitas</a:t>
            </a:r>
            <a:r>
              <a:rPr lang="en-US" dirty="0" smtClean="0"/>
              <a:t> yang </a:t>
            </a:r>
            <a:r>
              <a:rPr lang="en-US" dirty="0" err="1" smtClean="0"/>
              <a:t>berbeda</a:t>
            </a:r>
            <a:r>
              <a:rPr lang="en-US" dirty="0" smtClean="0"/>
              <a:t> </a:t>
            </a:r>
            <a:r>
              <a:rPr lang="en-US" dirty="0" err="1" smtClean="0"/>
              <a:t>penting</a:t>
            </a:r>
            <a:r>
              <a:rPr lang="en-US" dirty="0" smtClean="0"/>
              <a:t> </a:t>
            </a:r>
            <a:r>
              <a:rPr lang="en-US" dirty="0" err="1" smtClean="0"/>
              <a:t>daripada</a:t>
            </a:r>
            <a:r>
              <a:rPr lang="en-US" dirty="0" smtClean="0"/>
              <a:t> </a:t>
            </a:r>
            <a:r>
              <a:rPr lang="en-US" dirty="0" err="1" smtClean="0"/>
              <a:t>di</a:t>
            </a:r>
            <a:r>
              <a:rPr lang="en-US" dirty="0" smtClean="0"/>
              <a:t> unit </a:t>
            </a:r>
            <a:r>
              <a:rPr lang="en-US" dirty="0" err="1" smtClean="0"/>
              <a:t>kontrol</a:t>
            </a:r>
            <a:r>
              <a:rPr lang="en-US" dirty="0" smtClean="0"/>
              <a:t> </a:t>
            </a:r>
            <a:r>
              <a:rPr lang="en-US" dirty="0" err="1" smtClean="0"/>
              <a:t>elektronik</a:t>
            </a:r>
            <a:r>
              <a:rPr lang="en-US" dirty="0" smtClean="0"/>
              <a:t> </a:t>
            </a:r>
            <a:r>
              <a:rPr lang="en-US" dirty="0" err="1" smtClean="0"/>
              <a:t>dari</a:t>
            </a:r>
            <a:r>
              <a:rPr lang="en-US" dirty="0" smtClean="0"/>
              <a:t> </a:t>
            </a:r>
            <a:r>
              <a:rPr lang="en-US" dirty="0" err="1" smtClean="0"/>
              <a:t>mobil</a:t>
            </a:r>
            <a:r>
              <a:rPr lang="en-US" dirty="0" smtClean="0"/>
              <a:t> atau </a:t>
            </a:r>
            <a:r>
              <a:rPr lang="en-US" dirty="0" err="1" smtClean="0"/>
              <a:t>pesawat</a:t>
            </a:r>
            <a:r>
              <a:rPr lang="en-US" dirty="0" smtClean="0"/>
              <a:t> </a:t>
            </a:r>
            <a:r>
              <a:rPr lang="en-US" dirty="0" err="1" smtClean="0"/>
              <a:t>terbang</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2.1 </a:t>
            </a:r>
            <a:r>
              <a:rPr lang="id-ID" sz="4000" b="1" dirty="0" smtClean="0"/>
              <a:t>Kualitas Persyaratan</a:t>
            </a:r>
            <a:endParaRPr lang="en-US" sz="4000" b="1" dirty="0"/>
          </a:p>
        </p:txBody>
      </p:sp>
      <p:sp>
        <p:nvSpPr>
          <p:cNvPr id="3" name="Content Placeholder 2"/>
          <p:cNvSpPr>
            <a:spLocks noGrp="1"/>
          </p:cNvSpPr>
          <p:nvPr>
            <p:ph idx="1"/>
          </p:nvPr>
        </p:nvSpPr>
        <p:spPr/>
        <p:txBody>
          <a:bodyPr>
            <a:normAutofit fontScale="70000" lnSpcReduction="20000"/>
          </a:bodyPr>
          <a:lstStyle/>
          <a:p>
            <a:pPr algn="just"/>
            <a:r>
              <a:rPr lang="id-ID" dirty="0" smtClean="0"/>
              <a:t>Kualitas kebutuhan tergantung pada berbagai pemangku kepentingan dan perspektif mereka. </a:t>
            </a:r>
            <a:endParaRPr lang="en-US" dirty="0" smtClean="0"/>
          </a:p>
          <a:p>
            <a:pPr algn="just"/>
            <a:r>
              <a:rPr lang="id-ID" dirty="0" smtClean="0"/>
              <a:t>Beberapa pandangan yang berbeda perlu dipertimbangkan dalam rangka untuk menentukan apa kualitas berarti dalam konteks tertentu [32]. </a:t>
            </a:r>
            <a:endParaRPr lang="en-US" dirty="0" smtClean="0"/>
          </a:p>
          <a:p>
            <a:pPr algn="just"/>
            <a:r>
              <a:rPr lang="id-ID" dirty="0" smtClean="0"/>
              <a:t>The first view pada kualitas adalah pandangan transendental. Di dalamnya, kualitas dianggap sebagai sesuatu yang kami selalu berusaha untuk sebagai ideal, tetapi kita tidak akan pernah dapat menerapkan ideal ini. </a:t>
            </a:r>
            <a:endParaRPr lang="en-US" dirty="0" smtClean="0"/>
          </a:p>
          <a:p>
            <a:pPr algn="just"/>
            <a:r>
              <a:rPr lang="id-ID" dirty="0" smtClean="0"/>
              <a:t>Tujuan dari sudut pandang ini adalah untuk mengungkapkan kompleksitas kualitas konsep pada umumnya. Kedua, tampilan pengguna mengevaluasi kualitas produk perangkat lunak sehubungan dengan kebugaran yang tujuan untuk memenuhi tugas-tugas pengguna tertentu.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id-ID" dirty="0" smtClean="0"/>
              <a:t>tribut Kualitas untuk </a:t>
            </a:r>
            <a:r>
              <a:rPr lang="en-US" dirty="0" err="1" smtClean="0"/>
              <a:t>Prasyarat</a:t>
            </a:r>
            <a:endParaRPr lang="en-US" dirty="0"/>
          </a:p>
        </p:txBody>
      </p:sp>
      <p:graphicFrame>
        <p:nvGraphicFramePr>
          <p:cNvPr id="7" name="Content Placeholder 6"/>
          <p:cNvGraphicFramePr>
            <a:graphicFrameLocks noGrp="1"/>
          </p:cNvGraphicFramePr>
          <p:nvPr>
            <p:ph idx="1"/>
          </p:nvPr>
        </p:nvGraphicFramePr>
        <p:xfrm>
          <a:off x="457200" y="1600200"/>
          <a:ext cx="8472518" cy="4668520"/>
        </p:xfrm>
        <a:graphic>
          <a:graphicData uri="http://schemas.openxmlformats.org/drawingml/2006/table">
            <a:tbl>
              <a:tblPr firstRow="1" bandRow="1">
                <a:tableStyleId>{5C22544A-7EE6-4342-B048-85BDC9FD1C3A}</a:tableStyleId>
              </a:tblPr>
              <a:tblGrid>
                <a:gridCol w="2900354"/>
                <a:gridCol w="5572164"/>
              </a:tblGrid>
              <a:tr h="370840">
                <a:tc>
                  <a:txBody>
                    <a:bodyPr/>
                    <a:lstStyle/>
                    <a:p>
                      <a:pPr algn="ctr"/>
                      <a:r>
                        <a:rPr lang="en-US" sz="1800" b="1" kern="1200" baseline="0" dirty="0" smtClean="0">
                          <a:solidFill>
                            <a:schemeClr val="lt1"/>
                          </a:solidFill>
                          <a:latin typeface="+mn-lt"/>
                          <a:ea typeface="+mn-ea"/>
                          <a:cs typeface="+mn-cs"/>
                        </a:rPr>
                        <a:t>Quality Attribute</a:t>
                      </a:r>
                      <a:endParaRPr lang="en-US" dirty="0"/>
                    </a:p>
                  </a:txBody>
                  <a:tcPr/>
                </a:tc>
                <a:tc>
                  <a:txBody>
                    <a:bodyPr/>
                    <a:lstStyle/>
                    <a:p>
                      <a:pPr algn="ctr"/>
                      <a:r>
                        <a:rPr lang="en-US" sz="1800" b="1" kern="1200" baseline="0" dirty="0" smtClean="0">
                          <a:solidFill>
                            <a:schemeClr val="lt1"/>
                          </a:solidFill>
                          <a:latin typeface="+mn-lt"/>
                          <a:ea typeface="+mn-ea"/>
                          <a:cs typeface="+mn-cs"/>
                        </a:rPr>
                        <a:t>Definition</a:t>
                      </a:r>
                      <a:endParaRPr lang="en-US" dirty="0"/>
                    </a:p>
                  </a:txBody>
                  <a:tcPr/>
                </a:tc>
              </a:tr>
              <a:tr h="370840">
                <a:tc>
                  <a:txBody>
                    <a:bodyPr/>
                    <a:lstStyle/>
                    <a:p>
                      <a:r>
                        <a:rPr lang="en-US" sz="1800" kern="1200" baseline="0" dirty="0" smtClean="0">
                          <a:solidFill>
                            <a:schemeClr val="dk1"/>
                          </a:solidFill>
                          <a:latin typeface="+mn-lt"/>
                          <a:ea typeface="+mn-ea"/>
                          <a:cs typeface="+mn-cs"/>
                        </a:rPr>
                        <a:t>Correctness (IEEE, </a:t>
                      </a:r>
                      <a:r>
                        <a:rPr lang="en-US" sz="1800" kern="1200" baseline="0" dirty="0" err="1" smtClean="0">
                          <a:solidFill>
                            <a:schemeClr val="dk1"/>
                          </a:solidFill>
                          <a:latin typeface="+mn-lt"/>
                          <a:ea typeface="+mn-ea"/>
                          <a:cs typeface="+mn-cs"/>
                        </a:rPr>
                        <a:t>userview</a:t>
                      </a:r>
                      <a:r>
                        <a:rPr lang="en-US" sz="1800" kern="1200" baseline="0" dirty="0" smtClean="0">
                          <a:solidFill>
                            <a:schemeClr val="dk1"/>
                          </a:solidFill>
                          <a:latin typeface="+mn-lt"/>
                          <a:ea typeface="+mn-ea"/>
                          <a:cs typeface="+mn-cs"/>
                        </a:rPr>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Persyaratan yang diterapkan harus mencerminkan diharapkan (dimaksudkan) perilaku dari pengguna dan pelanggan. </a:t>
                      </a:r>
                      <a:br>
                        <a:rPr lang="id-ID" dirty="0" smtClean="0"/>
                      </a:br>
                      <a:r>
                        <a:rPr lang="id-ID" dirty="0" smtClean="0"/>
                        <a:t>Artinya, segala sesuatu yang dinyatakan sebagai syarat adalah sesuatu yang harus dipenuhi oleh sistem akhir untuk memenuhi tujuan tertentu (kesesuaian).</a:t>
                      </a:r>
                    </a:p>
                  </a:txBody>
                  <a:tcPr/>
                </a:tc>
              </a:tr>
              <a:tr h="370840">
                <a:tc>
                  <a:txBody>
                    <a:bodyPr/>
                    <a:lstStyle/>
                    <a:p>
                      <a:r>
                        <a:rPr lang="en-US" dirty="0" err="1" smtClean="0"/>
                        <a:t>Unambiguity</a:t>
                      </a:r>
                      <a:r>
                        <a:rPr lang="en-US" dirty="0" smtClean="0"/>
                        <a:t> (IEEE, product-view)</a:t>
                      </a:r>
                      <a:endParaRPr lang="en-US" dirty="0"/>
                    </a:p>
                  </a:txBody>
                  <a:tcPr/>
                </a:tc>
                <a:tc>
                  <a:txBody>
                    <a:bodyPr/>
                    <a:lstStyle/>
                    <a:p>
                      <a:r>
                        <a:rPr lang="id-ID" dirty="0" smtClean="0"/>
                        <a:t>Persyaratan hanya harus memiliki satu interpretasi yang mungkin. </a:t>
                      </a:r>
                      <a:br>
                        <a:rPr lang="id-ID" dirty="0" smtClean="0"/>
                      </a:br>
                      <a:r>
                        <a:rPr lang="id-ID" dirty="0" smtClean="0"/>
                        <a:t>Perhatikan bahwa salah satu persyaratan mungkin jelas untuk kelompok tertentu dari pemangku kepentingan namun memiliki arti yang berbeda di negara lain. Hal ini penting untuk melibatkan semua pemangku kepentingan dalam proses rekayasa kebutuhan untuk memperoleh pemahaman bersama </a:t>
                      </a:r>
                      <a:br>
                        <a:rPr lang="id-ID" dirty="0" smtClean="0"/>
                      </a:br>
                      <a:r>
                        <a:rPr lang="id-ID" dirty="0" smtClean="0"/>
                        <a:t>(lihat bab. 2 dan 3)</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3845560"/>
        </p:xfrm>
        <a:graphic>
          <a:graphicData uri="http://schemas.openxmlformats.org/drawingml/2006/table">
            <a:tbl>
              <a:tblPr firstRow="1" bandRow="1">
                <a:tableStyleId>{5C22544A-7EE6-4342-B048-85BDC9FD1C3A}</a:tableStyleId>
              </a:tblPr>
              <a:tblGrid>
                <a:gridCol w="2757478"/>
                <a:gridCol w="5472122"/>
              </a:tblGrid>
              <a:tr h="370840">
                <a:tc>
                  <a:txBody>
                    <a:bodyPr/>
                    <a:lstStyle/>
                    <a:p>
                      <a:pPr algn="ctr"/>
                      <a:r>
                        <a:rPr lang="en-US" sz="1800" b="1" kern="1200" baseline="0" dirty="0" smtClean="0">
                          <a:solidFill>
                            <a:schemeClr val="lt1"/>
                          </a:solidFill>
                          <a:latin typeface="+mn-lt"/>
                          <a:ea typeface="+mn-ea"/>
                          <a:cs typeface="+mn-cs"/>
                        </a:rPr>
                        <a:t>Quality Attribute</a:t>
                      </a:r>
                      <a:endParaRPr lang="en-US" dirty="0"/>
                    </a:p>
                  </a:txBody>
                  <a:tcPr/>
                </a:tc>
                <a:tc>
                  <a:txBody>
                    <a:bodyPr/>
                    <a:lstStyle/>
                    <a:p>
                      <a:pPr algn="ctr"/>
                      <a:r>
                        <a:rPr lang="en-US" sz="1800" b="1" kern="1200" baseline="0" dirty="0" smtClean="0">
                          <a:solidFill>
                            <a:schemeClr val="lt1"/>
                          </a:solidFill>
                          <a:latin typeface="+mn-lt"/>
                          <a:ea typeface="+mn-ea"/>
                          <a:cs typeface="+mn-cs"/>
                        </a:rPr>
                        <a:t>Definition</a:t>
                      </a:r>
                      <a:endParaRPr lang="en-US" dirty="0"/>
                    </a:p>
                  </a:txBody>
                  <a:tcPr/>
                </a:tc>
              </a:tr>
              <a:tr h="370840">
                <a:tc>
                  <a:txBody>
                    <a:bodyPr/>
                    <a:lstStyle/>
                    <a:p>
                      <a:r>
                        <a:rPr lang="en-US" sz="1800" kern="1200" baseline="0" dirty="0" smtClean="0">
                          <a:solidFill>
                            <a:schemeClr val="dk1"/>
                          </a:solidFill>
                          <a:latin typeface="+mn-lt"/>
                          <a:ea typeface="+mn-ea"/>
                          <a:cs typeface="+mn-cs"/>
                        </a:rPr>
                        <a:t>Completeness (IEEE,</a:t>
                      </a:r>
                    </a:p>
                    <a:p>
                      <a:r>
                        <a:rPr lang="en-US" sz="1800" kern="1200" baseline="0" dirty="0" smtClean="0">
                          <a:solidFill>
                            <a:schemeClr val="dk1"/>
                          </a:solidFill>
                          <a:latin typeface="+mn-lt"/>
                          <a:ea typeface="+mn-ea"/>
                          <a:cs typeface="+mn-cs"/>
                        </a:rPr>
                        <a:t>product-view)</a:t>
                      </a:r>
                      <a:endParaRPr lang="en-US" dirty="0"/>
                    </a:p>
                  </a:txBody>
                  <a:tcPr/>
                </a:tc>
                <a:tc>
                  <a:txBody>
                    <a:bodyPr/>
                    <a:lstStyle/>
                    <a:p>
                      <a:pPr algn="just"/>
                      <a:r>
                        <a:rPr lang="id-ID" dirty="0" smtClean="0"/>
                        <a:t>Semua elemen penting yang relevan untuk memenuhi tugas-tugas pengguna yang berbeda yang harus dipertimbangkan. Ini termasuk kebutuhan fungsional dan non-fungsional yang relevan dan interface ke sistem lain, definisi tanggapan terhadap semua input potensi untuk sistem, semua referensi untuk gambar dan tabel dalam spesifikasi, dan definisi dari semua persyaratan dan langkah-langkah yang relevan.</a:t>
                      </a:r>
                      <a:endParaRPr lang="en-US" dirty="0"/>
                    </a:p>
                  </a:txBody>
                  <a:tcPr/>
                </a:tc>
              </a:tr>
              <a:tr h="370840">
                <a:tc>
                  <a:txBody>
                    <a:bodyPr/>
                    <a:lstStyle/>
                    <a:p>
                      <a:r>
                        <a:rPr lang="en-US" sz="1800" kern="1200" baseline="0" dirty="0" smtClean="0">
                          <a:solidFill>
                            <a:schemeClr val="dk1"/>
                          </a:solidFill>
                          <a:latin typeface="+mn-lt"/>
                          <a:ea typeface="+mn-ea"/>
                          <a:cs typeface="+mn-cs"/>
                        </a:rPr>
                        <a:t>Consistency (IEEE, product,</a:t>
                      </a:r>
                    </a:p>
                    <a:p>
                      <a:r>
                        <a:rPr lang="en-US" sz="1800" kern="1200" baseline="0" dirty="0" smtClean="0">
                          <a:solidFill>
                            <a:schemeClr val="dk1"/>
                          </a:solidFill>
                          <a:latin typeface="+mn-lt"/>
                          <a:ea typeface="+mn-ea"/>
                          <a:cs typeface="+mn-cs"/>
                        </a:rPr>
                        <a:t>manufacturing view )</a:t>
                      </a:r>
                      <a:endParaRPr lang="en-US" dirty="0"/>
                    </a:p>
                  </a:txBody>
                  <a:tcPr/>
                </a:tc>
                <a:tc>
                  <a:txBody>
                    <a:bodyPr/>
                    <a:lstStyle/>
                    <a:p>
                      <a:pPr algn="just"/>
                      <a:r>
                        <a:rPr lang="id-ID" dirty="0" smtClean="0"/>
                        <a:t>kebutuhan yang dinyatakan harus konsisten dengan semua persyaratan lainnya, dan kendala penting lainnya seperti pembatasan hardware, pembatasan anggaran, dll</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D8B4EFF-FE3A-40A8-9DAA-F4F08E6FF1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TotalTime>
  <Words>793</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Jaminan Mutu dalam Kebutuhan Rekayasa</vt:lpstr>
      <vt:lpstr>Abstrak</vt:lpstr>
      <vt:lpstr>1. Pentingnya Jaminan Kualitas </vt:lpstr>
      <vt:lpstr>Slide 4</vt:lpstr>
      <vt:lpstr>Dampak dari isu kebutuhan</vt:lpstr>
      <vt:lpstr>2. Persyaratan dan Jaminan Kualitas</vt:lpstr>
      <vt:lpstr>2.1 Kualitas Persyaratan</vt:lpstr>
      <vt:lpstr>Atribut Kualitas untuk Prasyarat</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User</dc:creator>
  <cp:keywords/>
  <cp:lastModifiedBy>User</cp:lastModifiedBy>
  <cp:revision>16</cp:revision>
  <dcterms:created xsi:type="dcterms:W3CDTF">2014-05-12T09:11:11Z</dcterms:created>
  <dcterms:modified xsi:type="dcterms:W3CDTF">2014-06-06T09:49:32Z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TC103815369990</vt:lpwstr>
  </property>
</Properties>
</file>