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58" r:id="rId3"/>
    <p:sldId id="259" r:id="rId4"/>
    <p:sldId id="272" r:id="rId5"/>
    <p:sldId id="260" r:id="rId6"/>
    <p:sldId id="273" r:id="rId7"/>
    <p:sldId id="261" r:id="rId8"/>
    <p:sldId id="274" r:id="rId9"/>
    <p:sldId id="275" r:id="rId10"/>
    <p:sldId id="262" r:id="rId11"/>
    <p:sldId id="276" r:id="rId12"/>
    <p:sldId id="277" r:id="rId13"/>
    <p:sldId id="278" r:id="rId14"/>
    <p:sldId id="263" r:id="rId15"/>
    <p:sldId id="264" r:id="rId16"/>
    <p:sldId id="265" r:id="rId17"/>
    <p:sldId id="266" r:id="rId18"/>
    <p:sldId id="267" r:id="rId19"/>
    <p:sldId id="268" r:id="rId20"/>
    <p:sldId id="269" r:id="rId21"/>
    <p:sldId id="270" r:id="rId22"/>
    <p:sldId id="271"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5B188F-07B9-40B3-94DE-B494BCDAB7ED}" type="datetimeFigureOut">
              <a:rPr lang="id-ID" smtClean="0"/>
              <a:pPr/>
              <a:t>25/09/2014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80DAD2-3B43-43EF-8DA8-A7FEB0FF1E8B}"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351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815DD7-33F0-4E0C-B6DA-974723254E36}" type="slidenum">
              <a:rPr lang="en-US" smtClean="0"/>
              <a:pPr fontAlgn="base">
                <a:spcBef>
                  <a:spcPct val="0"/>
                </a:spcBef>
                <a:spcAft>
                  <a:spcPct val="0"/>
                </a:spcAft>
                <a:defRPr/>
              </a:pPr>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67538CA-0A8E-482C-9F4D-9CDCBCC4DF38}" type="datetimeFigureOut">
              <a:rPr lang="id-ID" smtClean="0"/>
              <a:pPr/>
              <a:t>25/09/2014</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0A75C60-B6C8-4519-BE3D-4B5B7D559750}"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7538CA-0A8E-482C-9F4D-9CDCBCC4DF38}" type="datetimeFigureOut">
              <a:rPr lang="id-ID" smtClean="0"/>
              <a:pPr/>
              <a:t>25/09/2014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A75C60-B6C8-4519-BE3D-4B5B7D55975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7538CA-0A8E-482C-9F4D-9CDCBCC4DF38}" type="datetimeFigureOut">
              <a:rPr lang="id-ID" smtClean="0"/>
              <a:pPr/>
              <a:t>25/09/2014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A75C60-B6C8-4519-BE3D-4B5B7D55975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67538CA-0A8E-482C-9F4D-9CDCBCC4DF38}" type="datetimeFigureOut">
              <a:rPr lang="id-ID" smtClean="0"/>
              <a:pPr/>
              <a:t>25/09/2014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A75C60-B6C8-4519-BE3D-4B5B7D559750}"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7538CA-0A8E-482C-9F4D-9CDCBCC4DF38}" type="datetimeFigureOut">
              <a:rPr lang="id-ID" smtClean="0"/>
              <a:pPr/>
              <a:t>25/09/2014</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0A75C60-B6C8-4519-BE3D-4B5B7D559750}"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67538CA-0A8E-482C-9F4D-9CDCBCC4DF38}" type="datetimeFigureOut">
              <a:rPr lang="id-ID" smtClean="0"/>
              <a:pPr/>
              <a:t>25/09/2014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A75C60-B6C8-4519-BE3D-4B5B7D559750}"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67538CA-0A8E-482C-9F4D-9CDCBCC4DF38}" type="datetimeFigureOut">
              <a:rPr lang="id-ID" smtClean="0"/>
              <a:pPr/>
              <a:t>25/09/2014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0A75C60-B6C8-4519-BE3D-4B5B7D559750}"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7538CA-0A8E-482C-9F4D-9CDCBCC4DF38}" type="datetimeFigureOut">
              <a:rPr lang="id-ID" smtClean="0"/>
              <a:pPr/>
              <a:t>25/09/2014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0A75C60-B6C8-4519-BE3D-4B5B7D55975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538CA-0A8E-482C-9F4D-9CDCBCC4DF38}" type="datetimeFigureOut">
              <a:rPr lang="id-ID" smtClean="0"/>
              <a:pPr/>
              <a:t>25/09/2014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0A75C60-B6C8-4519-BE3D-4B5B7D55975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7538CA-0A8E-482C-9F4D-9CDCBCC4DF38}" type="datetimeFigureOut">
              <a:rPr lang="id-ID" smtClean="0"/>
              <a:pPr/>
              <a:t>25/09/2014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A75C60-B6C8-4519-BE3D-4B5B7D559750}"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7538CA-0A8E-482C-9F4D-9CDCBCC4DF38}" type="datetimeFigureOut">
              <a:rPr lang="id-ID" smtClean="0"/>
              <a:pPr/>
              <a:t>25/09/2014</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20A75C60-B6C8-4519-BE3D-4B5B7D559750}"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67538CA-0A8E-482C-9F4D-9CDCBCC4DF38}" type="datetimeFigureOut">
              <a:rPr lang="id-ID" smtClean="0"/>
              <a:pPr/>
              <a:t>25/09/2014</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0A75C60-B6C8-4519-BE3D-4B5B7D55975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ctrTitle"/>
          </p:nvPr>
        </p:nvSpPr>
        <p:spPr/>
        <p:txBody>
          <a:bodyPr>
            <a:normAutofit/>
          </a:bodyPr>
          <a:lstStyle/>
          <a:p>
            <a:r>
              <a:rPr b="1" smtClean="0">
                <a:solidFill>
                  <a:schemeClr val="tx1"/>
                </a:solidFill>
                <a:latin typeface="Times New Roman" pitchFamily="18" charset="0"/>
              </a:rPr>
              <a:t>PERANCANGAN SISTEM MANAJEMEN KINERJA</a:t>
            </a:r>
            <a:endParaRPr lang="en-US" b="1" dirty="0" smtClean="0">
              <a:solidFill>
                <a:srgbClr val="A50021"/>
              </a:solidFill>
              <a:latin typeface="Arial" charset="0"/>
              <a:cs typeface="Arial" charset="0"/>
            </a:endParaRPr>
          </a:p>
        </p:txBody>
      </p:sp>
      <p:sp>
        <p:nvSpPr>
          <p:cNvPr id="22531" name="Rectangle 5"/>
          <p:cNvSpPr>
            <a:spLocks noGrp="1" noChangeArrowheads="1"/>
          </p:cNvSpPr>
          <p:nvPr>
            <p:ph type="subTitle" idx="1"/>
          </p:nvPr>
        </p:nvSpPr>
        <p:spPr/>
        <p:txBody>
          <a:bodyPr>
            <a:normAutofit fontScale="85000" lnSpcReduction="20000"/>
          </a:bodyPr>
          <a:lstStyle/>
          <a:p>
            <a:pPr eaLnBrk="1" hangingPunct="1"/>
            <a:endParaRPr lang="id-ID" sz="2000" b="1" dirty="0" smtClean="0">
              <a:solidFill>
                <a:schemeClr val="tx1"/>
              </a:solidFill>
              <a:latin typeface="Times New Roman" pitchFamily="18" charset="0"/>
            </a:endParaRPr>
          </a:p>
          <a:p>
            <a:pPr eaLnBrk="1" hangingPunct="1"/>
            <a:r>
              <a:rPr lang="id-ID" b="1" dirty="0" smtClean="0">
                <a:solidFill>
                  <a:schemeClr val="tx1"/>
                </a:solidFill>
                <a:latin typeface="Times New Roman" pitchFamily="18" charset="0"/>
              </a:rPr>
              <a:t>Tita Talitha, MT</a:t>
            </a:r>
          </a:p>
          <a:p>
            <a:pPr eaLnBrk="1" hangingPunct="1"/>
            <a:endParaRPr lang="id-ID" sz="2000" b="1" dirty="0" smtClean="0">
              <a:solidFill>
                <a:schemeClr val="tx1"/>
              </a:solidFill>
              <a:latin typeface="Times New Roman" pitchFamily="18" charset="0"/>
            </a:endParaRPr>
          </a:p>
          <a:p>
            <a:pPr eaLnBrk="1" hangingPunct="1"/>
            <a:endParaRPr lang="id-ID" sz="2000" b="1" dirty="0" smtClean="0">
              <a:solidFill>
                <a:schemeClr val="tx1"/>
              </a:solidFill>
              <a:latin typeface="Times New Roman" pitchFamily="18" charset="0"/>
            </a:endParaRPr>
          </a:p>
          <a:p>
            <a:pPr eaLnBrk="1" hangingPunct="1"/>
            <a:r>
              <a:rPr lang="id-ID" sz="2000" b="1" dirty="0" smtClean="0">
                <a:solidFill>
                  <a:schemeClr val="tx1"/>
                </a:solidFill>
                <a:latin typeface="Times New Roman" pitchFamily="18" charset="0"/>
              </a:rPr>
              <a:t>Minggu ke-3</a:t>
            </a:r>
            <a:endParaRPr lang="en-US" sz="2000" b="1" dirty="0" smtClean="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l" eaLnBrk="1" hangingPunct="1"/>
            <a:r>
              <a:rPr lang="en-US" sz="3200" b="1" smtClean="0">
                <a:solidFill>
                  <a:srgbClr val="A50021"/>
                </a:solidFill>
                <a:latin typeface="Arial" charset="0"/>
                <a:cs typeface="Arial" charset="0"/>
              </a:rPr>
              <a:t>ARTIKULASI VISI</a:t>
            </a:r>
          </a:p>
        </p:txBody>
      </p:sp>
      <p:sp>
        <p:nvSpPr>
          <p:cNvPr id="27651" name="Rectangle 3"/>
          <p:cNvSpPr>
            <a:spLocks noGrp="1" noChangeArrowheads="1"/>
          </p:cNvSpPr>
          <p:nvPr>
            <p:ph type="body" idx="1"/>
          </p:nvPr>
        </p:nvSpPr>
        <p:spPr/>
        <p:txBody>
          <a:bodyPr/>
          <a:lstStyle/>
          <a:p>
            <a:pPr eaLnBrk="1" hangingPunct="1"/>
            <a:endParaRPr lang="en-US" dirty="0" smtClean="0"/>
          </a:p>
          <a:p>
            <a:pPr eaLnBrk="1" hangingPunct="1"/>
            <a:r>
              <a:rPr lang="en-US" sz="2400" b="1" dirty="0" err="1" smtClean="0">
                <a:latin typeface="Times New Roman" pitchFamily="18" charset="0"/>
              </a:rPr>
              <a:t>Merinci</a:t>
            </a:r>
            <a:r>
              <a:rPr lang="en-US" sz="2400" b="1" dirty="0" smtClean="0">
                <a:latin typeface="Times New Roman" pitchFamily="18" charset="0"/>
              </a:rPr>
              <a:t> </a:t>
            </a:r>
            <a:r>
              <a:rPr lang="en-US" sz="2400" b="1" dirty="0" err="1" smtClean="0">
                <a:latin typeface="Times New Roman" pitchFamily="18" charset="0"/>
              </a:rPr>
              <a:t>pernyataan</a:t>
            </a:r>
            <a:r>
              <a:rPr lang="en-US" sz="2400" b="1" dirty="0" smtClean="0">
                <a:latin typeface="Times New Roman" pitchFamily="18" charset="0"/>
              </a:rPr>
              <a:t> </a:t>
            </a:r>
            <a:r>
              <a:rPr lang="en-US" sz="2400" b="1" dirty="0" err="1" smtClean="0">
                <a:latin typeface="Times New Roman" pitchFamily="18" charset="0"/>
              </a:rPr>
              <a:t>berdasarkan</a:t>
            </a:r>
            <a:r>
              <a:rPr lang="en-US" sz="2400" b="1" dirty="0" smtClean="0">
                <a:latin typeface="Times New Roman" pitchFamily="18" charset="0"/>
              </a:rPr>
              <a:t> </a:t>
            </a:r>
            <a:r>
              <a:rPr lang="en-US" sz="2400" b="1" dirty="0" err="1" smtClean="0">
                <a:latin typeface="Times New Roman" pitchFamily="18" charset="0"/>
              </a:rPr>
              <a:t>interpretasi</a:t>
            </a:r>
            <a:r>
              <a:rPr lang="en-US" sz="2400" b="1" dirty="0" smtClean="0">
                <a:latin typeface="Times New Roman" pitchFamily="18" charset="0"/>
              </a:rPr>
              <a:t> </a:t>
            </a:r>
            <a:r>
              <a:rPr lang="en-US" sz="2400" b="1" dirty="0" err="1" smtClean="0">
                <a:latin typeface="Times New Roman" pitchFamily="18" charset="0"/>
              </a:rPr>
              <a:t>dari</a:t>
            </a:r>
            <a:r>
              <a:rPr lang="en-US" sz="2400" b="1" dirty="0" smtClean="0">
                <a:latin typeface="Times New Roman" pitchFamily="18" charset="0"/>
              </a:rPr>
              <a:t> </a:t>
            </a:r>
            <a:r>
              <a:rPr lang="en-US" sz="2400" b="1" dirty="0" err="1" smtClean="0">
                <a:latin typeface="Times New Roman" pitchFamily="18" charset="0"/>
              </a:rPr>
              <a:t>tiap</a:t>
            </a:r>
            <a:r>
              <a:rPr lang="en-US" sz="2400" b="1" dirty="0" smtClean="0">
                <a:latin typeface="Times New Roman" pitchFamily="18" charset="0"/>
              </a:rPr>
              <a:t> </a:t>
            </a:r>
            <a:r>
              <a:rPr lang="en-US" sz="2400" b="1" dirty="0" err="1" smtClean="0">
                <a:latin typeface="Times New Roman" pitchFamily="18" charset="0"/>
              </a:rPr>
              <a:t>kata</a:t>
            </a:r>
            <a:r>
              <a:rPr lang="en-US" sz="2400" b="1" dirty="0" smtClean="0">
                <a:latin typeface="Times New Roman" pitchFamily="18" charset="0"/>
              </a:rPr>
              <a:t> </a:t>
            </a:r>
            <a:r>
              <a:rPr lang="en-US" sz="2400" b="1" dirty="0" err="1" smtClean="0">
                <a:latin typeface="Times New Roman" pitchFamily="18" charset="0"/>
              </a:rPr>
              <a:t>dan</a:t>
            </a:r>
            <a:r>
              <a:rPr lang="en-US" sz="2400" b="1" dirty="0" smtClean="0">
                <a:latin typeface="Times New Roman" pitchFamily="18" charset="0"/>
              </a:rPr>
              <a:t> </a:t>
            </a:r>
            <a:r>
              <a:rPr lang="en-US" sz="2400" b="1" dirty="0" err="1" smtClean="0">
                <a:latin typeface="Times New Roman" pitchFamily="18" charset="0"/>
              </a:rPr>
              <a:t>implikasi</a:t>
            </a:r>
            <a:r>
              <a:rPr lang="en-US" sz="2400" b="1" dirty="0" smtClean="0">
                <a:latin typeface="Times New Roman" pitchFamily="18" charset="0"/>
              </a:rPr>
              <a:t> </a:t>
            </a:r>
            <a:r>
              <a:rPr lang="en-US" sz="2400" b="1" dirty="0" err="1" smtClean="0">
                <a:latin typeface="Times New Roman" pitchFamily="18" charset="0"/>
              </a:rPr>
              <a:t>apa</a:t>
            </a:r>
            <a:r>
              <a:rPr lang="en-US" sz="2400" b="1" dirty="0" smtClean="0">
                <a:latin typeface="Times New Roman" pitchFamily="18" charset="0"/>
              </a:rPr>
              <a:t> yang </a:t>
            </a:r>
            <a:r>
              <a:rPr lang="en-US" sz="2400" b="1" dirty="0" err="1" smtClean="0">
                <a:latin typeface="Times New Roman" pitchFamily="18" charset="0"/>
              </a:rPr>
              <a:t>harus</a:t>
            </a:r>
            <a:r>
              <a:rPr lang="en-US" sz="2400" b="1" dirty="0" smtClean="0">
                <a:latin typeface="Times New Roman" pitchFamily="18" charset="0"/>
              </a:rPr>
              <a:t> </a:t>
            </a:r>
            <a:r>
              <a:rPr lang="en-US" sz="2400" b="1" dirty="0" err="1" smtClean="0">
                <a:latin typeface="Times New Roman" pitchFamily="18" charset="0"/>
              </a:rPr>
              <a:t>dilakukan</a:t>
            </a:r>
            <a:r>
              <a:rPr lang="en-US" sz="2400" b="1" dirty="0" smtClean="0">
                <a:latin typeface="Times New Roman" pitchFamily="18" charset="0"/>
              </a:rPr>
              <a:t> </a:t>
            </a:r>
            <a:r>
              <a:rPr lang="en-US" sz="2400" b="1" dirty="0" err="1" smtClean="0">
                <a:latin typeface="Times New Roman" pitchFamily="18" charset="0"/>
              </a:rPr>
              <a:t>untuk</a:t>
            </a:r>
            <a:r>
              <a:rPr lang="en-US" sz="2400" b="1" dirty="0" smtClean="0">
                <a:latin typeface="Times New Roman" pitchFamily="18" charset="0"/>
              </a:rPr>
              <a:t> </a:t>
            </a:r>
            <a:r>
              <a:rPr lang="en-US" sz="2400" b="1" dirty="0" err="1" smtClean="0">
                <a:latin typeface="Times New Roman" pitchFamily="18" charset="0"/>
              </a:rPr>
              <a:t>mewujudkannya</a:t>
            </a:r>
            <a:endParaRPr lang="en-US" sz="2400" b="1" dirty="0" smtClean="0">
              <a:latin typeface="Times New Roman" pitchFamily="18" charset="0"/>
            </a:endParaRPr>
          </a:p>
          <a:p>
            <a:pPr eaLnBrk="1" hangingPunct="1"/>
            <a:endParaRPr lang="en-US" sz="2400" b="1" dirty="0" smtClean="0">
              <a:latin typeface="Times New Roman" pitchFamily="18" charset="0"/>
            </a:endParaRPr>
          </a:p>
          <a:p>
            <a:pPr eaLnBrk="1" hangingPunct="1"/>
            <a:r>
              <a:rPr lang="en-US" sz="2400" b="1" i="1" dirty="0" smtClean="0">
                <a:latin typeface="Times New Roman" pitchFamily="18" charset="0"/>
              </a:rPr>
              <a:t>Checklist</a:t>
            </a:r>
            <a:r>
              <a:rPr lang="en-US" sz="2400" b="1" dirty="0" smtClean="0">
                <a:latin typeface="Times New Roman" pitchFamily="18" charset="0"/>
              </a:rPr>
              <a:t> </a:t>
            </a:r>
            <a:r>
              <a:rPr lang="en-US" sz="2400" b="1" dirty="0" err="1" smtClean="0">
                <a:latin typeface="Times New Roman" pitchFamily="18" charset="0"/>
              </a:rPr>
              <a:t>kriteria</a:t>
            </a:r>
            <a:r>
              <a:rPr lang="en-US" sz="2400" b="1" dirty="0" smtClean="0">
                <a:latin typeface="Times New Roman" pitchFamily="18" charset="0"/>
              </a:rPr>
              <a:t> </a:t>
            </a:r>
            <a:r>
              <a:rPr lang="en-US" sz="2400" b="1" dirty="0" err="1" smtClean="0">
                <a:latin typeface="Times New Roman" pitchFamily="18" charset="0"/>
              </a:rPr>
              <a:t>visi</a:t>
            </a:r>
            <a:endParaRPr lang="en-US" sz="2400" b="1" dirty="0" smtClean="0">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0"/>
            <a:ext cx="7901014" cy="857256"/>
          </a:xfrm>
        </p:spPr>
        <p:txBody>
          <a:bodyPr>
            <a:normAutofit/>
          </a:bodyPr>
          <a:lstStyle/>
          <a:p>
            <a:pPr lvl="1" algn="l" rtl="0">
              <a:spcBef>
                <a:spcPct val="0"/>
              </a:spcBef>
            </a:pPr>
            <a:r>
              <a:rPr lang="id-ID" sz="2000" dirty="0" smtClean="0"/>
              <a:t>Artikulasi Visi </a:t>
            </a:r>
            <a:r>
              <a:rPr lang="id-ID" i="1" dirty="0" smtClean="0"/>
              <a:t>“Creating a critical mass of enterpreneurs with integrity, ethics and social responsibility”</a:t>
            </a:r>
            <a:endParaRPr lang="id-ID" sz="2000" dirty="0"/>
          </a:p>
        </p:txBody>
      </p:sp>
      <p:graphicFrame>
        <p:nvGraphicFramePr>
          <p:cNvPr id="4" name="Table 3"/>
          <p:cNvGraphicFramePr>
            <a:graphicFrameLocks noGrp="1"/>
          </p:cNvGraphicFramePr>
          <p:nvPr/>
        </p:nvGraphicFramePr>
        <p:xfrm>
          <a:off x="214282" y="770729"/>
          <a:ext cx="8643998" cy="6087271"/>
        </p:xfrm>
        <a:graphic>
          <a:graphicData uri="http://schemas.openxmlformats.org/drawingml/2006/table">
            <a:tbl>
              <a:tblPr firstRow="1" bandRow="1">
                <a:tableStyleId>{5C22544A-7EE6-4342-B048-85BDC9FD1C3A}</a:tableStyleId>
              </a:tblPr>
              <a:tblGrid>
                <a:gridCol w="1428760"/>
                <a:gridCol w="4000527"/>
                <a:gridCol w="3214711"/>
              </a:tblGrid>
              <a:tr h="1240951">
                <a:tc>
                  <a:txBody>
                    <a:bodyPr/>
                    <a:lstStyle/>
                    <a:p>
                      <a:r>
                        <a:rPr lang="id-ID" dirty="0" smtClean="0"/>
                        <a:t>Kata kunci</a:t>
                      </a:r>
                      <a:endParaRPr lang="id-ID" dirty="0"/>
                    </a:p>
                  </a:txBody>
                  <a:tcPr/>
                </a:tc>
                <a:tc>
                  <a:txBody>
                    <a:bodyPr/>
                    <a:lstStyle/>
                    <a:p>
                      <a:r>
                        <a:rPr lang="id-ID" dirty="0" smtClean="0"/>
                        <a:t>Interpretasi</a:t>
                      </a:r>
                      <a:r>
                        <a:rPr lang="id-ID" baseline="0" dirty="0" smtClean="0"/>
                        <a:t> (Apa arti dari tiap kata dalam pernyataan visi)</a:t>
                      </a:r>
                      <a:endParaRPr lang="id-ID" dirty="0"/>
                    </a:p>
                  </a:txBody>
                  <a:tcPr/>
                </a:tc>
                <a:tc>
                  <a:txBody>
                    <a:bodyPr/>
                    <a:lstStyle/>
                    <a:p>
                      <a:r>
                        <a:rPr lang="id-ID" dirty="0" smtClean="0"/>
                        <a:t>Implikasi (Apa yang harus dilakukan untuk mewujudkannya)</a:t>
                      </a:r>
                      <a:endParaRPr lang="id-ID" dirty="0"/>
                    </a:p>
                  </a:txBody>
                  <a:tcPr/>
                </a:tc>
              </a:tr>
              <a:tr h="1616569">
                <a:tc>
                  <a:txBody>
                    <a:bodyPr/>
                    <a:lstStyle/>
                    <a:p>
                      <a:r>
                        <a:rPr lang="id-ID" dirty="0" smtClean="0"/>
                        <a:t>Critical mass</a:t>
                      </a:r>
                      <a:endParaRPr lang="id-ID" dirty="0"/>
                    </a:p>
                  </a:txBody>
                  <a:tcPr/>
                </a:tc>
                <a:tc>
                  <a:txBody>
                    <a:bodyPr/>
                    <a:lstStyle/>
                    <a:p>
                      <a:pPr>
                        <a:buFont typeface="Arial" pitchFamily="34" charset="0"/>
                        <a:buChar char="•"/>
                      </a:pPr>
                      <a:r>
                        <a:rPr lang="id-ID" dirty="0" smtClean="0"/>
                        <a:t>Menghasilkan</a:t>
                      </a:r>
                      <a:r>
                        <a:rPr lang="id-ID" baseline="0" dirty="0" smtClean="0"/>
                        <a:t> jumlah wirausaha yang signifikan untuk membuat perubahan</a:t>
                      </a:r>
                    </a:p>
                    <a:p>
                      <a:pPr>
                        <a:buFont typeface="Arial" pitchFamily="34" charset="0"/>
                        <a:buChar char="•"/>
                      </a:pPr>
                      <a:r>
                        <a:rPr lang="id-ID" baseline="0" dirty="0" smtClean="0"/>
                        <a:t>Mengembangkan pengetahuan untuk memberikan dampak bagi perubahan tersebut</a:t>
                      </a:r>
                    </a:p>
                    <a:p>
                      <a:pPr>
                        <a:buFont typeface="Arial" pitchFamily="34" charset="0"/>
                        <a:buChar char="•"/>
                      </a:pPr>
                      <a:r>
                        <a:rPr lang="id-ID" baseline="0" dirty="0" smtClean="0"/>
                        <a:t>Harus terbuka bagi masyarakat luas</a:t>
                      </a:r>
                      <a:endParaRPr lang="id-ID" dirty="0"/>
                    </a:p>
                  </a:txBody>
                  <a:tcPr/>
                </a:tc>
                <a:tc>
                  <a:txBody>
                    <a:bodyPr/>
                    <a:lstStyle/>
                    <a:p>
                      <a:pPr>
                        <a:buFont typeface="Arial" pitchFamily="34" charset="0"/>
                        <a:buChar char="•"/>
                      </a:pPr>
                      <a:r>
                        <a:rPr lang="id-ID" dirty="0" smtClean="0"/>
                        <a:t>Membangun fasilitas untuk mendukung jumlah lulusan yang mencukupi</a:t>
                      </a:r>
                    </a:p>
                    <a:p>
                      <a:pPr>
                        <a:buFont typeface="Arial" pitchFamily="34" charset="0"/>
                        <a:buChar char="•"/>
                      </a:pPr>
                      <a:r>
                        <a:rPr lang="id-ID" dirty="0" smtClean="0"/>
                        <a:t>Merekrut dosen-dosen yang menunjukkan rasio perbandingan</a:t>
                      </a:r>
                      <a:r>
                        <a:rPr lang="id-ID" baseline="0" dirty="0" smtClean="0"/>
                        <a:t> dosen-mahasiswa ideal</a:t>
                      </a:r>
                      <a:endParaRPr lang="id-ID" dirty="0"/>
                    </a:p>
                  </a:txBody>
                  <a:tcPr/>
                </a:tc>
              </a:tr>
              <a:tr h="914400">
                <a:tc>
                  <a:txBody>
                    <a:bodyPr/>
                    <a:lstStyle/>
                    <a:p>
                      <a:r>
                        <a:rPr lang="id-ID" dirty="0" smtClean="0"/>
                        <a:t>Enterpreneurs</a:t>
                      </a:r>
                      <a:endParaRPr lang="id-ID" dirty="0"/>
                    </a:p>
                  </a:txBody>
                  <a:tcPr/>
                </a:tc>
                <a:tc>
                  <a:txBody>
                    <a:bodyPr/>
                    <a:lstStyle/>
                    <a:p>
                      <a:r>
                        <a:rPr lang="id-ID" dirty="0" smtClean="0"/>
                        <a:t>Memiliki prilaku inovatif;kreatif, berani, mengambil resiko,</a:t>
                      </a:r>
                      <a:r>
                        <a:rPr lang="id-ID" baseline="0" dirty="0" smtClean="0"/>
                        <a:t> sportif, memiliki kemampuan kerja sama, mampu menghadapi tantangan, memiliki daya juang</a:t>
                      </a:r>
                      <a:endParaRPr lang="id-ID" dirty="0"/>
                    </a:p>
                  </a:txBody>
                  <a:tcPr/>
                </a:tc>
                <a:tc rowSpan="4">
                  <a:txBody>
                    <a:bodyPr/>
                    <a:lstStyle/>
                    <a:p>
                      <a:pPr>
                        <a:buFont typeface="Arial" pitchFamily="34" charset="0"/>
                        <a:buChar char="•"/>
                      </a:pPr>
                      <a:r>
                        <a:rPr lang="id-ID" dirty="0" smtClean="0"/>
                        <a:t>Mengembangkan budaya pembelajaran yang mendukung kualifikasi yang disyaratkan</a:t>
                      </a:r>
                    </a:p>
                    <a:p>
                      <a:pPr>
                        <a:buFont typeface="Arial" pitchFamily="34" charset="0"/>
                        <a:buChar char="•"/>
                      </a:pPr>
                      <a:r>
                        <a:rPr lang="id-ID" dirty="0" smtClean="0"/>
                        <a:t>Menciptakan penghargaan dan hukuman untuk mendorong terciptanya kondisi yang diinginkan</a:t>
                      </a:r>
                    </a:p>
                    <a:p>
                      <a:pPr>
                        <a:buFont typeface="Arial" pitchFamily="34" charset="0"/>
                        <a:buChar char="•"/>
                      </a:pPr>
                      <a:r>
                        <a:rPr lang="id-ID" dirty="0" smtClean="0"/>
                        <a:t>Mengembangkan aturan dan hukuman</a:t>
                      </a:r>
                    </a:p>
                    <a:p>
                      <a:pPr>
                        <a:buFont typeface="Arial" pitchFamily="34" charset="0"/>
                        <a:buChar char="•"/>
                      </a:pPr>
                      <a:r>
                        <a:rPr lang="id-ID" dirty="0" smtClean="0"/>
                        <a:t>Memiliki staf dan pengelola yang memberikan contoh sikap yang ingin dibentuk</a:t>
                      </a:r>
                      <a:endParaRPr lang="id-ID" dirty="0"/>
                    </a:p>
                  </a:txBody>
                  <a:tcPr/>
                </a:tc>
              </a:tr>
              <a:tr h="387135">
                <a:tc>
                  <a:txBody>
                    <a:bodyPr/>
                    <a:lstStyle/>
                    <a:p>
                      <a:r>
                        <a:rPr lang="id-ID" dirty="0" smtClean="0"/>
                        <a:t>Integrity</a:t>
                      </a:r>
                      <a:endParaRPr lang="id-ID" dirty="0"/>
                    </a:p>
                  </a:txBody>
                  <a:tcPr/>
                </a:tc>
                <a:tc>
                  <a:txBody>
                    <a:bodyPr/>
                    <a:lstStyle/>
                    <a:p>
                      <a:r>
                        <a:rPr lang="id-ID" dirty="0" smtClean="0"/>
                        <a:t>Memiliki jati diri tidak munafik dan jujur</a:t>
                      </a:r>
                      <a:endParaRPr lang="id-ID" dirty="0"/>
                    </a:p>
                  </a:txBody>
                  <a:tcPr/>
                </a:tc>
                <a:tc vMerge="1">
                  <a:txBody>
                    <a:bodyPr/>
                    <a:lstStyle/>
                    <a:p>
                      <a:endParaRPr lang="id-ID" dirty="0"/>
                    </a:p>
                  </a:txBody>
                  <a:tcPr/>
                </a:tc>
              </a:tr>
              <a:tr h="387135">
                <a:tc>
                  <a:txBody>
                    <a:bodyPr/>
                    <a:lstStyle/>
                    <a:p>
                      <a:r>
                        <a:rPr lang="id-ID" dirty="0" smtClean="0"/>
                        <a:t>ethics</a:t>
                      </a:r>
                      <a:endParaRPr lang="id-ID" dirty="0"/>
                    </a:p>
                  </a:txBody>
                  <a:tcPr/>
                </a:tc>
                <a:tc>
                  <a:txBody>
                    <a:bodyPr/>
                    <a:lstStyle/>
                    <a:p>
                      <a:r>
                        <a:rPr lang="id-ID" dirty="0" smtClean="0"/>
                        <a:t>Berpegang pada nilai-nilai dan norma yang berlaku</a:t>
                      </a:r>
                      <a:endParaRPr lang="id-ID" dirty="0"/>
                    </a:p>
                  </a:txBody>
                  <a:tcPr/>
                </a:tc>
                <a:tc vMerge="1">
                  <a:txBody>
                    <a:bodyPr/>
                    <a:lstStyle/>
                    <a:p>
                      <a:endParaRPr lang="id-ID" dirty="0"/>
                    </a:p>
                  </a:txBody>
                  <a:tcPr/>
                </a:tc>
              </a:tr>
              <a:tr h="387135">
                <a:tc>
                  <a:txBody>
                    <a:bodyPr/>
                    <a:lstStyle/>
                    <a:p>
                      <a:r>
                        <a:rPr lang="id-ID" dirty="0" smtClean="0"/>
                        <a:t>Social responsibility</a:t>
                      </a:r>
                      <a:endParaRPr lang="id-ID" dirty="0"/>
                    </a:p>
                  </a:txBody>
                  <a:tcPr/>
                </a:tc>
                <a:tc>
                  <a:txBody>
                    <a:bodyPr/>
                    <a:lstStyle/>
                    <a:p>
                      <a:r>
                        <a:rPr lang="id-ID" dirty="0" smtClean="0"/>
                        <a:t>Peduli terhadap masyarakat dan pihak-pihak yang berkepentingan</a:t>
                      </a:r>
                      <a:endParaRPr lang="id-ID" dirty="0"/>
                    </a:p>
                  </a:txBody>
                  <a:tcPr/>
                </a:tc>
                <a:tc vMerge="1">
                  <a:txBody>
                    <a:bodyPr/>
                    <a:lstStyle/>
                    <a:p>
                      <a:endParaRPr lang="id-ID"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6908"/>
          </a:xfrm>
        </p:spPr>
        <p:txBody>
          <a:bodyPr>
            <a:normAutofit fontScale="90000"/>
          </a:bodyPr>
          <a:lstStyle/>
          <a:p>
            <a:r>
              <a:rPr lang="id-ID" dirty="0" smtClean="0"/>
              <a:t>Sebuah visi yang bagus seharusnya....</a:t>
            </a:r>
            <a:endParaRPr lang="id-ID" dirty="0"/>
          </a:p>
        </p:txBody>
      </p:sp>
      <p:graphicFrame>
        <p:nvGraphicFramePr>
          <p:cNvPr id="4" name="Content Placeholder 3"/>
          <p:cNvGraphicFramePr>
            <a:graphicFrameLocks noGrp="1"/>
          </p:cNvGraphicFramePr>
          <p:nvPr>
            <p:ph sz="quarter" idx="1"/>
          </p:nvPr>
        </p:nvGraphicFramePr>
        <p:xfrm>
          <a:off x="428596" y="1214422"/>
          <a:ext cx="8329980" cy="5257800"/>
        </p:xfrm>
        <a:graphic>
          <a:graphicData uri="http://schemas.openxmlformats.org/drawingml/2006/table">
            <a:tbl>
              <a:tblPr firstRow="1" bandRow="1">
                <a:tableStyleId>{5C22544A-7EE6-4342-B048-85BDC9FD1C3A}</a:tableStyleId>
              </a:tblPr>
              <a:tblGrid>
                <a:gridCol w="6387577"/>
                <a:gridCol w="986210"/>
                <a:gridCol w="956193"/>
              </a:tblGrid>
              <a:tr h="370840">
                <a:tc>
                  <a:txBody>
                    <a:bodyPr/>
                    <a:lstStyle/>
                    <a:p>
                      <a:pPr algn="ctr"/>
                      <a:r>
                        <a:rPr lang="id-ID" dirty="0" smtClean="0"/>
                        <a:t>Kriteria</a:t>
                      </a:r>
                      <a:endParaRPr lang="id-ID" dirty="0"/>
                    </a:p>
                  </a:txBody>
                  <a:tcPr/>
                </a:tc>
                <a:tc>
                  <a:txBody>
                    <a:bodyPr/>
                    <a:lstStyle/>
                    <a:p>
                      <a:pPr algn="ctr"/>
                      <a:r>
                        <a:rPr lang="id-ID" dirty="0" smtClean="0"/>
                        <a:t>Ya</a:t>
                      </a:r>
                      <a:endParaRPr lang="id-ID" dirty="0"/>
                    </a:p>
                  </a:txBody>
                  <a:tcPr/>
                </a:tc>
                <a:tc>
                  <a:txBody>
                    <a:bodyPr/>
                    <a:lstStyle/>
                    <a:p>
                      <a:pPr algn="ctr"/>
                      <a:r>
                        <a:rPr lang="id-ID" dirty="0" smtClean="0"/>
                        <a:t>Tidak</a:t>
                      </a:r>
                      <a:endParaRPr lang="id-ID" dirty="0"/>
                    </a:p>
                  </a:txBody>
                  <a:tcPr/>
                </a:tc>
              </a:tr>
              <a:tr h="370840">
                <a:tc>
                  <a:txBody>
                    <a:bodyPr/>
                    <a:lstStyle/>
                    <a:p>
                      <a:r>
                        <a:rPr lang="id-ID" dirty="0" smtClean="0"/>
                        <a:t>Merupakan sebuah kalimat tunggal</a:t>
                      </a:r>
                      <a:endParaRPr lang="id-ID" dirty="0"/>
                    </a:p>
                  </a:txBody>
                  <a:tcPr/>
                </a:tc>
                <a:tc>
                  <a:txBody>
                    <a:bodyPr/>
                    <a:lstStyle/>
                    <a:p>
                      <a:r>
                        <a:rPr lang="id-ID" dirty="0" smtClean="0"/>
                        <a:t>V</a:t>
                      </a:r>
                      <a:endParaRPr lang="id-ID" dirty="0"/>
                    </a:p>
                  </a:txBody>
                  <a:tcPr/>
                </a:tc>
                <a:tc>
                  <a:txBody>
                    <a:bodyPr/>
                    <a:lstStyle/>
                    <a:p>
                      <a:r>
                        <a:rPr lang="id-ID" dirty="0" smtClean="0"/>
                        <a:t>V</a:t>
                      </a:r>
                      <a:endParaRPr lang="id-ID" dirty="0"/>
                    </a:p>
                  </a:txBody>
                  <a:tcPr/>
                </a:tc>
              </a:tr>
              <a:tr h="370840">
                <a:tc>
                  <a:txBody>
                    <a:bodyPr/>
                    <a:lstStyle/>
                    <a:p>
                      <a:r>
                        <a:rPr lang="id-ID" dirty="0" smtClean="0"/>
                        <a:t>Memberikan inspirasi-membuat karyawan merasa nyaman bekerja di organisasi</a:t>
                      </a:r>
                      <a:endParaRPr lang="id-ID" dirty="0"/>
                    </a:p>
                  </a:txBody>
                  <a:tcPr/>
                </a:tc>
                <a:tc>
                  <a:txBody>
                    <a:bodyPr/>
                    <a:lstStyle/>
                    <a:p>
                      <a:r>
                        <a:rPr lang="id-ID" dirty="0" smtClean="0"/>
                        <a:t>V</a:t>
                      </a:r>
                      <a:endParaRPr lang="id-ID" dirty="0"/>
                    </a:p>
                  </a:txBody>
                  <a:tcPr/>
                </a:tc>
                <a:tc>
                  <a:txBody>
                    <a:bodyPr/>
                    <a:lstStyle/>
                    <a:p>
                      <a:endParaRPr lang="id-ID"/>
                    </a:p>
                  </a:txBody>
                  <a:tcPr/>
                </a:tc>
              </a:tr>
              <a:tr h="370840">
                <a:tc>
                  <a:txBody>
                    <a:bodyPr/>
                    <a:lstStyle/>
                    <a:p>
                      <a:r>
                        <a:rPr lang="id-ID" dirty="0" smtClean="0"/>
                        <a:t>Ditulis dalam bahasa yang baik dan benar tanpa kata-kata kosong</a:t>
                      </a:r>
                      <a:endParaRPr lang="id-ID" dirty="0"/>
                    </a:p>
                  </a:txBody>
                  <a:tcPr/>
                </a:tc>
                <a:tc>
                  <a:txBody>
                    <a:bodyPr/>
                    <a:lstStyle/>
                    <a:p>
                      <a:r>
                        <a:rPr lang="id-ID" dirty="0" smtClean="0"/>
                        <a:t>V</a:t>
                      </a:r>
                      <a:endParaRPr lang="id-ID" dirty="0"/>
                    </a:p>
                  </a:txBody>
                  <a:tcPr/>
                </a:tc>
                <a:tc>
                  <a:txBody>
                    <a:bodyPr/>
                    <a:lstStyle/>
                    <a:p>
                      <a:endParaRPr lang="id-ID"/>
                    </a:p>
                  </a:txBody>
                  <a:tcPr/>
                </a:tc>
              </a:tr>
              <a:tr h="370840">
                <a:tc>
                  <a:txBody>
                    <a:bodyPr/>
                    <a:lstStyle/>
                    <a:p>
                      <a:r>
                        <a:rPr lang="id-ID" dirty="0" smtClean="0"/>
                        <a:t>Mudah dimengerti oleh seluruh karyawan</a:t>
                      </a:r>
                      <a:endParaRPr lang="id-ID" dirty="0"/>
                    </a:p>
                  </a:txBody>
                  <a:tcPr/>
                </a:tc>
                <a:tc>
                  <a:txBody>
                    <a:bodyPr/>
                    <a:lstStyle/>
                    <a:p>
                      <a:r>
                        <a:rPr lang="id-ID" dirty="0" smtClean="0"/>
                        <a:t>V</a:t>
                      </a:r>
                      <a:endParaRPr lang="id-ID" dirty="0"/>
                    </a:p>
                  </a:txBody>
                  <a:tcPr/>
                </a:tc>
                <a:tc>
                  <a:txBody>
                    <a:bodyPr/>
                    <a:lstStyle/>
                    <a:p>
                      <a:endParaRPr lang="id-ID"/>
                    </a:p>
                  </a:txBody>
                  <a:tcPr/>
                </a:tc>
              </a:tr>
              <a:tr h="370840">
                <a:tc>
                  <a:txBody>
                    <a:bodyPr/>
                    <a:lstStyle/>
                    <a:p>
                      <a:r>
                        <a:rPr lang="id-ID" dirty="0" smtClean="0"/>
                        <a:t>Fokus pada satu atau dua aspek dari kinerja saja. Tidak terlalu banyak</a:t>
                      </a:r>
                      <a:endParaRPr lang="id-ID" dirty="0"/>
                    </a:p>
                  </a:txBody>
                  <a:tcPr/>
                </a:tc>
                <a:tc>
                  <a:txBody>
                    <a:bodyPr/>
                    <a:lstStyle/>
                    <a:p>
                      <a:r>
                        <a:rPr lang="id-ID" dirty="0" smtClean="0"/>
                        <a:t>V</a:t>
                      </a:r>
                      <a:endParaRPr lang="id-ID" dirty="0"/>
                    </a:p>
                  </a:txBody>
                  <a:tcPr/>
                </a:tc>
                <a:tc>
                  <a:txBody>
                    <a:bodyPr/>
                    <a:lstStyle/>
                    <a:p>
                      <a:r>
                        <a:rPr lang="id-ID" dirty="0" smtClean="0"/>
                        <a:t>V</a:t>
                      </a:r>
                      <a:endParaRPr lang="id-ID" dirty="0"/>
                    </a:p>
                  </a:txBody>
                  <a:tcPr/>
                </a:tc>
              </a:tr>
              <a:tr h="370840">
                <a:tc>
                  <a:txBody>
                    <a:bodyPr/>
                    <a:lstStyle/>
                    <a:p>
                      <a:r>
                        <a:rPr lang="id-ID" dirty="0" smtClean="0"/>
                        <a:t>Dapat diuji tingkat pencapaiannya</a:t>
                      </a:r>
                      <a:endParaRPr lang="id-ID" dirty="0"/>
                    </a:p>
                  </a:txBody>
                  <a:tcPr/>
                </a:tc>
                <a:tc>
                  <a:txBody>
                    <a:bodyPr/>
                    <a:lstStyle/>
                    <a:p>
                      <a:r>
                        <a:rPr lang="id-ID" dirty="0" smtClean="0"/>
                        <a:t>V</a:t>
                      </a:r>
                      <a:endParaRPr lang="id-ID" dirty="0"/>
                    </a:p>
                  </a:txBody>
                  <a:tcPr/>
                </a:tc>
                <a:tc>
                  <a:txBody>
                    <a:bodyPr/>
                    <a:lstStyle/>
                    <a:p>
                      <a:endParaRPr lang="id-ID"/>
                    </a:p>
                  </a:txBody>
                  <a:tcPr/>
                </a:tc>
              </a:tr>
              <a:tr h="370840">
                <a:tc>
                  <a:txBody>
                    <a:bodyPr/>
                    <a:lstStyle/>
                    <a:p>
                      <a:r>
                        <a:rPr lang="id-ID" dirty="0" smtClean="0"/>
                        <a:t>Dikembangkan oleh CEO atau pemimpin, bukan oleh komite</a:t>
                      </a:r>
                      <a:endParaRPr lang="id-ID" dirty="0"/>
                    </a:p>
                  </a:txBody>
                  <a:tcPr/>
                </a:tc>
                <a:tc>
                  <a:txBody>
                    <a:bodyPr/>
                    <a:lstStyle/>
                    <a:p>
                      <a:endParaRPr lang="id-ID" dirty="0"/>
                    </a:p>
                  </a:txBody>
                  <a:tcPr/>
                </a:tc>
                <a:tc>
                  <a:txBody>
                    <a:bodyPr/>
                    <a:lstStyle/>
                    <a:p>
                      <a:endParaRPr lang="id-ID" dirty="0"/>
                    </a:p>
                  </a:txBody>
                  <a:tcPr/>
                </a:tc>
              </a:tr>
              <a:tr h="370840">
                <a:tc>
                  <a:txBody>
                    <a:bodyPr/>
                    <a:lstStyle/>
                    <a:p>
                      <a:r>
                        <a:rPr lang="id-ID" dirty="0" smtClean="0"/>
                        <a:t>Setahun sekali, validitasnya dikaji ulang</a:t>
                      </a:r>
                      <a:endParaRPr lang="id-ID" dirty="0"/>
                    </a:p>
                  </a:txBody>
                  <a:tcPr/>
                </a:tc>
                <a:tc>
                  <a:txBody>
                    <a:bodyPr/>
                    <a:lstStyle/>
                    <a:p>
                      <a:endParaRPr lang="id-ID"/>
                    </a:p>
                  </a:txBody>
                  <a:tcPr/>
                </a:tc>
                <a:tc>
                  <a:txBody>
                    <a:bodyPr/>
                    <a:lstStyle/>
                    <a:p>
                      <a:endParaRPr lang="id-ID" dirty="0"/>
                    </a:p>
                  </a:txBody>
                  <a:tcPr/>
                </a:tc>
              </a:tr>
              <a:tr h="370840">
                <a:tc>
                  <a:txBody>
                    <a:bodyPr/>
                    <a:lstStyle/>
                    <a:p>
                      <a:r>
                        <a:rPr lang="id-ID" dirty="0" smtClean="0"/>
                        <a:t>Realistis, menyatakan posisi perusahaan saat ini dan keterbatasan sumber daya yang dimiliki</a:t>
                      </a:r>
                      <a:endParaRPr lang="id-ID" dirty="0"/>
                    </a:p>
                  </a:txBody>
                  <a:tcPr/>
                </a:tc>
                <a:tc>
                  <a:txBody>
                    <a:bodyPr/>
                    <a:lstStyle/>
                    <a:p>
                      <a:endParaRPr lang="id-ID"/>
                    </a:p>
                  </a:txBody>
                  <a:tcPr/>
                </a:tc>
                <a:tc>
                  <a:txBody>
                    <a:bodyPr/>
                    <a:lstStyle/>
                    <a:p>
                      <a:endParaRPr lang="id-ID" dirty="0"/>
                    </a:p>
                  </a:txBody>
                  <a:tcPr/>
                </a:tc>
              </a:tr>
              <a:tr h="370840">
                <a:tc>
                  <a:txBody>
                    <a:bodyPr/>
                    <a:lstStyle/>
                    <a:p>
                      <a:r>
                        <a:rPr lang="id-ID" dirty="0" smtClean="0"/>
                        <a:t>Dapat diubah, jadi tidak harus dipahat dalam prasasti</a:t>
                      </a:r>
                      <a:endParaRPr lang="id-ID" dirty="0"/>
                    </a:p>
                  </a:txBody>
                  <a:tcPr/>
                </a:tc>
                <a:tc>
                  <a:txBody>
                    <a:bodyPr/>
                    <a:lstStyle/>
                    <a:p>
                      <a:endParaRPr lang="id-ID"/>
                    </a:p>
                  </a:txBody>
                  <a:tcPr/>
                </a:tc>
                <a:tc>
                  <a:txBody>
                    <a:bodyPr/>
                    <a:lstStyle/>
                    <a:p>
                      <a:endParaRPr lang="id-ID" dirty="0"/>
                    </a:p>
                  </a:txBody>
                  <a:tcPr/>
                </a:tc>
              </a:tr>
              <a:tr h="370840">
                <a:tc>
                  <a:txBody>
                    <a:bodyPr/>
                    <a:lstStyle/>
                    <a:p>
                      <a:r>
                        <a:rPr lang="id-ID" dirty="0" smtClean="0"/>
                        <a:t>Dapat  dengan</a:t>
                      </a:r>
                      <a:r>
                        <a:rPr lang="id-ID" baseline="0" dirty="0" smtClean="0"/>
                        <a:t> mudah diingat karyawan tanpa harus melihat contekan atau brosur</a:t>
                      </a:r>
                      <a:endParaRPr lang="id-ID" dirty="0"/>
                    </a:p>
                  </a:txBody>
                  <a:tcPr/>
                </a:tc>
                <a:tc>
                  <a:txBody>
                    <a:bodyPr/>
                    <a:lstStyle/>
                    <a:p>
                      <a:endParaRPr lang="id-ID"/>
                    </a:p>
                  </a:txBody>
                  <a:tcPr/>
                </a:tc>
                <a:tc>
                  <a:txBody>
                    <a:bodyPr/>
                    <a:lstStyle/>
                    <a:p>
                      <a:r>
                        <a:rPr lang="id-ID" dirty="0" smtClean="0"/>
                        <a:t>V</a:t>
                      </a:r>
                      <a:endParaRPr lang="id-ID"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smtClean="0"/>
              <a:t>Case Study</a:t>
            </a:r>
            <a:endParaRPr lang="id-ID" b="1" i="1" dirty="0"/>
          </a:p>
        </p:txBody>
      </p:sp>
      <p:sp>
        <p:nvSpPr>
          <p:cNvPr id="3" name="Content Placeholder 2"/>
          <p:cNvSpPr>
            <a:spLocks noGrp="1"/>
          </p:cNvSpPr>
          <p:nvPr>
            <p:ph sz="quarter" idx="1"/>
          </p:nvPr>
        </p:nvSpPr>
        <p:spPr>
          <a:xfrm>
            <a:off x="914400" y="1571612"/>
            <a:ext cx="7772400" cy="2714644"/>
          </a:xfrm>
        </p:spPr>
        <p:txBody>
          <a:bodyPr>
            <a:normAutofit fontScale="70000" lnSpcReduction="20000"/>
          </a:bodyPr>
          <a:lstStyle/>
          <a:p>
            <a:pPr>
              <a:buNone/>
            </a:pPr>
            <a:r>
              <a:rPr lang="id-ID" sz="3200" b="1" dirty="0" smtClean="0"/>
              <a:t>VISI Teknik Industri</a:t>
            </a:r>
          </a:p>
          <a:p>
            <a:r>
              <a:rPr lang="id-ID" sz="2900" dirty="0" smtClean="0"/>
              <a:t>Menjadi </a:t>
            </a:r>
            <a:r>
              <a:rPr lang="id-ID" sz="2900" u="sng" dirty="0" smtClean="0"/>
              <a:t>program studi unggulan </a:t>
            </a:r>
            <a:r>
              <a:rPr lang="id-ID" sz="2900" dirty="0" smtClean="0"/>
              <a:t>dan </a:t>
            </a:r>
            <a:r>
              <a:rPr lang="id-ID" sz="2900" u="sng" dirty="0" smtClean="0"/>
              <a:t>pilihan utama </a:t>
            </a:r>
            <a:r>
              <a:rPr lang="id-ID" sz="2900" dirty="0" smtClean="0"/>
              <a:t>di indonesia dalam </a:t>
            </a:r>
            <a:r>
              <a:rPr lang="id-ID" sz="2900" u="sng" dirty="0" smtClean="0"/>
              <a:t>transformasi pengembangan ilmu pengetahuan </a:t>
            </a:r>
            <a:r>
              <a:rPr lang="id-ID" sz="2900" dirty="0" smtClean="0"/>
              <a:t>dan </a:t>
            </a:r>
            <a:r>
              <a:rPr lang="id-ID" sz="2900" u="sng" dirty="0" smtClean="0"/>
              <a:t>technopreneurship</a:t>
            </a:r>
            <a:r>
              <a:rPr lang="id-ID" sz="2900" dirty="0" smtClean="0"/>
              <a:t> berbasis teknik industri yang mampu memberikan kontribusi dalam bidang industri </a:t>
            </a:r>
            <a:r>
              <a:rPr lang="id-ID" sz="2900" dirty="0" smtClean="0"/>
              <a:t>.</a:t>
            </a:r>
            <a:endParaRPr lang="id-ID" sz="2900" dirty="0" smtClean="0"/>
          </a:p>
          <a:p>
            <a:r>
              <a:rPr lang="id-ID" sz="3100" b="1" dirty="0" smtClean="0"/>
              <a:t>Cari Jurnal/artikel ilmiah </a:t>
            </a:r>
            <a:r>
              <a:rPr lang="id-ID" sz="3100" b="1" dirty="0" smtClean="0"/>
              <a:t>mengenai studi kasus perancangan manajemen kinerja </a:t>
            </a:r>
            <a:r>
              <a:rPr lang="id-ID" sz="2900" dirty="0" smtClean="0"/>
              <a:t>bisa berkaitan </a:t>
            </a:r>
            <a:r>
              <a:rPr lang="id-ID" sz="2900" dirty="0" smtClean="0"/>
              <a:t>dengan BSC (balance score </a:t>
            </a:r>
            <a:r>
              <a:rPr lang="id-ID" sz="2900" dirty="0" smtClean="0"/>
              <a:t>card)</a:t>
            </a:r>
          </a:p>
          <a:p>
            <a:r>
              <a:rPr lang="id-ID" sz="3100" b="1" dirty="0" smtClean="0"/>
              <a:t>R</a:t>
            </a:r>
            <a:r>
              <a:rPr lang="id-ID" sz="3100" b="1" dirty="0" smtClean="0"/>
              <a:t>ingkas </a:t>
            </a:r>
            <a:r>
              <a:rPr lang="id-ID" sz="3100" b="1" dirty="0" smtClean="0"/>
              <a:t>inti dari jurnal/artikel ilmiah yang kalian baca</a:t>
            </a:r>
          </a:p>
          <a:p>
            <a:r>
              <a:rPr lang="id-ID" sz="3100" b="1" dirty="0" smtClean="0"/>
              <a:t>Tugas </a:t>
            </a:r>
            <a:r>
              <a:rPr lang="id-ID" sz="3100" b="1" dirty="0" smtClean="0"/>
              <a:t>dipresentasikan (kelompok maxs:3 </a:t>
            </a:r>
            <a:r>
              <a:rPr lang="id-ID" sz="3100" b="1" dirty="0" smtClean="0"/>
              <a:t>orang)</a:t>
            </a:r>
            <a:endParaRPr lang="id-ID" sz="31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l" eaLnBrk="1" hangingPunct="1"/>
            <a:r>
              <a:rPr lang="en-US" sz="3200" b="1" smtClean="0">
                <a:solidFill>
                  <a:srgbClr val="A50021"/>
                </a:solidFill>
                <a:latin typeface="Arial" charset="0"/>
                <a:cs typeface="Arial" charset="0"/>
              </a:rPr>
              <a:t>PERNYATAAN VISI</a:t>
            </a:r>
          </a:p>
        </p:txBody>
      </p:sp>
      <p:sp>
        <p:nvSpPr>
          <p:cNvPr id="28675" name="Rectangle 3"/>
          <p:cNvSpPr>
            <a:spLocks noGrp="1" noChangeArrowheads="1"/>
          </p:cNvSpPr>
          <p:nvPr>
            <p:ph type="body" idx="1"/>
          </p:nvPr>
        </p:nvSpPr>
        <p:spPr/>
        <p:txBody>
          <a:bodyPr/>
          <a:lstStyle/>
          <a:p>
            <a:pPr eaLnBrk="1" hangingPunct="1"/>
            <a:endParaRPr lang="en-US" smtClean="0"/>
          </a:p>
          <a:p>
            <a:pPr eaLnBrk="1" hangingPunct="1"/>
            <a:r>
              <a:rPr lang="en-US" sz="2400" b="1" smtClean="0">
                <a:latin typeface="Times New Roman" pitchFamily="18" charset="0"/>
              </a:rPr>
              <a:t>Merupakan pijakan awal dalam menyusun misi, strategi atau variabel yang akan digunakan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l" eaLnBrk="1" hangingPunct="1"/>
            <a:r>
              <a:rPr lang="en-US" sz="3200" b="1" smtClean="0">
                <a:solidFill>
                  <a:srgbClr val="A50021"/>
                </a:solidFill>
                <a:latin typeface="Arial" charset="0"/>
                <a:cs typeface="Arial" charset="0"/>
              </a:rPr>
              <a:t>MISI</a:t>
            </a:r>
          </a:p>
        </p:txBody>
      </p:sp>
      <p:sp>
        <p:nvSpPr>
          <p:cNvPr id="29699" name="Rectangle 3"/>
          <p:cNvSpPr>
            <a:spLocks noGrp="1" noChangeArrowheads="1"/>
          </p:cNvSpPr>
          <p:nvPr>
            <p:ph type="body" idx="1"/>
          </p:nvPr>
        </p:nvSpPr>
        <p:spPr/>
        <p:txBody>
          <a:bodyPr/>
          <a:lstStyle/>
          <a:p>
            <a:pPr eaLnBrk="1" hangingPunct="1">
              <a:buFontTx/>
              <a:buNone/>
            </a:pPr>
            <a:endParaRPr lang="en-US" smtClean="0"/>
          </a:p>
          <a:p>
            <a:pPr eaLnBrk="1" hangingPunct="1"/>
            <a:r>
              <a:rPr lang="en-US" sz="2400" b="1" smtClean="0">
                <a:latin typeface="Times New Roman" pitchFamily="18" charset="0"/>
              </a:rPr>
              <a:t>Berisi pernyataan tujuan atau alasan eksistensi organisasi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142875"/>
            <a:ext cx="8229600" cy="1143000"/>
          </a:xfrm>
        </p:spPr>
        <p:txBody>
          <a:bodyPr/>
          <a:lstStyle/>
          <a:p>
            <a:pPr algn="l" eaLnBrk="1" hangingPunct="1"/>
            <a:r>
              <a:rPr lang="en-US" sz="2400" b="1" smtClean="0">
                <a:solidFill>
                  <a:srgbClr val="A50021"/>
                </a:solidFill>
                <a:latin typeface="Arial" charset="0"/>
                <a:cs typeface="Arial" charset="0"/>
              </a:rPr>
              <a:t>Contoh Elemen-elemen Misi</a:t>
            </a:r>
          </a:p>
        </p:txBody>
      </p:sp>
      <p:graphicFrame>
        <p:nvGraphicFramePr>
          <p:cNvPr id="4" name="Table 3"/>
          <p:cNvGraphicFramePr>
            <a:graphicFrameLocks noGrp="1"/>
          </p:cNvGraphicFramePr>
          <p:nvPr/>
        </p:nvGraphicFramePr>
        <p:xfrm>
          <a:off x="285720" y="1142984"/>
          <a:ext cx="8501122" cy="5143535"/>
        </p:xfrm>
        <a:graphic>
          <a:graphicData uri="http://schemas.openxmlformats.org/drawingml/2006/table">
            <a:tbl>
              <a:tblPr firstRow="1" bandRow="1">
                <a:tableStyleId>{D113A9D2-9D6B-4929-AA2D-F23B5EE8CBE7}</a:tableStyleId>
              </a:tblPr>
              <a:tblGrid>
                <a:gridCol w="3214710"/>
                <a:gridCol w="5286412"/>
              </a:tblGrid>
              <a:tr h="507109">
                <a:tc>
                  <a:txBody>
                    <a:bodyPr/>
                    <a:lstStyle/>
                    <a:p>
                      <a:pPr algn="ctr"/>
                      <a:r>
                        <a:rPr lang="en-US" sz="2400" dirty="0" err="1" smtClean="0">
                          <a:latin typeface="Arial" pitchFamily="34" charset="0"/>
                          <a:cs typeface="Arial" pitchFamily="34" charset="0"/>
                        </a:rPr>
                        <a:t>Elemen</a:t>
                      </a:r>
                      <a:endParaRPr lang="en-US" sz="2400" dirty="0">
                        <a:latin typeface="Arial" pitchFamily="34" charset="0"/>
                        <a:cs typeface="Arial" pitchFamily="34" charset="0"/>
                      </a:endParaRPr>
                    </a:p>
                  </a:txBody>
                  <a:tcPr>
                    <a:solidFill>
                      <a:srgbClr val="333399"/>
                    </a:solidFill>
                  </a:tcPr>
                </a:tc>
                <a:tc>
                  <a:txBody>
                    <a:bodyPr/>
                    <a:lstStyle/>
                    <a:p>
                      <a:pPr algn="ctr"/>
                      <a:r>
                        <a:rPr lang="en-US" sz="2400" dirty="0" err="1" smtClean="0">
                          <a:latin typeface="Arial" pitchFamily="34" charset="0"/>
                          <a:cs typeface="Arial" pitchFamily="34" charset="0"/>
                        </a:rPr>
                        <a:t>Keterangan</a:t>
                      </a:r>
                      <a:endParaRPr lang="en-US" sz="2400" dirty="0">
                        <a:latin typeface="Arial" pitchFamily="34" charset="0"/>
                        <a:cs typeface="Arial" pitchFamily="34" charset="0"/>
                      </a:endParaRPr>
                    </a:p>
                  </a:txBody>
                  <a:tcPr>
                    <a:solidFill>
                      <a:srgbClr val="333399"/>
                    </a:solidFill>
                  </a:tcPr>
                </a:tc>
              </a:tr>
              <a:tr h="579553">
                <a:tc>
                  <a:txBody>
                    <a:bodyPr/>
                    <a:lstStyle/>
                    <a:p>
                      <a:r>
                        <a:rPr lang="en-US" sz="1400" dirty="0" err="1" smtClean="0">
                          <a:latin typeface="Arial" pitchFamily="34" charset="0"/>
                          <a:cs typeface="Arial" pitchFamily="34" charset="0"/>
                        </a:rPr>
                        <a:t>Pertimbangan</a:t>
                      </a:r>
                      <a:r>
                        <a:rPr lang="en-US" sz="1400" dirty="0" smtClean="0">
                          <a:latin typeface="Arial" pitchFamily="34" charset="0"/>
                          <a:cs typeface="Arial" pitchFamily="34" charset="0"/>
                        </a:rPr>
                        <a:t> </a:t>
                      </a:r>
                      <a:r>
                        <a:rPr lang="en-US" sz="1400" i="1" dirty="0" smtClean="0">
                          <a:latin typeface="Arial" pitchFamily="34" charset="0"/>
                          <a:cs typeface="Arial" pitchFamily="34" charset="0"/>
                        </a:rPr>
                        <a:t>nature of business </a:t>
                      </a:r>
                      <a:r>
                        <a:rPr lang="en-US" sz="1400" dirty="0" err="1" smtClean="0">
                          <a:latin typeface="Arial" pitchFamily="34" charset="0"/>
                          <a:cs typeface="Arial" pitchFamily="34" charset="0"/>
                        </a:rPr>
                        <a:t>dari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organisasi</a:t>
                      </a:r>
                      <a:endParaRPr lang="en-US" sz="1400" dirty="0">
                        <a:latin typeface="Arial" pitchFamily="34" charset="0"/>
                        <a:cs typeface="Arial" pitchFamily="34" charset="0"/>
                      </a:endParaRPr>
                    </a:p>
                  </a:txBody>
                  <a:tcPr>
                    <a:solidFill>
                      <a:schemeClr val="tx2">
                        <a:lumMod val="60000"/>
                        <a:lumOff val="40000"/>
                        <a:alpha val="20000"/>
                      </a:schemeClr>
                    </a:solidFill>
                  </a:tcPr>
                </a:tc>
                <a:tc>
                  <a:txBody>
                    <a:bodyPr/>
                    <a:lstStyle/>
                    <a:p>
                      <a:r>
                        <a:rPr lang="en-US" sz="1400" dirty="0" err="1" smtClean="0">
                          <a:latin typeface="Arial" pitchFamily="34" charset="0"/>
                          <a:cs typeface="Arial" pitchFamily="34" charset="0"/>
                        </a:rPr>
                        <a:t>Bisnis</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apa</a:t>
                      </a:r>
                      <a:r>
                        <a:rPr lang="en-US" sz="1400" baseline="0" dirty="0" smtClean="0">
                          <a:latin typeface="Arial" pitchFamily="34" charset="0"/>
                          <a:cs typeface="Arial" pitchFamily="34" charset="0"/>
                        </a:rPr>
                        <a:t> yang </a:t>
                      </a:r>
                      <a:r>
                        <a:rPr lang="en-US" sz="1400" baseline="0" dirty="0" err="1" smtClean="0">
                          <a:latin typeface="Arial" pitchFamily="34" charset="0"/>
                          <a:cs typeface="Arial" pitchFamily="34" charset="0"/>
                        </a:rPr>
                        <a:t>kita</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masuki</a:t>
                      </a:r>
                      <a:r>
                        <a:rPr lang="en-US" sz="1400" baseline="0" dirty="0" smtClean="0">
                          <a:latin typeface="Arial" pitchFamily="34" charset="0"/>
                          <a:cs typeface="Arial" pitchFamily="34" charset="0"/>
                        </a:rPr>
                        <a:t>?</a:t>
                      </a:r>
                    </a:p>
                    <a:p>
                      <a:r>
                        <a:rPr lang="en-US" sz="1400" baseline="0" dirty="0" err="1" smtClean="0">
                          <a:latin typeface="Arial" pitchFamily="34" charset="0"/>
                          <a:cs typeface="Arial" pitchFamily="34" charset="0"/>
                        </a:rPr>
                        <a:t>Bisnis</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apa</a:t>
                      </a:r>
                      <a:r>
                        <a:rPr lang="en-US" sz="1400" baseline="0" dirty="0" smtClean="0">
                          <a:latin typeface="Arial" pitchFamily="34" charset="0"/>
                          <a:cs typeface="Arial" pitchFamily="34" charset="0"/>
                        </a:rPr>
                        <a:t> yang </a:t>
                      </a:r>
                      <a:r>
                        <a:rPr lang="en-US" sz="1400" baseline="0" dirty="0" err="1" smtClean="0">
                          <a:latin typeface="Arial" pitchFamily="34" charset="0"/>
                          <a:cs typeface="Arial" pitchFamily="34" charset="0"/>
                        </a:rPr>
                        <a:t>seharusnya</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kita</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geluti</a:t>
                      </a:r>
                      <a:r>
                        <a:rPr lang="en-US" sz="1400" baseline="0" dirty="0" smtClean="0">
                          <a:latin typeface="Arial" pitchFamily="34" charset="0"/>
                          <a:cs typeface="Arial" pitchFamily="34" charset="0"/>
                        </a:rPr>
                        <a:t>? </a:t>
                      </a:r>
                      <a:endParaRPr lang="en-US" sz="1400" dirty="0">
                        <a:latin typeface="Arial" pitchFamily="34" charset="0"/>
                        <a:cs typeface="Arial" pitchFamily="34" charset="0"/>
                      </a:endParaRPr>
                    </a:p>
                  </a:txBody>
                  <a:tcPr>
                    <a:solidFill>
                      <a:schemeClr val="tx2">
                        <a:lumMod val="60000"/>
                        <a:lumOff val="40000"/>
                        <a:alpha val="20000"/>
                      </a:schemeClr>
                    </a:solidFill>
                  </a:tcPr>
                </a:tc>
              </a:tr>
              <a:tr h="1469071">
                <a:tc>
                  <a:txBody>
                    <a:bodyPr/>
                    <a:lstStyle/>
                    <a:p>
                      <a:r>
                        <a:rPr lang="en-US" sz="1400" dirty="0" err="1" smtClean="0">
                          <a:latin typeface="Arial" pitchFamily="34" charset="0"/>
                          <a:cs typeface="Arial" pitchFamily="34" charset="0"/>
                        </a:rPr>
                        <a:t>Respon</a:t>
                      </a:r>
                      <a:r>
                        <a:rPr lang="en-US" sz="1400" baseline="0" dirty="0" smtClean="0">
                          <a:latin typeface="Arial" pitchFamily="34" charset="0"/>
                          <a:cs typeface="Arial" pitchFamily="34" charset="0"/>
                        </a:rPr>
                        <a:t> yang </a:t>
                      </a:r>
                      <a:r>
                        <a:rPr lang="en-US" sz="1400" baseline="0" dirty="0" err="1" smtClean="0">
                          <a:latin typeface="Arial" pitchFamily="34" charset="0"/>
                          <a:cs typeface="Arial" pitchFamily="34" charset="0"/>
                        </a:rPr>
                        <a:t>dipertimbangkan</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dari</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perspektif</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konsumen</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bukan</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dari</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perspektif</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organisasi</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sendiri</a:t>
                      </a:r>
                      <a:endParaRPr lang="en-US" sz="1400" dirty="0">
                        <a:latin typeface="Arial" pitchFamily="34" charset="0"/>
                        <a:cs typeface="Arial" pitchFamily="34" charset="0"/>
                      </a:endParaRPr>
                    </a:p>
                  </a:txBody>
                  <a:tcPr>
                    <a:solidFill>
                      <a:srgbClr val="333399"/>
                    </a:solidFill>
                  </a:tcPr>
                </a:tc>
                <a:tc>
                  <a:txBody>
                    <a:bodyPr/>
                    <a:lstStyle/>
                    <a:p>
                      <a:r>
                        <a:rPr lang="en-US" sz="1400" dirty="0" err="1" smtClean="0">
                          <a:latin typeface="Arial" pitchFamily="34" charset="0"/>
                          <a:cs typeface="Arial" pitchFamily="34" charset="0"/>
                        </a:rPr>
                        <a:t>Pernyataan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misi</a:t>
                      </a:r>
                      <a:r>
                        <a:rPr lang="en-US" sz="1400" dirty="0" smtClean="0">
                          <a:latin typeface="Arial" pitchFamily="34" charset="0"/>
                          <a:cs typeface="Arial" pitchFamily="34" charset="0"/>
                        </a:rPr>
                        <a:t> “</a:t>
                      </a:r>
                      <a:r>
                        <a:rPr lang="en-US" sz="1400" i="1" dirty="0" err="1" smtClean="0">
                          <a:latin typeface="Arial" pitchFamily="34" charset="0"/>
                          <a:cs typeface="Arial" pitchFamily="34" charset="0"/>
                        </a:rPr>
                        <a:t>kita</a:t>
                      </a:r>
                      <a:r>
                        <a:rPr lang="en-US" sz="1400" i="1" dirty="0" smtClean="0">
                          <a:latin typeface="Arial" pitchFamily="34" charset="0"/>
                          <a:cs typeface="Arial" pitchFamily="34" charset="0"/>
                        </a:rPr>
                        <a:t> </a:t>
                      </a:r>
                      <a:r>
                        <a:rPr lang="en-US" sz="1400" i="1" dirty="0" err="1" smtClean="0">
                          <a:latin typeface="Arial" pitchFamily="34" charset="0"/>
                          <a:cs typeface="Arial" pitchFamily="34" charset="0"/>
                        </a:rPr>
                        <a:t>berada</a:t>
                      </a:r>
                      <a:r>
                        <a:rPr lang="en-US" sz="1400" i="1" dirty="0" smtClean="0">
                          <a:latin typeface="Arial" pitchFamily="34" charset="0"/>
                          <a:cs typeface="Arial" pitchFamily="34" charset="0"/>
                        </a:rPr>
                        <a:t> </a:t>
                      </a:r>
                      <a:r>
                        <a:rPr lang="en-US" sz="1400" i="1" dirty="0" err="1" smtClean="0">
                          <a:latin typeface="Arial" pitchFamily="34" charset="0"/>
                          <a:cs typeface="Arial" pitchFamily="34" charset="0"/>
                        </a:rPr>
                        <a:t>dalam</a:t>
                      </a:r>
                      <a:r>
                        <a:rPr lang="en-US" sz="1400" i="1" dirty="0" smtClean="0">
                          <a:latin typeface="Arial" pitchFamily="34" charset="0"/>
                          <a:cs typeface="Arial" pitchFamily="34" charset="0"/>
                        </a:rPr>
                        <a:t> </a:t>
                      </a:r>
                      <a:r>
                        <a:rPr lang="en-US" sz="1400" i="1" dirty="0" err="1" smtClean="0">
                          <a:latin typeface="Arial" pitchFamily="34" charset="0"/>
                          <a:cs typeface="Arial" pitchFamily="34" charset="0"/>
                        </a:rPr>
                        <a:t>bisnis</a:t>
                      </a:r>
                      <a:r>
                        <a:rPr lang="en-US" sz="1400" i="1" dirty="0" smtClean="0">
                          <a:latin typeface="Arial" pitchFamily="34" charset="0"/>
                          <a:cs typeface="Arial" pitchFamily="34" charset="0"/>
                        </a:rPr>
                        <a:t> </a:t>
                      </a:r>
                      <a:r>
                        <a:rPr lang="en-US" sz="1400" i="1" dirty="0" err="1" smtClean="0">
                          <a:latin typeface="Arial" pitchFamily="34" charset="0"/>
                          <a:cs typeface="Arial" pitchFamily="34" charset="0"/>
                        </a:rPr>
                        <a:t>pengembangan</a:t>
                      </a:r>
                      <a:r>
                        <a:rPr lang="en-US" sz="1400" i="1" baseline="0" dirty="0" smtClean="0">
                          <a:latin typeface="Arial" pitchFamily="34" charset="0"/>
                          <a:cs typeface="Arial" pitchFamily="34" charset="0"/>
                        </a:rPr>
                        <a:t> </a:t>
                      </a:r>
                      <a:r>
                        <a:rPr lang="en-US" sz="1400" i="1" baseline="0" dirty="0" err="1" smtClean="0">
                          <a:latin typeface="Arial" pitchFamily="34" charset="0"/>
                          <a:cs typeface="Arial" pitchFamily="34" charset="0"/>
                        </a:rPr>
                        <a:t>buku</a:t>
                      </a:r>
                      <a:r>
                        <a:rPr lang="en-US" sz="1400" i="1" baseline="0" dirty="0" smtClean="0">
                          <a:latin typeface="Arial" pitchFamily="34" charset="0"/>
                          <a:cs typeface="Arial" pitchFamily="34" charset="0"/>
                        </a:rPr>
                        <a:t> yang </a:t>
                      </a:r>
                      <a:r>
                        <a:rPr lang="en-US" sz="1400" i="1" baseline="0" dirty="0" err="1" smtClean="0">
                          <a:latin typeface="Arial" pitchFamily="34" charset="0"/>
                          <a:cs typeface="Arial" pitchFamily="34" charset="0"/>
                        </a:rPr>
                        <a:t>akan</a:t>
                      </a:r>
                      <a:r>
                        <a:rPr lang="en-US" sz="1400" i="1" baseline="0" dirty="0" smtClean="0">
                          <a:latin typeface="Arial" pitchFamily="34" charset="0"/>
                          <a:cs typeface="Arial" pitchFamily="34" charset="0"/>
                        </a:rPr>
                        <a:t> </a:t>
                      </a:r>
                      <a:r>
                        <a:rPr lang="en-US" sz="1400" i="1" baseline="0" dirty="0" err="1" smtClean="0">
                          <a:latin typeface="Arial" pitchFamily="34" charset="0"/>
                          <a:cs typeface="Arial" pitchFamily="34" charset="0"/>
                        </a:rPr>
                        <a:t>memberikan</a:t>
                      </a:r>
                      <a:r>
                        <a:rPr lang="en-US" sz="1400" i="1" baseline="0" dirty="0" smtClean="0">
                          <a:latin typeface="Arial" pitchFamily="34" charset="0"/>
                          <a:cs typeface="Arial" pitchFamily="34" charset="0"/>
                        </a:rPr>
                        <a:t> </a:t>
                      </a:r>
                      <a:r>
                        <a:rPr lang="en-US" sz="1400" i="1" baseline="0" dirty="0" err="1" smtClean="0">
                          <a:latin typeface="Arial" pitchFamily="34" charset="0"/>
                          <a:cs typeface="Arial" pitchFamily="34" charset="0"/>
                        </a:rPr>
                        <a:t>informasi</a:t>
                      </a:r>
                      <a:r>
                        <a:rPr lang="en-US" sz="1400" i="1" baseline="0" dirty="0" smtClean="0">
                          <a:latin typeface="Arial" pitchFamily="34" charset="0"/>
                          <a:cs typeface="Arial" pitchFamily="34" charset="0"/>
                        </a:rPr>
                        <a:t> </a:t>
                      </a:r>
                      <a:r>
                        <a:rPr lang="en-US" sz="1400" i="1" baseline="0" dirty="0" err="1" smtClean="0">
                          <a:latin typeface="Arial" pitchFamily="34" charset="0"/>
                          <a:cs typeface="Arial" pitchFamily="34" charset="0"/>
                        </a:rPr>
                        <a:t>dan</a:t>
                      </a:r>
                      <a:r>
                        <a:rPr lang="en-US" sz="1400" i="1" baseline="0" dirty="0" smtClean="0">
                          <a:latin typeface="Arial" pitchFamily="34" charset="0"/>
                          <a:cs typeface="Arial" pitchFamily="34" charset="0"/>
                        </a:rPr>
                        <a:t> </a:t>
                      </a:r>
                      <a:r>
                        <a:rPr lang="en-US" sz="1400" i="1" baseline="0" dirty="0" err="1" smtClean="0">
                          <a:latin typeface="Arial" pitchFamily="34" charset="0"/>
                          <a:cs typeface="Arial" pitchFamily="34" charset="0"/>
                        </a:rPr>
                        <a:t>mendidik</a:t>
                      </a:r>
                      <a:r>
                        <a:rPr lang="en-US" sz="1400" i="1" baseline="0" dirty="0" smtClean="0">
                          <a:latin typeface="Arial" pitchFamily="34" charset="0"/>
                          <a:cs typeface="Arial" pitchFamily="34" charset="0"/>
                        </a:rPr>
                        <a:t> </a:t>
                      </a:r>
                      <a:r>
                        <a:rPr lang="en-US" sz="1400" i="1" baseline="0" dirty="0" err="1" smtClean="0">
                          <a:latin typeface="Arial" pitchFamily="34" charset="0"/>
                          <a:cs typeface="Arial" pitchFamily="34" charset="0"/>
                        </a:rPr>
                        <a:t>pembaca</a:t>
                      </a:r>
                      <a:r>
                        <a:rPr lang="en-US" sz="1400" i="1" baseline="0" dirty="0" smtClean="0">
                          <a:latin typeface="Arial" pitchFamily="34" charset="0"/>
                          <a:cs typeface="Arial" pitchFamily="34" charset="0"/>
                        </a:rPr>
                        <a:t> </a:t>
                      </a:r>
                      <a:r>
                        <a:rPr lang="en-US" sz="1400" i="1" baseline="0" dirty="0" err="1" smtClean="0">
                          <a:latin typeface="Arial" pitchFamily="34" charset="0"/>
                          <a:cs typeface="Arial" pitchFamily="34" charset="0"/>
                        </a:rPr>
                        <a:t>tentang</a:t>
                      </a:r>
                      <a:r>
                        <a:rPr lang="en-US" sz="1400" i="1" baseline="0" dirty="0" smtClean="0">
                          <a:latin typeface="Arial" pitchFamily="34" charset="0"/>
                          <a:cs typeface="Arial" pitchFamily="34" charset="0"/>
                        </a:rPr>
                        <a:t> </a:t>
                      </a:r>
                      <a:r>
                        <a:rPr lang="en-US" sz="1400" i="1" baseline="0" dirty="0" err="1" smtClean="0">
                          <a:latin typeface="Arial" pitchFamily="34" charset="0"/>
                          <a:cs typeface="Arial" pitchFamily="34" charset="0"/>
                        </a:rPr>
                        <a:t>strategi</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merupakan</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pernyataan</a:t>
                      </a:r>
                      <a:r>
                        <a:rPr lang="en-US" sz="1400" baseline="0" dirty="0" smtClean="0">
                          <a:latin typeface="Arial" pitchFamily="34" charset="0"/>
                          <a:cs typeface="Arial" pitchFamily="34" charset="0"/>
                        </a:rPr>
                        <a:t> yang </a:t>
                      </a:r>
                      <a:r>
                        <a:rPr lang="en-US" sz="1400" baseline="0" dirty="0" err="1" smtClean="0">
                          <a:latin typeface="Arial" pitchFamily="34" charset="0"/>
                          <a:cs typeface="Arial" pitchFamily="34" charset="0"/>
                        </a:rPr>
                        <a:t>lebih</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baik</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dibandingkan</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pernyataan</a:t>
                      </a:r>
                      <a:r>
                        <a:rPr lang="en-US" sz="1400" baseline="0" dirty="0" smtClean="0">
                          <a:latin typeface="Arial" pitchFamily="34" charset="0"/>
                          <a:cs typeface="Arial" pitchFamily="34" charset="0"/>
                        </a:rPr>
                        <a:t> “</a:t>
                      </a:r>
                      <a:r>
                        <a:rPr lang="en-US" sz="1400" i="1" baseline="0" dirty="0" err="1" smtClean="0">
                          <a:latin typeface="Arial" pitchFamily="34" charset="0"/>
                          <a:cs typeface="Arial" pitchFamily="34" charset="0"/>
                        </a:rPr>
                        <a:t>kita</a:t>
                      </a:r>
                      <a:r>
                        <a:rPr lang="en-US" sz="1400" i="1" baseline="0" dirty="0" smtClean="0">
                          <a:latin typeface="Arial" pitchFamily="34" charset="0"/>
                          <a:cs typeface="Arial" pitchFamily="34" charset="0"/>
                        </a:rPr>
                        <a:t> </a:t>
                      </a:r>
                      <a:r>
                        <a:rPr lang="en-US" sz="1400" i="1" baseline="0" dirty="0" err="1" smtClean="0">
                          <a:latin typeface="Arial" pitchFamily="34" charset="0"/>
                          <a:cs typeface="Arial" pitchFamily="34" charset="0"/>
                        </a:rPr>
                        <a:t>berada</a:t>
                      </a:r>
                      <a:r>
                        <a:rPr lang="en-US" sz="1400" i="1" baseline="0" dirty="0" smtClean="0">
                          <a:latin typeface="Arial" pitchFamily="34" charset="0"/>
                          <a:cs typeface="Arial" pitchFamily="34" charset="0"/>
                        </a:rPr>
                        <a:t> </a:t>
                      </a:r>
                      <a:r>
                        <a:rPr lang="en-US" sz="1400" i="1" baseline="0" dirty="0" err="1" smtClean="0">
                          <a:latin typeface="Arial" pitchFamily="34" charset="0"/>
                          <a:cs typeface="Arial" pitchFamily="34" charset="0"/>
                        </a:rPr>
                        <a:t>dalam</a:t>
                      </a:r>
                      <a:r>
                        <a:rPr lang="en-US" sz="1400" i="1" baseline="0" dirty="0" smtClean="0">
                          <a:latin typeface="Arial" pitchFamily="34" charset="0"/>
                          <a:cs typeface="Arial" pitchFamily="34" charset="0"/>
                        </a:rPr>
                        <a:t> </a:t>
                      </a:r>
                      <a:r>
                        <a:rPr lang="en-US" sz="1400" i="1" baseline="0" dirty="0" err="1" smtClean="0">
                          <a:latin typeface="Arial" pitchFamily="34" charset="0"/>
                          <a:cs typeface="Arial" pitchFamily="34" charset="0"/>
                        </a:rPr>
                        <a:t>bisnis</a:t>
                      </a:r>
                      <a:r>
                        <a:rPr lang="en-US" sz="1400" i="1" dirty="0" smtClean="0">
                          <a:latin typeface="Arial" pitchFamily="34" charset="0"/>
                          <a:cs typeface="Arial" pitchFamily="34" charset="0"/>
                        </a:rPr>
                        <a:t> </a:t>
                      </a:r>
                      <a:r>
                        <a:rPr lang="en-US" sz="1400" i="1" dirty="0" err="1" smtClean="0">
                          <a:latin typeface="Arial" pitchFamily="34" charset="0"/>
                          <a:cs typeface="Arial" pitchFamily="34" charset="0"/>
                        </a:rPr>
                        <a:t>mengembangkan</a:t>
                      </a:r>
                      <a:r>
                        <a:rPr lang="en-US" sz="1400" i="1" dirty="0" smtClean="0">
                          <a:latin typeface="Arial" pitchFamily="34" charset="0"/>
                          <a:cs typeface="Arial" pitchFamily="34" charset="0"/>
                        </a:rPr>
                        <a:t> </a:t>
                      </a:r>
                      <a:r>
                        <a:rPr lang="en-US" sz="1400" i="1" dirty="0" err="1" smtClean="0">
                          <a:latin typeface="Arial" pitchFamily="34" charset="0"/>
                          <a:cs typeface="Arial" pitchFamily="34" charset="0"/>
                        </a:rPr>
                        <a:t>bisnis</a:t>
                      </a:r>
                      <a:r>
                        <a:rPr lang="en-US" sz="1400" i="1" dirty="0" smtClean="0">
                          <a:latin typeface="Arial" pitchFamily="34" charset="0"/>
                          <a:cs typeface="Arial" pitchFamily="34" charset="0"/>
                        </a:rPr>
                        <a:t> </a:t>
                      </a:r>
                      <a:r>
                        <a:rPr lang="en-US" sz="1400" i="1" dirty="0" err="1" smtClean="0">
                          <a:latin typeface="Arial" pitchFamily="34" charset="0"/>
                          <a:cs typeface="Arial" pitchFamily="34" charset="0"/>
                        </a:rPr>
                        <a:t>buku</a:t>
                      </a:r>
                      <a:r>
                        <a:rPr lang="en-US" sz="1400" i="1" dirty="0" smtClean="0">
                          <a:latin typeface="Arial" pitchFamily="34" charset="0"/>
                          <a:cs typeface="Arial" pitchFamily="34" charset="0"/>
                        </a:rPr>
                        <a:t> </a:t>
                      </a:r>
                      <a:r>
                        <a:rPr lang="en-US" sz="1400" i="1" dirty="0" err="1" smtClean="0">
                          <a:latin typeface="Arial" pitchFamily="34" charset="0"/>
                          <a:cs typeface="Arial" pitchFamily="34" charset="0"/>
                        </a:rPr>
                        <a:t>teks</a:t>
                      </a:r>
                      <a:r>
                        <a:rPr lang="en-US" sz="1400" i="1" dirty="0" smtClean="0">
                          <a:latin typeface="Arial" pitchFamily="34" charset="0"/>
                          <a:cs typeface="Arial" pitchFamily="34" charset="0"/>
                        </a:rPr>
                        <a:t> yang </a:t>
                      </a:r>
                      <a:r>
                        <a:rPr lang="en-US" sz="1400" i="1" dirty="0" err="1" smtClean="0">
                          <a:latin typeface="Arial" pitchFamily="34" charset="0"/>
                          <a:cs typeface="Arial" pitchFamily="34" charset="0"/>
                        </a:rPr>
                        <a:t>berkaitan</a:t>
                      </a:r>
                      <a:r>
                        <a:rPr lang="en-US" sz="1400" i="1" dirty="0" smtClean="0">
                          <a:latin typeface="Arial" pitchFamily="34" charset="0"/>
                          <a:cs typeface="Arial" pitchFamily="34" charset="0"/>
                        </a:rPr>
                        <a:t> </a:t>
                      </a:r>
                      <a:r>
                        <a:rPr lang="en-US" sz="1400" i="1" dirty="0" err="1" smtClean="0">
                          <a:latin typeface="Arial" pitchFamily="34" charset="0"/>
                          <a:cs typeface="Arial" pitchFamily="34" charset="0"/>
                        </a:rPr>
                        <a:t>dengan</a:t>
                      </a:r>
                      <a:r>
                        <a:rPr lang="en-US" sz="1400" i="1" dirty="0" smtClean="0">
                          <a:latin typeface="Arial" pitchFamily="34" charset="0"/>
                          <a:cs typeface="Arial" pitchFamily="34" charset="0"/>
                        </a:rPr>
                        <a:t> </a:t>
                      </a:r>
                      <a:r>
                        <a:rPr lang="en-US" sz="1400" i="1" dirty="0" err="1" smtClean="0">
                          <a:latin typeface="Arial" pitchFamily="34" charset="0"/>
                          <a:cs typeface="Arial" pitchFamily="34" charset="0"/>
                        </a:rPr>
                        <a:t>isu</a:t>
                      </a:r>
                      <a:r>
                        <a:rPr lang="en-US" sz="1400" i="1" dirty="0" smtClean="0">
                          <a:latin typeface="Arial" pitchFamily="34" charset="0"/>
                          <a:cs typeface="Arial" pitchFamily="34" charset="0"/>
                        </a:rPr>
                        <a:t> </a:t>
                      </a:r>
                      <a:r>
                        <a:rPr lang="en-US" sz="1400" i="1" dirty="0" err="1" smtClean="0">
                          <a:latin typeface="Arial" pitchFamily="34" charset="0"/>
                          <a:cs typeface="Arial" pitchFamily="34" charset="0"/>
                        </a:rPr>
                        <a:t>strategis</a:t>
                      </a:r>
                      <a:r>
                        <a:rPr lang="en-US" sz="1400" i="1" dirty="0" smtClean="0">
                          <a:latin typeface="Arial" pitchFamily="34" charset="0"/>
                          <a:cs typeface="Arial" pitchFamily="34" charset="0"/>
                        </a:rPr>
                        <a:t>.</a:t>
                      </a:r>
                      <a:r>
                        <a:rPr lang="en-US" sz="1400" dirty="0" smtClean="0">
                          <a:latin typeface="Arial" pitchFamily="34" charset="0"/>
                          <a:cs typeface="Arial" pitchFamily="34" charset="0"/>
                        </a:rPr>
                        <a:t>”</a:t>
                      </a:r>
                      <a:endParaRPr lang="en-US" sz="1400" dirty="0">
                        <a:latin typeface="Arial" pitchFamily="34" charset="0"/>
                        <a:cs typeface="Arial" pitchFamily="34" charset="0"/>
                      </a:endParaRPr>
                    </a:p>
                  </a:txBody>
                  <a:tcPr>
                    <a:solidFill>
                      <a:srgbClr val="333399"/>
                    </a:solidFill>
                  </a:tcPr>
                </a:tc>
              </a:tr>
              <a:tr h="905423">
                <a:tc>
                  <a:txBody>
                    <a:bodyPr/>
                    <a:lstStyle/>
                    <a:p>
                      <a:r>
                        <a:rPr lang="en-US" sz="1400" dirty="0" err="1" smtClean="0">
                          <a:latin typeface="Arial" pitchFamily="34" charset="0"/>
                          <a:cs typeface="Arial" pitchFamily="34" charset="0"/>
                        </a:rPr>
                        <a:t>Merefleksikan</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nilai</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dasar</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dan</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keyakinan</a:t>
                      </a:r>
                      <a:r>
                        <a:rPr lang="en-US" sz="1400" baseline="0" dirty="0" smtClean="0">
                          <a:latin typeface="Arial" pitchFamily="34" charset="0"/>
                          <a:cs typeface="Arial" pitchFamily="34" charset="0"/>
                        </a:rPr>
                        <a:t> yang </a:t>
                      </a:r>
                      <a:r>
                        <a:rPr lang="en-US" sz="1400" baseline="0" dirty="0" err="1" smtClean="0">
                          <a:latin typeface="Arial" pitchFamily="34" charset="0"/>
                          <a:cs typeface="Arial" pitchFamily="34" charset="0"/>
                        </a:rPr>
                        <a:t>dipegang</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organisasi</a:t>
                      </a:r>
                      <a:endParaRPr lang="en-US" sz="1400" dirty="0">
                        <a:latin typeface="Arial" pitchFamily="34" charset="0"/>
                        <a:cs typeface="Arial" pitchFamily="34" charset="0"/>
                      </a:endParaRPr>
                    </a:p>
                  </a:txBody>
                  <a:tcPr>
                    <a:solidFill>
                      <a:schemeClr val="tx2">
                        <a:lumMod val="60000"/>
                        <a:lumOff val="40000"/>
                        <a:alpha val="20000"/>
                      </a:schemeClr>
                    </a:solidFill>
                  </a:tcPr>
                </a:tc>
                <a:tc>
                  <a:txBody>
                    <a:bodyPr/>
                    <a:lstStyle/>
                    <a:p>
                      <a:r>
                        <a:rPr lang="en-US" sz="1400" dirty="0" err="1" smtClean="0">
                          <a:latin typeface="Arial" pitchFamily="34" charset="0"/>
                          <a:cs typeface="Arial" pitchFamily="34" charset="0"/>
                        </a:rPr>
                        <a:t>Contoh</a:t>
                      </a:r>
                      <a:r>
                        <a:rPr lang="en-US" sz="1400" dirty="0" smtClean="0">
                          <a:latin typeface="Arial" pitchFamily="34" charset="0"/>
                          <a:cs typeface="Arial" pitchFamily="34" charset="0"/>
                        </a:rPr>
                        <a:t>: Kita </a:t>
                      </a:r>
                      <a:r>
                        <a:rPr lang="en-US" sz="1400" dirty="0" err="1" smtClean="0">
                          <a:latin typeface="Arial" pitchFamily="34" charset="0"/>
                          <a:cs typeface="Arial" pitchFamily="34" charset="0"/>
                        </a:rPr>
                        <a:t>percaya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bahwa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menjaga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menyediakan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lapangan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ker</a:t>
                      </a:r>
                      <a:r>
                        <a:rPr lang="en-US" sz="1400" baseline="0" dirty="0" err="1" smtClean="0">
                          <a:latin typeface="Arial" pitchFamily="34" charset="0"/>
                          <a:cs typeface="Arial" pitchFamily="34" charset="0"/>
                        </a:rPr>
                        <a:t>ja</a:t>
                      </a:r>
                      <a:r>
                        <a:rPr lang="en-US" sz="1400" baseline="0" dirty="0" smtClean="0">
                          <a:latin typeface="Arial" pitchFamily="34" charset="0"/>
                          <a:cs typeface="Arial" pitchFamily="34" charset="0"/>
                        </a:rPr>
                        <a:t> yang </a:t>
                      </a:r>
                      <a:r>
                        <a:rPr lang="en-US" sz="1400" baseline="0" dirty="0" err="1" smtClean="0">
                          <a:latin typeface="Arial" pitchFamily="34" charset="0"/>
                          <a:cs typeface="Arial" pitchFamily="34" charset="0"/>
                        </a:rPr>
                        <a:t>bebas</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dari</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prasangka</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budaya</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ras</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dan</a:t>
                      </a:r>
                      <a:r>
                        <a:rPr lang="en-US" sz="1400" baseline="0" dirty="0" smtClean="0">
                          <a:latin typeface="Arial" pitchFamily="34" charset="0"/>
                          <a:cs typeface="Arial" pitchFamily="34" charset="0"/>
                        </a:rPr>
                        <a:t> agama </a:t>
                      </a:r>
                      <a:r>
                        <a:rPr lang="en-US" sz="1400" baseline="0" dirty="0" err="1" smtClean="0">
                          <a:latin typeface="Arial" pitchFamily="34" charset="0"/>
                          <a:cs typeface="Arial" pitchFamily="34" charset="0"/>
                        </a:rPr>
                        <a:t>adalah</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penting</a:t>
                      </a:r>
                      <a:endParaRPr lang="en-US" sz="1400" dirty="0">
                        <a:latin typeface="Arial" pitchFamily="34" charset="0"/>
                        <a:cs typeface="Arial" pitchFamily="34" charset="0"/>
                      </a:endParaRPr>
                    </a:p>
                  </a:txBody>
                  <a:tcPr>
                    <a:solidFill>
                      <a:schemeClr val="tx2">
                        <a:lumMod val="60000"/>
                        <a:lumOff val="40000"/>
                        <a:alpha val="20000"/>
                      </a:schemeClr>
                    </a:solidFill>
                  </a:tcPr>
                </a:tc>
              </a:tr>
              <a:tr h="772061">
                <a:tc>
                  <a:txBody>
                    <a:bodyPr/>
                    <a:lstStyle/>
                    <a:p>
                      <a:r>
                        <a:rPr lang="en-US" sz="1400" dirty="0" err="1" smtClean="0">
                          <a:latin typeface="Arial" pitchFamily="34" charset="0"/>
                          <a:cs typeface="Arial" pitchFamily="34" charset="0"/>
                        </a:rPr>
                        <a:t>Merefleksikan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elemen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keunggulan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kompetitif</a:t>
                      </a:r>
                      <a:r>
                        <a:rPr lang="en-US" sz="1400" dirty="0" smtClean="0">
                          <a:latin typeface="Arial" pitchFamily="34" charset="0"/>
                          <a:cs typeface="Arial" pitchFamily="34" charset="0"/>
                        </a:rPr>
                        <a:t> yang</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berkelanjutan</a:t>
                      </a:r>
                      <a:endParaRPr lang="en-US" sz="1400" dirty="0">
                        <a:latin typeface="Arial" pitchFamily="34" charset="0"/>
                        <a:cs typeface="Arial" pitchFamily="34" charset="0"/>
                      </a:endParaRPr>
                    </a:p>
                  </a:txBody>
                  <a:tcPr>
                    <a:solidFill>
                      <a:srgbClr val="333399"/>
                    </a:solidFill>
                  </a:tcPr>
                </a:tc>
                <a:tc>
                  <a:txBody>
                    <a:bodyPr/>
                    <a:lstStyle/>
                    <a:p>
                      <a:r>
                        <a:rPr lang="en-US" sz="1400" dirty="0" err="1" smtClean="0">
                          <a:latin typeface="Arial" pitchFamily="34" charset="0"/>
                          <a:cs typeface="Arial" pitchFamily="34" charset="0"/>
                        </a:rPr>
                        <a:t>Contoh</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tujuan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kita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adalah</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untuk</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menjadi</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pemimpin</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dalam</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bidang</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ini</a:t>
                      </a:r>
                      <a:endParaRPr lang="en-US" sz="1400" dirty="0">
                        <a:latin typeface="Arial" pitchFamily="34" charset="0"/>
                        <a:cs typeface="Arial" pitchFamily="34" charset="0"/>
                      </a:endParaRPr>
                    </a:p>
                  </a:txBody>
                  <a:tcPr>
                    <a:solidFill>
                      <a:srgbClr val="333399"/>
                    </a:solidFill>
                  </a:tcPr>
                </a:tc>
              </a:tr>
              <a:tr h="910318">
                <a:tc>
                  <a:txBody>
                    <a:bodyPr/>
                    <a:lstStyle/>
                    <a:p>
                      <a:r>
                        <a:rPr lang="en-US" sz="1400" dirty="0" err="1" smtClean="0">
                          <a:latin typeface="Arial" pitchFamily="34" charset="0"/>
                          <a:cs typeface="Arial" pitchFamily="34" charset="0"/>
                        </a:rPr>
                        <a:t>Merangkum</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alasan</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utama</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dari</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pendekatan-pendekatan</a:t>
                      </a:r>
                      <a:r>
                        <a:rPr lang="en-US" sz="1400" baseline="0" dirty="0" smtClean="0">
                          <a:latin typeface="Arial" pitchFamily="34" charset="0"/>
                          <a:cs typeface="Arial" pitchFamily="34" charset="0"/>
                        </a:rPr>
                        <a:t> yang </a:t>
                      </a:r>
                      <a:r>
                        <a:rPr lang="en-US" sz="1400" baseline="0" dirty="0" err="1" smtClean="0">
                          <a:latin typeface="Arial" pitchFamily="34" charset="0"/>
                          <a:cs typeface="Arial" pitchFamily="34" charset="0"/>
                        </a:rPr>
                        <a:t>dipilih</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perusahaan</a:t>
                      </a:r>
                      <a:endParaRPr lang="en-US" sz="1400" dirty="0">
                        <a:latin typeface="Arial" pitchFamily="34" charset="0"/>
                        <a:cs typeface="Arial" pitchFamily="34" charset="0"/>
                      </a:endParaRPr>
                    </a:p>
                  </a:txBody>
                  <a:tcPr>
                    <a:solidFill>
                      <a:schemeClr val="tx2">
                        <a:lumMod val="60000"/>
                        <a:lumOff val="40000"/>
                        <a:alpha val="20000"/>
                      </a:schemeClr>
                    </a:solidFill>
                  </a:tcPr>
                </a:tc>
                <a:tc>
                  <a:txBody>
                    <a:bodyPr/>
                    <a:lstStyle/>
                    <a:p>
                      <a:r>
                        <a:rPr lang="en-US" sz="1400" dirty="0" smtClean="0">
                          <a:latin typeface="Arial" pitchFamily="34" charset="0"/>
                          <a:cs typeface="Arial" pitchFamily="34" charset="0"/>
                        </a:rPr>
                        <a:t>Kita</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merupakan</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sebuah</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tim</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oleh</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karena</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itu</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kita</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harus</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memperlakukan</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orang</a:t>
                      </a:r>
                      <a:r>
                        <a:rPr lang="en-US" sz="1400" baseline="0" dirty="0" smtClean="0">
                          <a:latin typeface="Arial" pitchFamily="34" charset="0"/>
                          <a:cs typeface="Arial" pitchFamily="34" charset="0"/>
                        </a:rPr>
                        <a:t> lain </a:t>
                      </a:r>
                      <a:r>
                        <a:rPr lang="en-US" sz="1400" baseline="0" dirty="0" err="1" smtClean="0">
                          <a:latin typeface="Arial" pitchFamily="34" charset="0"/>
                          <a:cs typeface="Arial" pitchFamily="34" charset="0"/>
                        </a:rPr>
                        <a:t>dengan</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penuh</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kepercayaan</a:t>
                      </a:r>
                      <a:r>
                        <a:rPr lang="en-US" sz="1400" baseline="0" dirty="0" smtClean="0">
                          <a:latin typeface="Arial" pitchFamily="34" charset="0"/>
                          <a:cs typeface="Arial" pitchFamily="34" charset="0"/>
                        </a:rPr>
                        <a:t> </a:t>
                      </a:r>
                      <a:r>
                        <a:rPr lang="en-US" sz="1400" baseline="0" dirty="0" err="1" smtClean="0">
                          <a:latin typeface="Arial" pitchFamily="34" charset="0"/>
                          <a:cs typeface="Arial" pitchFamily="34" charset="0"/>
                        </a:rPr>
                        <a:t>dan</a:t>
                      </a:r>
                      <a:r>
                        <a:rPr lang="en-US" sz="1400" baseline="0" dirty="0" smtClean="0">
                          <a:latin typeface="Arial" pitchFamily="34" charset="0"/>
                          <a:cs typeface="Arial" pitchFamily="34" charset="0"/>
                        </a:rPr>
                        <a:t> rasa </a:t>
                      </a:r>
                      <a:r>
                        <a:rPr lang="en-US" sz="1400" baseline="0" dirty="0" err="1" smtClean="0">
                          <a:latin typeface="Arial" pitchFamily="34" charset="0"/>
                          <a:cs typeface="Arial" pitchFamily="34" charset="0"/>
                        </a:rPr>
                        <a:t>hormat</a:t>
                      </a:r>
                      <a:endParaRPr lang="en-US" sz="1400" dirty="0">
                        <a:latin typeface="Arial" pitchFamily="34" charset="0"/>
                        <a:cs typeface="Arial" pitchFamily="34" charset="0"/>
                      </a:endParaRPr>
                    </a:p>
                  </a:txBody>
                  <a:tcPr>
                    <a:solidFill>
                      <a:schemeClr val="tx2">
                        <a:lumMod val="60000"/>
                        <a:lumOff val="40000"/>
                        <a:alpha val="20000"/>
                      </a:schemeClr>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eaLnBrk="1" hangingPunct="1"/>
            <a:r>
              <a:rPr lang="en-US" sz="3200" b="1" smtClean="0">
                <a:solidFill>
                  <a:srgbClr val="A50021"/>
                </a:solidFill>
                <a:latin typeface="Arial" charset="0"/>
                <a:cs typeface="Arial" charset="0"/>
              </a:rPr>
              <a:t>LANGKAH PENYUSUNAN MISI</a:t>
            </a:r>
          </a:p>
        </p:txBody>
      </p:sp>
      <p:sp>
        <p:nvSpPr>
          <p:cNvPr id="31747" name="Rectangle 3"/>
          <p:cNvSpPr>
            <a:spLocks noGrp="1" noChangeArrowheads="1"/>
          </p:cNvSpPr>
          <p:nvPr>
            <p:ph type="body" idx="1"/>
          </p:nvPr>
        </p:nvSpPr>
        <p:spPr/>
        <p:txBody>
          <a:bodyPr/>
          <a:lstStyle/>
          <a:p>
            <a:pPr marL="609600" indent="-609600" eaLnBrk="1" hangingPunct="1">
              <a:buFontTx/>
              <a:buNone/>
            </a:pPr>
            <a:endParaRPr lang="en-US" smtClean="0"/>
          </a:p>
          <a:p>
            <a:pPr marL="609600" indent="-609600" eaLnBrk="1" hangingPunct="1"/>
            <a:r>
              <a:rPr lang="en-US" sz="2400" b="1" i="1" smtClean="0">
                <a:latin typeface="Times New Roman" pitchFamily="18" charset="0"/>
              </a:rPr>
              <a:t>Brainstorming</a:t>
            </a:r>
          </a:p>
          <a:p>
            <a:pPr marL="609600" indent="-609600" eaLnBrk="1" hangingPunct="1"/>
            <a:endParaRPr lang="en-US" sz="2400" b="1" i="1" smtClean="0">
              <a:latin typeface="Times New Roman" pitchFamily="18" charset="0"/>
            </a:endParaRPr>
          </a:p>
          <a:p>
            <a:pPr marL="609600" indent="-609600" eaLnBrk="1" hangingPunct="1"/>
            <a:r>
              <a:rPr lang="en-US" sz="2400" b="1" smtClean="0">
                <a:latin typeface="Times New Roman" pitchFamily="18" charset="0"/>
              </a:rPr>
              <a:t>Penyusunan prioritas</a:t>
            </a:r>
          </a:p>
          <a:p>
            <a:pPr marL="609600" indent="-609600" eaLnBrk="1" hangingPunct="1"/>
            <a:endParaRPr lang="en-US" sz="2400" b="1" smtClean="0">
              <a:latin typeface="Times New Roman" pitchFamily="18" charset="0"/>
            </a:endParaRPr>
          </a:p>
          <a:p>
            <a:pPr marL="609600" indent="-609600" eaLnBrk="1" hangingPunct="1"/>
            <a:r>
              <a:rPr lang="en-US" sz="2400" b="1" smtClean="0">
                <a:latin typeface="Times New Roman" pitchFamily="18" charset="0"/>
              </a:rPr>
              <a:t>Mengkombinasikan kata-kata menjadi kalimat atau paragraf</a:t>
            </a:r>
          </a:p>
          <a:p>
            <a:pPr marL="609600" indent="-609600" eaLnBrk="1" hangingPunct="1"/>
            <a:endParaRPr lang="en-US" sz="2400" b="1" smtClean="0">
              <a:latin typeface="Times New Roman" pitchFamily="18" charset="0"/>
            </a:endParaRPr>
          </a:p>
          <a:p>
            <a:pPr marL="609600" indent="-609600" eaLnBrk="1" hangingPunct="1"/>
            <a:r>
              <a:rPr lang="en-US" sz="2400" b="1" smtClean="0">
                <a:latin typeface="Times New Roman" pitchFamily="18" charset="0"/>
              </a:rPr>
              <a:t>Mengedit kata-kata</a:t>
            </a:r>
          </a:p>
          <a:p>
            <a:pPr marL="609600" indent="-609600" eaLnBrk="1" hangingPunct="1"/>
            <a:endParaRPr lang="en-US" sz="2400" b="1" smtClean="0">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l" eaLnBrk="1" hangingPunct="1"/>
            <a:r>
              <a:rPr lang="en-US" sz="3200" b="1" smtClean="0">
                <a:solidFill>
                  <a:srgbClr val="A50021"/>
                </a:solidFill>
                <a:latin typeface="Arial" charset="0"/>
                <a:cs typeface="Arial" charset="0"/>
              </a:rPr>
              <a:t>STRATEGI</a:t>
            </a:r>
          </a:p>
        </p:txBody>
      </p:sp>
      <p:sp>
        <p:nvSpPr>
          <p:cNvPr id="32771" name="Rectangle 3"/>
          <p:cNvSpPr>
            <a:spLocks noGrp="1" noChangeArrowheads="1"/>
          </p:cNvSpPr>
          <p:nvPr>
            <p:ph type="body" idx="1"/>
          </p:nvPr>
        </p:nvSpPr>
        <p:spPr/>
        <p:txBody>
          <a:bodyPr/>
          <a:lstStyle/>
          <a:p>
            <a:pPr eaLnBrk="1" hangingPunct="1">
              <a:buFontTx/>
              <a:buNone/>
            </a:pPr>
            <a:endParaRPr lang="en-US" dirty="0" smtClean="0"/>
          </a:p>
          <a:p>
            <a:pPr eaLnBrk="1" hangingPunct="1"/>
            <a:r>
              <a:rPr lang="en-US" sz="2400" b="1" dirty="0" err="1" smtClean="0">
                <a:latin typeface="Times New Roman" pitchFamily="18" charset="0"/>
              </a:rPr>
              <a:t>Mencakup</a:t>
            </a:r>
            <a:r>
              <a:rPr lang="en-US" sz="2400" b="1" dirty="0" smtClean="0">
                <a:latin typeface="Times New Roman" pitchFamily="18" charset="0"/>
              </a:rPr>
              <a:t> </a:t>
            </a:r>
            <a:r>
              <a:rPr lang="en-US" sz="2400" b="1" dirty="0" err="1" smtClean="0">
                <a:latin typeface="Times New Roman" pitchFamily="18" charset="0"/>
              </a:rPr>
              <a:t>pernyataan</a:t>
            </a:r>
            <a:r>
              <a:rPr lang="en-US" sz="2400" b="1" dirty="0" smtClean="0">
                <a:latin typeface="Times New Roman" pitchFamily="18" charset="0"/>
              </a:rPr>
              <a:t> yang </a:t>
            </a:r>
            <a:r>
              <a:rPr lang="en-US" sz="2400" b="1" dirty="0" err="1" smtClean="0">
                <a:latin typeface="Times New Roman" pitchFamily="18" charset="0"/>
              </a:rPr>
              <a:t>merupakan</a:t>
            </a:r>
            <a:r>
              <a:rPr lang="en-US" sz="2400" b="1" dirty="0" smtClean="0">
                <a:latin typeface="Times New Roman" pitchFamily="18" charset="0"/>
              </a:rPr>
              <a:t> </a:t>
            </a:r>
            <a:r>
              <a:rPr lang="en-US" sz="2400" b="1" dirty="0" err="1" smtClean="0">
                <a:latin typeface="Times New Roman" pitchFamily="18" charset="0"/>
              </a:rPr>
              <a:t>integrasi</a:t>
            </a:r>
            <a:r>
              <a:rPr lang="en-US" sz="2400" b="1" dirty="0" smtClean="0">
                <a:latin typeface="Times New Roman" pitchFamily="18" charset="0"/>
              </a:rPr>
              <a:t> </a:t>
            </a:r>
            <a:r>
              <a:rPr lang="en-US" sz="2400" b="1" dirty="0" err="1" smtClean="0">
                <a:latin typeface="Times New Roman" pitchFamily="18" charset="0"/>
              </a:rPr>
              <a:t>tujuan</a:t>
            </a:r>
            <a:r>
              <a:rPr lang="en-US" sz="2400" b="1" dirty="0" smtClean="0">
                <a:latin typeface="Times New Roman" pitchFamily="18" charset="0"/>
              </a:rPr>
              <a:t> </a:t>
            </a:r>
            <a:r>
              <a:rPr lang="en-US" sz="2400" b="1" dirty="0" err="1" smtClean="0">
                <a:latin typeface="Times New Roman" pitchFamily="18" charset="0"/>
              </a:rPr>
              <a:t>utama</a:t>
            </a:r>
            <a:r>
              <a:rPr lang="en-US" sz="2400" b="1" dirty="0" smtClean="0">
                <a:latin typeface="Times New Roman" pitchFamily="18" charset="0"/>
              </a:rPr>
              <a:t> </a:t>
            </a:r>
            <a:r>
              <a:rPr lang="en-US" sz="2400" b="1" dirty="0" err="1" smtClean="0">
                <a:latin typeface="Times New Roman" pitchFamily="18" charset="0"/>
              </a:rPr>
              <a:t>perusahaan</a:t>
            </a:r>
            <a:r>
              <a:rPr lang="en-US" sz="2400" b="1" dirty="0" smtClean="0">
                <a:latin typeface="Times New Roman" pitchFamily="18" charset="0"/>
              </a:rPr>
              <a:t> </a:t>
            </a:r>
            <a:r>
              <a:rPr lang="en-US" sz="2400" b="1" dirty="0" err="1" smtClean="0">
                <a:latin typeface="Times New Roman" pitchFamily="18" charset="0"/>
              </a:rPr>
              <a:t>dengan</a:t>
            </a:r>
            <a:r>
              <a:rPr lang="en-US" sz="2400" b="1" dirty="0" smtClean="0">
                <a:latin typeface="Times New Roman" pitchFamily="18" charset="0"/>
              </a:rPr>
              <a:t> </a:t>
            </a:r>
            <a:r>
              <a:rPr lang="en-US" sz="2400" b="1" dirty="0" err="1" smtClean="0">
                <a:latin typeface="Times New Roman" pitchFamily="18" charset="0"/>
              </a:rPr>
              <a:t>rangkaian</a:t>
            </a:r>
            <a:r>
              <a:rPr lang="en-US" sz="2400" b="1" dirty="0" smtClean="0">
                <a:latin typeface="Times New Roman" pitchFamily="18" charset="0"/>
              </a:rPr>
              <a:t> </a:t>
            </a:r>
            <a:r>
              <a:rPr lang="en-US" sz="2400" b="1" dirty="0" err="1" smtClean="0">
                <a:latin typeface="Times New Roman" pitchFamily="18" charset="0"/>
              </a:rPr>
              <a:t>tindakan</a:t>
            </a:r>
            <a:endParaRPr lang="id-ID" sz="2400" b="1" dirty="0" smtClean="0">
              <a:latin typeface="Times New Roman" pitchFamily="18" charset="0"/>
            </a:endParaRPr>
          </a:p>
          <a:p>
            <a:pPr eaLnBrk="1" hangingPunct="1"/>
            <a:r>
              <a:rPr lang="id-ID" sz="2400" b="1" dirty="0" smtClean="0">
                <a:latin typeface="Times New Roman" pitchFamily="18" charset="0"/>
              </a:rPr>
              <a:t>Pentingnya strategi:</a:t>
            </a:r>
          </a:p>
          <a:p>
            <a:pPr lvl="1"/>
            <a:r>
              <a:rPr lang="id-ID" sz="2200" b="1" dirty="0" smtClean="0">
                <a:latin typeface="Times New Roman" pitchFamily="18" charset="0"/>
              </a:rPr>
              <a:t>Melibatkan semua pihak</a:t>
            </a:r>
          </a:p>
          <a:p>
            <a:pPr lvl="1"/>
            <a:r>
              <a:rPr lang="id-ID" sz="2200" b="1" dirty="0" smtClean="0">
                <a:latin typeface="Times New Roman" pitchFamily="18" charset="0"/>
              </a:rPr>
              <a:t>Berkonsentrasi pada kelangsungan hidup bisnis perusahaan</a:t>
            </a:r>
          </a:p>
          <a:p>
            <a:pPr lvl="1"/>
            <a:r>
              <a:rPr lang="id-ID" sz="2200" b="1" dirty="0" smtClean="0">
                <a:latin typeface="Times New Roman" pitchFamily="18" charset="0"/>
              </a:rPr>
              <a:t>Mengarahkan perubahan</a:t>
            </a:r>
          </a:p>
          <a:p>
            <a:pPr lvl="1"/>
            <a:r>
              <a:rPr lang="id-ID" sz="2200" b="1" dirty="0" smtClean="0">
                <a:latin typeface="Times New Roman" pitchFamily="18" charset="0"/>
              </a:rPr>
              <a:t>Pusat pengembangan keunggulan kompetetitif</a:t>
            </a:r>
          </a:p>
          <a:p>
            <a:pPr eaLnBrk="1" hangingPunct="1">
              <a:buNone/>
            </a:pPr>
            <a:endParaRPr lang="en-US" sz="2400" b="1" dirty="0" smtClean="0">
              <a:latin typeface="Times New Roman" pitchFamily="18" charset="0"/>
            </a:endParaRPr>
          </a:p>
          <a:p>
            <a:pPr eaLnBrk="1" hangingPunct="1">
              <a:buFontTx/>
              <a:buNone/>
            </a:pPr>
            <a:endParaRPr lang="en-US" sz="2400" b="1" dirty="0" smtClean="0">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l" eaLnBrk="1" hangingPunct="1"/>
            <a:r>
              <a:rPr lang="en-US" sz="3200" b="1" smtClean="0">
                <a:solidFill>
                  <a:srgbClr val="A50021"/>
                </a:solidFill>
                <a:latin typeface="Arial" charset="0"/>
                <a:cs typeface="Arial" charset="0"/>
              </a:rPr>
              <a:t>STRATEGI:</a:t>
            </a:r>
            <a:br>
              <a:rPr lang="en-US" sz="3200" b="1" smtClean="0">
                <a:solidFill>
                  <a:srgbClr val="A50021"/>
                </a:solidFill>
                <a:latin typeface="Arial" charset="0"/>
                <a:cs typeface="Arial" charset="0"/>
              </a:rPr>
            </a:br>
            <a:r>
              <a:rPr lang="en-US" sz="3200" b="1" smtClean="0">
                <a:solidFill>
                  <a:srgbClr val="A50021"/>
                </a:solidFill>
                <a:latin typeface="Arial" charset="0"/>
                <a:cs typeface="Arial" charset="0"/>
              </a:rPr>
              <a:t>4 Elemen Kunci</a:t>
            </a:r>
          </a:p>
        </p:txBody>
      </p:sp>
      <p:sp>
        <p:nvSpPr>
          <p:cNvPr id="33795" name="Rectangle 3"/>
          <p:cNvSpPr>
            <a:spLocks noGrp="1" noChangeArrowheads="1"/>
          </p:cNvSpPr>
          <p:nvPr>
            <p:ph type="body" idx="1"/>
          </p:nvPr>
        </p:nvSpPr>
        <p:spPr/>
        <p:txBody>
          <a:bodyPr/>
          <a:lstStyle/>
          <a:p>
            <a:pPr marL="609600" indent="-609600" eaLnBrk="1" hangingPunct="1"/>
            <a:endParaRPr lang="en-US" smtClean="0"/>
          </a:p>
          <a:p>
            <a:pPr marL="609600" indent="-609600" eaLnBrk="1" hangingPunct="1">
              <a:buFontTx/>
              <a:buAutoNum type="arabicPeriod"/>
            </a:pPr>
            <a:r>
              <a:rPr lang="en-US" sz="2400" b="1" smtClean="0">
                <a:latin typeface="Times New Roman" pitchFamily="18" charset="0"/>
              </a:rPr>
              <a:t>Berkesinambungan</a:t>
            </a:r>
          </a:p>
          <a:p>
            <a:pPr marL="609600" indent="-609600" eaLnBrk="1" hangingPunct="1">
              <a:buFontTx/>
              <a:buAutoNum type="arabicPeriod"/>
            </a:pPr>
            <a:endParaRPr lang="en-US" sz="2400" b="1" smtClean="0">
              <a:latin typeface="Times New Roman" pitchFamily="18" charset="0"/>
            </a:endParaRPr>
          </a:p>
          <a:p>
            <a:pPr marL="609600" indent="-609600" eaLnBrk="1" hangingPunct="1">
              <a:buFontTx/>
              <a:buAutoNum type="arabicPeriod"/>
            </a:pPr>
            <a:r>
              <a:rPr lang="en-US" sz="2400" b="1" smtClean="0">
                <a:latin typeface="Times New Roman" pitchFamily="18" charset="0"/>
              </a:rPr>
              <a:t>Pengembangan proses</a:t>
            </a:r>
          </a:p>
          <a:p>
            <a:pPr marL="609600" indent="-609600" eaLnBrk="1" hangingPunct="1">
              <a:buFontTx/>
              <a:buAutoNum type="arabicPeriod"/>
            </a:pPr>
            <a:endParaRPr lang="en-US" sz="2400" b="1" smtClean="0">
              <a:latin typeface="Times New Roman" pitchFamily="18" charset="0"/>
            </a:endParaRPr>
          </a:p>
          <a:p>
            <a:pPr marL="609600" indent="-609600" eaLnBrk="1" hangingPunct="1">
              <a:buFontTx/>
              <a:buAutoNum type="arabicPeriod"/>
            </a:pPr>
            <a:r>
              <a:rPr lang="en-US" sz="2400" b="1" smtClean="0">
                <a:latin typeface="Times New Roman" pitchFamily="18" charset="0"/>
              </a:rPr>
              <a:t>Penawaran keunggulan kompetitif</a:t>
            </a:r>
          </a:p>
          <a:p>
            <a:pPr marL="609600" indent="-609600" eaLnBrk="1" hangingPunct="1">
              <a:buFontTx/>
              <a:buAutoNum type="arabicPeriod"/>
            </a:pPr>
            <a:endParaRPr lang="en-US" sz="2400" b="1" smtClean="0">
              <a:latin typeface="Times New Roman" pitchFamily="18" charset="0"/>
            </a:endParaRPr>
          </a:p>
          <a:p>
            <a:pPr marL="609600" indent="-609600" eaLnBrk="1" hangingPunct="1">
              <a:buFontTx/>
              <a:buAutoNum type="arabicPeriod"/>
            </a:pPr>
            <a:r>
              <a:rPr lang="en-US" sz="2400" b="1" smtClean="0">
                <a:latin typeface="Times New Roman" pitchFamily="18" charset="0"/>
              </a:rPr>
              <a:t>Eksploitasi keterkaitan perusahaan dengan lingkungan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eaLnBrk="1" hangingPunct="1"/>
            <a:r>
              <a:rPr lang="en-US" sz="3200" b="1" dirty="0" smtClean="0">
                <a:solidFill>
                  <a:srgbClr val="A50021"/>
                </a:solidFill>
                <a:latin typeface="Arial" charset="0"/>
                <a:cs typeface="Arial" charset="0"/>
              </a:rPr>
              <a:t>TUJUAN</a:t>
            </a:r>
          </a:p>
        </p:txBody>
      </p:sp>
      <p:sp>
        <p:nvSpPr>
          <p:cNvPr id="23555" name="Rectangle 3"/>
          <p:cNvSpPr>
            <a:spLocks noGrp="1" noChangeArrowheads="1"/>
          </p:cNvSpPr>
          <p:nvPr>
            <p:ph type="body" idx="1"/>
          </p:nvPr>
        </p:nvSpPr>
        <p:spPr/>
        <p:txBody>
          <a:bodyPr/>
          <a:lstStyle/>
          <a:p>
            <a:pPr eaLnBrk="1" hangingPunct="1"/>
            <a:endParaRPr lang="en-US" smtClean="0"/>
          </a:p>
          <a:p>
            <a:pPr eaLnBrk="1" hangingPunct="1"/>
            <a:r>
              <a:rPr lang="en-US" sz="2400" b="1" smtClean="0">
                <a:latin typeface="Times New Roman" pitchFamily="18" charset="0"/>
              </a:rPr>
              <a:t>Memberi pengetahuan mengenai mekanisme perancangan sistem manajemen kinerja</a:t>
            </a:r>
          </a:p>
          <a:p>
            <a:pPr eaLnBrk="1" hangingPunct="1"/>
            <a:endParaRPr lang="en-US" sz="2400" b="1" smtClean="0">
              <a:latin typeface="Times New Roman" pitchFamily="18" charset="0"/>
            </a:endParaRPr>
          </a:p>
          <a:p>
            <a:pPr eaLnBrk="1" hangingPunct="1"/>
            <a:r>
              <a:rPr lang="en-US" sz="2400" b="1" smtClean="0">
                <a:latin typeface="Times New Roman" pitchFamily="18" charset="0"/>
              </a:rPr>
              <a:t>Memberi pengetahuan tentang pengembangan visi, misi dan strategi perusahaan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ounded Rectangle 43"/>
          <p:cNvSpPr/>
          <p:nvPr/>
        </p:nvSpPr>
        <p:spPr>
          <a:xfrm>
            <a:off x="357188" y="1000125"/>
            <a:ext cx="8429625" cy="528637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34819" name="Title 1"/>
          <p:cNvSpPr>
            <a:spLocks noGrp="1"/>
          </p:cNvSpPr>
          <p:nvPr>
            <p:ph type="title"/>
          </p:nvPr>
        </p:nvSpPr>
        <p:spPr>
          <a:xfrm>
            <a:off x="428625" y="142875"/>
            <a:ext cx="8229600" cy="1071563"/>
          </a:xfrm>
        </p:spPr>
        <p:txBody>
          <a:bodyPr/>
          <a:lstStyle/>
          <a:p>
            <a:pPr algn="l" eaLnBrk="1" hangingPunct="1"/>
            <a:r>
              <a:rPr lang="en-US" sz="2400" b="1" smtClean="0">
                <a:solidFill>
                  <a:srgbClr val="A50021"/>
                </a:solidFill>
                <a:latin typeface="Arial" charset="0"/>
                <a:cs typeface="Arial" charset="0"/>
              </a:rPr>
              <a:t>Prinsip Dasar Strategi</a:t>
            </a:r>
          </a:p>
        </p:txBody>
      </p:sp>
      <p:sp>
        <p:nvSpPr>
          <p:cNvPr id="34820" name="TextBox 3"/>
          <p:cNvSpPr txBox="1">
            <a:spLocks noChangeArrowheads="1"/>
          </p:cNvSpPr>
          <p:nvPr/>
        </p:nvSpPr>
        <p:spPr bwMode="auto">
          <a:xfrm>
            <a:off x="500063" y="1714500"/>
            <a:ext cx="2714625" cy="646113"/>
          </a:xfrm>
          <a:prstGeom prst="rect">
            <a:avLst/>
          </a:prstGeom>
          <a:noFill/>
          <a:ln w="9525">
            <a:noFill/>
            <a:miter lim="800000"/>
            <a:headEnd/>
            <a:tailEnd/>
          </a:ln>
        </p:spPr>
        <p:txBody>
          <a:bodyPr>
            <a:spAutoFit/>
          </a:bodyPr>
          <a:lstStyle/>
          <a:p>
            <a:pPr algn="ctr"/>
            <a:r>
              <a:rPr lang="en-US">
                <a:latin typeface="Calibri" pitchFamily="34" charset="0"/>
              </a:rPr>
              <a:t>Kesediaan Pelanggan untuk Membayar </a:t>
            </a:r>
          </a:p>
        </p:txBody>
      </p:sp>
      <p:sp>
        <p:nvSpPr>
          <p:cNvPr id="34821" name="TextBox 4"/>
          <p:cNvSpPr txBox="1">
            <a:spLocks noChangeArrowheads="1"/>
          </p:cNvSpPr>
          <p:nvPr/>
        </p:nvSpPr>
        <p:spPr bwMode="auto">
          <a:xfrm>
            <a:off x="6500813" y="1997075"/>
            <a:ext cx="2143125" cy="646113"/>
          </a:xfrm>
          <a:prstGeom prst="rect">
            <a:avLst/>
          </a:prstGeom>
          <a:noFill/>
          <a:ln w="9525">
            <a:noFill/>
            <a:miter lim="800000"/>
            <a:headEnd/>
            <a:tailEnd/>
          </a:ln>
        </p:spPr>
        <p:txBody>
          <a:bodyPr>
            <a:spAutoFit/>
          </a:bodyPr>
          <a:lstStyle/>
          <a:p>
            <a:pPr algn="ctr"/>
            <a:r>
              <a:rPr lang="en-US">
                <a:latin typeface="Calibri" pitchFamily="34" charset="0"/>
              </a:rPr>
              <a:t>Nilai yang Diperoleh Pelanggan</a:t>
            </a:r>
          </a:p>
        </p:txBody>
      </p:sp>
      <p:sp>
        <p:nvSpPr>
          <p:cNvPr id="34822" name="TextBox 5"/>
          <p:cNvSpPr txBox="1">
            <a:spLocks noChangeArrowheads="1"/>
          </p:cNvSpPr>
          <p:nvPr/>
        </p:nvSpPr>
        <p:spPr bwMode="auto">
          <a:xfrm>
            <a:off x="1500188" y="3214688"/>
            <a:ext cx="731837" cy="369887"/>
          </a:xfrm>
          <a:prstGeom prst="rect">
            <a:avLst/>
          </a:prstGeom>
          <a:noFill/>
          <a:ln w="9525">
            <a:noFill/>
            <a:miter lim="800000"/>
            <a:headEnd/>
            <a:tailEnd/>
          </a:ln>
        </p:spPr>
        <p:txBody>
          <a:bodyPr wrap="none">
            <a:spAutoFit/>
          </a:bodyPr>
          <a:lstStyle/>
          <a:p>
            <a:pPr algn="ctr"/>
            <a:r>
              <a:rPr lang="en-US">
                <a:latin typeface="Calibri" pitchFamily="34" charset="0"/>
              </a:rPr>
              <a:t>Harga</a:t>
            </a:r>
          </a:p>
        </p:txBody>
      </p:sp>
      <p:sp>
        <p:nvSpPr>
          <p:cNvPr id="34823" name="TextBox 6"/>
          <p:cNvSpPr txBox="1">
            <a:spLocks noChangeArrowheads="1"/>
          </p:cNvSpPr>
          <p:nvPr/>
        </p:nvSpPr>
        <p:spPr bwMode="auto">
          <a:xfrm>
            <a:off x="714375" y="4071938"/>
            <a:ext cx="2357438" cy="928687"/>
          </a:xfrm>
          <a:prstGeom prst="rect">
            <a:avLst/>
          </a:prstGeom>
          <a:noFill/>
          <a:ln w="9525">
            <a:noFill/>
            <a:miter lim="800000"/>
            <a:headEnd/>
            <a:tailEnd/>
          </a:ln>
        </p:spPr>
        <p:txBody>
          <a:bodyPr>
            <a:spAutoFit/>
          </a:bodyPr>
          <a:lstStyle/>
          <a:p>
            <a:pPr algn="ctr"/>
            <a:r>
              <a:rPr lang="en-US">
                <a:latin typeface="Calibri" pitchFamily="34" charset="0"/>
              </a:rPr>
              <a:t>Biaya: Jumlah yang dibayarkan pada Pengawal dan Pemasok</a:t>
            </a:r>
          </a:p>
        </p:txBody>
      </p:sp>
      <p:sp>
        <p:nvSpPr>
          <p:cNvPr id="34824" name="TextBox 7"/>
          <p:cNvSpPr txBox="1">
            <a:spLocks noChangeArrowheads="1"/>
          </p:cNvSpPr>
          <p:nvPr/>
        </p:nvSpPr>
        <p:spPr bwMode="auto">
          <a:xfrm>
            <a:off x="785813" y="5429250"/>
            <a:ext cx="2214562" cy="646113"/>
          </a:xfrm>
          <a:prstGeom prst="rect">
            <a:avLst/>
          </a:prstGeom>
          <a:noFill/>
          <a:ln w="9525">
            <a:noFill/>
            <a:miter lim="800000"/>
            <a:headEnd/>
            <a:tailEnd/>
          </a:ln>
        </p:spPr>
        <p:txBody>
          <a:bodyPr>
            <a:spAutoFit/>
          </a:bodyPr>
          <a:lstStyle/>
          <a:p>
            <a:pPr algn="ctr"/>
            <a:r>
              <a:rPr lang="en-US">
                <a:latin typeface="Calibri" pitchFamily="34" charset="0"/>
              </a:rPr>
              <a:t>Biaya Pemasok (atau biaya Oportunitas)</a:t>
            </a:r>
          </a:p>
        </p:txBody>
      </p:sp>
      <p:sp>
        <p:nvSpPr>
          <p:cNvPr id="34825" name="TextBox 8"/>
          <p:cNvSpPr txBox="1">
            <a:spLocks noChangeArrowheads="1"/>
          </p:cNvSpPr>
          <p:nvPr/>
        </p:nvSpPr>
        <p:spPr bwMode="auto">
          <a:xfrm>
            <a:off x="6500813" y="3500438"/>
            <a:ext cx="2143125" cy="646112"/>
          </a:xfrm>
          <a:prstGeom prst="rect">
            <a:avLst/>
          </a:prstGeom>
          <a:noFill/>
          <a:ln w="9525">
            <a:noFill/>
            <a:miter lim="800000"/>
            <a:headEnd/>
            <a:tailEnd/>
          </a:ln>
        </p:spPr>
        <p:txBody>
          <a:bodyPr>
            <a:spAutoFit/>
          </a:bodyPr>
          <a:lstStyle/>
          <a:p>
            <a:pPr algn="ctr"/>
            <a:r>
              <a:rPr lang="en-US">
                <a:latin typeface="Calibri" pitchFamily="34" charset="0"/>
              </a:rPr>
              <a:t>Nilai yang Diperoleh Perusahaan</a:t>
            </a:r>
          </a:p>
        </p:txBody>
      </p:sp>
      <p:sp>
        <p:nvSpPr>
          <p:cNvPr id="34826" name="TextBox 9"/>
          <p:cNvSpPr txBox="1">
            <a:spLocks noChangeArrowheads="1"/>
          </p:cNvSpPr>
          <p:nvPr/>
        </p:nvSpPr>
        <p:spPr bwMode="auto">
          <a:xfrm>
            <a:off x="6572250" y="5140325"/>
            <a:ext cx="2143125" cy="646113"/>
          </a:xfrm>
          <a:prstGeom prst="rect">
            <a:avLst/>
          </a:prstGeom>
          <a:noFill/>
          <a:ln w="9525">
            <a:noFill/>
            <a:miter lim="800000"/>
            <a:headEnd/>
            <a:tailEnd/>
          </a:ln>
        </p:spPr>
        <p:txBody>
          <a:bodyPr>
            <a:spAutoFit/>
          </a:bodyPr>
          <a:lstStyle/>
          <a:p>
            <a:pPr algn="ctr"/>
            <a:r>
              <a:rPr lang="en-US">
                <a:latin typeface="Calibri" pitchFamily="34" charset="0"/>
              </a:rPr>
              <a:t>Nilai yang Diperoleh Pemasok</a:t>
            </a:r>
          </a:p>
        </p:txBody>
      </p:sp>
      <p:sp>
        <p:nvSpPr>
          <p:cNvPr id="34827" name="TextBox 10"/>
          <p:cNvSpPr txBox="1">
            <a:spLocks noChangeArrowheads="1"/>
          </p:cNvSpPr>
          <p:nvPr/>
        </p:nvSpPr>
        <p:spPr bwMode="auto">
          <a:xfrm>
            <a:off x="3929063" y="3429000"/>
            <a:ext cx="2143125" cy="646113"/>
          </a:xfrm>
          <a:prstGeom prst="rect">
            <a:avLst/>
          </a:prstGeom>
          <a:noFill/>
          <a:ln w="9525">
            <a:noFill/>
            <a:miter lim="800000"/>
            <a:headEnd/>
            <a:tailEnd/>
          </a:ln>
        </p:spPr>
        <p:txBody>
          <a:bodyPr>
            <a:spAutoFit/>
          </a:bodyPr>
          <a:lstStyle/>
          <a:p>
            <a:pPr algn="ctr"/>
            <a:r>
              <a:rPr lang="en-US">
                <a:latin typeface="Calibri" pitchFamily="34" charset="0"/>
              </a:rPr>
              <a:t>Nilai Total yang Dihasilkan</a:t>
            </a:r>
          </a:p>
        </p:txBody>
      </p:sp>
      <p:cxnSp>
        <p:nvCxnSpPr>
          <p:cNvPr id="13" name="Straight Connector 12"/>
          <p:cNvCxnSpPr/>
          <p:nvPr/>
        </p:nvCxnSpPr>
        <p:spPr>
          <a:xfrm>
            <a:off x="3214688" y="1785938"/>
            <a:ext cx="2643187" cy="1587"/>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rot="5400000">
            <a:off x="1572419" y="3856832"/>
            <a:ext cx="4143375" cy="1587"/>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3357563" y="5929313"/>
            <a:ext cx="2643187" cy="1587"/>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rot="5400000" flipH="1" flipV="1">
            <a:off x="4072731" y="2642394"/>
            <a:ext cx="1571625"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rot="5400000">
            <a:off x="4001294" y="4928394"/>
            <a:ext cx="17145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3357563" y="3214688"/>
            <a:ext cx="642937" cy="1587"/>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3357563" y="4784725"/>
            <a:ext cx="642937" cy="1588"/>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rot="5400000">
            <a:off x="5608638" y="2463800"/>
            <a:ext cx="1357312"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rot="5400000">
            <a:off x="5608637" y="3821113"/>
            <a:ext cx="1357313"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a:xfrm rot="5400000">
            <a:off x="5572919" y="5214144"/>
            <a:ext cx="1428750"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a:off x="6072188" y="1785938"/>
            <a:ext cx="428625" cy="1587"/>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6072188" y="3143250"/>
            <a:ext cx="428625" cy="1588"/>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a:off x="6072188" y="4500563"/>
            <a:ext cx="428625" cy="1587"/>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6072188" y="5929313"/>
            <a:ext cx="428625" cy="1587"/>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l" eaLnBrk="1" hangingPunct="1"/>
            <a:r>
              <a:rPr lang="en-US" sz="3200" b="1" smtClean="0">
                <a:solidFill>
                  <a:srgbClr val="A50021"/>
                </a:solidFill>
                <a:latin typeface="Arial" charset="0"/>
                <a:cs typeface="Arial" charset="0"/>
              </a:rPr>
              <a:t>PENILAIAN TERHADAP STRATEGI</a:t>
            </a:r>
          </a:p>
        </p:txBody>
      </p:sp>
      <p:sp>
        <p:nvSpPr>
          <p:cNvPr id="35843" name="Rectangle 3"/>
          <p:cNvSpPr>
            <a:spLocks noGrp="1" noChangeArrowheads="1"/>
          </p:cNvSpPr>
          <p:nvPr>
            <p:ph type="body" idx="1"/>
          </p:nvPr>
        </p:nvSpPr>
        <p:spPr/>
        <p:txBody>
          <a:bodyPr/>
          <a:lstStyle/>
          <a:p>
            <a:pPr eaLnBrk="1" hangingPunct="1"/>
            <a:endParaRPr lang="en-US" smtClean="0"/>
          </a:p>
          <a:p>
            <a:pPr eaLnBrk="1" hangingPunct="1"/>
            <a:r>
              <a:rPr lang="en-US" sz="2400" b="1" smtClean="0">
                <a:latin typeface="Times New Roman" pitchFamily="18" charset="0"/>
              </a:rPr>
              <a:t>3 uji penerapan, yaitu: uji nilai tambah, uji konsistensi dan uji keunggulan kompetitif</a:t>
            </a:r>
          </a:p>
          <a:p>
            <a:pPr eaLnBrk="1" hangingPunct="1"/>
            <a:endParaRPr lang="en-US" sz="2400" b="1" smtClean="0">
              <a:latin typeface="Times New Roman" pitchFamily="18" charset="0"/>
            </a:endParaRPr>
          </a:p>
          <a:p>
            <a:pPr eaLnBrk="1" hangingPunct="1"/>
            <a:r>
              <a:rPr lang="en-US" sz="2400" b="1" smtClean="0">
                <a:latin typeface="Times New Roman" pitchFamily="18" charset="0"/>
              </a:rPr>
              <a:t>5 uji akademis, yaitu: uji orisinalitas, uji tujuan, uji konsistensi logika, uji risiki dan sumber daya, serta uji fleksibilitas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l" eaLnBrk="1" hangingPunct="1"/>
            <a:r>
              <a:rPr lang="en-US" sz="3200" b="1" dirty="0" smtClean="0">
                <a:solidFill>
                  <a:srgbClr val="A50021"/>
                </a:solidFill>
                <a:latin typeface="Arial" charset="0"/>
                <a:cs typeface="Arial" charset="0"/>
              </a:rPr>
              <a:t>PENETAPAN STRATEGI</a:t>
            </a:r>
          </a:p>
        </p:txBody>
      </p:sp>
      <p:sp>
        <p:nvSpPr>
          <p:cNvPr id="36867" name="Rectangle 3"/>
          <p:cNvSpPr>
            <a:spLocks noGrp="1" noChangeArrowheads="1"/>
          </p:cNvSpPr>
          <p:nvPr>
            <p:ph type="body" idx="1"/>
          </p:nvPr>
        </p:nvSpPr>
        <p:spPr/>
        <p:txBody>
          <a:bodyPr/>
          <a:lstStyle/>
          <a:p>
            <a:pPr eaLnBrk="1" hangingPunct="1"/>
            <a:endParaRPr lang="en-US" dirty="0" smtClean="0"/>
          </a:p>
          <a:p>
            <a:pPr eaLnBrk="1" hangingPunct="1"/>
            <a:r>
              <a:rPr lang="en-US" sz="2400" b="1" dirty="0" smtClean="0">
                <a:latin typeface="Times New Roman" pitchFamily="18" charset="0"/>
              </a:rPr>
              <a:t>4 </a:t>
            </a:r>
            <a:r>
              <a:rPr lang="en-US" sz="2400" b="1" dirty="0" err="1" smtClean="0">
                <a:latin typeface="Times New Roman" pitchFamily="18" charset="0"/>
              </a:rPr>
              <a:t>Strategi</a:t>
            </a:r>
            <a:r>
              <a:rPr lang="en-US" sz="2400" b="1" dirty="0" smtClean="0">
                <a:latin typeface="Times New Roman" pitchFamily="18" charset="0"/>
              </a:rPr>
              <a:t> </a:t>
            </a:r>
            <a:r>
              <a:rPr lang="en-US" sz="2400" b="1" dirty="0" err="1" smtClean="0">
                <a:latin typeface="Times New Roman" pitchFamily="18" charset="0"/>
              </a:rPr>
              <a:t>dasar</a:t>
            </a:r>
            <a:r>
              <a:rPr lang="en-US" sz="2400" b="1" dirty="0" smtClean="0">
                <a:latin typeface="Times New Roman" pitchFamily="18" charset="0"/>
              </a:rPr>
              <a:t> yang </a:t>
            </a:r>
            <a:r>
              <a:rPr lang="en-US" sz="2400" b="1" dirty="0" err="1" smtClean="0">
                <a:latin typeface="Times New Roman" pitchFamily="18" charset="0"/>
              </a:rPr>
              <a:t>umum</a:t>
            </a:r>
            <a:r>
              <a:rPr lang="en-US" sz="2400" b="1" dirty="0" smtClean="0">
                <a:latin typeface="Times New Roman" pitchFamily="18" charset="0"/>
              </a:rPr>
              <a:t> </a:t>
            </a:r>
            <a:r>
              <a:rPr lang="en-US" sz="2400" b="1" dirty="0" err="1" smtClean="0">
                <a:latin typeface="Times New Roman" pitchFamily="18" charset="0"/>
              </a:rPr>
              <a:t>diterapkan</a:t>
            </a:r>
            <a:r>
              <a:rPr lang="en-US" sz="2400" b="1" dirty="0" smtClean="0">
                <a:latin typeface="Times New Roman" pitchFamily="18" charset="0"/>
              </a:rPr>
              <a:t> </a:t>
            </a:r>
            <a:r>
              <a:rPr lang="en-US" sz="2400" b="1" dirty="0" err="1" smtClean="0">
                <a:latin typeface="Times New Roman" pitchFamily="18" charset="0"/>
              </a:rPr>
              <a:t>untuk</a:t>
            </a:r>
            <a:r>
              <a:rPr lang="en-US" sz="2400" b="1" dirty="0" smtClean="0">
                <a:latin typeface="Times New Roman" pitchFamily="18" charset="0"/>
              </a:rPr>
              <a:t> </a:t>
            </a:r>
            <a:r>
              <a:rPr lang="en-US" sz="2400" b="1" dirty="0" err="1" smtClean="0">
                <a:latin typeface="Times New Roman" pitchFamily="18" charset="0"/>
              </a:rPr>
              <a:t>memaksimumkan</a:t>
            </a:r>
            <a:r>
              <a:rPr lang="en-US" sz="2400" b="1" dirty="0" smtClean="0">
                <a:latin typeface="Times New Roman" pitchFamily="18" charset="0"/>
              </a:rPr>
              <a:t> </a:t>
            </a:r>
            <a:r>
              <a:rPr lang="en-US" sz="2400" b="1" dirty="0" err="1" smtClean="0">
                <a:latin typeface="Times New Roman" pitchFamily="18" charset="0"/>
              </a:rPr>
              <a:t>nilai</a:t>
            </a:r>
            <a:r>
              <a:rPr lang="en-US" sz="2400" b="1" dirty="0" smtClean="0">
                <a:latin typeface="Times New Roman" pitchFamily="18" charset="0"/>
              </a:rPr>
              <a:t>, </a:t>
            </a:r>
            <a:r>
              <a:rPr lang="en-US" sz="2400" b="1" dirty="0" err="1" smtClean="0">
                <a:latin typeface="Times New Roman" pitchFamily="18" charset="0"/>
              </a:rPr>
              <a:t>yaitu</a:t>
            </a:r>
            <a:r>
              <a:rPr lang="en-US" sz="2400" b="1" dirty="0" smtClean="0">
                <a:latin typeface="Times New Roman" pitchFamily="18" charset="0"/>
              </a:rPr>
              <a:t>: </a:t>
            </a:r>
          </a:p>
          <a:p>
            <a:pPr eaLnBrk="1" hangingPunct="1">
              <a:buFontTx/>
              <a:buNone/>
            </a:pPr>
            <a:r>
              <a:rPr lang="en-US" sz="2400" b="1" i="1" dirty="0" smtClean="0">
                <a:latin typeface="Times New Roman" pitchFamily="18" charset="0"/>
              </a:rPr>
              <a:t>	- low cost</a:t>
            </a:r>
            <a:endParaRPr lang="en-US" sz="2400" b="1" dirty="0" smtClean="0">
              <a:latin typeface="Times New Roman" pitchFamily="18" charset="0"/>
            </a:endParaRPr>
          </a:p>
          <a:p>
            <a:pPr eaLnBrk="1" hangingPunct="1">
              <a:buFontTx/>
              <a:buNone/>
            </a:pPr>
            <a:r>
              <a:rPr lang="en-US" sz="2400" b="1" dirty="0" smtClean="0">
                <a:latin typeface="Times New Roman" pitchFamily="18" charset="0"/>
              </a:rPr>
              <a:t>	- </a:t>
            </a:r>
            <a:r>
              <a:rPr lang="en-US" sz="2400" b="1" i="1" dirty="0" smtClean="0">
                <a:latin typeface="Times New Roman" pitchFamily="18" charset="0"/>
              </a:rPr>
              <a:t>Product leadership</a:t>
            </a:r>
            <a:endParaRPr lang="en-US" sz="2400" b="1" dirty="0" smtClean="0">
              <a:latin typeface="Times New Roman" pitchFamily="18" charset="0"/>
            </a:endParaRPr>
          </a:p>
          <a:p>
            <a:pPr eaLnBrk="1" hangingPunct="1">
              <a:buFontTx/>
              <a:buNone/>
            </a:pPr>
            <a:r>
              <a:rPr lang="en-US" sz="2400" b="1" dirty="0" smtClean="0">
                <a:latin typeface="Times New Roman" pitchFamily="18" charset="0"/>
              </a:rPr>
              <a:t>	- </a:t>
            </a:r>
            <a:r>
              <a:rPr lang="en-US" sz="2400" b="1" i="1" dirty="0" smtClean="0">
                <a:latin typeface="Times New Roman" pitchFamily="18" charset="0"/>
              </a:rPr>
              <a:t>Complete</a:t>
            </a:r>
            <a:r>
              <a:rPr lang="en-US" sz="2400" b="1" dirty="0" smtClean="0">
                <a:latin typeface="Times New Roman" pitchFamily="18" charset="0"/>
              </a:rPr>
              <a:t> </a:t>
            </a:r>
            <a:r>
              <a:rPr lang="en-US" sz="2400" b="1" i="1" dirty="0" smtClean="0">
                <a:latin typeface="Times New Roman" pitchFamily="18" charset="0"/>
              </a:rPr>
              <a:t>customer solution</a:t>
            </a:r>
            <a:endParaRPr lang="en-US" sz="2400" b="1" dirty="0" smtClean="0">
              <a:latin typeface="Times New Roman" pitchFamily="18" charset="0"/>
            </a:endParaRPr>
          </a:p>
          <a:p>
            <a:pPr eaLnBrk="1" hangingPunct="1">
              <a:buFontTx/>
              <a:buNone/>
            </a:pPr>
            <a:r>
              <a:rPr lang="en-US" sz="2400" b="1" dirty="0" smtClean="0">
                <a:latin typeface="Times New Roman" pitchFamily="18" charset="0"/>
              </a:rPr>
              <a:t>	- </a:t>
            </a:r>
            <a:r>
              <a:rPr lang="en-US" sz="2400" b="1" i="1" dirty="0" smtClean="0">
                <a:latin typeface="Times New Roman" pitchFamily="18" charset="0"/>
              </a:rPr>
              <a:t>System lock-in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r>
              <a:rPr lang="en-US" sz="2400" b="1" dirty="0" err="1" smtClean="0">
                <a:latin typeface="Times New Roman" pitchFamily="18" charset="0"/>
              </a:rPr>
              <a:t>Sepuluh</a:t>
            </a:r>
            <a:r>
              <a:rPr lang="en-US" sz="2400" b="1" dirty="0" smtClean="0">
                <a:latin typeface="Times New Roman" pitchFamily="18" charset="0"/>
              </a:rPr>
              <a:t> </a:t>
            </a:r>
            <a:r>
              <a:rPr lang="en-US" sz="2400" b="1" dirty="0" err="1" smtClean="0">
                <a:latin typeface="Times New Roman" pitchFamily="18" charset="0"/>
              </a:rPr>
              <a:t>kesalahan</a:t>
            </a:r>
            <a:r>
              <a:rPr lang="en-US" sz="2400" b="1" dirty="0" smtClean="0">
                <a:latin typeface="Times New Roman" pitchFamily="18" charset="0"/>
              </a:rPr>
              <a:t> </a:t>
            </a:r>
            <a:r>
              <a:rPr lang="en-US" sz="2400" b="1" dirty="0" err="1" smtClean="0">
                <a:latin typeface="Times New Roman" pitchFamily="18" charset="0"/>
              </a:rPr>
              <a:t>besar</a:t>
            </a:r>
            <a:r>
              <a:rPr lang="en-US" sz="2400" b="1" dirty="0" smtClean="0">
                <a:latin typeface="Times New Roman" pitchFamily="18" charset="0"/>
              </a:rPr>
              <a:t> yang </a:t>
            </a:r>
            <a:r>
              <a:rPr lang="en-US" sz="2400" b="1" dirty="0" err="1" smtClean="0">
                <a:latin typeface="Times New Roman" pitchFamily="18" charset="0"/>
              </a:rPr>
              <a:t>sering</a:t>
            </a:r>
            <a:r>
              <a:rPr lang="en-US" sz="2400" b="1" dirty="0" smtClean="0">
                <a:latin typeface="Times New Roman" pitchFamily="18" charset="0"/>
              </a:rPr>
              <a:t> </a:t>
            </a:r>
            <a:r>
              <a:rPr lang="en-US" sz="2400" b="1" dirty="0" err="1" smtClean="0">
                <a:latin typeface="Times New Roman" pitchFamily="18" charset="0"/>
              </a:rPr>
              <a:t>dilakukan</a:t>
            </a:r>
            <a:r>
              <a:rPr lang="en-US" sz="2400" b="1" dirty="0" smtClean="0">
                <a:latin typeface="Times New Roman" pitchFamily="18" charset="0"/>
              </a:rPr>
              <a:t> </a:t>
            </a:r>
            <a:r>
              <a:rPr lang="en-US" sz="2400" b="1" dirty="0" err="1" smtClean="0">
                <a:latin typeface="Times New Roman" pitchFamily="18" charset="0"/>
              </a:rPr>
              <a:t>dalam</a:t>
            </a:r>
            <a:r>
              <a:rPr lang="en-US" sz="2400" b="1" dirty="0" smtClean="0">
                <a:latin typeface="Times New Roman" pitchFamily="18" charset="0"/>
              </a:rPr>
              <a:t> </a:t>
            </a:r>
            <a:r>
              <a:rPr lang="en-US" sz="2400" b="1" dirty="0" err="1" smtClean="0">
                <a:latin typeface="Times New Roman" pitchFamily="18" charset="0"/>
              </a:rPr>
              <a:t>proses</a:t>
            </a:r>
            <a:r>
              <a:rPr lang="en-US" sz="2400" b="1" dirty="0" smtClean="0">
                <a:latin typeface="Times New Roman" pitchFamily="18" charset="0"/>
              </a:rPr>
              <a:t> </a:t>
            </a:r>
            <a:r>
              <a:rPr lang="en-US" sz="2400" b="1" dirty="0" err="1" smtClean="0">
                <a:latin typeface="Times New Roman" pitchFamily="18" charset="0"/>
              </a:rPr>
              <a:t>perancangan</a:t>
            </a:r>
            <a:r>
              <a:rPr lang="en-US" sz="2400" b="1" dirty="0" smtClean="0">
                <a:latin typeface="Times New Roman" pitchFamily="18" charset="0"/>
              </a:rPr>
              <a:t> </a:t>
            </a:r>
            <a:r>
              <a:rPr lang="en-US" sz="2400" b="1" dirty="0" err="1" smtClean="0">
                <a:latin typeface="Times New Roman" pitchFamily="18" charset="0"/>
              </a:rPr>
              <a:t>sistem</a:t>
            </a:r>
            <a:r>
              <a:rPr lang="en-US" sz="2400" b="1" dirty="0" smtClean="0">
                <a:latin typeface="Times New Roman" pitchFamily="18" charset="0"/>
              </a:rPr>
              <a:t> </a:t>
            </a:r>
            <a:r>
              <a:rPr lang="en-US" sz="2400" b="1" dirty="0" err="1" smtClean="0">
                <a:latin typeface="Times New Roman" pitchFamily="18" charset="0"/>
              </a:rPr>
              <a:t>manajemen</a:t>
            </a:r>
            <a:r>
              <a:rPr lang="en-US" sz="2400" b="1" dirty="0" smtClean="0">
                <a:latin typeface="Times New Roman" pitchFamily="18" charset="0"/>
              </a:rPr>
              <a:t> </a:t>
            </a:r>
            <a:r>
              <a:rPr lang="en-US" sz="2400" b="1" dirty="0" err="1" smtClean="0">
                <a:latin typeface="Times New Roman" pitchFamily="18" charset="0"/>
              </a:rPr>
              <a:t>kinerja</a:t>
            </a:r>
            <a:endParaRPr lang="en-US" sz="2400" b="1" dirty="0" smtClean="0">
              <a:solidFill>
                <a:srgbClr val="A50021"/>
              </a:solidFill>
              <a:latin typeface="Arial" charset="0"/>
              <a:cs typeface="Arial" charset="0"/>
            </a:endParaRPr>
          </a:p>
        </p:txBody>
      </p:sp>
      <p:sp>
        <p:nvSpPr>
          <p:cNvPr id="24579" name="Rectangle 3"/>
          <p:cNvSpPr>
            <a:spLocks noGrp="1" noChangeArrowheads="1"/>
          </p:cNvSpPr>
          <p:nvPr>
            <p:ph type="body" idx="1"/>
          </p:nvPr>
        </p:nvSpPr>
        <p:spPr/>
        <p:txBody>
          <a:bodyPr/>
          <a:lstStyle/>
          <a:p>
            <a:pPr marL="514350" indent="-514350" eaLnBrk="1" hangingPunct="1">
              <a:buFont typeface="+mj-lt"/>
              <a:buAutoNum type="arabicPeriod"/>
            </a:pPr>
            <a:r>
              <a:rPr lang="id-ID" dirty="0" smtClean="0"/>
              <a:t>Menelusuri keluaran yang tidak dapat dikendalikan, ex: polusi udara.</a:t>
            </a:r>
          </a:p>
          <a:p>
            <a:pPr marL="514350" indent="-514350" eaLnBrk="1" hangingPunct="1">
              <a:buFont typeface="+mj-lt"/>
              <a:buAutoNum type="arabicPeriod"/>
            </a:pPr>
            <a:r>
              <a:rPr lang="id-ID" dirty="0" smtClean="0"/>
              <a:t>Mengumpulkan data yang telah diketahui sebelumnya, ex: cek list setiap kegiatan bawahan</a:t>
            </a:r>
          </a:p>
          <a:p>
            <a:pPr marL="514350" indent="-514350" eaLnBrk="1" hangingPunct="1">
              <a:buFont typeface="+mj-lt"/>
              <a:buAutoNum type="arabicPeriod"/>
            </a:pPr>
            <a:r>
              <a:rPr lang="id-ID" dirty="0" smtClean="0"/>
              <a:t>Mengumpulkan data yang tidak perlu, ex: menghitung jumlah kehadiran tidak terkait 7an pelatihan</a:t>
            </a:r>
          </a:p>
          <a:p>
            <a:pPr marL="514350" indent="-514350" eaLnBrk="1" hangingPunct="1">
              <a:buFont typeface="+mj-lt"/>
              <a:buAutoNum type="arabicPeriod"/>
            </a:pPr>
            <a:r>
              <a:rPr lang="id-ID" dirty="0" smtClean="0"/>
              <a:t>Terlalu menitikberatkan pada survei pelanggan</a:t>
            </a:r>
          </a:p>
          <a:p>
            <a:pPr marL="514350" indent="-514350" eaLnBrk="1" hangingPunct="1">
              <a:buFont typeface="+mj-lt"/>
              <a:buAutoNum type="arabicPeriod"/>
            </a:pPr>
            <a:r>
              <a:rPr lang="id-ID" dirty="0" smtClean="0"/>
              <a:t>Eksekutif yang terlalu berfokus pada ukuran detail, seharusnya tanggung jawab bawahannya</a:t>
            </a:r>
          </a:p>
          <a:p>
            <a:pPr marL="514350" indent="-514350" eaLnBrk="1" hangingPunct="1">
              <a:buNone/>
            </a:pPr>
            <a:endParaRPr lang="en-US" dirty="0" smtClean="0"/>
          </a:p>
          <a:p>
            <a:pPr eaLnBrk="1" hangingPunct="1"/>
            <a:endParaRPr lang="id-ID" sz="2400" b="1" dirty="0" smtClean="0">
              <a:latin typeface="Times New Roman" pitchFamily="18" charset="0"/>
            </a:endParaRPr>
          </a:p>
          <a:p>
            <a:pPr eaLnBrk="1" hangingPunct="1"/>
            <a:endParaRPr lang="en-US" sz="2400" b="1" dirty="0"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normAutofit lnSpcReduction="10000"/>
          </a:bodyPr>
          <a:lstStyle/>
          <a:p>
            <a:pPr marL="571500" indent="-571500">
              <a:buAutoNum type="arabicPeriod" startAt="6"/>
            </a:pPr>
            <a:r>
              <a:rPr lang="id-ID" dirty="0" smtClean="0"/>
              <a:t>Ukuran yang tidak terkait dengan rencana strategis, pelaporan hanya berkaitan dengan masa lalu.</a:t>
            </a:r>
          </a:p>
          <a:p>
            <a:pPr marL="571500" indent="-571500">
              <a:buAutoNum type="arabicPeriod" startAt="6"/>
            </a:pPr>
            <a:r>
              <a:rPr lang="id-ID" dirty="0" smtClean="0"/>
              <a:t>Gagal mendefinisikan korelasi/keterkaitan yang praktis antar ukuran yang diterapkan</a:t>
            </a:r>
          </a:p>
          <a:p>
            <a:pPr marL="571500" indent="-571500">
              <a:buNone/>
            </a:pPr>
            <a:r>
              <a:rPr lang="id-ID" dirty="0" smtClean="0"/>
              <a:t>	Kepuasan pelanggan atau karyawan tanpa mengetahui bagaimana hal ini memperbaiki produktivitas, penjualan atau keuntungan.</a:t>
            </a:r>
          </a:p>
          <a:p>
            <a:pPr marL="571500" indent="-571500">
              <a:buAutoNum type="arabicPlain" startAt="8"/>
            </a:pPr>
            <a:r>
              <a:rPr lang="id-ID" dirty="0" smtClean="0"/>
              <a:t>Melaporkan data yang sulit dibaca dan sulit dianalisis</a:t>
            </a:r>
          </a:p>
          <a:p>
            <a:pPr marL="571500" indent="-571500">
              <a:buAutoNum type="arabicPlain" startAt="8"/>
            </a:pPr>
            <a:r>
              <a:rPr lang="id-ID" dirty="0" smtClean="0"/>
              <a:t>Terlalu menitik beratkan pada pengukuran proses bukan hasil</a:t>
            </a:r>
          </a:p>
          <a:p>
            <a:pPr marL="571500" indent="-571500">
              <a:buAutoNum type="arabicPlain" startAt="8"/>
            </a:pPr>
            <a:r>
              <a:rPr lang="id-ID" dirty="0" smtClean="0"/>
              <a:t>Mengukur variabel yang mendorong perilaku keliru.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l" eaLnBrk="1" hangingPunct="1"/>
            <a:r>
              <a:rPr lang="en-US" sz="3200" b="1" smtClean="0">
                <a:solidFill>
                  <a:srgbClr val="A50021"/>
                </a:solidFill>
                <a:latin typeface="Arial" charset="0"/>
                <a:cs typeface="Arial" charset="0"/>
              </a:rPr>
              <a:t>VISI</a:t>
            </a:r>
          </a:p>
        </p:txBody>
      </p:sp>
      <p:sp>
        <p:nvSpPr>
          <p:cNvPr id="25603" name="Rectangle 3"/>
          <p:cNvSpPr>
            <a:spLocks noGrp="1" noChangeArrowheads="1"/>
          </p:cNvSpPr>
          <p:nvPr>
            <p:ph type="body" idx="1"/>
          </p:nvPr>
        </p:nvSpPr>
        <p:spPr/>
        <p:txBody>
          <a:bodyPr>
            <a:normAutofit/>
          </a:bodyPr>
          <a:lstStyle/>
          <a:p>
            <a:pPr eaLnBrk="1" hangingPunct="1"/>
            <a:endParaRPr lang="en-US" dirty="0" smtClean="0"/>
          </a:p>
          <a:p>
            <a:pPr eaLnBrk="1" hangingPunct="1"/>
            <a:r>
              <a:rPr lang="en-US" sz="2400" b="1" dirty="0" err="1" smtClean="0">
                <a:latin typeface="Times New Roman" pitchFamily="18" charset="0"/>
              </a:rPr>
              <a:t>Cita-cita</a:t>
            </a:r>
            <a:r>
              <a:rPr lang="en-US" sz="2400" b="1" dirty="0" smtClean="0">
                <a:latin typeface="Times New Roman" pitchFamily="18" charset="0"/>
              </a:rPr>
              <a:t> </a:t>
            </a:r>
            <a:r>
              <a:rPr lang="en-US" sz="2400" b="1" dirty="0" err="1" smtClean="0">
                <a:latin typeface="Times New Roman" pitchFamily="18" charset="0"/>
              </a:rPr>
              <a:t>sebuah</a:t>
            </a:r>
            <a:r>
              <a:rPr lang="en-US" sz="2400" b="1" dirty="0" smtClean="0">
                <a:latin typeface="Times New Roman" pitchFamily="18" charset="0"/>
              </a:rPr>
              <a:t> </a:t>
            </a:r>
            <a:r>
              <a:rPr lang="en-US" sz="2400" b="1" dirty="0" err="1" smtClean="0">
                <a:latin typeface="Times New Roman" pitchFamily="18" charset="0"/>
              </a:rPr>
              <a:t>organisasi</a:t>
            </a:r>
            <a:r>
              <a:rPr lang="en-US" sz="2400" b="1" dirty="0" smtClean="0">
                <a:latin typeface="Times New Roman" pitchFamily="18" charset="0"/>
              </a:rPr>
              <a:t>/</a:t>
            </a:r>
            <a:r>
              <a:rPr lang="en-US" sz="2400" b="1" dirty="0" err="1" smtClean="0">
                <a:latin typeface="Times New Roman" pitchFamily="18" charset="0"/>
              </a:rPr>
              <a:t>perusahaan</a:t>
            </a:r>
            <a:r>
              <a:rPr lang="en-US" sz="2400" b="1" dirty="0" smtClean="0">
                <a:latin typeface="Times New Roman" pitchFamily="18" charset="0"/>
              </a:rPr>
              <a:t> yang </a:t>
            </a:r>
            <a:r>
              <a:rPr lang="en-US" sz="2400" b="1" dirty="0" err="1" smtClean="0">
                <a:latin typeface="Times New Roman" pitchFamily="18" charset="0"/>
              </a:rPr>
              <a:t>ingin</a:t>
            </a:r>
            <a:r>
              <a:rPr lang="en-US" sz="2400" b="1" dirty="0" smtClean="0">
                <a:latin typeface="Times New Roman" pitchFamily="18" charset="0"/>
              </a:rPr>
              <a:t> </a:t>
            </a:r>
            <a:r>
              <a:rPr lang="en-US" sz="2400" b="1" dirty="0" err="1" smtClean="0">
                <a:latin typeface="Times New Roman" pitchFamily="18" charset="0"/>
              </a:rPr>
              <a:t>dicapai</a:t>
            </a:r>
            <a:r>
              <a:rPr lang="en-US" sz="2400" b="1" dirty="0" smtClean="0">
                <a:latin typeface="Times New Roman" pitchFamily="18" charset="0"/>
              </a:rPr>
              <a:t> </a:t>
            </a:r>
            <a:r>
              <a:rPr lang="en-US" sz="2400" b="1" dirty="0" err="1" smtClean="0">
                <a:latin typeface="Times New Roman" pitchFamily="18" charset="0"/>
              </a:rPr>
              <a:t>di</a:t>
            </a:r>
            <a:r>
              <a:rPr lang="en-US" sz="2400" b="1" dirty="0" smtClean="0">
                <a:latin typeface="Times New Roman" pitchFamily="18" charset="0"/>
              </a:rPr>
              <a:t> </a:t>
            </a:r>
            <a:r>
              <a:rPr lang="en-US" sz="2400" b="1" dirty="0" err="1" smtClean="0">
                <a:latin typeface="Times New Roman" pitchFamily="18" charset="0"/>
              </a:rPr>
              <a:t>masa</a:t>
            </a:r>
            <a:r>
              <a:rPr lang="en-US" sz="2400" b="1" dirty="0" smtClean="0">
                <a:latin typeface="Times New Roman" pitchFamily="18" charset="0"/>
              </a:rPr>
              <a:t> </a:t>
            </a:r>
            <a:r>
              <a:rPr lang="en-US" sz="2400" b="1" dirty="0" err="1" smtClean="0">
                <a:latin typeface="Times New Roman" pitchFamily="18" charset="0"/>
              </a:rPr>
              <a:t>depan</a:t>
            </a:r>
            <a:r>
              <a:rPr lang="id-ID" sz="2400" b="1" dirty="0" smtClean="0">
                <a:latin typeface="Times New Roman" pitchFamily="18" charset="0"/>
              </a:rPr>
              <a:t> (</a:t>
            </a:r>
            <a:r>
              <a:rPr lang="id-ID" sz="2400" b="1" i="1" dirty="0" smtClean="0">
                <a:latin typeface="Times New Roman" pitchFamily="18" charset="0"/>
              </a:rPr>
              <a:t>Want to be</a:t>
            </a:r>
            <a:r>
              <a:rPr lang="id-ID" sz="2400" b="1" dirty="0" smtClean="0">
                <a:latin typeface="Times New Roman" pitchFamily="18" charset="0"/>
              </a:rPr>
              <a:t>)</a:t>
            </a:r>
            <a:endParaRPr lang="en-US" sz="2400" b="1" dirty="0" smtClean="0">
              <a:latin typeface="Times New Roman" pitchFamily="18" charset="0"/>
            </a:endParaRPr>
          </a:p>
          <a:p>
            <a:pPr eaLnBrk="1" hangingPunct="1"/>
            <a:endParaRPr lang="en-US" sz="2400" b="1" dirty="0" smtClean="0">
              <a:latin typeface="Times New Roman" pitchFamily="18" charset="0"/>
            </a:endParaRPr>
          </a:p>
          <a:p>
            <a:pPr eaLnBrk="1" hangingPunct="1"/>
            <a:r>
              <a:rPr lang="en-US" sz="2400" b="1" dirty="0" err="1" smtClean="0">
                <a:latin typeface="Times New Roman" pitchFamily="18" charset="0"/>
              </a:rPr>
              <a:t>Kegunaan</a:t>
            </a:r>
            <a:r>
              <a:rPr lang="en-US" sz="2400" b="1" dirty="0" smtClean="0">
                <a:latin typeface="Times New Roman" pitchFamily="18" charset="0"/>
              </a:rPr>
              <a:t> </a:t>
            </a:r>
            <a:r>
              <a:rPr lang="en-US" sz="2400" b="1" dirty="0" err="1" smtClean="0">
                <a:latin typeface="Times New Roman" pitchFamily="18" charset="0"/>
              </a:rPr>
              <a:t>visi</a:t>
            </a:r>
            <a:endParaRPr lang="id-ID" sz="2400" b="1" dirty="0" smtClean="0">
              <a:latin typeface="Times New Roman" pitchFamily="18" charset="0"/>
            </a:endParaRPr>
          </a:p>
          <a:p>
            <a:pPr lvl="1"/>
            <a:r>
              <a:rPr lang="id-ID" sz="2200" b="1" dirty="0" smtClean="0">
                <a:latin typeface="Times New Roman" pitchFamily="18" charset="0"/>
              </a:rPr>
              <a:t>Penyatuan tujuan, arah dan sasaran perusahaan</a:t>
            </a:r>
          </a:p>
          <a:p>
            <a:pPr lvl="1"/>
            <a:r>
              <a:rPr lang="id-ID" sz="2200" b="1" dirty="0" smtClean="0">
                <a:latin typeface="Times New Roman" pitchFamily="18" charset="0"/>
              </a:rPr>
              <a:t>Dasar untuk pemanfaatan dan alokasi sumber daya serta pengendaliannya</a:t>
            </a:r>
          </a:p>
          <a:p>
            <a:pPr lvl="1"/>
            <a:r>
              <a:rPr lang="id-ID" sz="2200" b="1" dirty="0" smtClean="0">
                <a:latin typeface="Times New Roman" pitchFamily="18" charset="0"/>
              </a:rPr>
              <a:t>Pembentukan dan pembangunan budaya perusahaan</a:t>
            </a:r>
            <a:endParaRPr lang="en-US" sz="2200" b="1" dirty="0" smtClean="0">
              <a:latin typeface="Times New Roman" pitchFamily="18" charset="0"/>
            </a:endParaRPr>
          </a:p>
          <a:p>
            <a:pPr eaLnBrk="1" hangingPunct="1">
              <a:buNone/>
            </a:pPr>
            <a:endParaRPr lang="en-US" sz="2400" b="1" dirty="0" smtClean="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latin typeface="Times New Roman" pitchFamily="18" charset="0"/>
              </a:rPr>
              <a:t>Kriteria</a:t>
            </a:r>
            <a:r>
              <a:rPr lang="en-US" b="1" dirty="0" smtClean="0">
                <a:latin typeface="Times New Roman" pitchFamily="18" charset="0"/>
              </a:rPr>
              <a:t> </a:t>
            </a:r>
            <a:r>
              <a:rPr lang="en-US" b="1" dirty="0" err="1" smtClean="0">
                <a:latin typeface="Times New Roman" pitchFamily="18" charset="0"/>
              </a:rPr>
              <a:t>visi</a:t>
            </a:r>
            <a:r>
              <a:rPr lang="en-US" b="1" dirty="0" smtClean="0">
                <a:latin typeface="Times New Roman" pitchFamily="18" charset="0"/>
              </a:rPr>
              <a:t> yang </a:t>
            </a:r>
            <a:r>
              <a:rPr lang="en-US" b="1" dirty="0" err="1" smtClean="0">
                <a:latin typeface="Times New Roman" pitchFamily="18" charset="0"/>
              </a:rPr>
              <a:t>baik</a:t>
            </a:r>
            <a:endParaRPr lang="id-ID" dirty="0"/>
          </a:p>
        </p:txBody>
      </p:sp>
      <p:sp>
        <p:nvSpPr>
          <p:cNvPr id="3" name="Content Placeholder 2"/>
          <p:cNvSpPr>
            <a:spLocks noGrp="1"/>
          </p:cNvSpPr>
          <p:nvPr>
            <p:ph sz="quarter" idx="1"/>
          </p:nvPr>
        </p:nvSpPr>
        <p:spPr/>
        <p:txBody>
          <a:bodyPr/>
          <a:lstStyle/>
          <a:p>
            <a:r>
              <a:rPr lang="id-ID" dirty="0" smtClean="0"/>
              <a:t>Menyatakan cita-cita atau keinginan perusahaan dimasa depan</a:t>
            </a:r>
          </a:p>
          <a:p>
            <a:r>
              <a:rPr lang="id-ID" dirty="0" smtClean="0"/>
              <a:t>Singkat, jelas, fokus, dan merupakan </a:t>
            </a:r>
            <a:r>
              <a:rPr lang="id-ID" i="1" dirty="0" smtClean="0"/>
              <a:t>standard of excellence</a:t>
            </a:r>
          </a:p>
          <a:p>
            <a:r>
              <a:rPr lang="id-ID" dirty="0" smtClean="0"/>
              <a:t>Realistis dan sesuai dengan kompetensi organisasi</a:t>
            </a:r>
          </a:p>
          <a:p>
            <a:r>
              <a:rPr lang="id-ID" dirty="0" smtClean="0"/>
              <a:t>Atraktif dan mampu menginspirasikan komitmen serta antusiasme</a:t>
            </a:r>
          </a:p>
          <a:p>
            <a:r>
              <a:rPr lang="id-ID" dirty="0" smtClean="0"/>
              <a:t>Mudah diingat dan dimengerti seluruh karyawan serta mengesankan bagi pihak yang berkepentingan</a:t>
            </a:r>
          </a:p>
          <a:p>
            <a:r>
              <a:rPr lang="id-ID" dirty="0" smtClean="0"/>
              <a:t>Dapat ditelusuri tingkat pencapaiannya.</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57188" y="0"/>
            <a:ext cx="8229600" cy="642918"/>
          </a:xfrm>
        </p:spPr>
        <p:txBody>
          <a:bodyPr/>
          <a:lstStyle/>
          <a:p>
            <a:pPr algn="l" eaLnBrk="1" hangingPunct="1"/>
            <a:r>
              <a:rPr lang="en-US" sz="2400" b="1" dirty="0" err="1" smtClean="0">
                <a:solidFill>
                  <a:srgbClr val="A50021"/>
                </a:solidFill>
                <a:latin typeface="Arial" charset="0"/>
                <a:cs typeface="Arial" charset="0"/>
              </a:rPr>
              <a:t>Daftar</a:t>
            </a:r>
            <a:r>
              <a:rPr lang="en-US" sz="2400" b="1" dirty="0" smtClean="0">
                <a:solidFill>
                  <a:srgbClr val="A50021"/>
                </a:solidFill>
                <a:latin typeface="Arial" charset="0"/>
                <a:cs typeface="Arial" charset="0"/>
              </a:rPr>
              <a:t> </a:t>
            </a:r>
            <a:r>
              <a:rPr lang="en-US" sz="2400" b="1" dirty="0" err="1" smtClean="0">
                <a:solidFill>
                  <a:srgbClr val="A50021"/>
                </a:solidFill>
                <a:latin typeface="Arial" charset="0"/>
                <a:cs typeface="Arial" charset="0"/>
              </a:rPr>
              <a:t>Kata-kata</a:t>
            </a:r>
            <a:r>
              <a:rPr lang="en-US" sz="2400" b="1" dirty="0" smtClean="0">
                <a:solidFill>
                  <a:srgbClr val="A50021"/>
                </a:solidFill>
                <a:latin typeface="Arial" charset="0"/>
                <a:cs typeface="Arial" charset="0"/>
              </a:rPr>
              <a:t> </a:t>
            </a:r>
            <a:r>
              <a:rPr lang="en-US" sz="2400" b="1" dirty="0" err="1" smtClean="0">
                <a:solidFill>
                  <a:srgbClr val="A50021"/>
                </a:solidFill>
                <a:latin typeface="Arial" charset="0"/>
                <a:cs typeface="Arial" charset="0"/>
              </a:rPr>
              <a:t>dalam</a:t>
            </a:r>
            <a:r>
              <a:rPr lang="en-US" sz="2400" b="1" dirty="0" smtClean="0">
                <a:solidFill>
                  <a:srgbClr val="A50021"/>
                </a:solidFill>
                <a:latin typeface="Arial" charset="0"/>
                <a:cs typeface="Arial" charset="0"/>
              </a:rPr>
              <a:t> </a:t>
            </a:r>
            <a:r>
              <a:rPr lang="en-US" sz="2400" b="1" dirty="0" err="1" smtClean="0">
                <a:solidFill>
                  <a:srgbClr val="A50021"/>
                </a:solidFill>
                <a:latin typeface="Arial" charset="0"/>
                <a:cs typeface="Arial" charset="0"/>
              </a:rPr>
              <a:t>Menyusun</a:t>
            </a:r>
            <a:r>
              <a:rPr lang="en-US" sz="2400" b="1" dirty="0" smtClean="0">
                <a:solidFill>
                  <a:srgbClr val="A50021"/>
                </a:solidFill>
                <a:latin typeface="Arial" charset="0"/>
                <a:cs typeface="Arial" charset="0"/>
              </a:rPr>
              <a:t> </a:t>
            </a:r>
            <a:r>
              <a:rPr lang="en-US" sz="2400" b="1" dirty="0" err="1" smtClean="0">
                <a:solidFill>
                  <a:srgbClr val="A50021"/>
                </a:solidFill>
                <a:latin typeface="Arial" charset="0"/>
                <a:cs typeface="Arial" charset="0"/>
              </a:rPr>
              <a:t>Visi</a:t>
            </a:r>
            <a:r>
              <a:rPr lang="en-US" sz="2400" b="1" dirty="0" smtClean="0">
                <a:solidFill>
                  <a:srgbClr val="A50021"/>
                </a:solidFill>
                <a:latin typeface="Arial" charset="0"/>
                <a:cs typeface="Arial" charset="0"/>
              </a:rPr>
              <a:t> </a:t>
            </a:r>
            <a:r>
              <a:rPr lang="en-US" sz="2400" b="1" dirty="0" err="1" smtClean="0">
                <a:solidFill>
                  <a:srgbClr val="A50021"/>
                </a:solidFill>
                <a:latin typeface="Arial" charset="0"/>
                <a:cs typeface="Arial" charset="0"/>
              </a:rPr>
              <a:t>Organisasi</a:t>
            </a:r>
            <a:endParaRPr lang="en-US" sz="2400" b="1" dirty="0" smtClean="0">
              <a:solidFill>
                <a:srgbClr val="A50021"/>
              </a:solidFill>
              <a:latin typeface="Arial" charset="0"/>
              <a:cs typeface="Arial" charset="0"/>
            </a:endParaRPr>
          </a:p>
        </p:txBody>
      </p:sp>
      <p:graphicFrame>
        <p:nvGraphicFramePr>
          <p:cNvPr id="4" name="Table 3"/>
          <p:cNvGraphicFramePr>
            <a:graphicFrameLocks noGrp="1"/>
          </p:cNvGraphicFramePr>
          <p:nvPr/>
        </p:nvGraphicFramePr>
        <p:xfrm>
          <a:off x="0" y="857208"/>
          <a:ext cx="9001188" cy="6000792"/>
        </p:xfrm>
        <a:graphic>
          <a:graphicData uri="http://schemas.openxmlformats.org/drawingml/2006/table">
            <a:tbl>
              <a:tblPr firstRow="1" bandRow="1">
                <a:tableStyleId>{D113A9D2-9D6B-4929-AA2D-F23B5EE8CBE7}</a:tableStyleId>
              </a:tblPr>
              <a:tblGrid>
                <a:gridCol w="2571736"/>
                <a:gridCol w="3214710"/>
                <a:gridCol w="3214742"/>
              </a:tblGrid>
              <a:tr h="654267">
                <a:tc gridSpan="3">
                  <a:txBody>
                    <a:bodyPr/>
                    <a:lstStyle/>
                    <a:p>
                      <a:pPr algn="ctr"/>
                      <a:r>
                        <a:rPr lang="en-US" sz="2800" dirty="0" smtClean="0">
                          <a:latin typeface="Arial" pitchFamily="34" charset="0"/>
                          <a:cs typeface="Arial" pitchFamily="34" charset="0"/>
                        </a:rPr>
                        <a:t>Vision Generator</a:t>
                      </a:r>
                      <a:endParaRPr lang="en-US" sz="2800" dirty="0">
                        <a:latin typeface="Arial" pitchFamily="34" charset="0"/>
                        <a:cs typeface="Arial" pitchFamily="34" charset="0"/>
                      </a:endParaRPr>
                    </a:p>
                  </a:txBody>
                  <a:tcPr>
                    <a:solidFill>
                      <a:srgbClr val="333399"/>
                    </a:solidFill>
                  </a:tcPr>
                </a:tc>
                <a:tc hMerge="1">
                  <a:txBody>
                    <a:bodyPr/>
                    <a:lstStyle/>
                    <a:p>
                      <a:endParaRPr lang="en-US" dirty="0"/>
                    </a:p>
                  </a:txBody>
                  <a:tcPr/>
                </a:tc>
                <a:tc hMerge="1">
                  <a:txBody>
                    <a:bodyPr/>
                    <a:lstStyle/>
                    <a:p>
                      <a:endParaRPr lang="en-US" dirty="0"/>
                    </a:p>
                  </a:txBody>
                  <a:tcPr/>
                </a:tc>
              </a:tr>
              <a:tr h="1988939">
                <a:tc>
                  <a:txBody>
                    <a:bodyPr/>
                    <a:lstStyle/>
                    <a:p>
                      <a:r>
                        <a:rPr lang="en-US" sz="1400" b="1" dirty="0" err="1" smtClean="0">
                          <a:latin typeface="Arial" pitchFamily="34" charset="0"/>
                          <a:cs typeface="Arial" pitchFamily="34" charset="0"/>
                        </a:rPr>
                        <a:t>Daftar</a:t>
                      </a:r>
                      <a:r>
                        <a:rPr lang="en-US" sz="1400" b="1" dirty="0" smtClean="0">
                          <a:latin typeface="Arial" pitchFamily="34" charset="0"/>
                          <a:cs typeface="Arial" pitchFamily="34" charset="0"/>
                        </a:rPr>
                        <a:t> A :</a:t>
                      </a:r>
                    </a:p>
                    <a:p>
                      <a:pPr>
                        <a:buFont typeface="Arial" pitchFamily="34" charset="0"/>
                        <a:buChar char="•"/>
                      </a:pPr>
                      <a:r>
                        <a:rPr lang="en-US" sz="1400" dirty="0" smtClean="0">
                          <a:latin typeface="Arial" pitchFamily="34" charset="0"/>
                          <a:cs typeface="Arial" pitchFamily="34" charset="0"/>
                        </a:rPr>
                        <a:t> </a:t>
                      </a:r>
                      <a:r>
                        <a:rPr lang="en-US" sz="1400" i="1" dirty="0" smtClean="0">
                          <a:latin typeface="Arial" pitchFamily="34" charset="0"/>
                          <a:cs typeface="Arial" pitchFamily="34" charset="0"/>
                        </a:rPr>
                        <a:t>World Class</a:t>
                      </a:r>
                    </a:p>
                    <a:p>
                      <a:pPr>
                        <a:buFont typeface="Arial" pitchFamily="34" charset="0"/>
                        <a:buChar char="•"/>
                      </a:pPr>
                      <a:r>
                        <a:rPr lang="en-US" sz="1400" i="1" dirty="0" smtClean="0">
                          <a:latin typeface="Arial" pitchFamily="34" charset="0"/>
                          <a:cs typeface="Arial" pitchFamily="34" charset="0"/>
                        </a:rPr>
                        <a:t> Leading</a:t>
                      </a:r>
                    </a:p>
                    <a:p>
                      <a:pPr>
                        <a:buFont typeface="Arial" pitchFamily="34" charset="0"/>
                        <a:buChar char="•"/>
                      </a:pPr>
                      <a:r>
                        <a:rPr lang="en-US" sz="1400" i="1" dirty="0" smtClean="0">
                          <a:latin typeface="Arial" pitchFamily="34" charset="0"/>
                          <a:cs typeface="Arial" pitchFamily="34" charset="0"/>
                        </a:rPr>
                        <a:t> Benchmark</a:t>
                      </a:r>
                    </a:p>
                    <a:p>
                      <a:pPr>
                        <a:buFont typeface="Arial" pitchFamily="34" charset="0"/>
                        <a:buChar char="•"/>
                      </a:pPr>
                      <a:r>
                        <a:rPr lang="en-US" sz="1400" i="1" dirty="0" smtClean="0">
                          <a:latin typeface="Arial" pitchFamily="34" charset="0"/>
                          <a:cs typeface="Arial" pitchFamily="34" charset="0"/>
                        </a:rPr>
                        <a:t> Biggest</a:t>
                      </a:r>
                    </a:p>
                    <a:p>
                      <a:pPr>
                        <a:buFont typeface="Arial" pitchFamily="34" charset="0"/>
                        <a:buChar char="•"/>
                      </a:pPr>
                      <a:r>
                        <a:rPr lang="en-US" sz="1400" i="1" dirty="0" smtClean="0">
                          <a:latin typeface="Arial" pitchFamily="34" charset="0"/>
                          <a:cs typeface="Arial" pitchFamily="34" charset="0"/>
                        </a:rPr>
                        <a:t> World’s best</a:t>
                      </a:r>
                    </a:p>
                    <a:p>
                      <a:pPr>
                        <a:buFont typeface="Arial" pitchFamily="34" charset="0"/>
                        <a:buChar char="•"/>
                      </a:pPr>
                      <a:r>
                        <a:rPr lang="en-US" sz="1400" i="1" dirty="0" smtClean="0">
                          <a:latin typeface="Arial" pitchFamily="34" charset="0"/>
                          <a:cs typeface="Arial" pitchFamily="34" charset="0"/>
                        </a:rPr>
                        <a:t> Preferred</a:t>
                      </a:r>
                    </a:p>
                    <a:p>
                      <a:pPr>
                        <a:buFont typeface="Arial" pitchFamily="34" charset="0"/>
                        <a:buChar char="•"/>
                      </a:pPr>
                      <a:r>
                        <a:rPr lang="en-US" sz="1400" i="1" dirty="0" smtClean="0">
                          <a:latin typeface="Arial" pitchFamily="34" charset="0"/>
                          <a:cs typeface="Arial" pitchFamily="34" charset="0"/>
                        </a:rPr>
                        <a:t> Number</a:t>
                      </a:r>
                      <a:r>
                        <a:rPr lang="en-US" sz="1400" i="1" baseline="0" dirty="0" smtClean="0">
                          <a:latin typeface="Arial" pitchFamily="34" charset="0"/>
                          <a:cs typeface="Arial" pitchFamily="34" charset="0"/>
                        </a:rPr>
                        <a:t> one</a:t>
                      </a:r>
                      <a:endParaRPr lang="en-US" sz="1400" i="1" dirty="0">
                        <a:latin typeface="Arial" pitchFamily="34" charset="0"/>
                        <a:cs typeface="Arial" pitchFamily="34" charset="0"/>
                      </a:endParaRPr>
                    </a:p>
                  </a:txBody>
                  <a:tcPr>
                    <a:solidFill>
                      <a:schemeClr val="tx2">
                        <a:lumMod val="60000"/>
                        <a:lumOff val="40000"/>
                        <a:alpha val="20000"/>
                      </a:schemeClr>
                    </a:solidFill>
                  </a:tcPr>
                </a:tc>
                <a:tc>
                  <a:txBody>
                    <a:bodyPr/>
                    <a:lstStyle/>
                    <a:p>
                      <a:r>
                        <a:rPr lang="en-US" sz="1400" b="1" dirty="0" err="1" smtClean="0">
                          <a:latin typeface="Arial" pitchFamily="34" charset="0"/>
                          <a:cs typeface="Arial" pitchFamily="34" charset="0"/>
                        </a:rPr>
                        <a:t>Daftar</a:t>
                      </a:r>
                      <a:r>
                        <a:rPr lang="en-US" sz="1400" b="1" baseline="0" dirty="0" smtClean="0">
                          <a:latin typeface="Arial" pitchFamily="34" charset="0"/>
                          <a:cs typeface="Arial" pitchFamily="34" charset="0"/>
                        </a:rPr>
                        <a:t> B :</a:t>
                      </a:r>
                    </a:p>
                    <a:p>
                      <a:pPr>
                        <a:buFont typeface="Arial" pitchFamily="34" charset="0"/>
                        <a:buChar char="•"/>
                      </a:pPr>
                      <a:r>
                        <a:rPr lang="en-US" sz="1400" i="1" dirty="0" smtClean="0">
                          <a:latin typeface="Arial" pitchFamily="34" charset="0"/>
                          <a:cs typeface="Arial" pitchFamily="34" charset="0"/>
                        </a:rPr>
                        <a:t> Producer</a:t>
                      </a:r>
                    </a:p>
                    <a:p>
                      <a:pPr>
                        <a:buFont typeface="Arial" pitchFamily="34" charset="0"/>
                        <a:buChar char="•"/>
                      </a:pPr>
                      <a:r>
                        <a:rPr lang="en-US" sz="1400" i="1" baseline="0" dirty="0" smtClean="0">
                          <a:latin typeface="Arial" pitchFamily="34" charset="0"/>
                          <a:cs typeface="Arial" pitchFamily="34" charset="0"/>
                        </a:rPr>
                        <a:t> Manufacturer</a:t>
                      </a:r>
                    </a:p>
                    <a:p>
                      <a:pPr>
                        <a:buFont typeface="Arial" pitchFamily="34" charset="0"/>
                        <a:buChar char="•"/>
                      </a:pPr>
                      <a:r>
                        <a:rPr lang="en-US" sz="1400" i="1" baseline="0" dirty="0" smtClean="0">
                          <a:latin typeface="Arial" pitchFamily="34" charset="0"/>
                          <a:cs typeface="Arial" pitchFamily="34" charset="0"/>
                        </a:rPr>
                        <a:t> Provider</a:t>
                      </a:r>
                    </a:p>
                    <a:p>
                      <a:pPr>
                        <a:buFont typeface="Arial" pitchFamily="34" charset="0"/>
                        <a:buChar char="•"/>
                      </a:pPr>
                      <a:r>
                        <a:rPr lang="en-US" sz="1400" i="1" baseline="0" dirty="0" smtClean="0">
                          <a:latin typeface="Arial" pitchFamily="34" charset="0"/>
                          <a:cs typeface="Arial" pitchFamily="34" charset="0"/>
                        </a:rPr>
                        <a:t> Distributor</a:t>
                      </a:r>
                    </a:p>
                    <a:p>
                      <a:pPr>
                        <a:buFont typeface="Arial" pitchFamily="34" charset="0"/>
                        <a:buChar char="•"/>
                      </a:pPr>
                      <a:r>
                        <a:rPr lang="en-US" sz="1400" i="1" baseline="0" dirty="0" smtClean="0">
                          <a:latin typeface="Arial" pitchFamily="34" charset="0"/>
                          <a:cs typeface="Arial" pitchFamily="34" charset="0"/>
                        </a:rPr>
                        <a:t> Developer</a:t>
                      </a:r>
                    </a:p>
                    <a:p>
                      <a:pPr>
                        <a:buFont typeface="Arial" pitchFamily="34" charset="0"/>
                        <a:buChar char="•"/>
                      </a:pPr>
                      <a:r>
                        <a:rPr lang="en-US" sz="1400" i="1" baseline="0" dirty="0" smtClean="0">
                          <a:latin typeface="Arial" pitchFamily="34" charset="0"/>
                          <a:cs typeface="Arial" pitchFamily="34" charset="0"/>
                        </a:rPr>
                        <a:t> Processor</a:t>
                      </a:r>
                    </a:p>
                    <a:p>
                      <a:pPr>
                        <a:buFont typeface="Arial" pitchFamily="34" charset="0"/>
                        <a:buChar char="•"/>
                      </a:pPr>
                      <a:r>
                        <a:rPr lang="en-US" sz="1400" i="1" baseline="0" dirty="0" smtClean="0">
                          <a:latin typeface="Arial" pitchFamily="34" charset="0"/>
                          <a:cs typeface="Arial" pitchFamily="34" charset="0"/>
                        </a:rPr>
                        <a:t> </a:t>
                      </a:r>
                      <a:r>
                        <a:rPr lang="en-US" sz="1400" i="1" baseline="0" dirty="0" err="1" smtClean="0">
                          <a:latin typeface="Arial" pitchFamily="34" charset="0"/>
                          <a:cs typeface="Arial" pitchFamily="34" charset="0"/>
                        </a:rPr>
                        <a:t>Suplier</a:t>
                      </a:r>
                      <a:endParaRPr lang="en-US" sz="1400" i="1" baseline="0" dirty="0" smtClean="0">
                        <a:latin typeface="Arial" pitchFamily="34" charset="0"/>
                        <a:cs typeface="Arial" pitchFamily="34" charset="0"/>
                      </a:endParaRPr>
                    </a:p>
                    <a:p>
                      <a:pPr>
                        <a:buFont typeface="Arial" pitchFamily="34" charset="0"/>
                        <a:buChar char="•"/>
                      </a:pPr>
                      <a:r>
                        <a:rPr lang="en-US" sz="1400" i="1" baseline="0" dirty="0" smtClean="0">
                          <a:latin typeface="Arial" pitchFamily="34" charset="0"/>
                          <a:cs typeface="Arial" pitchFamily="34" charset="0"/>
                        </a:rPr>
                        <a:t>Facilitator</a:t>
                      </a:r>
                      <a:endParaRPr lang="en-US" sz="1400" i="1" dirty="0">
                        <a:latin typeface="Arial" pitchFamily="34" charset="0"/>
                        <a:cs typeface="Arial" pitchFamily="34" charset="0"/>
                      </a:endParaRPr>
                    </a:p>
                  </a:txBody>
                  <a:tcPr>
                    <a:solidFill>
                      <a:schemeClr val="tx2">
                        <a:lumMod val="60000"/>
                        <a:lumOff val="40000"/>
                        <a:alpha val="20000"/>
                      </a:schemeClr>
                    </a:solidFill>
                  </a:tcPr>
                </a:tc>
                <a:tc>
                  <a:txBody>
                    <a:bodyPr/>
                    <a:lstStyle/>
                    <a:p>
                      <a:r>
                        <a:rPr lang="en-US" sz="1400" b="1" dirty="0" err="1" smtClean="0">
                          <a:latin typeface="Arial" pitchFamily="34" charset="0"/>
                          <a:cs typeface="Arial" pitchFamily="34" charset="0"/>
                        </a:rPr>
                        <a:t>Daftar</a:t>
                      </a:r>
                      <a:r>
                        <a:rPr lang="en-US" sz="1400" b="1" dirty="0" smtClean="0">
                          <a:latin typeface="Arial" pitchFamily="34" charset="0"/>
                          <a:cs typeface="Arial" pitchFamily="34" charset="0"/>
                        </a:rPr>
                        <a:t> C :</a:t>
                      </a:r>
                    </a:p>
                    <a:p>
                      <a:pPr>
                        <a:buFont typeface="Arial" pitchFamily="34" charset="0"/>
                        <a:buChar char="•"/>
                      </a:pPr>
                      <a:r>
                        <a:rPr lang="en-US" sz="1400" dirty="0" smtClean="0">
                          <a:latin typeface="Arial" pitchFamily="34" charset="0"/>
                          <a:cs typeface="Arial" pitchFamily="34" charset="0"/>
                        </a:rPr>
                        <a:t> </a:t>
                      </a:r>
                      <a:r>
                        <a:rPr lang="en-US" sz="1400" i="1" dirty="0" smtClean="0">
                          <a:latin typeface="Arial" pitchFamily="34" charset="0"/>
                          <a:cs typeface="Arial" pitchFamily="34" charset="0"/>
                        </a:rPr>
                        <a:t>Leading-edge</a:t>
                      </a:r>
                    </a:p>
                    <a:p>
                      <a:pPr>
                        <a:buFont typeface="Arial" pitchFamily="34" charset="0"/>
                        <a:buChar char="•"/>
                      </a:pPr>
                      <a:r>
                        <a:rPr lang="en-US" sz="1400" i="1" baseline="0" dirty="0" smtClean="0">
                          <a:latin typeface="Arial" pitchFamily="34" charset="0"/>
                          <a:cs typeface="Arial" pitchFamily="34" charset="0"/>
                        </a:rPr>
                        <a:t> Innovative</a:t>
                      </a:r>
                    </a:p>
                    <a:p>
                      <a:pPr>
                        <a:buFont typeface="Arial" pitchFamily="34" charset="0"/>
                        <a:buChar char="•"/>
                      </a:pPr>
                      <a:r>
                        <a:rPr lang="en-US" sz="1400" i="1" baseline="0" dirty="0" smtClean="0">
                          <a:latin typeface="Arial" pitchFamily="34" charset="0"/>
                          <a:cs typeface="Arial" pitchFamily="34" charset="0"/>
                        </a:rPr>
                        <a:t> Market-driven</a:t>
                      </a:r>
                    </a:p>
                    <a:p>
                      <a:pPr>
                        <a:buFont typeface="Arial" pitchFamily="34" charset="0"/>
                        <a:buChar char="•"/>
                      </a:pPr>
                      <a:r>
                        <a:rPr lang="en-US" sz="1400" i="1" baseline="0" dirty="0" smtClean="0">
                          <a:latin typeface="Arial" pitchFamily="34" charset="0"/>
                          <a:cs typeface="Arial" pitchFamily="34" charset="0"/>
                        </a:rPr>
                        <a:t> Value-added</a:t>
                      </a:r>
                    </a:p>
                    <a:p>
                      <a:pPr>
                        <a:buFont typeface="Arial" pitchFamily="34" charset="0"/>
                        <a:buChar char="•"/>
                      </a:pPr>
                      <a:r>
                        <a:rPr lang="en-US" sz="1400" i="1" baseline="0" dirty="0" smtClean="0">
                          <a:latin typeface="Arial" pitchFamily="34" charset="0"/>
                          <a:cs typeface="Arial" pitchFamily="34" charset="0"/>
                        </a:rPr>
                        <a:t> Benchmark-level</a:t>
                      </a:r>
                    </a:p>
                    <a:p>
                      <a:pPr>
                        <a:buFont typeface="Arial" pitchFamily="34" charset="0"/>
                        <a:buChar char="•"/>
                      </a:pPr>
                      <a:r>
                        <a:rPr lang="en-US" sz="1400" i="1" baseline="0" dirty="0" smtClean="0">
                          <a:latin typeface="Arial" pitchFamily="34" charset="0"/>
                          <a:cs typeface="Arial" pitchFamily="34" charset="0"/>
                        </a:rPr>
                        <a:t> Highest quality</a:t>
                      </a:r>
                    </a:p>
                    <a:p>
                      <a:pPr>
                        <a:buFont typeface="Arial" pitchFamily="34" charset="0"/>
                        <a:buChar char="•"/>
                      </a:pPr>
                      <a:r>
                        <a:rPr lang="en-US" sz="1400" i="1" baseline="0" dirty="0" smtClean="0">
                          <a:latin typeface="Arial" pitchFamily="34" charset="0"/>
                          <a:cs typeface="Arial" pitchFamily="34" charset="0"/>
                        </a:rPr>
                        <a:t> Cost effective</a:t>
                      </a:r>
                    </a:p>
                    <a:p>
                      <a:pPr>
                        <a:buFont typeface="Arial" pitchFamily="34" charset="0"/>
                        <a:buChar char="•"/>
                      </a:pPr>
                      <a:r>
                        <a:rPr lang="en-US" sz="1400" i="1" baseline="0" dirty="0" smtClean="0">
                          <a:latin typeface="Arial" pitchFamily="34" charset="0"/>
                          <a:cs typeface="Arial" pitchFamily="34" charset="0"/>
                        </a:rPr>
                        <a:t> Customer focused</a:t>
                      </a:r>
                      <a:endParaRPr lang="en-US" sz="1400" i="1" dirty="0">
                        <a:latin typeface="Arial" pitchFamily="34" charset="0"/>
                        <a:cs typeface="Arial" pitchFamily="34" charset="0"/>
                      </a:endParaRPr>
                    </a:p>
                  </a:txBody>
                  <a:tcPr>
                    <a:solidFill>
                      <a:schemeClr val="tx2">
                        <a:lumMod val="60000"/>
                        <a:lumOff val="40000"/>
                        <a:alpha val="20000"/>
                      </a:schemeClr>
                    </a:solidFill>
                  </a:tcPr>
                </a:tc>
              </a:tr>
              <a:tr h="1686111">
                <a:tc>
                  <a:txBody>
                    <a:bodyPr/>
                    <a:lstStyle/>
                    <a:p>
                      <a:r>
                        <a:rPr lang="en-US" sz="1400" b="1" dirty="0" err="1" smtClean="0">
                          <a:latin typeface="Arial" pitchFamily="34" charset="0"/>
                          <a:cs typeface="Arial" pitchFamily="34" charset="0"/>
                        </a:rPr>
                        <a:t>Daftar</a:t>
                      </a:r>
                      <a:r>
                        <a:rPr lang="en-US" sz="1400" b="1" dirty="0" smtClean="0">
                          <a:latin typeface="Arial" pitchFamily="34" charset="0"/>
                          <a:cs typeface="Arial" pitchFamily="34" charset="0"/>
                        </a:rPr>
                        <a:t> D :</a:t>
                      </a:r>
                    </a:p>
                    <a:p>
                      <a:pPr>
                        <a:buFont typeface="Arial" pitchFamily="34" charset="0"/>
                        <a:buChar char="•"/>
                      </a:pPr>
                      <a:r>
                        <a:rPr lang="en-US" sz="1400" i="1" dirty="0" smtClean="0">
                          <a:latin typeface="Arial" pitchFamily="34" charset="0"/>
                          <a:cs typeface="Arial" pitchFamily="34" charset="0"/>
                        </a:rPr>
                        <a:t> Solutions</a:t>
                      </a:r>
                    </a:p>
                    <a:p>
                      <a:pPr>
                        <a:buFont typeface="Arial" pitchFamily="34" charset="0"/>
                        <a:buChar char="•"/>
                      </a:pPr>
                      <a:r>
                        <a:rPr lang="en-US" sz="1400" i="1" dirty="0" smtClean="0">
                          <a:latin typeface="Arial" pitchFamily="34" charset="0"/>
                          <a:cs typeface="Arial" pitchFamily="34" charset="0"/>
                        </a:rPr>
                        <a:t> Products</a:t>
                      </a:r>
                    </a:p>
                    <a:p>
                      <a:pPr>
                        <a:buFont typeface="Arial" pitchFamily="34" charset="0"/>
                        <a:buChar char="•"/>
                      </a:pPr>
                      <a:r>
                        <a:rPr lang="en-US" sz="1400" i="1" dirty="0" smtClean="0">
                          <a:latin typeface="Arial" pitchFamily="34" charset="0"/>
                          <a:cs typeface="Arial" pitchFamily="34" charset="0"/>
                        </a:rPr>
                        <a:t> Services</a:t>
                      </a:r>
                    </a:p>
                    <a:p>
                      <a:pPr>
                        <a:buFont typeface="Arial" pitchFamily="34" charset="0"/>
                        <a:buChar char="•"/>
                      </a:pPr>
                      <a:r>
                        <a:rPr lang="en-US" sz="1400" i="1" dirty="0" smtClean="0">
                          <a:latin typeface="Arial" pitchFamily="34" charset="0"/>
                          <a:cs typeface="Arial" pitchFamily="34" charset="0"/>
                        </a:rPr>
                        <a:t> Systems</a:t>
                      </a:r>
                    </a:p>
                    <a:p>
                      <a:pPr>
                        <a:buFont typeface="Arial" pitchFamily="34" charset="0"/>
                        <a:buChar char="•"/>
                      </a:pPr>
                      <a:r>
                        <a:rPr lang="en-US" sz="1400" i="1" dirty="0" smtClean="0">
                          <a:latin typeface="Arial" pitchFamily="34" charset="0"/>
                          <a:cs typeface="Arial" pitchFamily="34" charset="0"/>
                        </a:rPr>
                        <a:t> Data</a:t>
                      </a:r>
                    </a:p>
                    <a:p>
                      <a:pPr>
                        <a:buFont typeface="Arial" pitchFamily="34" charset="0"/>
                        <a:buChar char="•"/>
                      </a:pPr>
                      <a:r>
                        <a:rPr lang="en-US" sz="1400" i="1" dirty="0" smtClean="0">
                          <a:latin typeface="Arial" pitchFamily="34" charset="0"/>
                          <a:cs typeface="Arial" pitchFamily="34" charset="0"/>
                        </a:rPr>
                        <a:t> Materials</a:t>
                      </a:r>
                      <a:endParaRPr lang="en-US" sz="1400" i="1" dirty="0">
                        <a:latin typeface="Arial" pitchFamily="34" charset="0"/>
                        <a:cs typeface="Arial" pitchFamily="34" charset="0"/>
                      </a:endParaRPr>
                    </a:p>
                  </a:txBody>
                  <a:tcPr>
                    <a:solidFill>
                      <a:srgbClr val="333399"/>
                    </a:solidFill>
                  </a:tcPr>
                </a:tc>
                <a:tc>
                  <a:txBody>
                    <a:bodyPr/>
                    <a:lstStyle/>
                    <a:p>
                      <a:r>
                        <a:rPr lang="en-US" sz="1400" b="1" dirty="0" err="1" smtClean="0">
                          <a:latin typeface="Arial" pitchFamily="34" charset="0"/>
                          <a:cs typeface="Arial" pitchFamily="34" charset="0"/>
                        </a:rPr>
                        <a:t>Daftar</a:t>
                      </a:r>
                      <a:r>
                        <a:rPr lang="en-US" sz="1400" b="1" dirty="0" smtClean="0">
                          <a:latin typeface="Arial" pitchFamily="34" charset="0"/>
                          <a:cs typeface="Arial" pitchFamily="34" charset="0"/>
                        </a:rPr>
                        <a:t> E :</a:t>
                      </a:r>
                    </a:p>
                    <a:p>
                      <a:pPr>
                        <a:buFont typeface="Arial" pitchFamily="34" charset="0"/>
                        <a:buChar char="•"/>
                      </a:pPr>
                      <a:r>
                        <a:rPr lang="en-US" sz="1400" dirty="0" smtClean="0">
                          <a:latin typeface="Arial" pitchFamily="34" charset="0"/>
                          <a:cs typeface="Arial" pitchFamily="34" charset="0"/>
                        </a:rPr>
                        <a:t> </a:t>
                      </a:r>
                      <a:r>
                        <a:rPr lang="en-US" sz="1400" i="1" dirty="0" smtClean="0">
                          <a:latin typeface="Arial" pitchFamily="34" charset="0"/>
                          <a:cs typeface="Arial" pitchFamily="34" charset="0"/>
                        </a:rPr>
                        <a:t>empowered employees</a:t>
                      </a:r>
                    </a:p>
                    <a:p>
                      <a:pPr>
                        <a:buFont typeface="Arial" pitchFamily="34" charset="0"/>
                        <a:buChar char="•"/>
                      </a:pPr>
                      <a:r>
                        <a:rPr lang="en-US" sz="1400" i="1" dirty="0" smtClean="0">
                          <a:latin typeface="Arial" pitchFamily="34" charset="0"/>
                          <a:cs typeface="Arial" pitchFamily="34" charset="0"/>
                        </a:rPr>
                        <a:t> highest quality materials</a:t>
                      </a:r>
                    </a:p>
                    <a:p>
                      <a:pPr>
                        <a:buFont typeface="Arial" pitchFamily="34" charset="0"/>
                        <a:buChar char="•"/>
                      </a:pPr>
                      <a:r>
                        <a:rPr lang="en-US" sz="1400" i="1" dirty="0" smtClean="0">
                          <a:latin typeface="Arial" pitchFamily="34" charset="0"/>
                          <a:cs typeface="Arial" pitchFamily="34" charset="0"/>
                        </a:rPr>
                        <a:t> the best</a:t>
                      </a:r>
                      <a:r>
                        <a:rPr lang="en-US" sz="1400" i="1" baseline="0" dirty="0" smtClean="0">
                          <a:latin typeface="Arial" pitchFamily="34" charset="0"/>
                          <a:cs typeface="Arial" pitchFamily="34" charset="0"/>
                        </a:rPr>
                        <a:t> technology</a:t>
                      </a:r>
                    </a:p>
                    <a:p>
                      <a:pPr>
                        <a:buFont typeface="Arial" pitchFamily="34" charset="0"/>
                        <a:buChar char="•"/>
                      </a:pPr>
                      <a:r>
                        <a:rPr lang="en-US" sz="1400" i="1" baseline="0" dirty="0" smtClean="0">
                          <a:latin typeface="Arial" pitchFamily="34" charset="0"/>
                          <a:cs typeface="Arial" pitchFamily="34" charset="0"/>
                        </a:rPr>
                        <a:t> high-performance teams</a:t>
                      </a:r>
                    </a:p>
                    <a:p>
                      <a:pPr>
                        <a:buFont typeface="Arial" pitchFamily="34" charset="0"/>
                        <a:buChar char="•"/>
                      </a:pPr>
                      <a:r>
                        <a:rPr lang="en-US" sz="1400" i="1" baseline="0" dirty="0" smtClean="0">
                          <a:latin typeface="Arial" pitchFamily="34" charset="0"/>
                          <a:cs typeface="Arial" pitchFamily="34" charset="0"/>
                        </a:rPr>
                        <a:t> new paradigms</a:t>
                      </a:r>
                    </a:p>
                    <a:p>
                      <a:pPr>
                        <a:buFont typeface="Arial" pitchFamily="34" charset="0"/>
                        <a:buChar char="•"/>
                      </a:pPr>
                      <a:r>
                        <a:rPr lang="en-US" sz="1400" i="1" baseline="0" dirty="0" smtClean="0">
                          <a:latin typeface="Arial" pitchFamily="34" charset="0"/>
                          <a:cs typeface="Arial" pitchFamily="34" charset="0"/>
                        </a:rPr>
                        <a:t> leading-edge systems</a:t>
                      </a:r>
                    </a:p>
                  </a:txBody>
                  <a:tcPr>
                    <a:solidFill>
                      <a:srgbClr val="333399"/>
                    </a:solidFill>
                  </a:tcPr>
                </a:tc>
                <a:tc>
                  <a:txBody>
                    <a:bodyPr/>
                    <a:lstStyle/>
                    <a:p>
                      <a:endParaRPr lang="en-US" dirty="0">
                        <a:latin typeface="Arial" pitchFamily="34" charset="0"/>
                        <a:cs typeface="Arial" pitchFamily="34" charset="0"/>
                      </a:endParaRPr>
                    </a:p>
                  </a:txBody>
                  <a:tcPr>
                    <a:solidFill>
                      <a:srgbClr val="333399"/>
                    </a:solidFill>
                  </a:tcPr>
                </a:tc>
              </a:tr>
              <a:tr h="1648734">
                <a:tc>
                  <a:txBody>
                    <a:bodyPr/>
                    <a:lstStyle/>
                    <a:p>
                      <a:r>
                        <a:rPr lang="en-US" sz="1400" b="1" dirty="0" err="1" smtClean="0">
                          <a:latin typeface="Arial" pitchFamily="34" charset="0"/>
                          <a:cs typeface="Arial" pitchFamily="34" charset="0"/>
                        </a:rPr>
                        <a:t>Daftar</a:t>
                      </a:r>
                      <a:r>
                        <a:rPr lang="en-US" sz="1400" b="1" dirty="0" smtClean="0">
                          <a:latin typeface="Arial" pitchFamily="34" charset="0"/>
                          <a:cs typeface="Arial" pitchFamily="34" charset="0"/>
                        </a:rPr>
                        <a:t> F :</a:t>
                      </a:r>
                    </a:p>
                    <a:p>
                      <a:pPr>
                        <a:buFont typeface="Arial" pitchFamily="34" charset="0"/>
                        <a:buChar char="•"/>
                      </a:pPr>
                      <a:r>
                        <a:rPr lang="en-US" sz="1400" dirty="0" smtClean="0">
                          <a:latin typeface="Arial" pitchFamily="34" charset="0"/>
                          <a:cs typeface="Arial" pitchFamily="34" charset="0"/>
                        </a:rPr>
                        <a:t> </a:t>
                      </a:r>
                      <a:r>
                        <a:rPr lang="en-US" sz="1400" i="1" dirty="0" smtClean="0">
                          <a:latin typeface="Arial" pitchFamily="34" charset="0"/>
                          <a:cs typeface="Arial" pitchFamily="34" charset="0"/>
                        </a:rPr>
                        <a:t>Synergistic fashion</a:t>
                      </a:r>
                    </a:p>
                    <a:p>
                      <a:pPr>
                        <a:buFont typeface="Arial" pitchFamily="34" charset="0"/>
                        <a:buChar char="•"/>
                      </a:pPr>
                      <a:r>
                        <a:rPr lang="en-US" sz="1400" i="1" dirty="0" smtClean="0">
                          <a:latin typeface="Arial" pitchFamily="34" charset="0"/>
                          <a:cs typeface="Arial" pitchFamily="34" charset="0"/>
                        </a:rPr>
                        <a:t> Total quality</a:t>
                      </a:r>
                      <a:r>
                        <a:rPr lang="en-US" sz="1400" i="1" baseline="0" dirty="0" smtClean="0">
                          <a:latin typeface="Arial" pitchFamily="34" charset="0"/>
                          <a:cs typeface="Arial" pitchFamily="34" charset="0"/>
                        </a:rPr>
                        <a:t> manner</a:t>
                      </a:r>
                    </a:p>
                    <a:p>
                      <a:pPr>
                        <a:buFont typeface="Arial" pitchFamily="34" charset="0"/>
                        <a:buChar char="•"/>
                      </a:pPr>
                      <a:r>
                        <a:rPr lang="en-US" sz="1400" i="1" baseline="0" dirty="0" smtClean="0">
                          <a:latin typeface="Arial" pitchFamily="34" charset="0"/>
                          <a:cs typeface="Arial" pitchFamily="34" charset="0"/>
                        </a:rPr>
                        <a:t> Reengineered processes</a:t>
                      </a:r>
                    </a:p>
                    <a:p>
                      <a:pPr>
                        <a:buFont typeface="Arial" pitchFamily="34" charset="0"/>
                        <a:buChar char="•"/>
                      </a:pPr>
                      <a:r>
                        <a:rPr lang="en-US" sz="1400" i="1" baseline="0" dirty="0" smtClean="0">
                          <a:latin typeface="Arial" pitchFamily="34" charset="0"/>
                          <a:cs typeface="Arial" pitchFamily="34" charset="0"/>
                        </a:rPr>
                        <a:t> Our core competencies</a:t>
                      </a:r>
                    </a:p>
                    <a:p>
                      <a:pPr>
                        <a:buFont typeface="Arial" pitchFamily="34" charset="0"/>
                        <a:buChar char="•"/>
                      </a:pPr>
                      <a:r>
                        <a:rPr lang="en-US" sz="1400" i="1" baseline="0" dirty="0" smtClean="0">
                          <a:latin typeface="Arial" pitchFamily="34" charset="0"/>
                          <a:cs typeface="Arial" pitchFamily="34" charset="0"/>
                        </a:rPr>
                        <a:t> Market-driven</a:t>
                      </a:r>
                      <a:endParaRPr lang="en-US" sz="1400" i="1" dirty="0">
                        <a:latin typeface="Arial" pitchFamily="34" charset="0"/>
                        <a:cs typeface="Arial" pitchFamily="34" charset="0"/>
                      </a:endParaRPr>
                    </a:p>
                  </a:txBody>
                  <a:tcPr>
                    <a:solidFill>
                      <a:schemeClr val="tx2">
                        <a:lumMod val="60000"/>
                        <a:lumOff val="40000"/>
                        <a:alpha val="20000"/>
                      </a:schemeClr>
                    </a:solidFill>
                  </a:tcPr>
                </a:tc>
                <a:tc>
                  <a:txBody>
                    <a:bodyPr/>
                    <a:lstStyle/>
                    <a:p>
                      <a:r>
                        <a:rPr lang="en-US" sz="1400" b="1" dirty="0" err="1" smtClean="0">
                          <a:latin typeface="Arial" pitchFamily="34" charset="0"/>
                          <a:cs typeface="Arial" pitchFamily="34" charset="0"/>
                        </a:rPr>
                        <a:t>Daftar</a:t>
                      </a:r>
                      <a:r>
                        <a:rPr lang="en-US" sz="1400" b="1" dirty="0" smtClean="0">
                          <a:latin typeface="Arial" pitchFamily="34" charset="0"/>
                          <a:cs typeface="Arial" pitchFamily="34" charset="0"/>
                        </a:rPr>
                        <a:t> G :</a:t>
                      </a:r>
                    </a:p>
                    <a:p>
                      <a:pPr>
                        <a:buFont typeface="Arial" pitchFamily="34" charset="0"/>
                        <a:buChar char="•"/>
                      </a:pPr>
                      <a:r>
                        <a:rPr lang="en-US" sz="1400" dirty="0" smtClean="0">
                          <a:latin typeface="Arial" pitchFamily="34" charset="0"/>
                          <a:cs typeface="Arial" pitchFamily="34" charset="0"/>
                        </a:rPr>
                        <a:t> </a:t>
                      </a:r>
                      <a:r>
                        <a:rPr lang="en-US" sz="1400" i="1" dirty="0" smtClean="0">
                          <a:latin typeface="Arial" pitchFamily="34" charset="0"/>
                          <a:cs typeface="Arial" pitchFamily="34" charset="0"/>
                        </a:rPr>
                        <a:t>meet the needs</a:t>
                      </a:r>
                      <a:r>
                        <a:rPr lang="en-US" sz="1400" i="1" baseline="0" dirty="0" smtClean="0">
                          <a:latin typeface="Arial" pitchFamily="34" charset="0"/>
                          <a:cs typeface="Arial" pitchFamily="34" charset="0"/>
                        </a:rPr>
                        <a:t> of customers</a:t>
                      </a:r>
                    </a:p>
                    <a:p>
                      <a:pPr>
                        <a:buFont typeface="Arial" pitchFamily="34" charset="0"/>
                        <a:buChar char="•"/>
                      </a:pPr>
                      <a:r>
                        <a:rPr lang="en-US" sz="1400" i="1" baseline="0" dirty="0" smtClean="0">
                          <a:latin typeface="Arial" pitchFamily="34" charset="0"/>
                          <a:cs typeface="Arial" pitchFamily="34" charset="0"/>
                        </a:rPr>
                        <a:t> delight our customers</a:t>
                      </a:r>
                    </a:p>
                    <a:p>
                      <a:pPr>
                        <a:buFont typeface="Arial" pitchFamily="34" charset="0"/>
                        <a:buChar char="•"/>
                      </a:pPr>
                      <a:r>
                        <a:rPr lang="en-US" sz="1400" i="1" baseline="0" dirty="0" smtClean="0">
                          <a:latin typeface="Arial" pitchFamily="34" charset="0"/>
                          <a:cs typeface="Arial" pitchFamily="34" charset="0"/>
                        </a:rPr>
                        <a:t> exceed stakeholder expectations</a:t>
                      </a:r>
                    </a:p>
                    <a:p>
                      <a:pPr>
                        <a:buFont typeface="Arial" pitchFamily="34" charset="0"/>
                        <a:buChar char="•"/>
                      </a:pPr>
                      <a:r>
                        <a:rPr lang="en-US" sz="1400" i="1" baseline="0" dirty="0" smtClean="0">
                          <a:latin typeface="Arial" pitchFamily="34" charset="0"/>
                          <a:cs typeface="Arial" pitchFamily="34" charset="0"/>
                        </a:rPr>
                        <a:t> deliver consistent profits and growth</a:t>
                      </a:r>
                    </a:p>
                    <a:p>
                      <a:pPr>
                        <a:buFont typeface="Arial" pitchFamily="34" charset="0"/>
                        <a:buChar char="•"/>
                      </a:pPr>
                      <a:r>
                        <a:rPr lang="en-US" sz="1400" i="1" baseline="0" dirty="0" smtClean="0">
                          <a:latin typeface="Arial" pitchFamily="34" charset="0"/>
                          <a:cs typeface="Arial" pitchFamily="34" charset="0"/>
                        </a:rPr>
                        <a:t> supplier of choice</a:t>
                      </a:r>
                      <a:endParaRPr lang="en-US" sz="1400" i="1" dirty="0">
                        <a:latin typeface="Arial" pitchFamily="34" charset="0"/>
                        <a:cs typeface="Arial" pitchFamily="34" charset="0"/>
                      </a:endParaRPr>
                    </a:p>
                  </a:txBody>
                  <a:tcPr>
                    <a:solidFill>
                      <a:schemeClr val="tx2">
                        <a:lumMod val="60000"/>
                        <a:lumOff val="40000"/>
                        <a:alpha val="20000"/>
                      </a:schemeClr>
                    </a:solidFill>
                  </a:tcPr>
                </a:tc>
                <a:tc>
                  <a:txBody>
                    <a:bodyPr/>
                    <a:lstStyle/>
                    <a:p>
                      <a:endParaRPr lang="en-US" dirty="0">
                        <a:latin typeface="Arial" pitchFamily="34" charset="0"/>
                        <a:cs typeface="Arial" pitchFamily="34" charset="0"/>
                      </a:endParaRPr>
                    </a:p>
                  </a:txBody>
                  <a:tcPr>
                    <a:solidFill>
                      <a:schemeClr val="tx2">
                        <a:lumMod val="60000"/>
                        <a:lumOff val="40000"/>
                        <a:alpha val="20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sz="quarter" idx="1"/>
          </p:nvPr>
        </p:nvSpPr>
        <p:spPr/>
        <p:txBody>
          <a:bodyPr/>
          <a:lstStyle/>
          <a:p>
            <a:r>
              <a:rPr lang="id-ID" i="1" dirty="0" smtClean="0"/>
              <a:t>Our vision is to be the number one manufacturer of the highest quality, most innovative products for consumer product electronic industry, using the best technology and high performance teams, capitalising on our core competencies to consistenly exceed all of or stakeholders,s expectations.</a:t>
            </a:r>
          </a:p>
          <a:p>
            <a:r>
              <a:rPr lang="id-ID" i="1" dirty="0" smtClean="0"/>
              <a:t>Our vision is to become a world class, leading-edge supplier of bencmark-level systems for the fionancial services industry, using self-directed teams in synegistic fashion to deligith our customers, sharekolders and </a:t>
            </a:r>
            <a:endParaRPr lang="id-ID"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sz="quarter" idx="1"/>
          </p:nvPr>
        </p:nvSpPr>
        <p:spPr/>
        <p:txBody>
          <a:bodyPr/>
          <a:lstStyle/>
          <a:p>
            <a:r>
              <a:rPr lang="id-ID" dirty="0" smtClean="0"/>
              <a:t>PT </a:t>
            </a:r>
            <a:r>
              <a:rPr lang="id-ID" dirty="0" smtClean="0"/>
              <a:t> Telkom </a:t>
            </a:r>
            <a:r>
              <a:rPr lang="id-ID" dirty="0" smtClean="0"/>
              <a:t>Indonesia</a:t>
            </a:r>
          </a:p>
          <a:p>
            <a:pPr lvl="1"/>
            <a:r>
              <a:rPr lang="id-ID" dirty="0" smtClean="0"/>
              <a:t>“Menjadi pelaku infokom terkemuka  dikawasan regional”</a:t>
            </a:r>
          </a:p>
          <a:p>
            <a:r>
              <a:rPr lang="id-ID" dirty="0" smtClean="0"/>
              <a:t>PT PLN</a:t>
            </a:r>
          </a:p>
          <a:p>
            <a:pPr lvl="1"/>
            <a:r>
              <a:rPr lang="id-ID" dirty="0" smtClean="0"/>
              <a:t>“Diakui sebagai perusahaan kelas dunia yang bertumbuh kembang, unggul dan terpercaya dengan bertumpu pada potensi insani”</a:t>
            </a:r>
          </a:p>
          <a:p>
            <a:r>
              <a:rPr lang="id-ID" dirty="0" smtClean="0"/>
              <a:t>SBM – ITB</a:t>
            </a:r>
          </a:p>
          <a:p>
            <a:pPr lvl="1"/>
            <a:r>
              <a:rPr lang="id-ID" i="1" dirty="0" smtClean="0"/>
              <a:t>“Creating a </a:t>
            </a:r>
            <a:r>
              <a:rPr lang="id-ID" i="1" u="sng" dirty="0" smtClean="0"/>
              <a:t>critical mass </a:t>
            </a:r>
            <a:r>
              <a:rPr lang="id-ID" i="1" dirty="0" smtClean="0"/>
              <a:t>of </a:t>
            </a:r>
            <a:r>
              <a:rPr lang="id-ID" i="1" u="sng" dirty="0" smtClean="0"/>
              <a:t>enterpreneurs</a:t>
            </a:r>
            <a:r>
              <a:rPr lang="id-ID" i="1" dirty="0" smtClean="0"/>
              <a:t> with </a:t>
            </a:r>
            <a:r>
              <a:rPr lang="id-ID" i="1" u="sng" dirty="0" smtClean="0"/>
              <a:t>integrity,</a:t>
            </a:r>
            <a:r>
              <a:rPr lang="id-ID" i="1" dirty="0" smtClean="0"/>
              <a:t> </a:t>
            </a:r>
            <a:r>
              <a:rPr lang="id-ID" i="1" u="sng" dirty="0" smtClean="0"/>
              <a:t>ethics and social responsibility”</a:t>
            </a:r>
            <a:endParaRPr lang="id-ID" i="1" u="sn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907</TotalTime>
  <Words>1182</Words>
  <Application>Microsoft Office PowerPoint</Application>
  <PresentationFormat>On-screen Show (4:3)</PresentationFormat>
  <Paragraphs>229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PERANCANGAN SISTEM MANAJEMEN KINERJA</vt:lpstr>
      <vt:lpstr>TUJUAN</vt:lpstr>
      <vt:lpstr>Sepuluh kesalahan besar yang sering dilakukan dalam proses perancangan sistem manajemen kinerja</vt:lpstr>
      <vt:lpstr>lanjutan</vt:lpstr>
      <vt:lpstr>VISI</vt:lpstr>
      <vt:lpstr>Kriteria visi yang baik</vt:lpstr>
      <vt:lpstr>Daftar Kata-kata dalam Menyusun Visi Organisasi</vt:lpstr>
      <vt:lpstr>Contoh</vt:lpstr>
      <vt:lpstr>Contoh</vt:lpstr>
      <vt:lpstr>ARTIKULASI VISI</vt:lpstr>
      <vt:lpstr>Artikulasi Visi “Creating a critical mass of enterpreneurs with integrity, ethics and social responsibility”</vt:lpstr>
      <vt:lpstr>Sebuah visi yang bagus seharusnya....</vt:lpstr>
      <vt:lpstr>Case Study</vt:lpstr>
      <vt:lpstr>PERNYATAAN VISI</vt:lpstr>
      <vt:lpstr>MISI</vt:lpstr>
      <vt:lpstr>Contoh Elemen-elemen Misi</vt:lpstr>
      <vt:lpstr>LANGKAH PENYUSUNAN MISI</vt:lpstr>
      <vt:lpstr>STRATEGI</vt:lpstr>
      <vt:lpstr>STRATEGI: 4 Elemen Kunci</vt:lpstr>
      <vt:lpstr>Prinsip Dasar Strategi</vt:lpstr>
      <vt:lpstr>PENILAIAN TERHADAP STRATEGI</vt:lpstr>
      <vt:lpstr>PENETAPAN STRATEGI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PERANCANGAN SISTEM MANAJEMEN KINERJA</dc:title>
  <dc:creator>3014</dc:creator>
  <cp:lastModifiedBy>talitha</cp:lastModifiedBy>
  <cp:revision>53</cp:revision>
  <dcterms:created xsi:type="dcterms:W3CDTF">2013-09-26T00:36:42Z</dcterms:created>
  <dcterms:modified xsi:type="dcterms:W3CDTF">2014-09-25T03:56:36Z</dcterms:modified>
</cp:coreProperties>
</file>