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67" r:id="rId4"/>
    <p:sldId id="271" r:id="rId5"/>
    <p:sldId id="268" r:id="rId6"/>
    <p:sldId id="269" r:id="rId7"/>
    <p:sldId id="259" r:id="rId8"/>
    <p:sldId id="266" r:id="rId9"/>
    <p:sldId id="260" r:id="rId10"/>
    <p:sldId id="264" r:id="rId11"/>
    <p:sldId id="265" r:id="rId12"/>
    <p:sldId id="262" r:id="rId13"/>
    <p:sldId id="273" r:id="rId14"/>
    <p:sldId id="26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3339C-A32E-4C76-AB8C-B6043BF7640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E260E-869A-4B31-82AB-6957F4CC57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7727C0-D639-4E11-ADCA-6AA7DADC6B76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Patrioti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Neni</a:t>
            </a:r>
            <a:r>
              <a:rPr lang="en-US" dirty="0" smtClean="0"/>
              <a:t> </a:t>
            </a:r>
            <a:r>
              <a:rPr lang="en-US" dirty="0" err="1" smtClean="0"/>
              <a:t>Kurniawati</a:t>
            </a:r>
            <a:r>
              <a:rPr lang="en-US" dirty="0" smtClean="0"/>
              <a:t>, </a:t>
            </a:r>
            <a:r>
              <a:rPr lang="en-US" dirty="0" err="1" smtClean="0"/>
              <a:t>M.Hum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stimuli or socialization</a:t>
            </a:r>
          </a:p>
          <a:p>
            <a:r>
              <a:rPr lang="en-US" dirty="0" smtClean="0"/>
              <a:t>The biggest stereotypes: racial. Sexual, and gender remarks</a:t>
            </a:r>
          </a:p>
          <a:p>
            <a:r>
              <a:rPr lang="en-US" dirty="0" smtClean="0"/>
              <a:t>Common in various cultural media, e.g. Hollywood movies</a:t>
            </a:r>
          </a:p>
          <a:p>
            <a:pPr>
              <a:buNone/>
            </a:pPr>
            <a:r>
              <a:rPr lang="en-US" dirty="0" smtClean="0"/>
              <a:t>	- Latin Americans: gang members, illegal immigrants, house maid, etc.</a:t>
            </a:r>
          </a:p>
          <a:p>
            <a:pPr>
              <a:buNone/>
            </a:pPr>
            <a:r>
              <a:rPr lang="en-US" dirty="0" smtClean="0"/>
              <a:t>	- Nigger: ?</a:t>
            </a:r>
          </a:p>
          <a:p>
            <a:pPr>
              <a:buNone/>
            </a:pPr>
            <a:r>
              <a:rPr lang="en-US" dirty="0" smtClean="0"/>
              <a:t>	- Chinese: ?</a:t>
            </a:r>
          </a:p>
          <a:p>
            <a:pPr>
              <a:buNone/>
            </a:pPr>
            <a:r>
              <a:rPr lang="en-US" dirty="0" smtClean="0"/>
              <a:t>	- Russian: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white Americans are obese, lazy, dim-witted, friendly, generous, arrogant, etc</a:t>
            </a:r>
          </a:p>
          <a:p>
            <a:r>
              <a:rPr lang="en-US" dirty="0" smtClean="0"/>
              <a:t>All Arabs and Muslims are terrorists</a:t>
            </a:r>
          </a:p>
          <a:p>
            <a:r>
              <a:rPr lang="en-US" dirty="0" smtClean="0"/>
              <a:t>Italian and French people are the best lovers</a:t>
            </a:r>
          </a:p>
          <a:p>
            <a:r>
              <a:rPr lang="en-US" dirty="0" smtClean="0"/>
              <a:t>All Jews are greedy</a:t>
            </a:r>
          </a:p>
          <a:p>
            <a:r>
              <a:rPr lang="en-US" dirty="0" smtClean="0"/>
              <a:t>All Asians are good in math, business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Stereotype</a:t>
            </a:r>
            <a:endParaRPr lang="en-US" dirty="0"/>
          </a:p>
        </p:txBody>
      </p:sp>
      <p:pic>
        <p:nvPicPr>
          <p:cNvPr id="4" name="Picture 3" descr="cultural confli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4357694"/>
            <a:ext cx="2667000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Represents the emotional response</a:t>
            </a:r>
          </a:p>
          <a:p>
            <a:r>
              <a:rPr lang="en-US" dirty="0" smtClean="0"/>
              <a:t>The affective component of intergroup attitudes</a:t>
            </a:r>
          </a:p>
          <a:p>
            <a:r>
              <a:rPr lang="en-US" dirty="0" smtClean="0"/>
              <a:t>People create stereotypes to justify </a:t>
            </a:r>
            <a:r>
              <a:rPr lang="en-US" dirty="0" err="1" smtClean="0"/>
              <a:t>ingroup</a:t>
            </a:r>
            <a:r>
              <a:rPr lang="en-US" dirty="0" smtClean="0"/>
              <a:t> actions towards </a:t>
            </a:r>
            <a:r>
              <a:rPr lang="en-US" dirty="0" err="1" smtClean="0"/>
              <a:t>outgroup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1. Justification or ignorance</a:t>
            </a:r>
          </a:p>
          <a:p>
            <a:pPr>
              <a:buNone/>
            </a:pPr>
            <a:r>
              <a:rPr lang="en-US" dirty="0" smtClean="0"/>
              <a:t>	2. unwillingness to rethink one’s attitudes and behavior</a:t>
            </a:r>
          </a:p>
          <a:p>
            <a:pPr>
              <a:buNone/>
            </a:pPr>
            <a:r>
              <a:rPr lang="en-US" dirty="0" smtClean="0"/>
              <a:t>	3. Preventing some people entering some fields or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onflik madur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14488"/>
            <a:ext cx="4714900" cy="350046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konflik madu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786190"/>
            <a:ext cx="242889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behavioral component of prejudicial reactions</a:t>
            </a:r>
          </a:p>
          <a:p>
            <a:r>
              <a:rPr lang="en-US" dirty="0" smtClean="0"/>
              <a:t>Refers to actions</a:t>
            </a:r>
          </a:p>
          <a:p>
            <a:r>
              <a:rPr lang="en-US" dirty="0" smtClean="0"/>
              <a:t>E.g</a:t>
            </a:r>
            <a:r>
              <a:rPr lang="en-US" dirty="0" smtClean="0"/>
              <a:t>.: American </a:t>
            </a:r>
            <a:r>
              <a:rPr lang="en-US" dirty="0" smtClean="0"/>
              <a:t>to </a:t>
            </a:r>
            <a:r>
              <a:rPr lang="en-US" dirty="0" smtClean="0"/>
              <a:t>Nigger</a:t>
            </a:r>
            <a:r>
              <a:rPr lang="en-US" dirty="0" smtClean="0"/>
              <a:t>	- Chinese to Malay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pic>
        <p:nvPicPr>
          <p:cNvPr id="4" name="Picture 3" descr="malcolm 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571876"/>
            <a:ext cx="4500594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exaggerated, </a:t>
            </a:r>
            <a:r>
              <a:rPr lang="en-US" u="sng" dirty="0" smtClean="0">
                <a:hlinkClick r:id="rId2" tooltip="Patriotism"/>
              </a:rPr>
              <a:t>patriotism</a:t>
            </a:r>
            <a:r>
              <a:rPr lang="en-US" dirty="0" smtClean="0"/>
              <a:t> and a belligerent belief in </a:t>
            </a:r>
            <a:r>
              <a:rPr lang="en-US" dirty="0" smtClean="0"/>
              <a:t>national </a:t>
            </a:r>
            <a:r>
              <a:rPr lang="en-US" dirty="0" smtClean="0"/>
              <a:t>superiority and glory</a:t>
            </a:r>
            <a:r>
              <a:rPr lang="en-US" dirty="0" smtClean="0"/>
              <a:t>.</a:t>
            </a:r>
            <a:endParaRPr lang="en-US" baseline="30000" dirty="0" smtClean="0"/>
          </a:p>
          <a:p>
            <a:endParaRPr lang="en-US" baseline="30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Chauvinism</a:t>
            </a:r>
            <a:endParaRPr lang="en-US" dirty="0"/>
          </a:p>
        </p:txBody>
      </p:sp>
      <p:pic>
        <p:nvPicPr>
          <p:cNvPr id="4" name="Picture 3" descr="chouvini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571750"/>
            <a:ext cx="6000792" cy="30718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Intercultural communication is communication between members of different cultures.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Communication process: differing perceptions, attitudes, and interpretations.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Culture determine their member’s communication style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and Culture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are by nature social beings, forming groups out of shared interests and needs.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interests and needs of groups interact and produce competition with other groups.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Competition between groups is expressed as a political struggle/conflict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Conflict occurs when behavioral differences are compounded by  cultural differences.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between groups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broad categories of conflict theory:</a:t>
            </a:r>
          </a:p>
          <a:p>
            <a:pPr>
              <a:buNone/>
            </a:pPr>
            <a:r>
              <a:rPr lang="en-US" dirty="0" smtClean="0"/>
              <a:t>	1. Pluralistic (liberal/conservative)</a:t>
            </a:r>
          </a:p>
          <a:p>
            <a:pPr>
              <a:buNone/>
            </a:pPr>
            <a:r>
              <a:rPr lang="en-US" dirty="0" smtClean="0"/>
              <a:t>		conflicts emerge in response to particular 	situations or events that bring into sharp 	relief groups’ competition for social or 	economic advantage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 Radical (critical/Marxist)</a:t>
            </a:r>
          </a:p>
          <a:p>
            <a:pPr>
              <a:buNone/>
            </a:pPr>
            <a:r>
              <a:rPr lang="en-US" dirty="0" smtClean="0"/>
              <a:t>		social conflict mainly in terms of struggle 	between social classes in the context of the 	structured inequalities of capitalists societies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Marx</a:t>
            </a:r>
            <a:r>
              <a:rPr lang="en-US" dirty="0" smtClean="0"/>
              <a:t>’ communist manifesto means of production determine the structure of society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Richard </a:t>
            </a:r>
            <a:r>
              <a:rPr lang="en-US" dirty="0" err="1" smtClean="0"/>
              <a:t>Quinney</a:t>
            </a:r>
            <a:r>
              <a:rPr lang="en-US" dirty="0" smtClean="0"/>
              <a:t>: All conflict is organized around capitalist versus the poor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Primary goal of capitalist is maintaining the power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real power and authority is exclusive to the ruling class/group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Thorsten </a:t>
            </a:r>
            <a:r>
              <a:rPr lang="en-US" dirty="0" err="1" smtClean="0"/>
              <a:t>Seilin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Culture conflict is a condition that occurs when the rules and norms of an individual’s culture conflict with the role demands of conventional society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Cultural conflict has to do with discrepant norms and values that derive from differing definitions of right and wrong.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Cultural  conflict said to bring about criminal behavior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another culture solely by the values and standards of one’s culture</a:t>
            </a:r>
          </a:p>
          <a:p>
            <a:endParaRPr lang="en-US" dirty="0" smtClean="0"/>
          </a:p>
          <a:p>
            <a:r>
              <a:rPr lang="en-US" dirty="0" smtClean="0"/>
              <a:t>Concern to language, behavior, customs, and religion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Define cultural identity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Ethnocentric individual believe that they are better than other individuals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Ethnocentrism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- European Imperialism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The Mandate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Nazi Germany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Ethnocentrism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thought about specific types of individuals or certain ways of doing things, but that belief may or may not reflect reality.</a:t>
            </a:r>
          </a:p>
          <a:p>
            <a:r>
              <a:rPr lang="en-US" dirty="0" smtClean="0"/>
              <a:t>Etymology: solid impression</a:t>
            </a:r>
          </a:p>
          <a:p>
            <a:r>
              <a:rPr lang="en-US" dirty="0" smtClean="0"/>
              <a:t>Reflect expectations and beliefs about the characteristics of members of groups perceived as different from one’s own.</a:t>
            </a:r>
          </a:p>
          <a:p>
            <a:r>
              <a:rPr lang="en-US" dirty="0" smtClean="0"/>
              <a:t>What people think of others.</a:t>
            </a:r>
          </a:p>
          <a:p>
            <a:r>
              <a:rPr lang="en-US" dirty="0" smtClean="0"/>
              <a:t>Serve cognitive functions on an interpersonal  level and social functions on an intergroup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373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CULTURAL CONFLICT</vt:lpstr>
      <vt:lpstr>Communication and Culture</vt:lpstr>
      <vt:lpstr>Interaction between groups</vt:lpstr>
      <vt:lpstr>Conflict Theory</vt:lpstr>
      <vt:lpstr>Conflict Theory</vt:lpstr>
      <vt:lpstr>Conflict theory</vt:lpstr>
      <vt:lpstr>Ethnocentrism</vt:lpstr>
      <vt:lpstr>Ethnocentrism</vt:lpstr>
      <vt:lpstr>Stereotype </vt:lpstr>
      <vt:lpstr>Stereotype</vt:lpstr>
      <vt:lpstr>Culture Stereotype</vt:lpstr>
      <vt:lpstr>Prejudice</vt:lpstr>
      <vt:lpstr>Slide 13</vt:lpstr>
      <vt:lpstr>Discrimination</vt:lpstr>
      <vt:lpstr>Chauvinism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CONFLICT</dc:title>
  <dc:creator>neni</dc:creator>
  <cp:lastModifiedBy>neni</cp:lastModifiedBy>
  <cp:revision>15</cp:revision>
  <dcterms:created xsi:type="dcterms:W3CDTF">2012-12-18T22:26:45Z</dcterms:created>
  <dcterms:modified xsi:type="dcterms:W3CDTF">2013-12-09T13:01:51Z</dcterms:modified>
</cp:coreProperties>
</file>