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6FA-6CE0-489C-B99F-5AF28A1789C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0590-0EF3-47D6-A7D4-A5336CA43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6FA-6CE0-489C-B99F-5AF28A1789C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0590-0EF3-47D6-A7D4-A5336CA43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6FA-6CE0-489C-B99F-5AF28A1789C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0590-0EF3-47D6-A7D4-A5336CA43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6FA-6CE0-489C-B99F-5AF28A1789C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0590-0EF3-47D6-A7D4-A5336CA43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6FA-6CE0-489C-B99F-5AF28A1789C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0590-0EF3-47D6-A7D4-A5336CA43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6FA-6CE0-489C-B99F-5AF28A1789C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0590-0EF3-47D6-A7D4-A5336CA43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6FA-6CE0-489C-B99F-5AF28A1789C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0590-0EF3-47D6-A7D4-A5336CA43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6FA-6CE0-489C-B99F-5AF28A1789C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0590-0EF3-47D6-A7D4-A5336CA43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6FA-6CE0-489C-B99F-5AF28A1789C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0590-0EF3-47D6-A7D4-A5336CA43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6FA-6CE0-489C-B99F-5AF28A1789C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0590-0EF3-47D6-A7D4-A5336CA43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6FA-6CE0-489C-B99F-5AF28A1789C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0590-0EF3-47D6-A7D4-A5336CA43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B96FA-6CE0-489C-B99F-5AF28A1789C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C0590-0EF3-47D6-A7D4-A5336CA43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Which are the examples </a:t>
            </a:r>
            <a:r>
              <a:rPr lang="en-US" dirty="0"/>
              <a:t>of bias </a:t>
            </a:r>
            <a:r>
              <a:rPr lang="en-US" dirty="0" smtClean="0"/>
              <a:t>or stereotyping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1. He belongs to Greenpeace. I don’t want to go </a:t>
            </a:r>
            <a:r>
              <a:rPr lang="en-US" dirty="0" smtClean="0"/>
              <a:t>out with </a:t>
            </a:r>
            <a:r>
              <a:rPr lang="en-US" dirty="0"/>
              <a:t>him again because my uncle’s law firm </a:t>
            </a:r>
            <a:r>
              <a:rPr lang="en-US" dirty="0" smtClean="0"/>
              <a:t>is fighting </a:t>
            </a:r>
            <a:r>
              <a:rPr lang="en-US" dirty="0"/>
              <a:t>them in court.</a:t>
            </a:r>
          </a:p>
          <a:p>
            <a:pPr>
              <a:buNone/>
            </a:pPr>
            <a:r>
              <a:rPr lang="en-US" dirty="0"/>
              <a:t>2. I will take it to her office myself; the people in </a:t>
            </a:r>
            <a:r>
              <a:rPr lang="en-US" dirty="0" smtClean="0"/>
              <a:t>the mailroom </a:t>
            </a:r>
            <a:r>
              <a:rPr lang="en-US" dirty="0"/>
              <a:t>are all lazy.</a:t>
            </a:r>
          </a:p>
          <a:p>
            <a:pPr>
              <a:buNone/>
            </a:pPr>
            <a:r>
              <a:rPr lang="en-US" dirty="0"/>
              <a:t>3. My favorite store is selling boots at 20% off </a:t>
            </a:r>
            <a:r>
              <a:rPr lang="en-US" dirty="0" smtClean="0"/>
              <a:t>this week</a:t>
            </a:r>
            <a:r>
              <a:rPr lang="en-US" dirty="0"/>
              <a:t>. I bet Sara will buy some.</a:t>
            </a:r>
          </a:p>
          <a:p>
            <a:pPr>
              <a:buNone/>
            </a:pPr>
            <a:r>
              <a:rPr lang="en-US" dirty="0"/>
              <a:t>4. I like the eggrolls better than the dumplings.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Deductive Reasoning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ad says: “If </a:t>
            </a:r>
            <a:r>
              <a:rPr lang="en-US" dirty="0"/>
              <a:t>you use Brand X detergent your clothes will not get clean.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But </a:t>
            </a:r>
            <a:r>
              <a:rPr lang="en-US" dirty="0"/>
              <a:t>our detergent </a:t>
            </a:r>
            <a:r>
              <a:rPr lang="en-US" dirty="0" smtClean="0"/>
              <a:t>works much </a:t>
            </a:r>
            <a:r>
              <a:rPr lang="en-US" dirty="0"/>
              <a:t>better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Use </a:t>
            </a:r>
            <a:r>
              <a:rPr lang="en-US" dirty="0"/>
              <a:t>our detergent and your clothes will get clean</a:t>
            </a:r>
            <a:r>
              <a:rPr lang="en-US" dirty="0" smtClean="0"/>
              <a:t>.”</a:t>
            </a:r>
          </a:p>
          <a:p>
            <a:r>
              <a:rPr lang="en-US" dirty="0"/>
              <a:t>On television, you hear a </a:t>
            </a:r>
            <a:r>
              <a:rPr lang="en-US" dirty="0" smtClean="0"/>
              <a:t>politician saying,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/>
              <a:t>High taxes are putting people out of work.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Tax </a:t>
            </a:r>
            <a:r>
              <a:rPr lang="en-US" dirty="0"/>
              <a:t>cuts are a better policy.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Tax </a:t>
            </a:r>
            <a:r>
              <a:rPr lang="en-US" dirty="0"/>
              <a:t>cuts will give </a:t>
            </a:r>
            <a:r>
              <a:rPr lang="en-US" dirty="0" smtClean="0"/>
              <a:t>people jobs</a:t>
            </a:r>
            <a:r>
              <a:rPr lang="en-US" dirty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Deduction?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Deduction </a:t>
            </a:r>
            <a:r>
              <a:rPr lang="en-US" dirty="0"/>
              <a:t>is the process of reasoning from two </a:t>
            </a:r>
            <a:r>
              <a:rPr lang="en-US" dirty="0" smtClean="0"/>
              <a:t>general premises</a:t>
            </a:r>
            <a:r>
              <a:rPr lang="en-US" dirty="0"/>
              <a:t>, or things that are known, to a </a:t>
            </a:r>
            <a:r>
              <a:rPr lang="en-US" dirty="0" smtClean="0"/>
              <a:t>specific conclusion.</a:t>
            </a:r>
          </a:p>
          <a:p>
            <a:pPr>
              <a:buNone/>
            </a:pPr>
            <a:r>
              <a:rPr lang="en-US" dirty="0"/>
              <a:t>These three parts are:</a:t>
            </a:r>
          </a:p>
          <a:p>
            <a:pPr>
              <a:buNone/>
            </a:pPr>
            <a:r>
              <a:rPr lang="en-US" b="1" dirty="0" smtClean="0"/>
              <a:t>	A</a:t>
            </a:r>
            <a:r>
              <a:rPr lang="en-US" b="1" dirty="0"/>
              <a:t>. major premise</a:t>
            </a:r>
          </a:p>
          <a:p>
            <a:pPr>
              <a:buNone/>
            </a:pPr>
            <a:r>
              <a:rPr lang="en-US" b="1" dirty="0" smtClean="0"/>
              <a:t>	B</a:t>
            </a:r>
            <a:r>
              <a:rPr lang="en-US" b="1" dirty="0"/>
              <a:t>. minor premise</a:t>
            </a:r>
          </a:p>
          <a:p>
            <a:pPr>
              <a:buNone/>
            </a:pPr>
            <a:r>
              <a:rPr lang="en-US" b="1" dirty="0" smtClean="0"/>
              <a:t>	C</a:t>
            </a:r>
            <a:r>
              <a:rPr lang="en-US" b="1" dirty="0"/>
              <a:t>. 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Dogs </a:t>
            </a:r>
            <a:r>
              <a:rPr lang="en-US" dirty="0"/>
              <a:t>have four legs,</a:t>
            </a:r>
          </a:p>
          <a:p>
            <a:r>
              <a:rPr lang="en-US" dirty="0" smtClean="0"/>
              <a:t>B: Fido </a:t>
            </a:r>
            <a:r>
              <a:rPr lang="en-US" dirty="0"/>
              <a:t>is a dog.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Therefore</a:t>
            </a:r>
            <a:r>
              <a:rPr lang="en-US" dirty="0"/>
              <a:t>, since </a:t>
            </a:r>
            <a:r>
              <a:rPr lang="en-US" dirty="0" smtClean="0"/>
              <a:t>A and </a:t>
            </a:r>
            <a:r>
              <a:rPr lang="en-US" dirty="0"/>
              <a:t>B are </a:t>
            </a:r>
            <a:r>
              <a:rPr lang="en-US" dirty="0" err="1"/>
              <a:t>true,we</a:t>
            </a:r>
            <a:r>
              <a:rPr lang="en-US" dirty="0"/>
              <a:t> can conclude with certainty that, </a:t>
            </a:r>
            <a:endParaRPr lang="en-US" dirty="0" smtClean="0"/>
          </a:p>
          <a:p>
            <a:r>
              <a:rPr lang="en-US" b="1" dirty="0" smtClean="0"/>
              <a:t>C: </a:t>
            </a:r>
            <a:r>
              <a:rPr lang="en-US" dirty="0" smtClean="0"/>
              <a:t>Fido </a:t>
            </a:r>
            <a:r>
              <a:rPr lang="en-US" dirty="0"/>
              <a:t>has four legs.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Qualities of a </a:t>
            </a:r>
            <a:r>
              <a:rPr lang="en-US" b="1" dirty="0" smtClean="0"/>
              <a:t>Deductive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It has two premises that provide a guarantee </a:t>
            </a:r>
            <a:r>
              <a:rPr lang="en-US" dirty="0" smtClean="0"/>
              <a:t>of the </a:t>
            </a:r>
            <a:r>
              <a:rPr lang="en-US" dirty="0"/>
              <a:t>truth of the conclusion by providing </a:t>
            </a:r>
            <a:r>
              <a:rPr lang="en-US" dirty="0" smtClean="0"/>
              <a:t>support for </a:t>
            </a:r>
            <a:r>
              <a:rPr lang="en-US" dirty="0"/>
              <a:t>it that is so strong that, if the </a:t>
            </a:r>
            <a:r>
              <a:rPr lang="en-US" dirty="0" smtClean="0"/>
              <a:t>premises are </a:t>
            </a:r>
            <a:r>
              <a:rPr lang="en-US" dirty="0"/>
              <a:t>true, it would be impossible for the </a:t>
            </a:r>
            <a:r>
              <a:rPr lang="en-US" dirty="0" smtClean="0"/>
              <a:t>conclusion to </a:t>
            </a:r>
            <a:r>
              <a:rPr lang="en-US" dirty="0"/>
              <a:t>be false</a:t>
            </a:r>
            <a:r>
              <a:rPr lang="en-US" dirty="0" smtClean="0"/>
              <a:t>.</a:t>
            </a:r>
          </a:p>
          <a:p>
            <a:r>
              <a:rPr lang="en-US" dirty="0"/>
              <a:t>It is described by the terms valid and invalid</a:t>
            </a:r>
            <a:r>
              <a:rPr lang="en-US" dirty="0" smtClean="0"/>
              <a:t>; when </a:t>
            </a:r>
            <a:r>
              <a:rPr lang="en-US" dirty="0"/>
              <a:t>the premises are correct, and the </a:t>
            </a:r>
            <a:r>
              <a:rPr lang="en-US" dirty="0" smtClean="0"/>
              <a:t>conclusion that </a:t>
            </a:r>
            <a:r>
              <a:rPr lang="en-US" dirty="0"/>
              <a:t>follows is correct, the argument is </a:t>
            </a:r>
            <a:r>
              <a:rPr lang="en-US" dirty="0" smtClean="0"/>
              <a:t>said to </a:t>
            </a:r>
            <a:r>
              <a:rPr lang="en-US" dirty="0"/>
              <a:t>be valid. If either or both premises are incorrect</a:t>
            </a:r>
            <a:r>
              <a:rPr lang="en-US" dirty="0" smtClean="0"/>
              <a:t>, the </a:t>
            </a:r>
            <a:r>
              <a:rPr lang="en-US" dirty="0"/>
              <a:t>argument is invalid</a:t>
            </a:r>
            <a:r>
              <a:rPr lang="en-US" dirty="0" smtClean="0"/>
              <a:t>.</a:t>
            </a:r>
          </a:p>
          <a:p>
            <a:r>
              <a:rPr lang="en-US" dirty="0"/>
              <a:t>It is based on rules, laws, principles, or generalizations</a:t>
            </a:r>
            <a:r>
              <a:rPr lang="en-US" dirty="0" smtClean="0"/>
              <a:t>, as </a:t>
            </a:r>
            <a:r>
              <a:rPr lang="en-US" dirty="0"/>
              <a:t>opposed to inductive </a:t>
            </a:r>
            <a:r>
              <a:rPr lang="en-US" dirty="0" smtClean="0"/>
              <a:t>arguments, </a:t>
            </a:r>
            <a:r>
              <a:rPr lang="en-US" dirty="0"/>
              <a:t>whose major premises </a:t>
            </a:r>
            <a:r>
              <a:rPr lang="en-US" dirty="0" smtClean="0"/>
              <a:t>are based </a:t>
            </a:r>
            <a:r>
              <a:rPr lang="en-US" dirty="0"/>
              <a:t>on observations or experiences.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Which is an example of a deductive argument</a:t>
            </a:r>
            <a:r>
              <a:rPr lang="en-US" dirty="0" smtClean="0"/>
              <a:t>?</a:t>
            </a:r>
          </a:p>
          <a:p>
            <a:pPr marL="514350" indent="-514350">
              <a:buAutoNum type="alphaLcPeriod"/>
            </a:pPr>
            <a:r>
              <a:rPr lang="en-US" b="1" dirty="0" smtClean="0"/>
              <a:t>There </a:t>
            </a:r>
            <a:r>
              <a:rPr lang="en-US" b="1" dirty="0"/>
              <a:t>are 25 CDs on the top shelf of my </a:t>
            </a:r>
            <a:r>
              <a:rPr lang="en-US" b="1" dirty="0" smtClean="0"/>
              <a:t>bookcase </a:t>
            </a:r>
            <a:r>
              <a:rPr lang="en-US" dirty="0" smtClean="0"/>
              <a:t>and </a:t>
            </a:r>
            <a:r>
              <a:rPr lang="en-US" dirty="0"/>
              <a:t>14 on the lower shelf. There are no </a:t>
            </a:r>
            <a:r>
              <a:rPr lang="en-US" dirty="0" smtClean="0"/>
              <a:t>other CDs </a:t>
            </a:r>
            <a:r>
              <a:rPr lang="en-US" dirty="0"/>
              <a:t>in my bookcase. Therefore, there are 39 </a:t>
            </a:r>
            <a:r>
              <a:rPr lang="en-US" dirty="0" smtClean="0"/>
              <a:t>CDs in </a:t>
            </a:r>
            <a:r>
              <a:rPr lang="en-US" dirty="0"/>
              <a:t>my </a:t>
            </a:r>
            <a:r>
              <a:rPr lang="en-US" dirty="0" smtClean="0"/>
              <a:t>bookcase.</a:t>
            </a:r>
          </a:p>
          <a:p>
            <a:pPr marL="514350" indent="-514350">
              <a:buAutoNum type="alphaLcPeriod"/>
            </a:pPr>
            <a:r>
              <a:rPr lang="en-US" dirty="0" smtClean="0"/>
              <a:t>Topeka </a:t>
            </a:r>
            <a:r>
              <a:rPr lang="en-US" dirty="0"/>
              <a:t>is either in Kansas or Honduras. </a:t>
            </a:r>
            <a:r>
              <a:rPr lang="en-US" dirty="0" smtClean="0"/>
              <a:t>If Topeka </a:t>
            </a:r>
            <a:r>
              <a:rPr lang="en-US" dirty="0"/>
              <a:t>is in Kansas, then Topeka is in </a:t>
            </a:r>
            <a:r>
              <a:rPr lang="en-US" dirty="0" smtClean="0"/>
              <a:t>North America</a:t>
            </a:r>
            <a:r>
              <a:rPr lang="en-US" dirty="0"/>
              <a:t>. If Topeka is in Honduras, then </a:t>
            </a:r>
            <a:r>
              <a:rPr lang="en-US" dirty="0" smtClean="0"/>
              <a:t>Topeka is </a:t>
            </a:r>
            <a:r>
              <a:rPr lang="en-US" dirty="0"/>
              <a:t>in Central America. Therefore, Topeka is </a:t>
            </a:r>
            <a:r>
              <a:rPr lang="en-US" dirty="0" smtClean="0"/>
              <a:t>in Kansas. </a:t>
            </a:r>
          </a:p>
          <a:p>
            <a:pPr marL="514350" indent="-514350">
              <a:buAutoNum type="alphaLcPeriod"/>
            </a:pPr>
            <a:r>
              <a:rPr lang="en-US" dirty="0" smtClean="0"/>
              <a:t>No </a:t>
            </a:r>
            <a:r>
              <a:rPr lang="en-US" dirty="0"/>
              <a:t>one got an A on yesterday’s test. Jimmy </a:t>
            </a:r>
            <a:r>
              <a:rPr lang="en-US" dirty="0" smtClean="0"/>
              <a:t>wasn’t in </a:t>
            </a:r>
            <a:r>
              <a:rPr lang="en-US" dirty="0"/>
              <a:t>school yesterday. Jimmy will make up the </a:t>
            </a:r>
            <a:r>
              <a:rPr lang="en-US" dirty="0" smtClean="0"/>
              <a:t>test today</a:t>
            </a:r>
            <a:r>
              <a:rPr lang="en-US" dirty="0"/>
              <a:t>, and get an </a:t>
            </a:r>
            <a:r>
              <a:rPr lang="en-US" dirty="0" smtClean="0"/>
              <a:t>A.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All </a:t>
            </a:r>
            <a:r>
              <a:rPr lang="en-US" dirty="0"/>
              <a:t>human beings are in favor of world peace</a:t>
            </a:r>
            <a:r>
              <a:rPr lang="en-US" dirty="0" smtClean="0"/>
              <a:t>. Terrorists </a:t>
            </a:r>
            <a:r>
              <a:rPr lang="en-US" dirty="0"/>
              <a:t>don’t care about world peace. </a:t>
            </a:r>
            <a:r>
              <a:rPr lang="en-US" dirty="0" smtClean="0"/>
              <a:t>Terrorists bring </a:t>
            </a:r>
            <a:r>
              <a:rPr lang="en-US" dirty="0"/>
              <a:t>about destruction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answer is a, because it has two premises which </a:t>
            </a:r>
            <a:r>
              <a:rPr lang="en-US" dirty="0" smtClean="0"/>
              <a:t>are stated </a:t>
            </a:r>
            <a:r>
              <a:rPr lang="en-US" dirty="0"/>
              <a:t>as generalizations or facts and a conclusion </a:t>
            </a:r>
            <a:r>
              <a:rPr lang="en-US" dirty="0" smtClean="0"/>
              <a:t>that follows </a:t>
            </a:r>
            <a:r>
              <a:rPr lang="en-US" dirty="0"/>
              <a:t>logically from them. </a:t>
            </a:r>
            <a:endParaRPr lang="en-US" dirty="0" smtClean="0"/>
          </a:p>
          <a:p>
            <a:r>
              <a:rPr lang="en-US" dirty="0" smtClean="0"/>
              <a:t>Choice </a:t>
            </a:r>
            <a:r>
              <a:rPr lang="en-US" dirty="0"/>
              <a:t>b has three </a:t>
            </a:r>
            <a:r>
              <a:rPr lang="en-US" dirty="0" smtClean="0"/>
              <a:t>premises and </a:t>
            </a:r>
            <a:r>
              <a:rPr lang="en-US" dirty="0"/>
              <a:t>the conclusion does not follow from them.</a:t>
            </a:r>
          </a:p>
          <a:p>
            <a:r>
              <a:rPr lang="en-US" dirty="0"/>
              <a:t>Choices c and d have conclusions that do not follow </a:t>
            </a:r>
            <a:r>
              <a:rPr lang="en-US" dirty="0" smtClean="0"/>
              <a:t>the premises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key to the credibility of a deductive conclusion </a:t>
            </a:r>
            <a:r>
              <a:rPr lang="en-US" dirty="0" smtClean="0"/>
              <a:t>lies in </a:t>
            </a:r>
            <a:r>
              <a:rPr lang="en-US" dirty="0"/>
              <a:t>the premises. Since the conclusion must result </a:t>
            </a:r>
            <a:r>
              <a:rPr lang="en-US" dirty="0" smtClean="0"/>
              <a:t>from the </a:t>
            </a:r>
            <a:r>
              <a:rPr lang="en-US" dirty="0"/>
              <a:t>premises, it is considered invalid if one or both </a:t>
            </a:r>
            <a:r>
              <a:rPr lang="en-US" dirty="0" smtClean="0"/>
              <a:t>of the </a:t>
            </a:r>
            <a:r>
              <a:rPr lang="en-US" dirty="0"/>
              <a:t>premises is proven </a:t>
            </a:r>
            <a:r>
              <a:rPr lang="en-US" dirty="0" smtClean="0"/>
              <a:t>false.</a:t>
            </a:r>
          </a:p>
          <a:p>
            <a:r>
              <a:rPr lang="en-US" dirty="0" smtClean="0"/>
              <a:t>The premises must </a:t>
            </a:r>
            <a:r>
              <a:rPr lang="en-US" dirty="0"/>
              <a:t>be truthful facts, rules, principles, or generalizations</a:t>
            </a:r>
            <a:r>
              <a:rPr lang="en-US" dirty="0" smtClean="0"/>
              <a:t>. Just </a:t>
            </a:r>
            <a:r>
              <a:rPr lang="en-US" dirty="0"/>
              <a:t>one word can change the premise from </a:t>
            </a:r>
            <a:r>
              <a:rPr lang="en-US" dirty="0" smtClean="0"/>
              <a:t>fact to </a:t>
            </a:r>
            <a:r>
              <a:rPr lang="en-US" dirty="0"/>
              <a:t>fiction, such as the words “all” and “every.”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dogs have brown fur.</a:t>
            </a:r>
          </a:p>
          <a:p>
            <a:r>
              <a:rPr lang="en-US" dirty="0"/>
              <a:t>Spot is a dog.</a:t>
            </a:r>
          </a:p>
          <a:p>
            <a:r>
              <a:rPr lang="en-US" dirty="0"/>
              <a:t>Spot </a:t>
            </a:r>
            <a:r>
              <a:rPr lang="en-US" dirty="0" smtClean="0"/>
              <a:t>has </a:t>
            </a:r>
            <a:r>
              <a:rPr lang="en-US" dirty="0"/>
              <a:t>brown fur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The truth is that </a:t>
            </a:r>
            <a:r>
              <a:rPr lang="en-US" i="1" dirty="0"/>
              <a:t>some dogs have brown fur.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Major 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major premise is a statement of general truth </a:t>
            </a:r>
            <a:r>
              <a:rPr lang="en-US" dirty="0" smtClean="0"/>
              <a:t>dealing with </a:t>
            </a:r>
            <a:r>
              <a:rPr lang="en-US" dirty="0"/>
              <a:t>categories rather than individual examples. </a:t>
            </a:r>
            <a:r>
              <a:rPr lang="en-US" dirty="0" smtClean="0"/>
              <a:t>It relates </a:t>
            </a:r>
            <a:r>
              <a:rPr lang="en-US" dirty="0"/>
              <a:t>two terms:</a:t>
            </a:r>
          </a:p>
          <a:p>
            <a:pPr>
              <a:buNone/>
            </a:pPr>
            <a:r>
              <a:rPr lang="en-US" dirty="0" smtClean="0"/>
              <a:t>	All </a:t>
            </a:r>
            <a:r>
              <a:rPr lang="en-US" dirty="0"/>
              <a:t>women were once girls.</a:t>
            </a:r>
          </a:p>
          <a:p>
            <a:pPr>
              <a:buNone/>
            </a:pPr>
            <a:r>
              <a:rPr lang="en-US" dirty="0" smtClean="0"/>
              <a:t>	Athletes </a:t>
            </a:r>
            <a:r>
              <a:rPr lang="en-US" dirty="0"/>
              <a:t>are in good shape.</a:t>
            </a:r>
          </a:p>
          <a:p>
            <a:pPr>
              <a:buNone/>
            </a:pPr>
            <a:r>
              <a:rPr lang="en-US" dirty="0" smtClean="0"/>
              <a:t>	Professors </a:t>
            </a:r>
            <a:r>
              <a:rPr lang="en-US" dirty="0"/>
              <a:t>hold advanced degrees</a:t>
            </a:r>
            <a:r>
              <a:rPr lang="en-US" dirty="0" smtClean="0"/>
              <a:t>.</a:t>
            </a:r>
          </a:p>
          <a:p>
            <a:r>
              <a:rPr lang="en-US" dirty="0"/>
              <a:t>The subject of the major premise (women, </a:t>
            </a:r>
            <a:r>
              <a:rPr lang="en-US" dirty="0" smtClean="0"/>
              <a:t>athletes, professors</a:t>
            </a:r>
            <a:r>
              <a:rPr lang="en-US" dirty="0"/>
              <a:t>) is called the antecedent; the </a:t>
            </a:r>
            <a:r>
              <a:rPr lang="en-US" dirty="0" smtClean="0"/>
              <a:t>verb phrase </a:t>
            </a:r>
            <a:r>
              <a:rPr lang="en-US" dirty="0"/>
              <a:t>(were once girls, are in good shape, </a:t>
            </a:r>
            <a:r>
              <a:rPr lang="en-US" dirty="0" smtClean="0"/>
              <a:t>hold advanced </a:t>
            </a:r>
            <a:r>
              <a:rPr lang="en-US" dirty="0"/>
              <a:t>degrees) is known as the consequent.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</a:t>
            </a:r>
            <a:r>
              <a:rPr lang="en-US" dirty="0" smtClean="0"/>
              <a:t>Your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Decision-making is a systematic, conscious process </a:t>
            </a:r>
            <a:r>
              <a:rPr lang="en-US" dirty="0" smtClean="0"/>
              <a:t>that seems </a:t>
            </a:r>
            <a:r>
              <a:rPr lang="en-US" dirty="0"/>
              <a:t>to leave no room for feelings</a:t>
            </a:r>
            <a:r>
              <a:rPr lang="en-US" dirty="0" smtClean="0"/>
              <a:t>.</a:t>
            </a:r>
          </a:p>
          <a:p>
            <a:r>
              <a:rPr lang="en-US" dirty="0"/>
              <a:t>The first step in taking control of your </a:t>
            </a:r>
            <a:r>
              <a:rPr lang="en-US" dirty="0" smtClean="0"/>
              <a:t>emotions so </a:t>
            </a:r>
            <a:r>
              <a:rPr lang="en-US" dirty="0"/>
              <a:t>you can use them effectively in critical thinking is </a:t>
            </a:r>
            <a:r>
              <a:rPr lang="en-US" dirty="0" smtClean="0"/>
              <a:t>to understand </a:t>
            </a:r>
            <a:r>
              <a:rPr lang="en-US" dirty="0"/>
              <a:t>the decision-making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Minor 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minor premise is a statement that deals with a </a:t>
            </a:r>
            <a:r>
              <a:rPr lang="en-US" dirty="0" smtClean="0"/>
              <a:t>specific instance </a:t>
            </a:r>
            <a:r>
              <a:rPr lang="en-US" dirty="0"/>
              <a:t>of the major premise:</a:t>
            </a:r>
          </a:p>
          <a:p>
            <a:pPr>
              <a:buNone/>
            </a:pPr>
            <a:r>
              <a:rPr lang="en-US" dirty="0" smtClean="0"/>
              <a:t>	My </a:t>
            </a:r>
            <a:r>
              <a:rPr lang="en-US" dirty="0"/>
              <a:t>mother is a woman.</a:t>
            </a:r>
          </a:p>
          <a:p>
            <a:pPr>
              <a:buNone/>
            </a:pPr>
            <a:r>
              <a:rPr lang="en-US" dirty="0" smtClean="0"/>
              <a:t>	Tiger </a:t>
            </a:r>
            <a:r>
              <a:rPr lang="en-US" dirty="0"/>
              <a:t>Woods is an athlete.</a:t>
            </a:r>
          </a:p>
          <a:p>
            <a:pPr>
              <a:buNone/>
            </a:pPr>
            <a:r>
              <a:rPr lang="en-US" dirty="0" smtClean="0"/>
              <a:t>	Dr</a:t>
            </a:r>
            <a:r>
              <a:rPr lang="en-US" dirty="0"/>
              <a:t>. </a:t>
            </a:r>
            <a:r>
              <a:rPr lang="en-US" dirty="0" err="1"/>
              <a:t>Shiu</a:t>
            </a:r>
            <a:r>
              <a:rPr lang="en-US" dirty="0"/>
              <a:t> is a professor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minor premise either affirms the </a:t>
            </a:r>
            <a:r>
              <a:rPr lang="en-US" dirty="0" smtClean="0"/>
              <a:t>major premise</a:t>
            </a:r>
            <a:r>
              <a:rPr lang="en-US" dirty="0"/>
              <a:t>, or denies it</a:t>
            </a:r>
            <a:r>
              <a:rPr lang="en-US" dirty="0" smtClean="0"/>
              <a:t>. When </a:t>
            </a:r>
            <a:r>
              <a:rPr lang="en-US" dirty="0"/>
              <a:t>it affirms, part of the </a:t>
            </a:r>
            <a:r>
              <a:rPr lang="en-US" dirty="0" smtClean="0"/>
              <a:t>minor premise </a:t>
            </a:r>
            <a:r>
              <a:rPr lang="en-US" dirty="0"/>
              <a:t>equates with the subject, or antecedent, of </a:t>
            </a:r>
            <a:r>
              <a:rPr lang="en-US" dirty="0" smtClean="0"/>
              <a:t>the major </a:t>
            </a:r>
            <a:r>
              <a:rPr lang="en-US" dirty="0"/>
              <a:t>premise</a:t>
            </a:r>
            <a:r>
              <a:rPr lang="en-US" dirty="0" smtClean="0"/>
              <a:t>. When </a:t>
            </a:r>
            <a:r>
              <a:rPr lang="en-US" dirty="0"/>
              <a:t>it denies, part of the minor </a:t>
            </a:r>
            <a:r>
              <a:rPr lang="en-US" dirty="0" smtClean="0"/>
              <a:t>premise does </a:t>
            </a:r>
            <a:r>
              <a:rPr lang="en-US" dirty="0"/>
              <a:t>not equate with the consequent.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</a:t>
            </a:r>
            <a:r>
              <a:rPr lang="en-US" dirty="0" smtClean="0"/>
              <a:t>: </a:t>
            </a:r>
          </a:p>
          <a:p>
            <a:r>
              <a:rPr lang="en-US" dirty="0" smtClean="0"/>
              <a:t>Children </a:t>
            </a:r>
            <a:r>
              <a:rPr lang="en-US" dirty="0"/>
              <a:t>like top 40 music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Charles </a:t>
            </a:r>
            <a:r>
              <a:rPr lang="en-US" dirty="0"/>
              <a:t>is a child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In </a:t>
            </a:r>
            <a:r>
              <a:rPr lang="en-US" dirty="0"/>
              <a:t>this case, the minor premise (Charles is a child</a:t>
            </a:r>
            <a:r>
              <a:rPr lang="en-US" dirty="0" smtClean="0"/>
              <a:t>) affirms </a:t>
            </a:r>
            <a:r>
              <a:rPr lang="en-US" dirty="0"/>
              <a:t>the major premise by stating that it is </a:t>
            </a:r>
            <a:r>
              <a:rPr lang="en-US" dirty="0" smtClean="0"/>
              <a:t>something equal </a:t>
            </a:r>
            <a:r>
              <a:rPr lang="en-US" dirty="0"/>
              <a:t>to the major premise (child).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Children like top 40 music.</a:t>
            </a:r>
          </a:p>
          <a:p>
            <a:r>
              <a:rPr lang="en-US" dirty="0"/>
              <a:t>Charles does not like top 40 music.</a:t>
            </a:r>
          </a:p>
          <a:p>
            <a:pPr>
              <a:buNone/>
            </a:pPr>
            <a:r>
              <a:rPr lang="en-US" dirty="0" smtClean="0"/>
              <a:t>	In </a:t>
            </a:r>
            <a:r>
              <a:rPr lang="en-US" dirty="0"/>
              <a:t>this case, the minor premise denies the </a:t>
            </a:r>
            <a:r>
              <a:rPr lang="en-US" dirty="0" smtClean="0"/>
              <a:t>major premise </a:t>
            </a:r>
            <a:r>
              <a:rPr lang="en-US" dirty="0"/>
              <a:t>by asserting that something is not the same </a:t>
            </a:r>
            <a:r>
              <a:rPr lang="en-US" dirty="0" smtClean="0"/>
              <a:t>as the </a:t>
            </a:r>
            <a:r>
              <a:rPr lang="en-US" dirty="0"/>
              <a:t>consequent (“does not like” as opposed to “like”).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Which </a:t>
            </a:r>
            <a:r>
              <a:rPr lang="en-US" dirty="0"/>
              <a:t>of the following would make the best </a:t>
            </a:r>
            <a:r>
              <a:rPr lang="en-US" dirty="0" smtClean="0"/>
              <a:t>major premise </a:t>
            </a:r>
            <a:r>
              <a:rPr lang="en-US" dirty="0"/>
              <a:t>for a deductive argument? Remember </a:t>
            </a:r>
            <a:r>
              <a:rPr lang="en-US" dirty="0" smtClean="0"/>
              <a:t>that the </a:t>
            </a:r>
            <a:r>
              <a:rPr lang="en-US" dirty="0"/>
              <a:t>two important factors for the major premise are:</a:t>
            </a:r>
          </a:p>
          <a:p>
            <a:pPr>
              <a:buNone/>
            </a:pPr>
            <a:r>
              <a:rPr lang="en-US" dirty="0" smtClean="0"/>
              <a:t>	1</a:t>
            </a:r>
            <a:r>
              <a:rPr lang="en-US" dirty="0"/>
              <a:t>. it relates two terms.</a:t>
            </a:r>
          </a:p>
          <a:p>
            <a:pPr>
              <a:buNone/>
            </a:pPr>
            <a:r>
              <a:rPr lang="en-US" dirty="0" smtClean="0"/>
              <a:t>	2</a:t>
            </a:r>
            <a:r>
              <a:rPr lang="en-US" dirty="0"/>
              <a:t>. it is stated as a generalization, rule, or principle.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. No one knows if an asteroid will collide </a:t>
            </a:r>
            <a:r>
              <a:rPr lang="en-US" dirty="0" smtClean="0"/>
              <a:t>with the </a:t>
            </a:r>
            <a:r>
              <a:rPr lang="en-US" dirty="0"/>
              <a:t>Earth.</a:t>
            </a:r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. There are no asteroids.</a:t>
            </a:r>
          </a:p>
          <a:p>
            <a:pPr>
              <a:buNone/>
            </a:pPr>
            <a:r>
              <a:rPr lang="en-US" dirty="0" smtClean="0"/>
              <a:t>	c</a:t>
            </a:r>
            <a:r>
              <a:rPr lang="en-US" dirty="0"/>
              <a:t>. Those who believe asteroids will hit the </a:t>
            </a:r>
            <a:r>
              <a:rPr lang="en-US" dirty="0" smtClean="0"/>
              <a:t>earth have </a:t>
            </a:r>
            <a:r>
              <a:rPr lang="en-US" dirty="0"/>
              <a:t>overactive imaginations</a:t>
            </a:r>
            <a:r>
              <a:rPr lang="en-US" dirty="0" smtClean="0"/>
              <a:t>. </a:t>
            </a:r>
            <a:endParaRPr lang="en-US" dirty="0"/>
          </a:p>
          <a:p>
            <a:pPr>
              <a:buNone/>
            </a:pPr>
            <a:r>
              <a:rPr lang="en-US" dirty="0" smtClean="0"/>
              <a:t>	d</a:t>
            </a:r>
            <a:r>
              <a:rPr lang="en-US" dirty="0"/>
              <a:t>. Scientists have proven asteroids will not hit </a:t>
            </a:r>
            <a:r>
              <a:rPr lang="en-US" dirty="0" smtClean="0"/>
              <a:t>the earth.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choice is c, because it relates two terms (asteroids and imaginations), and it is stated as a generalization.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Deductive arguments are those in which the truth </a:t>
            </a:r>
            <a:r>
              <a:rPr lang="en-US" dirty="0" smtClean="0"/>
              <a:t>of the </a:t>
            </a:r>
            <a:r>
              <a:rPr lang="en-US" dirty="0"/>
              <a:t>conclusion is thought to be completely </a:t>
            </a:r>
            <a:r>
              <a:rPr lang="en-US" dirty="0" smtClean="0"/>
              <a:t>guaranteed and </a:t>
            </a:r>
            <a:r>
              <a:rPr lang="en-US" dirty="0"/>
              <a:t>not just made probable by the truth of the premises</a:t>
            </a:r>
            <a:r>
              <a:rPr lang="en-US" dirty="0" smtClean="0"/>
              <a:t>.</a:t>
            </a:r>
          </a:p>
          <a:p>
            <a:r>
              <a:rPr lang="en-US" dirty="0"/>
              <a:t>So if the argument is valid, the truth of the </a:t>
            </a:r>
            <a:r>
              <a:rPr lang="en-US" dirty="0" smtClean="0"/>
              <a:t>conclusion is </a:t>
            </a:r>
            <a:r>
              <a:rPr lang="en-US" dirty="0"/>
              <a:t>contained within the truth of the premises</a:t>
            </a:r>
            <a:r>
              <a:rPr lang="en-US" dirty="0" smtClean="0"/>
              <a:t>. But</a:t>
            </a:r>
            <a:r>
              <a:rPr lang="en-US" dirty="0"/>
              <a:t>, the conclusion must follow logically from and </a:t>
            </a:r>
            <a:r>
              <a:rPr lang="en-US" dirty="0" smtClean="0"/>
              <a:t>not go </a:t>
            </a:r>
            <a:r>
              <a:rPr lang="en-US" dirty="0"/>
              <a:t>beyond or make assumptions about the premises.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r>
              <a:rPr lang="en-US" dirty="0"/>
              <a:t>of a conclusion that follows</a:t>
            </a:r>
            <a:br>
              <a:rPr lang="en-US" dirty="0"/>
            </a:br>
            <a:r>
              <a:rPr lang="en-US" dirty="0"/>
              <a:t>the premises: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Banks make money by charging interest.</a:t>
            </a:r>
          </a:p>
          <a:p>
            <a:r>
              <a:rPr lang="en-US" dirty="0"/>
              <a:t>My bank charges me interest.</a:t>
            </a:r>
          </a:p>
          <a:p>
            <a:r>
              <a:rPr lang="en-US" dirty="0"/>
              <a:t>My bank makes 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Here </a:t>
            </a:r>
            <a:r>
              <a:rPr lang="en-US" dirty="0"/>
              <a:t>is an example of a conclusion that </a:t>
            </a:r>
            <a:r>
              <a:rPr lang="en-US" dirty="0" smtClean="0"/>
              <a:t>goes beyond </a:t>
            </a:r>
            <a:r>
              <a:rPr lang="en-US" dirty="0"/>
              <a:t>the truth of the premises:</a:t>
            </a:r>
          </a:p>
          <a:p>
            <a:r>
              <a:rPr lang="en-US" dirty="0"/>
              <a:t>Ernest Hemingway wrote some great books.</a:t>
            </a:r>
          </a:p>
          <a:p>
            <a:r>
              <a:rPr lang="en-US" dirty="0"/>
              <a:t>Ernest Hemingway wrote </a:t>
            </a:r>
            <a:r>
              <a:rPr lang="en-US" i="1" dirty="0"/>
              <a:t>For Whom the </a:t>
            </a:r>
            <a:r>
              <a:rPr lang="en-US" i="1" dirty="0" smtClean="0"/>
              <a:t>Bell Tolls</a:t>
            </a:r>
            <a:r>
              <a:rPr lang="en-US" i="1" dirty="0"/>
              <a:t>.</a:t>
            </a:r>
          </a:p>
          <a:p>
            <a:r>
              <a:rPr lang="en-US" i="1" dirty="0"/>
              <a:t>For Whom the Bell Tolls is a great book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This </a:t>
            </a:r>
            <a:r>
              <a:rPr lang="en-US" dirty="0"/>
              <a:t>conclusion </a:t>
            </a:r>
            <a:r>
              <a:rPr lang="en-US" dirty="0" smtClean="0"/>
              <a:t>invalid.</a:t>
            </a:r>
          </a:p>
          <a:p>
            <a:r>
              <a:rPr lang="en-US" dirty="0"/>
              <a:t>Because the </a:t>
            </a:r>
            <a:r>
              <a:rPr lang="en-US" dirty="0" smtClean="0"/>
              <a:t>major premise </a:t>
            </a:r>
            <a:r>
              <a:rPr lang="en-US" dirty="0"/>
              <a:t>states that some of Hemingway’s books </a:t>
            </a:r>
            <a:r>
              <a:rPr lang="en-US" dirty="0" smtClean="0"/>
              <a:t>are great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Change </a:t>
            </a:r>
            <a:r>
              <a:rPr lang="en-US" dirty="0"/>
              <a:t>the following invalid conclusion to make </a:t>
            </a:r>
            <a:r>
              <a:rPr lang="en-US" dirty="0" smtClean="0"/>
              <a:t>the deductive </a:t>
            </a:r>
            <a:r>
              <a:rPr lang="en-US" dirty="0"/>
              <a:t>argument valid</a:t>
            </a:r>
            <a:r>
              <a:rPr lang="en-US" dirty="0" smtClean="0"/>
              <a:t>.</a:t>
            </a:r>
          </a:p>
          <a:p>
            <a:r>
              <a:rPr lang="en-US" dirty="0"/>
              <a:t>The price of every daily newspaper </a:t>
            </a:r>
            <a:r>
              <a:rPr lang="en-US" dirty="0" smtClean="0"/>
              <a:t>is going </a:t>
            </a:r>
            <a:r>
              <a:rPr lang="en-US" dirty="0"/>
              <a:t>up next week. </a:t>
            </a:r>
            <a:r>
              <a:rPr lang="en-US" i="1" dirty="0"/>
              <a:t>The New York </a:t>
            </a:r>
            <a:r>
              <a:rPr lang="en-US" i="1" dirty="0" smtClean="0"/>
              <a:t>Times </a:t>
            </a:r>
            <a:r>
              <a:rPr lang="en-US" dirty="0" smtClean="0"/>
              <a:t>is </a:t>
            </a:r>
            <a:r>
              <a:rPr lang="en-US" dirty="0"/>
              <a:t>a daily newspaper. Therefore, </a:t>
            </a:r>
            <a:r>
              <a:rPr lang="en-US" i="1" dirty="0"/>
              <a:t>The </a:t>
            </a:r>
            <a:r>
              <a:rPr lang="en-US" i="1" dirty="0" smtClean="0"/>
              <a:t>New York </a:t>
            </a:r>
            <a:r>
              <a:rPr lang="en-US" i="1" dirty="0" err="1"/>
              <a:t>Times’s</a:t>
            </a:r>
            <a:r>
              <a:rPr lang="en-US" i="1" dirty="0"/>
              <a:t> price will double next week</a:t>
            </a:r>
            <a:r>
              <a:rPr lang="en-US" i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conclusion should be: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the price of </a:t>
            </a:r>
            <a:r>
              <a:rPr lang="en-US" i="1" dirty="0" smtClean="0"/>
              <a:t>The New </a:t>
            </a:r>
            <a:r>
              <a:rPr lang="en-US" i="1" dirty="0"/>
              <a:t>York Times will go up next week. The </a:t>
            </a:r>
            <a:r>
              <a:rPr lang="en-US" i="1" dirty="0" smtClean="0"/>
              <a:t>deductive </a:t>
            </a:r>
            <a:r>
              <a:rPr lang="en-US" dirty="0" smtClean="0"/>
              <a:t>argument </a:t>
            </a:r>
            <a:r>
              <a:rPr lang="en-US" dirty="0"/>
              <a:t>does not say the price will be double.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1. Recognize the problem.</a:t>
            </a:r>
          </a:p>
          <a:p>
            <a:pPr>
              <a:buNone/>
            </a:pPr>
            <a:r>
              <a:rPr lang="en-US" dirty="0"/>
              <a:t>2. Define the problem.</a:t>
            </a:r>
          </a:p>
          <a:p>
            <a:pPr>
              <a:buNone/>
            </a:pPr>
            <a:r>
              <a:rPr lang="en-US" dirty="0"/>
              <a:t>3. Practice focused observation to learn </a:t>
            </a:r>
            <a:r>
              <a:rPr lang="en-US" dirty="0" smtClean="0"/>
              <a:t>more about </a:t>
            </a:r>
            <a:r>
              <a:rPr lang="en-US" dirty="0"/>
              <a:t>the problem.</a:t>
            </a:r>
          </a:p>
          <a:p>
            <a:pPr>
              <a:buNone/>
            </a:pPr>
            <a:r>
              <a:rPr lang="en-US" dirty="0"/>
              <a:t>4. Brainstorm possible solutions</a:t>
            </a:r>
            <a:r>
              <a:rPr lang="en-US" dirty="0" smtClean="0"/>
              <a:t>. </a:t>
            </a:r>
            <a:endParaRPr lang="en-US" dirty="0"/>
          </a:p>
          <a:p>
            <a:pPr>
              <a:buNone/>
            </a:pPr>
            <a:r>
              <a:rPr lang="en-US" dirty="0"/>
              <a:t>5. Choose a solution(s) and set goals.</a:t>
            </a:r>
          </a:p>
          <a:p>
            <a:pPr>
              <a:buNone/>
            </a:pPr>
            <a:r>
              <a:rPr lang="en-US" dirty="0"/>
              <a:t>6. Troubleshoot any problems that get in the </a:t>
            </a:r>
            <a:r>
              <a:rPr lang="en-US" dirty="0" smtClean="0"/>
              <a:t>way of </a:t>
            </a:r>
            <a:r>
              <a:rPr lang="en-US" dirty="0"/>
              <a:t>your goal(s).</a:t>
            </a:r>
          </a:p>
          <a:p>
            <a:pPr>
              <a:buNone/>
            </a:pPr>
            <a:r>
              <a:rPr lang="en-US" dirty="0"/>
              <a:t>7. Try the solution and assess your results.</a:t>
            </a:r>
          </a:p>
          <a:p>
            <a:pPr>
              <a:buNone/>
            </a:pPr>
            <a:r>
              <a:rPr lang="en-US" dirty="0"/>
              <a:t>8. Use, modify, or reject the solution. Repeat </a:t>
            </a:r>
            <a:r>
              <a:rPr lang="en-US" dirty="0" smtClean="0"/>
              <a:t>the process </a:t>
            </a:r>
            <a:r>
              <a:rPr lang="en-US" dirty="0"/>
              <a:t>if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Two Forms of </a:t>
            </a:r>
            <a:r>
              <a:rPr lang="en-US" sz="4000" b="1" dirty="0" smtClean="0"/>
              <a:t>Deductive Argument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syllogisms, </a:t>
            </a:r>
            <a:r>
              <a:rPr lang="en-US" dirty="0" smtClean="0"/>
              <a:t>and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conditionals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Syllogisms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Syllogisms </a:t>
            </a:r>
            <a:r>
              <a:rPr lang="en-US" dirty="0" smtClean="0"/>
              <a:t>are made up of </a:t>
            </a:r>
            <a:r>
              <a:rPr lang="en-US" b="1" dirty="0" smtClean="0"/>
              <a:t>two premises </a:t>
            </a:r>
            <a:r>
              <a:rPr lang="en-US" dirty="0" smtClean="0"/>
              <a:t>and </a:t>
            </a:r>
            <a:r>
              <a:rPr lang="en-US" b="1" dirty="0" smtClean="0"/>
              <a:t>a conclusion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The first, or major, premise describes all of </a:t>
            </a:r>
            <a:r>
              <a:rPr lang="en-US" dirty="0" smtClean="0"/>
              <a:t>one class </a:t>
            </a:r>
            <a:r>
              <a:rPr lang="en-US" dirty="0" smtClean="0"/>
              <a:t>or </a:t>
            </a:r>
            <a:r>
              <a:rPr lang="en-US" dirty="0" smtClean="0"/>
              <a:t>group, A</a:t>
            </a:r>
            <a:r>
              <a:rPr lang="en-US" dirty="0" smtClean="0"/>
              <a:t>, in terms of some other class or group</a:t>
            </a:r>
            <a:r>
              <a:rPr lang="en-US" dirty="0" smtClean="0"/>
              <a:t>, B </a:t>
            </a:r>
            <a:r>
              <a:rPr lang="en-US" dirty="0" smtClean="0"/>
              <a:t>(All vegetarians do not eat meat). The second, </a:t>
            </a:r>
            <a:r>
              <a:rPr lang="en-US" dirty="0" smtClean="0"/>
              <a:t>or minor</a:t>
            </a:r>
            <a:r>
              <a:rPr lang="en-US" dirty="0" smtClean="0"/>
              <a:t>, premise places a third class or group, C, </a:t>
            </a:r>
            <a:r>
              <a:rPr lang="en-US" dirty="0" smtClean="0"/>
              <a:t>either within </a:t>
            </a:r>
            <a:r>
              <a:rPr lang="en-US" dirty="0" smtClean="0"/>
              <a:t>A or not within B (</a:t>
            </a:r>
            <a:r>
              <a:rPr lang="en-US" dirty="0" err="1" smtClean="0"/>
              <a:t>Gorden</a:t>
            </a:r>
            <a:r>
              <a:rPr lang="en-US" dirty="0" smtClean="0"/>
              <a:t> is a vegetarian). </a:t>
            </a:r>
            <a:r>
              <a:rPr lang="en-US" dirty="0" smtClean="0"/>
              <a:t>The conclusion </a:t>
            </a:r>
            <a:r>
              <a:rPr lang="en-US" dirty="0" smtClean="0"/>
              <a:t>states that C is B (</a:t>
            </a:r>
            <a:r>
              <a:rPr lang="en-US" dirty="0" err="1" smtClean="0"/>
              <a:t>Gorden</a:t>
            </a:r>
            <a:r>
              <a:rPr lang="en-US" dirty="0" smtClean="0"/>
              <a:t> does not </a:t>
            </a:r>
            <a:r>
              <a:rPr lang="en-US" dirty="0" smtClean="0"/>
              <a:t>eat meat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negative is used in a syllogism, it </a:t>
            </a:r>
            <a:r>
              <a:rPr lang="en-US" dirty="0" smtClean="0"/>
              <a:t>follows the </a:t>
            </a:r>
            <a:r>
              <a:rPr lang="en-US" dirty="0" smtClean="0"/>
              <a:t>same form. For instance, All vegetarians do not </a:t>
            </a:r>
            <a:r>
              <a:rPr lang="en-US" dirty="0" smtClean="0"/>
              <a:t>eat meat</a:t>
            </a:r>
            <a:r>
              <a:rPr lang="en-US" dirty="0" smtClean="0"/>
              <a:t>. </a:t>
            </a:r>
            <a:r>
              <a:rPr lang="en-US" dirty="0" err="1" smtClean="0"/>
              <a:t>Gorden</a:t>
            </a:r>
            <a:r>
              <a:rPr lang="en-US" dirty="0" smtClean="0"/>
              <a:t> is not a vegetarian. </a:t>
            </a:r>
            <a:r>
              <a:rPr lang="en-US" dirty="0" err="1" smtClean="0"/>
              <a:t>Gorden</a:t>
            </a:r>
            <a:r>
              <a:rPr lang="en-US" dirty="0" smtClean="0"/>
              <a:t> eats meat</a:t>
            </a:r>
            <a:r>
              <a:rPr lang="en-US" dirty="0" smtClean="0"/>
              <a:t>. The </a:t>
            </a:r>
            <a:r>
              <a:rPr lang="en-US" dirty="0" smtClean="0"/>
              <a:t>word “not” in the second premise signals </a:t>
            </a:r>
            <a:r>
              <a:rPr lang="en-US" dirty="0" smtClean="0"/>
              <a:t>the negative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Examples </a:t>
            </a:r>
            <a:r>
              <a:rPr lang="en-US" sz="3200" dirty="0" smtClean="0"/>
              <a:t>of positive and </a:t>
            </a:r>
            <a:r>
              <a:rPr lang="en-US" sz="3200" dirty="0" smtClean="0"/>
              <a:t>negative syllogisms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Smart people do not believe in UFOs. (All A </a:t>
            </a:r>
            <a:r>
              <a:rPr lang="en-US" dirty="0" smtClean="0"/>
              <a:t>are not </a:t>
            </a:r>
            <a:r>
              <a:rPr lang="en-US" dirty="0" smtClean="0"/>
              <a:t>B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	Lee </a:t>
            </a:r>
            <a:r>
              <a:rPr lang="en-US" dirty="0" smtClean="0"/>
              <a:t>does not believe in UFOs. </a:t>
            </a:r>
            <a:r>
              <a:rPr lang="en-US" dirty="0" smtClean="0"/>
              <a:t>(</a:t>
            </a:r>
            <a:r>
              <a:rPr lang="en-US" dirty="0" smtClean="0"/>
              <a:t>C is not B)</a:t>
            </a:r>
          </a:p>
          <a:p>
            <a:pPr>
              <a:buNone/>
            </a:pPr>
            <a:r>
              <a:rPr lang="en-US" dirty="0" smtClean="0"/>
              <a:t>	Lee </a:t>
            </a:r>
            <a:r>
              <a:rPr lang="en-US" dirty="0" smtClean="0"/>
              <a:t>is smart. (C is 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greatest jazz artists were all improvisers.</a:t>
            </a:r>
          </a:p>
          <a:p>
            <a:pPr>
              <a:buNone/>
            </a:pPr>
            <a:r>
              <a:rPr lang="en-US" dirty="0" smtClean="0"/>
              <a:t>	Miles </a:t>
            </a:r>
            <a:r>
              <a:rPr lang="en-US" dirty="0" smtClean="0"/>
              <a:t>Davis was an improviser.</a:t>
            </a:r>
          </a:p>
          <a:p>
            <a:pPr>
              <a:buNone/>
            </a:pPr>
            <a:r>
              <a:rPr lang="en-US" dirty="0" smtClean="0"/>
              <a:t>	Miles </a:t>
            </a:r>
            <a:r>
              <a:rPr lang="en-US" dirty="0" smtClean="0"/>
              <a:t>Davis was a great jazz artist.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other common form of a deductive argument, </a:t>
            </a:r>
            <a:r>
              <a:rPr lang="en-US" dirty="0" smtClean="0"/>
              <a:t>a conditional</a:t>
            </a:r>
            <a:r>
              <a:rPr lang="en-US" dirty="0" smtClean="0"/>
              <a:t>, expresses the same reasoning in a </a:t>
            </a:r>
            <a:r>
              <a:rPr lang="en-US" dirty="0" smtClean="0"/>
              <a:t>different way</a:t>
            </a:r>
            <a:r>
              <a:rPr lang="en-US" dirty="0" smtClean="0"/>
              <a:t>. The major premise is, if something is true </a:t>
            </a:r>
            <a:r>
              <a:rPr lang="en-US" dirty="0" smtClean="0"/>
              <a:t>of A</a:t>
            </a:r>
            <a:r>
              <a:rPr lang="en-US" dirty="0" smtClean="0"/>
              <a:t>, then something is true of B (If you spill the lemonade</a:t>
            </a:r>
            <a:r>
              <a:rPr lang="en-US" dirty="0" smtClean="0"/>
              <a:t>, then </a:t>
            </a:r>
            <a:r>
              <a:rPr lang="en-US" dirty="0" smtClean="0"/>
              <a:t>the table will get sticky). In the minor premise</a:t>
            </a:r>
            <a:r>
              <a:rPr lang="en-US" dirty="0" smtClean="0"/>
              <a:t>, the </a:t>
            </a:r>
            <a:r>
              <a:rPr lang="en-US" dirty="0" smtClean="0"/>
              <a:t>“if” (A) either happens or it does not (</a:t>
            </a:r>
            <a:r>
              <a:rPr lang="en-US" dirty="0" smtClean="0"/>
              <a:t>You spilled </a:t>
            </a:r>
            <a:r>
              <a:rPr lang="en-US" dirty="0" smtClean="0"/>
              <a:t>the lemonade, or You did not spill the lemonade</a:t>
            </a:r>
            <a:r>
              <a:rPr lang="en-US" dirty="0" smtClean="0"/>
              <a:t>). The </a:t>
            </a:r>
            <a:r>
              <a:rPr lang="en-US" dirty="0" smtClean="0"/>
              <a:t>conclusion then states that, as a result, B </a:t>
            </a:r>
            <a:r>
              <a:rPr lang="en-US" dirty="0" smtClean="0"/>
              <a:t>happens or </a:t>
            </a:r>
            <a:r>
              <a:rPr lang="en-US" dirty="0" smtClean="0"/>
              <a:t>it does not (The table did get sticky, or The </a:t>
            </a:r>
            <a:r>
              <a:rPr lang="en-US" dirty="0" smtClean="0"/>
              <a:t>table did </a:t>
            </a:r>
            <a:r>
              <a:rPr lang="en-US" dirty="0" smtClean="0"/>
              <a:t>not get sticky).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If you attend Camp </a:t>
            </a:r>
            <a:r>
              <a:rPr lang="en-US" dirty="0" err="1" smtClean="0"/>
              <a:t>HiLow</a:t>
            </a:r>
            <a:r>
              <a:rPr lang="en-US" dirty="0" smtClean="0"/>
              <a:t>, you will </a:t>
            </a:r>
            <a:r>
              <a:rPr lang="en-US" dirty="0" smtClean="0"/>
              <a:t>lose weight</a:t>
            </a:r>
            <a:r>
              <a:rPr lang="en-US" dirty="0" smtClean="0"/>
              <a:t>. (If A, then B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You </a:t>
            </a:r>
            <a:r>
              <a:rPr lang="en-US" dirty="0" smtClean="0"/>
              <a:t>attend Camp </a:t>
            </a:r>
            <a:r>
              <a:rPr lang="en-US" dirty="0" err="1" smtClean="0"/>
              <a:t>HiLow</a:t>
            </a:r>
            <a:r>
              <a:rPr lang="en-US" dirty="0" smtClean="0"/>
              <a:t>. (A)</a:t>
            </a:r>
          </a:p>
          <a:p>
            <a:pPr>
              <a:buNone/>
            </a:pPr>
            <a:r>
              <a:rPr lang="en-US" dirty="0" smtClean="0"/>
              <a:t>	You </a:t>
            </a:r>
            <a:r>
              <a:rPr lang="en-US" dirty="0" smtClean="0"/>
              <a:t>lose weight. (B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Jason stays after class to speak with his professor</a:t>
            </a:r>
            <a:r>
              <a:rPr lang="en-US" dirty="0" smtClean="0"/>
              <a:t>, he </a:t>
            </a:r>
            <a:r>
              <a:rPr lang="en-US" dirty="0" smtClean="0"/>
              <a:t>will miss the bus. (If A then B</a:t>
            </a:r>
            <a:r>
              <a:rPr lang="en-US" dirty="0" smtClean="0"/>
              <a:t>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Jason </a:t>
            </a:r>
            <a:r>
              <a:rPr lang="en-US" dirty="0" smtClean="0"/>
              <a:t>did not stay after class to speak with </a:t>
            </a:r>
            <a:r>
              <a:rPr lang="en-US" dirty="0" smtClean="0"/>
              <a:t>his professor</a:t>
            </a:r>
            <a:r>
              <a:rPr lang="en-US" dirty="0" smtClean="0"/>
              <a:t>. (not A)</a:t>
            </a:r>
          </a:p>
          <a:p>
            <a:pPr>
              <a:buNone/>
            </a:pPr>
            <a:r>
              <a:rPr lang="en-US" dirty="0" smtClean="0"/>
              <a:t>	Jason </a:t>
            </a:r>
            <a:r>
              <a:rPr lang="en-US" dirty="0" smtClean="0"/>
              <a:t>did not miss the bus. (not B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we do not negotiate with the other side, </a:t>
            </a:r>
            <a:r>
              <a:rPr lang="en-US" dirty="0" smtClean="0"/>
              <a:t>they will </a:t>
            </a:r>
            <a:r>
              <a:rPr lang="en-US" dirty="0" smtClean="0"/>
              <a:t>defeat us. (If not A, then B)</a:t>
            </a:r>
          </a:p>
          <a:p>
            <a:pPr>
              <a:buNone/>
            </a:pPr>
            <a:r>
              <a:rPr lang="en-US" dirty="0" smtClean="0"/>
              <a:t>	We </a:t>
            </a:r>
            <a:r>
              <a:rPr lang="en-US" dirty="0" smtClean="0"/>
              <a:t>negotiated. (A)</a:t>
            </a:r>
          </a:p>
          <a:p>
            <a:pPr>
              <a:buNone/>
            </a:pPr>
            <a:r>
              <a:rPr lang="en-US" dirty="0" smtClean="0"/>
              <a:t>	They </a:t>
            </a:r>
            <a:r>
              <a:rPr lang="en-US" dirty="0" smtClean="0"/>
              <a:t>did not defeat us. (not B)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Consider </a:t>
            </a:r>
            <a:r>
              <a:rPr lang="en-US" dirty="0" smtClean="0"/>
              <a:t>this example, and state it as a syllogism </a:t>
            </a:r>
            <a:r>
              <a:rPr lang="en-US" dirty="0" smtClean="0"/>
              <a:t>and as </a:t>
            </a:r>
            <a:r>
              <a:rPr lang="en-US" dirty="0" smtClean="0"/>
              <a:t>a conditional deductive argument:</a:t>
            </a:r>
          </a:p>
          <a:p>
            <a:r>
              <a:rPr lang="en-US" dirty="0" err="1" smtClean="0"/>
              <a:t>Samsa</a:t>
            </a:r>
            <a:r>
              <a:rPr lang="en-US" dirty="0" smtClean="0"/>
              <a:t> </a:t>
            </a:r>
            <a:r>
              <a:rPr lang="en-US" dirty="0" smtClean="0"/>
              <a:t>says that all his test scores are </a:t>
            </a:r>
            <a:r>
              <a:rPr lang="en-US" dirty="0" smtClean="0"/>
              <a:t>good,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so </a:t>
            </a:r>
            <a:r>
              <a:rPr lang="en-US" dirty="0" smtClean="0"/>
              <a:t>the grades for his courses should </a:t>
            </a:r>
            <a:r>
              <a:rPr lang="en-US" dirty="0" smtClean="0"/>
              <a:t>be good</a:t>
            </a:r>
            <a:r>
              <a:rPr lang="en-US" dirty="0" smtClean="0"/>
              <a:t>, too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Syllogism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	_______________________________________________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_____</a:t>
            </a:r>
            <a:r>
              <a:rPr lang="en-US" dirty="0" smtClean="0"/>
              <a:t>_____</a:t>
            </a:r>
            <a:r>
              <a:rPr lang="en-US" dirty="0" smtClean="0"/>
              <a:t>_____________________________________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_____</a:t>
            </a:r>
            <a:r>
              <a:rPr lang="en-US" dirty="0" smtClean="0"/>
              <a:t>_____</a:t>
            </a:r>
            <a:r>
              <a:rPr lang="en-US" dirty="0" smtClean="0"/>
              <a:t>_____________________________________</a:t>
            </a:r>
          </a:p>
          <a:p>
            <a:r>
              <a:rPr lang="en-US" b="1" dirty="0" smtClean="0"/>
              <a:t>Conditional:</a:t>
            </a:r>
          </a:p>
          <a:p>
            <a:pPr>
              <a:buNone/>
            </a:pPr>
            <a:r>
              <a:rPr lang="en-US" dirty="0" smtClean="0"/>
              <a:t>	_____</a:t>
            </a:r>
            <a:r>
              <a:rPr lang="en-US" dirty="0" smtClean="0"/>
              <a:t>_____</a:t>
            </a:r>
            <a:r>
              <a:rPr lang="en-US" dirty="0" smtClean="0"/>
              <a:t>_____________________________________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_____</a:t>
            </a:r>
            <a:r>
              <a:rPr lang="en-US" dirty="0" smtClean="0"/>
              <a:t>_____</a:t>
            </a:r>
            <a:r>
              <a:rPr lang="en-US" dirty="0" smtClean="0"/>
              <a:t>_____________________________________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_____</a:t>
            </a:r>
            <a:r>
              <a:rPr lang="en-US" dirty="0" smtClean="0"/>
              <a:t>_____</a:t>
            </a:r>
            <a:r>
              <a:rPr lang="en-US" dirty="0" smtClean="0"/>
              <a:t>_____________________________________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Syllogism</a:t>
            </a:r>
            <a:r>
              <a:rPr lang="en-US" b="1" dirty="0" smtClean="0"/>
              <a:t>: </a:t>
            </a:r>
            <a:r>
              <a:rPr lang="en-US" dirty="0" smtClean="0"/>
              <a:t>All good test scores mean good </a:t>
            </a:r>
            <a:r>
              <a:rPr lang="en-US" dirty="0" smtClean="0"/>
              <a:t>course grades</a:t>
            </a:r>
            <a:r>
              <a:rPr lang="en-US" dirty="0" smtClean="0"/>
              <a:t>. </a:t>
            </a:r>
            <a:r>
              <a:rPr lang="en-US" dirty="0" err="1" smtClean="0"/>
              <a:t>Samsa’s</a:t>
            </a:r>
            <a:r>
              <a:rPr lang="en-US" dirty="0" smtClean="0"/>
              <a:t> test scores are all good. </a:t>
            </a:r>
            <a:r>
              <a:rPr lang="en-US" dirty="0" err="1" smtClean="0"/>
              <a:t>Samsa</a:t>
            </a:r>
            <a:r>
              <a:rPr lang="en-US" dirty="0" smtClean="0"/>
              <a:t> gets </a:t>
            </a:r>
            <a:r>
              <a:rPr lang="en-US" dirty="0" smtClean="0"/>
              <a:t>good course </a:t>
            </a:r>
            <a:r>
              <a:rPr lang="en-US" dirty="0" smtClean="0"/>
              <a:t>grades.</a:t>
            </a:r>
          </a:p>
          <a:p>
            <a:endParaRPr lang="en-US" dirty="0" smtClean="0"/>
          </a:p>
          <a:p>
            <a:r>
              <a:rPr lang="en-US" b="1" dirty="0" smtClean="0"/>
              <a:t>Conditional</a:t>
            </a:r>
            <a:r>
              <a:rPr lang="en-US" b="1" dirty="0" smtClean="0"/>
              <a:t>: </a:t>
            </a:r>
            <a:r>
              <a:rPr lang="en-US" dirty="0" smtClean="0"/>
              <a:t>If you get good test scores, then you </a:t>
            </a:r>
            <a:r>
              <a:rPr lang="en-US" dirty="0" smtClean="0"/>
              <a:t>get good </a:t>
            </a:r>
            <a:r>
              <a:rPr lang="en-US" dirty="0" smtClean="0"/>
              <a:t>course grades. </a:t>
            </a:r>
            <a:r>
              <a:rPr lang="en-US" dirty="0" err="1" smtClean="0"/>
              <a:t>Samsa</a:t>
            </a:r>
            <a:r>
              <a:rPr lang="en-US" dirty="0" smtClean="0"/>
              <a:t> gets good test scores. Therefore</a:t>
            </a:r>
            <a:r>
              <a:rPr lang="en-US" dirty="0" smtClean="0"/>
              <a:t>, he </a:t>
            </a:r>
            <a:r>
              <a:rPr lang="en-US" dirty="0" smtClean="0"/>
              <a:t>gets good course grades.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Deduction Can </a:t>
            </a:r>
            <a:r>
              <a:rPr lang="en-US" b="1" dirty="0" smtClean="0"/>
              <a:t>Be Misused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Specific </a:t>
            </a:r>
            <a:r>
              <a:rPr lang="en-US" dirty="0" smtClean="0"/>
              <a:t>ways </a:t>
            </a:r>
            <a:r>
              <a:rPr lang="en-US" dirty="0" smtClean="0"/>
              <a:t>in which </a:t>
            </a:r>
            <a:r>
              <a:rPr lang="en-US" dirty="0" smtClean="0"/>
              <a:t>deductive arguments are used incorrectly</a:t>
            </a:r>
            <a:r>
              <a:rPr lang="en-US" dirty="0" smtClean="0"/>
              <a:t>, whether </a:t>
            </a:r>
            <a:r>
              <a:rPr lang="en-US" dirty="0" smtClean="0"/>
              <a:t>negligently or deliberately.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better </a:t>
            </a:r>
            <a:r>
              <a:rPr lang="en-US" dirty="0" smtClean="0"/>
              <a:t>you become </a:t>
            </a:r>
            <a:r>
              <a:rPr lang="en-US" dirty="0" smtClean="0"/>
              <a:t>at spotting these “logical fallacies,” the less </a:t>
            </a:r>
            <a:r>
              <a:rPr lang="en-US" dirty="0" smtClean="0"/>
              <a:t>likely you </a:t>
            </a:r>
            <a:r>
              <a:rPr lang="en-US" dirty="0" smtClean="0"/>
              <a:t>will be to accept one as truth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Deductive </a:t>
            </a:r>
            <a:r>
              <a:rPr lang="en-US" dirty="0" smtClean="0"/>
              <a:t>argument is invalid for one </a:t>
            </a:r>
            <a:r>
              <a:rPr lang="en-US" dirty="0" smtClean="0"/>
              <a:t>of two </a:t>
            </a:r>
            <a:r>
              <a:rPr lang="en-US" dirty="0" smtClean="0"/>
              <a:t>possible reasons: </a:t>
            </a:r>
            <a:r>
              <a:rPr lang="en-US" i="1" dirty="0" smtClean="0"/>
              <a:t>either or both of the premises </a:t>
            </a:r>
            <a:r>
              <a:rPr lang="en-US" i="1" dirty="0" smtClean="0"/>
              <a:t>are invalid</a:t>
            </a:r>
            <a:r>
              <a:rPr lang="en-US" dirty="0" smtClean="0"/>
              <a:t>, or </a:t>
            </a:r>
            <a:r>
              <a:rPr lang="en-US" i="1" dirty="0" smtClean="0"/>
              <a:t>the wrong conclusion was reached </a:t>
            </a:r>
            <a:r>
              <a:rPr lang="en-US" i="1" dirty="0" smtClean="0"/>
              <a:t>even though </a:t>
            </a:r>
            <a:r>
              <a:rPr lang="en-US" i="1" dirty="0" smtClean="0"/>
              <a:t>the premises are valid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example </a:t>
            </a:r>
            <a:r>
              <a:rPr lang="en-US" dirty="0" smtClean="0"/>
              <a:t>contains a </a:t>
            </a:r>
            <a:r>
              <a:rPr lang="en-US" dirty="0" smtClean="0"/>
              <a:t>premise that is not true: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Americans wear sneakers. (Major premise)</a:t>
            </a:r>
          </a:p>
          <a:p>
            <a:pPr>
              <a:buNone/>
            </a:pPr>
            <a:r>
              <a:rPr lang="en-US" dirty="0" smtClean="0"/>
              <a:t>	Harold </a:t>
            </a:r>
            <a:r>
              <a:rPr lang="en-US" dirty="0" smtClean="0"/>
              <a:t>is an American. (Minor premise)</a:t>
            </a:r>
          </a:p>
          <a:p>
            <a:pPr>
              <a:buNone/>
            </a:pPr>
            <a:r>
              <a:rPr lang="en-US" dirty="0" smtClean="0"/>
              <a:t>	Therefore</a:t>
            </a:r>
            <a:r>
              <a:rPr lang="en-US" dirty="0" smtClean="0"/>
              <a:t>, Harold wears sneakers. (Conclusion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 smtClean="0"/>
              <a:t>all Americans do not wear sneakers, </a:t>
            </a:r>
            <a:r>
              <a:rPr lang="en-US" dirty="0" smtClean="0"/>
              <a:t>the major </a:t>
            </a:r>
            <a:r>
              <a:rPr lang="en-US" dirty="0" smtClean="0"/>
              <a:t>premise is not true. That makes the conclusion</a:t>
            </a:r>
            <a:r>
              <a:rPr lang="en-US" dirty="0" smtClean="0"/>
              <a:t>, and </a:t>
            </a:r>
            <a:r>
              <a:rPr lang="en-US" dirty="0" smtClean="0"/>
              <a:t>therefore the deductive argument itself, invalid.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role, if any, do </a:t>
            </a:r>
            <a:r>
              <a:rPr lang="en-US" dirty="0" smtClean="0"/>
              <a:t>emotions have </a:t>
            </a:r>
            <a:r>
              <a:rPr lang="en-US" dirty="0"/>
              <a:t>in decision making?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answer is a balanced </a:t>
            </a:r>
            <a:r>
              <a:rPr lang="en-US" dirty="0" smtClean="0"/>
              <a:t>role</a:t>
            </a:r>
          </a:p>
          <a:p>
            <a:r>
              <a:rPr lang="en-US" dirty="0"/>
              <a:t>They should neither be your sole criteria for making </a:t>
            </a:r>
            <a:r>
              <a:rPr lang="en-US" dirty="0" smtClean="0"/>
              <a:t>a decision</a:t>
            </a:r>
            <a:r>
              <a:rPr lang="en-US" dirty="0"/>
              <a:t>, nor should they be ignored.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this case, the wrong conclusion is reached:</a:t>
            </a:r>
          </a:p>
          <a:p>
            <a:pPr>
              <a:buNone/>
            </a:pPr>
            <a:r>
              <a:rPr lang="en-US" dirty="0" smtClean="0"/>
              <a:t>	Many </a:t>
            </a:r>
            <a:r>
              <a:rPr lang="en-US" dirty="0" smtClean="0"/>
              <a:t>Americans wear sneakers.</a:t>
            </a:r>
          </a:p>
          <a:p>
            <a:pPr>
              <a:buNone/>
            </a:pPr>
            <a:r>
              <a:rPr lang="en-US" dirty="0" smtClean="0"/>
              <a:t>	Harold </a:t>
            </a:r>
            <a:r>
              <a:rPr lang="en-US" dirty="0" smtClean="0"/>
              <a:t>is an American.</a:t>
            </a:r>
          </a:p>
          <a:p>
            <a:pPr>
              <a:buNone/>
            </a:pPr>
            <a:r>
              <a:rPr lang="en-US" dirty="0" smtClean="0"/>
              <a:t>	Therefore</a:t>
            </a:r>
            <a:r>
              <a:rPr lang="en-US" dirty="0" smtClean="0"/>
              <a:t>, Harold wears sneakers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Note </a:t>
            </a:r>
            <a:r>
              <a:rPr lang="en-US" dirty="0" smtClean="0"/>
              <a:t>that by restating the invalid premise to </a:t>
            </a:r>
            <a:r>
              <a:rPr lang="en-US" dirty="0" smtClean="0"/>
              <a:t>make it </a:t>
            </a:r>
            <a:r>
              <a:rPr lang="en-US" dirty="0" smtClean="0"/>
              <a:t>valid, you have not made the conclusion true</a:t>
            </a:r>
            <a:r>
              <a:rPr lang="en-US" dirty="0" smtClean="0"/>
              <a:t>. Harold may </a:t>
            </a:r>
            <a:r>
              <a:rPr lang="en-US" dirty="0" smtClean="0"/>
              <a:t>or may not be in the group of “many” who </a:t>
            </a:r>
            <a:r>
              <a:rPr lang="en-US" dirty="0" smtClean="0"/>
              <a:t>wear sneakers</a:t>
            </a:r>
            <a:r>
              <a:rPr lang="en-US" dirty="0" smtClean="0"/>
              <a:t>. The conclusion makes an assumption </a:t>
            </a:r>
            <a:r>
              <a:rPr lang="en-US" dirty="0" smtClean="0"/>
              <a:t>that goes </a:t>
            </a:r>
            <a:r>
              <a:rPr lang="en-US" dirty="0" smtClean="0"/>
              <a:t>beyond the information contained in the premises.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Short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Deductive reasoning takes </a:t>
            </a:r>
            <a:r>
              <a:rPr lang="en-US" b="1" dirty="0" smtClean="0"/>
              <a:t>two premises</a:t>
            </a:r>
            <a:r>
              <a:rPr lang="en-US" dirty="0" smtClean="0"/>
              <a:t>, which may </a:t>
            </a:r>
            <a:r>
              <a:rPr lang="en-US" dirty="0" smtClean="0"/>
              <a:t>be </a:t>
            </a:r>
            <a:r>
              <a:rPr lang="en-US" b="1" dirty="0" smtClean="0"/>
              <a:t>rules</a:t>
            </a:r>
            <a:r>
              <a:rPr lang="en-US" b="1" dirty="0" smtClean="0"/>
              <a:t>, laws, principles, or generalizations</a:t>
            </a:r>
            <a:r>
              <a:rPr lang="en-US" dirty="0" smtClean="0"/>
              <a:t>, and forms </a:t>
            </a:r>
            <a:r>
              <a:rPr lang="en-US" dirty="0" smtClean="0"/>
              <a:t>a conclusion </a:t>
            </a:r>
            <a:r>
              <a:rPr lang="en-US" dirty="0" smtClean="0"/>
              <a:t>based upon them. In order </a:t>
            </a:r>
            <a:r>
              <a:rPr lang="en-US" b="1" dirty="0" smtClean="0"/>
              <a:t>to be valid</a:t>
            </a:r>
            <a:r>
              <a:rPr lang="en-US" dirty="0" smtClean="0"/>
              <a:t>, </a:t>
            </a:r>
            <a:r>
              <a:rPr lang="en-US" dirty="0" smtClean="0"/>
              <a:t>a deductive </a:t>
            </a:r>
            <a:r>
              <a:rPr lang="en-US" dirty="0" smtClean="0"/>
              <a:t>argument must </a:t>
            </a:r>
            <a:r>
              <a:rPr lang="en-US" b="1" dirty="0" smtClean="0"/>
              <a:t>have premises that are </a:t>
            </a:r>
            <a:r>
              <a:rPr lang="en-US" b="1" dirty="0" smtClean="0"/>
              <a:t>true and </a:t>
            </a:r>
            <a:r>
              <a:rPr lang="en-US" b="1" dirty="0" smtClean="0"/>
              <a:t>a conclusion that logically follows from </a:t>
            </a:r>
            <a:r>
              <a:rPr lang="en-US" b="1" dirty="0" smtClean="0"/>
              <a:t>those premises, without </a:t>
            </a:r>
            <a:r>
              <a:rPr lang="en-US" b="1" dirty="0" smtClean="0"/>
              <a:t>trying to go beyond them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When you understand </a:t>
            </a:r>
            <a:r>
              <a:rPr lang="en-US" dirty="0" smtClean="0"/>
              <a:t>how these arguments work, you will </a:t>
            </a:r>
            <a:r>
              <a:rPr lang="en-US" dirty="0" smtClean="0"/>
              <a:t>know how </a:t>
            </a:r>
            <a:r>
              <a:rPr lang="en-US" dirty="0" smtClean="0"/>
              <a:t>to construct your own strong arguments</a:t>
            </a:r>
            <a:r>
              <a:rPr lang="en-US" dirty="0" smtClean="0"/>
              <a:t>. You will also </a:t>
            </a:r>
            <a:r>
              <a:rPr lang="en-US" dirty="0" smtClean="0"/>
              <a:t>avoid being influenced or persuaded by </a:t>
            </a:r>
            <a:r>
              <a:rPr lang="en-US" dirty="0" smtClean="0"/>
              <a:t>faulty deductive </a:t>
            </a:r>
            <a:r>
              <a:rPr lang="en-US" dirty="0" smtClean="0"/>
              <a:t>reasoning when you recognize it and see </a:t>
            </a:r>
            <a:r>
              <a:rPr lang="en-US" dirty="0" smtClean="0"/>
              <a:t>its flaws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want </a:t>
            </a:r>
            <a:r>
              <a:rPr lang="en-US" dirty="0"/>
              <a:t>to go to college and have determined that it </a:t>
            </a:r>
            <a:r>
              <a:rPr lang="en-US" dirty="0" smtClean="0"/>
              <a:t>will help </a:t>
            </a:r>
            <a:r>
              <a:rPr lang="en-US" dirty="0"/>
              <a:t>you prepare for the future by getting you </a:t>
            </a:r>
            <a:r>
              <a:rPr lang="en-US" dirty="0" smtClean="0"/>
              <a:t>the degree </a:t>
            </a:r>
            <a:r>
              <a:rPr lang="en-US" dirty="0"/>
              <a:t>you need to pursue a certain career. But, you </a:t>
            </a:r>
            <a:r>
              <a:rPr lang="en-US" dirty="0" smtClean="0"/>
              <a:t>do not </a:t>
            </a:r>
            <a:r>
              <a:rPr lang="en-US" dirty="0"/>
              <a:t>want to graduate with a huge debt. Your goal is </a:t>
            </a:r>
            <a:r>
              <a:rPr lang="en-US" dirty="0" smtClean="0"/>
              <a:t>to attend </a:t>
            </a:r>
            <a:r>
              <a:rPr lang="en-US" dirty="0"/>
              <a:t>a school that offers a great education </a:t>
            </a:r>
            <a:r>
              <a:rPr lang="en-US" dirty="0" smtClean="0"/>
              <a:t>without charging </a:t>
            </a:r>
            <a:r>
              <a:rPr lang="en-US" dirty="0"/>
              <a:t>too much in tuition and other fees</a:t>
            </a:r>
            <a:r>
              <a:rPr lang="en-US" dirty="0" smtClean="0"/>
              <a:t>. You apply to </a:t>
            </a:r>
            <a:r>
              <a:rPr lang="en-US" dirty="0"/>
              <a:t>three schools and they all accept you. The first has </a:t>
            </a:r>
            <a:r>
              <a:rPr lang="en-US" dirty="0" smtClean="0"/>
              <a:t>a strong </a:t>
            </a:r>
            <a:r>
              <a:rPr lang="en-US" dirty="0"/>
              <a:t>department in the area in which you plan </a:t>
            </a:r>
            <a:r>
              <a:rPr lang="en-US" dirty="0" smtClean="0"/>
              <a:t>to major</a:t>
            </a:r>
            <a:r>
              <a:rPr lang="en-US" dirty="0"/>
              <a:t>, the best reputation of the three, and fees </a:t>
            </a:r>
            <a:r>
              <a:rPr lang="en-US" dirty="0" smtClean="0"/>
              <a:t>within your </a:t>
            </a:r>
            <a:r>
              <a:rPr lang="en-US" dirty="0"/>
              <a:t>budget</a:t>
            </a:r>
            <a:r>
              <a:rPr lang="en-US" dirty="0" smtClean="0"/>
              <a:t>. The </a:t>
            </a:r>
            <a:r>
              <a:rPr lang="en-US" dirty="0"/>
              <a:t>second is offering you a partial scholarship</a:t>
            </a:r>
            <a:r>
              <a:rPr lang="en-US" dirty="0" smtClean="0"/>
              <a:t>. The </a:t>
            </a:r>
            <a:r>
              <a:rPr lang="en-US" dirty="0"/>
              <a:t>third costs more than the first, but it </a:t>
            </a:r>
            <a:r>
              <a:rPr lang="en-US" dirty="0" smtClean="0"/>
              <a:t>is where </a:t>
            </a:r>
            <a:r>
              <a:rPr lang="en-US" dirty="0"/>
              <a:t>your best friend is going to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Which </a:t>
            </a:r>
            <a:r>
              <a:rPr lang="en-US" dirty="0"/>
              <a:t>answer best represents a situation that </a:t>
            </a:r>
            <a:r>
              <a:rPr lang="en-US" dirty="0" smtClean="0"/>
              <a:t>has been </a:t>
            </a:r>
            <a:r>
              <a:rPr lang="en-US" dirty="0"/>
              <a:t>decided by emotion alone?</a:t>
            </a:r>
          </a:p>
          <a:p>
            <a:pPr>
              <a:buNone/>
            </a:pPr>
            <a:r>
              <a:rPr lang="en-US" dirty="0"/>
              <a:t>a. The local Chinese restaurant puts a </a:t>
            </a:r>
            <a:r>
              <a:rPr lang="en-US" dirty="0" smtClean="0"/>
              <a:t>take-out menu </a:t>
            </a:r>
            <a:r>
              <a:rPr lang="en-US" dirty="0"/>
              <a:t>in your mailbox with the heading, “</a:t>
            </a:r>
            <a:r>
              <a:rPr lang="en-US" dirty="0" smtClean="0"/>
              <a:t>You will </a:t>
            </a:r>
            <a:r>
              <a:rPr lang="en-US" dirty="0"/>
              <a:t>like our food better.”</a:t>
            </a:r>
          </a:p>
          <a:p>
            <a:pPr>
              <a:buNone/>
            </a:pPr>
            <a:r>
              <a:rPr lang="en-US" dirty="0"/>
              <a:t>b. Your neighbor calls to find out if you are </a:t>
            </a:r>
            <a:r>
              <a:rPr lang="en-US" dirty="0" smtClean="0"/>
              <a:t>happy with </a:t>
            </a:r>
            <a:r>
              <a:rPr lang="en-US" dirty="0"/>
              <a:t>your house cleaning service</a:t>
            </a:r>
            <a:r>
              <a:rPr lang="en-US" dirty="0" smtClean="0"/>
              <a:t>. </a:t>
            </a:r>
            <a:endParaRPr lang="en-US" dirty="0"/>
          </a:p>
          <a:p>
            <a:pPr>
              <a:buNone/>
            </a:pPr>
            <a:r>
              <a:rPr lang="en-US" dirty="0"/>
              <a:t>c. You don’t like your boss’s evaluation of </a:t>
            </a:r>
            <a:r>
              <a:rPr lang="en-US" dirty="0" smtClean="0"/>
              <a:t>your work</a:t>
            </a:r>
            <a:r>
              <a:rPr lang="en-US" dirty="0"/>
              <a:t>, so you ask to meet with her to discuss it.</a:t>
            </a:r>
          </a:p>
          <a:p>
            <a:pPr>
              <a:buNone/>
            </a:pPr>
            <a:r>
              <a:rPr lang="en-US" dirty="0"/>
              <a:t>d. Your friend with three children needs a new </a:t>
            </a:r>
            <a:r>
              <a:rPr lang="en-US" dirty="0" smtClean="0"/>
              <a:t>car and </a:t>
            </a:r>
            <a:r>
              <a:rPr lang="en-US" dirty="0"/>
              <a:t>buys a red, two-seat convertible.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Bias and Stereotyping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Biases </a:t>
            </a:r>
            <a:r>
              <a:rPr lang="en-US" dirty="0" smtClean="0"/>
              <a:t>are preferences or beliefs that keep you from being impartial.</a:t>
            </a:r>
          </a:p>
          <a:p>
            <a:r>
              <a:rPr lang="en-US" b="1" dirty="0" smtClean="0"/>
              <a:t>Stereotypes </a:t>
            </a:r>
            <a:r>
              <a:rPr lang="en-US" dirty="0"/>
              <a:t>are oversimplified </a:t>
            </a:r>
            <a:r>
              <a:rPr lang="en-US" dirty="0" smtClean="0"/>
              <a:t>opinions or </a:t>
            </a:r>
            <a:r>
              <a:rPr lang="en-US" dirty="0"/>
              <a:t>prejudiced attitudes about a group of people.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Bias </a:t>
            </a:r>
          </a:p>
          <a:p>
            <a:pPr>
              <a:buNone/>
            </a:pPr>
            <a:r>
              <a:rPr lang="en-US" dirty="0" smtClean="0"/>
              <a:t>	A </a:t>
            </a:r>
            <a:r>
              <a:rPr lang="en-US" dirty="0"/>
              <a:t>town council member must vote on </a:t>
            </a:r>
            <a:r>
              <a:rPr lang="en-US" dirty="0" smtClean="0"/>
              <a:t>a proposal </a:t>
            </a:r>
            <a:r>
              <a:rPr lang="en-US" dirty="0"/>
              <a:t>that will bring much-needed </a:t>
            </a:r>
            <a:r>
              <a:rPr lang="en-US" dirty="0" smtClean="0"/>
              <a:t>revenue to </a:t>
            </a:r>
            <a:r>
              <a:rPr lang="en-US" dirty="0"/>
              <a:t>her small town, while also </a:t>
            </a:r>
            <a:r>
              <a:rPr lang="en-US" dirty="0" smtClean="0"/>
              <a:t>significantly </a:t>
            </a:r>
            <a:r>
              <a:rPr lang="en-US" dirty="0"/>
              <a:t>reducing a good friend’s property value. </a:t>
            </a:r>
            <a:r>
              <a:rPr lang="en-US" dirty="0" smtClean="0"/>
              <a:t>This friend </a:t>
            </a:r>
            <a:r>
              <a:rPr lang="en-US" dirty="0"/>
              <a:t>supported the council member’s run </a:t>
            </a:r>
            <a:r>
              <a:rPr lang="en-US" dirty="0" smtClean="0"/>
              <a:t>for office</a:t>
            </a:r>
            <a:r>
              <a:rPr lang="en-US" dirty="0"/>
              <a:t>, and made a contribution to her campaign</a:t>
            </a:r>
            <a:r>
              <a:rPr lang="en-US" dirty="0" smtClean="0"/>
              <a:t>. The </a:t>
            </a:r>
            <a:r>
              <a:rPr lang="en-US" dirty="0"/>
              <a:t>council member’s bias is her </a:t>
            </a:r>
            <a:r>
              <a:rPr lang="en-US" dirty="0" smtClean="0"/>
              <a:t>feeling of </a:t>
            </a:r>
            <a:r>
              <a:rPr lang="en-US" dirty="0"/>
              <a:t>loyalty toward her friend. If she makes </a:t>
            </a:r>
            <a:r>
              <a:rPr lang="en-US" dirty="0" smtClean="0"/>
              <a:t>a decision </a:t>
            </a:r>
            <a:r>
              <a:rPr lang="en-US" dirty="0"/>
              <a:t>based on it, she will vote no on </a:t>
            </a:r>
            <a:r>
              <a:rPr lang="en-US" dirty="0" smtClean="0"/>
              <a:t>the proposal</a:t>
            </a:r>
            <a:r>
              <a:rPr lang="en-US" dirty="0"/>
              <a:t>, which is not in the best interest of </a:t>
            </a:r>
            <a:r>
              <a:rPr lang="en-US" dirty="0" smtClean="0"/>
              <a:t>the town </a:t>
            </a:r>
            <a:r>
              <a:rPr lang="en-US" dirty="0"/>
              <a:t>she was elected to serve.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Stereotyping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A </a:t>
            </a:r>
            <a:r>
              <a:rPr lang="en-US" b="1" dirty="0"/>
              <a:t>study is done of a </a:t>
            </a:r>
            <a:r>
              <a:rPr lang="en-US" b="1" dirty="0" smtClean="0"/>
              <a:t>doctor’s </a:t>
            </a:r>
            <a:r>
              <a:rPr lang="en-US" dirty="0" smtClean="0"/>
              <a:t>pain </a:t>
            </a:r>
            <a:r>
              <a:rPr lang="en-US" dirty="0"/>
              <a:t>killer prescription writing habits. It </a:t>
            </a:r>
            <a:r>
              <a:rPr lang="en-US" dirty="0" smtClean="0"/>
              <a:t>is found </a:t>
            </a:r>
            <a:r>
              <a:rPr lang="en-US" dirty="0"/>
              <a:t>that 75% of the prescriptions are </a:t>
            </a:r>
            <a:r>
              <a:rPr lang="en-US" dirty="0" smtClean="0"/>
              <a:t>written for </a:t>
            </a:r>
            <a:r>
              <a:rPr lang="en-US" dirty="0"/>
              <a:t>male patients, even though his practice </a:t>
            </a:r>
            <a:r>
              <a:rPr lang="en-US" dirty="0" smtClean="0"/>
              <a:t>is 50</a:t>
            </a:r>
            <a:r>
              <a:rPr lang="en-US" dirty="0"/>
              <a:t>% male and 50% female</a:t>
            </a:r>
            <a:r>
              <a:rPr lang="en-US" dirty="0" smtClean="0"/>
              <a:t>. When </a:t>
            </a:r>
            <a:r>
              <a:rPr lang="en-US" dirty="0"/>
              <a:t>asked </a:t>
            </a:r>
            <a:r>
              <a:rPr lang="en-US" dirty="0" smtClean="0"/>
              <a:t>about this </a:t>
            </a:r>
            <a:r>
              <a:rPr lang="en-US" dirty="0"/>
              <a:t>discrepancy, he reveals, “my female </a:t>
            </a:r>
            <a:r>
              <a:rPr lang="en-US" dirty="0" smtClean="0"/>
              <a:t>patients have </a:t>
            </a:r>
            <a:r>
              <a:rPr lang="en-US" dirty="0"/>
              <a:t>a lower pain threshold. They should </a:t>
            </a:r>
            <a:r>
              <a:rPr lang="en-US" dirty="0" smtClean="0"/>
              <a:t>tolerate pain </a:t>
            </a:r>
            <a:r>
              <a:rPr lang="en-US" dirty="0"/>
              <a:t>better, and stop relying on drugs.” </a:t>
            </a:r>
            <a:r>
              <a:rPr lang="en-US" dirty="0" smtClean="0"/>
              <a:t>This doctor </a:t>
            </a:r>
            <a:r>
              <a:rPr lang="en-US" dirty="0"/>
              <a:t>believes the stereotype that women </a:t>
            </a:r>
            <a:r>
              <a:rPr lang="en-US" dirty="0" smtClean="0"/>
              <a:t>are the </a:t>
            </a:r>
            <a:r>
              <a:rPr lang="en-US" dirty="0"/>
              <a:t>“weaker sex.”He thinks women tend </a:t>
            </a:r>
            <a:r>
              <a:rPr lang="en-US" dirty="0" smtClean="0"/>
              <a:t>toward hypochondria</a:t>
            </a:r>
            <a:r>
              <a:rPr lang="en-US" dirty="0"/>
              <a:t>, and therefore their </a:t>
            </a:r>
            <a:r>
              <a:rPr lang="en-US" dirty="0" smtClean="0"/>
              <a:t>complaints of </a:t>
            </a:r>
            <a:r>
              <a:rPr lang="en-US" dirty="0"/>
              <a:t>pain are not as valid as men’s. The </a:t>
            </a:r>
            <a:r>
              <a:rPr lang="en-US" dirty="0" smtClean="0"/>
              <a:t>stereotype prevents </a:t>
            </a:r>
            <a:r>
              <a:rPr lang="en-US" dirty="0"/>
              <a:t>him from making logical decisions</a:t>
            </a:r>
            <a:r>
              <a:rPr lang="en-US" dirty="0" smtClean="0"/>
              <a:t>, and </a:t>
            </a:r>
            <a:r>
              <a:rPr lang="en-US" dirty="0"/>
              <a:t>from adequately caring for half of </a:t>
            </a:r>
            <a:r>
              <a:rPr lang="en-US" dirty="0" smtClean="0"/>
              <a:t>his practice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1817</Words>
  <Application>Microsoft Office PowerPoint</Application>
  <PresentationFormat>On-screen Show (4:3)</PresentationFormat>
  <Paragraphs>194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Slide 1</vt:lpstr>
      <vt:lpstr>Checking Your Emotions</vt:lpstr>
      <vt:lpstr>Decision-making Process</vt:lpstr>
      <vt:lpstr>Slide 4</vt:lpstr>
      <vt:lpstr>Example</vt:lpstr>
      <vt:lpstr>Practice</vt:lpstr>
      <vt:lpstr>Bias and Stereotyping</vt:lpstr>
      <vt:lpstr>Examples</vt:lpstr>
      <vt:lpstr>Slide 9</vt:lpstr>
      <vt:lpstr>Practice</vt:lpstr>
      <vt:lpstr>Deductive Reasoning</vt:lpstr>
      <vt:lpstr>What Is Deduction?</vt:lpstr>
      <vt:lpstr>Slide 13</vt:lpstr>
      <vt:lpstr>Qualities of a Deductive Argument</vt:lpstr>
      <vt:lpstr>Practice</vt:lpstr>
      <vt:lpstr>Answer</vt:lpstr>
      <vt:lpstr>Premises</vt:lpstr>
      <vt:lpstr>example:</vt:lpstr>
      <vt:lpstr>Major Premise</vt:lpstr>
      <vt:lpstr>Minor Premise</vt:lpstr>
      <vt:lpstr>Slide 21</vt:lpstr>
      <vt:lpstr>Slide 22</vt:lpstr>
      <vt:lpstr>Practice</vt:lpstr>
      <vt:lpstr>Answer</vt:lpstr>
      <vt:lpstr>Conclusions</vt:lpstr>
      <vt:lpstr>Example of a conclusion that follows the premises:</vt:lpstr>
      <vt:lpstr>Slide 27</vt:lpstr>
      <vt:lpstr>Practice</vt:lpstr>
      <vt:lpstr>Answer</vt:lpstr>
      <vt:lpstr>Two Forms of Deductive Argument</vt:lpstr>
      <vt:lpstr>Syllogisms</vt:lpstr>
      <vt:lpstr>Slide 32</vt:lpstr>
      <vt:lpstr>Examples of positive and negative syllogisms</vt:lpstr>
      <vt:lpstr>Conditionals</vt:lpstr>
      <vt:lpstr>Examples:</vt:lpstr>
      <vt:lpstr>Practice</vt:lpstr>
      <vt:lpstr>Answer</vt:lpstr>
      <vt:lpstr>How Deduction Can Be Misused</vt:lpstr>
      <vt:lpstr>This example contains a premise that is not true:</vt:lpstr>
      <vt:lpstr>Slide 40</vt:lpstr>
      <vt:lpstr>In Short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67</cp:revision>
  <dcterms:created xsi:type="dcterms:W3CDTF">2013-12-24T02:59:25Z</dcterms:created>
  <dcterms:modified xsi:type="dcterms:W3CDTF">2013-12-27T11:07:21Z</dcterms:modified>
</cp:coreProperties>
</file>