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314" r:id="rId6"/>
    <p:sldId id="315" r:id="rId7"/>
    <p:sldId id="316" r:id="rId8"/>
    <p:sldId id="317" r:id="rId9"/>
    <p:sldId id="318" r:id="rId10"/>
    <p:sldId id="319" r:id="rId11"/>
    <p:sldId id="307" r:id="rId12"/>
    <p:sldId id="309" r:id="rId13"/>
    <p:sldId id="312" r:id="rId14"/>
    <p:sldId id="300" r:id="rId15"/>
    <p:sldId id="301" r:id="rId16"/>
    <p:sldId id="302" r:id="rId17"/>
    <p:sldId id="303" r:id="rId18"/>
    <p:sldId id="304" r:id="rId19"/>
    <p:sldId id="306" r:id="rId20"/>
    <p:sldId id="310" r:id="rId21"/>
    <p:sldId id="308" r:id="rId22"/>
    <p:sldId id="320" r:id="rId23"/>
    <p:sldId id="321" r:id="rId24"/>
    <p:sldId id="322" r:id="rId25"/>
    <p:sldId id="323" r:id="rId26"/>
    <p:sldId id="324" r:id="rId27"/>
    <p:sldId id="305" r:id="rId28"/>
    <p:sldId id="325" r:id="rId29"/>
    <p:sldId id="326" r:id="rId30"/>
    <p:sldId id="327" r:id="rId31"/>
    <p:sldId id="331" r:id="rId32"/>
    <p:sldId id="329" r:id="rId33"/>
    <p:sldId id="284" r:id="rId34"/>
    <p:sldId id="332" r:id="rId35"/>
    <p:sldId id="328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320D"/>
    <a:srgbClr val="75D5D5"/>
    <a:srgbClr val="1B6553"/>
    <a:srgbClr val="01AF8E"/>
    <a:srgbClr val="EB6C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957" autoAdjust="0"/>
    <p:restoredTop sz="94434" autoAdjust="0"/>
  </p:normalViewPr>
  <p:slideViewPr>
    <p:cSldViewPr snapToGrid="0">
      <p:cViewPr varScale="1">
        <p:scale>
          <a:sx n="71" d="100"/>
          <a:sy n="71" d="100"/>
        </p:scale>
        <p:origin x="88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FADFC5-18D6-4B28-931A-3805073FC378}" type="datetimeFigureOut">
              <a:rPr lang="en-US" smtClean="0"/>
              <a:t>9/28/2018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B9A807-F8C6-412A-A7AD-CF8F4F39B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955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9A807-F8C6-412A-A7AD-CF8F4F39BBC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0481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9A807-F8C6-412A-A7AD-CF8F4F39BBC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1672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True and false = false</a:t>
            </a:r>
          </a:p>
          <a:p>
            <a:r>
              <a:rPr lang="en-US" dirty="0" smtClean="0"/>
              <a:t>True or false = true</a:t>
            </a:r>
          </a:p>
          <a:p>
            <a:r>
              <a:rPr lang="en-US" dirty="0" smtClean="0"/>
              <a:t>True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xor</a:t>
            </a:r>
            <a:r>
              <a:rPr lang="en-US" baseline="0" dirty="0" smtClean="0"/>
              <a:t> true = false</a:t>
            </a:r>
          </a:p>
          <a:p>
            <a:r>
              <a:rPr lang="en-US" baseline="0" dirty="0" smtClean="0"/>
              <a:t>Flag = false </a:t>
            </a:r>
          </a:p>
          <a:p>
            <a:r>
              <a:rPr lang="en-US" baseline="0" dirty="0" smtClean="0"/>
              <a:t>Not Flag = true</a:t>
            </a:r>
          </a:p>
          <a:p>
            <a:r>
              <a:rPr lang="en-US" baseline="0" dirty="0" smtClean="0"/>
              <a:t>Flag and (not Flag) = false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9A807-F8C6-412A-A7AD-CF8F4F39BBC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967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9A807-F8C6-412A-A7AD-CF8F4F39BBC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3596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9A807-F8C6-412A-A7AD-CF8F4F39BBC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9257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9A807-F8C6-412A-A7AD-CF8F4F39BBC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546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9A807-F8C6-412A-A7AD-CF8F4F39BBC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6249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9A807-F8C6-412A-A7AD-CF8F4F39BBC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6949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9A807-F8C6-412A-A7AD-CF8F4F39BBC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0812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Robustness = </a:t>
            </a:r>
            <a:r>
              <a:rPr lang="id-ID" dirty="0" smtClean="0"/>
              <a:t>Kemampuan untuk mengatasi kesalahan selama pelaksanaan program bahkan dalam kondisi yang tidak biasa.</a:t>
            </a:r>
            <a:endParaRPr lang="en-US" dirty="0" smtClean="0"/>
          </a:p>
          <a:p>
            <a:r>
              <a:rPr lang="en-US" dirty="0" smtClean="0"/>
              <a:t>Readability</a:t>
            </a:r>
            <a:r>
              <a:rPr lang="en-US" baseline="0" dirty="0" smtClean="0"/>
              <a:t> = </a:t>
            </a:r>
            <a:r>
              <a:rPr lang="id-ID" dirty="0" smtClean="0"/>
              <a:t>Kemampuan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id-ID" dirty="0" smtClean="0"/>
              <a:t>kode </a:t>
            </a:r>
            <a:r>
              <a:rPr lang="en-US" dirty="0" err="1" smtClean="0"/>
              <a:t>untuk</a:t>
            </a:r>
            <a:r>
              <a:rPr lang="id-ID" dirty="0" smtClean="0"/>
              <a:t> mudah, cepat, dan jelas dimengerti oleh seseorang yang baru atau seseorang yang belum melihatnya dalam beberapa waktu.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9A807-F8C6-412A-A7AD-CF8F4F39BBC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1333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9A807-F8C6-412A-A7AD-CF8F4F39BBC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159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C7201-7153-4DCC-A7F4-52F030078F43}" type="datetimeFigureOut">
              <a:rPr lang="en-US" smtClean="0"/>
              <a:t>9/28/2018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7B0FF-34FB-40A8-B044-F5CFF423E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183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C7201-7153-4DCC-A7F4-52F030078F43}" type="datetimeFigureOut">
              <a:rPr lang="en-US" smtClean="0"/>
              <a:t>9/28/2018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7B0FF-34FB-40A8-B044-F5CFF423E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814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C7201-7153-4DCC-A7F4-52F030078F43}" type="datetimeFigureOut">
              <a:rPr lang="en-US" smtClean="0"/>
              <a:t>9/28/2018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7B0FF-34FB-40A8-B044-F5CFF423E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514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C7201-7153-4DCC-A7F4-52F030078F43}" type="datetimeFigureOut">
              <a:rPr lang="en-US" smtClean="0"/>
              <a:t>9/28/2018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7B0FF-34FB-40A8-B044-F5CFF423E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018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C7201-7153-4DCC-A7F4-52F030078F43}" type="datetimeFigureOut">
              <a:rPr lang="en-US" smtClean="0"/>
              <a:t>9/28/2018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7B0FF-34FB-40A8-B044-F5CFF423E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348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C7201-7153-4DCC-A7F4-52F030078F43}" type="datetimeFigureOut">
              <a:rPr lang="en-US" smtClean="0"/>
              <a:t>9/28/2018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7B0FF-34FB-40A8-B044-F5CFF423E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264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C7201-7153-4DCC-A7F4-52F030078F43}" type="datetimeFigureOut">
              <a:rPr lang="en-US" smtClean="0"/>
              <a:t>9/28/2018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7B0FF-34FB-40A8-B044-F5CFF423E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715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C7201-7153-4DCC-A7F4-52F030078F43}" type="datetimeFigureOut">
              <a:rPr lang="en-US" smtClean="0"/>
              <a:t>9/28/2018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7B0FF-34FB-40A8-B044-F5CFF423E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716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C7201-7153-4DCC-A7F4-52F030078F43}" type="datetimeFigureOut">
              <a:rPr lang="en-US" smtClean="0"/>
              <a:t>9/28/2018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7B0FF-34FB-40A8-B044-F5CFF423E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893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C7201-7153-4DCC-A7F4-52F030078F43}" type="datetimeFigureOut">
              <a:rPr lang="en-US" smtClean="0"/>
              <a:t>9/28/2018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7B0FF-34FB-40A8-B044-F5CFF423E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087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C7201-7153-4DCC-A7F4-52F030078F43}" type="datetimeFigureOut">
              <a:rPr lang="en-US" smtClean="0"/>
              <a:t>9/28/2018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7B0FF-34FB-40A8-B044-F5CFF423E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610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C7201-7153-4DCC-A7F4-52F030078F43}" type="datetimeFigureOut">
              <a:rPr lang="en-US" smtClean="0"/>
              <a:t>9/28/2018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F7B0FF-34FB-40A8-B044-F5CFF423E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636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nasw2509@gmail.co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6C1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7568" y="825087"/>
            <a:ext cx="9830873" cy="2387600"/>
          </a:xfrm>
        </p:spPr>
        <p:txBody>
          <a:bodyPr>
            <a:normAutofit/>
          </a:bodyPr>
          <a:lstStyle/>
          <a:p>
            <a:r>
              <a:rPr lang="en-US" sz="3600" dirty="0" err="1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Dasar</a:t>
            </a:r>
            <a:r>
              <a:rPr lang="en-US" sz="3600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Pemrograman</a:t>
            </a:r>
            <a:endParaRPr lang="en-US" sz="3600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1004" y="3355142"/>
            <a:ext cx="9144000" cy="751022"/>
          </a:xfrm>
        </p:spPr>
        <p:txBody>
          <a:bodyPr>
            <a:normAutofit/>
          </a:bodyPr>
          <a:lstStyle/>
          <a:p>
            <a:r>
              <a:rPr lang="en-US" sz="3200" b="1" dirty="0" err="1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Perintah</a:t>
            </a:r>
            <a:r>
              <a:rPr lang="en-US" sz="32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Dasar</a:t>
            </a:r>
            <a:endParaRPr lang="en-US" sz="32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581" y="443297"/>
            <a:ext cx="1450874" cy="1403819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1060264" y="4850842"/>
            <a:ext cx="9371625" cy="1240865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 err="1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Nurul</a:t>
            </a:r>
            <a:r>
              <a:rPr lang="en-US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Anisa</a:t>
            </a:r>
            <a:r>
              <a:rPr lang="en-US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Sri </a:t>
            </a:r>
            <a:r>
              <a:rPr lang="en-US" dirty="0" err="1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Winarsih</a:t>
            </a:r>
            <a:r>
              <a:rPr lang="en-US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M. CS</a:t>
            </a:r>
            <a:endParaRPr lang="en-US" dirty="0" smtClean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  <a:hlinkClick r:id="rId3"/>
            </a:endParaRPr>
          </a:p>
          <a:p>
            <a:pPr algn="r"/>
            <a:r>
              <a:rPr lang="en-US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nurulanisasw@dsn.dinus.ac.id</a:t>
            </a:r>
          </a:p>
          <a:p>
            <a:pPr algn="r"/>
            <a:r>
              <a:rPr lang="en-US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</a:t>
            </a:r>
            <a:r>
              <a:rPr lang="en-US" dirty="0" err="1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</a:t>
            </a:r>
            <a:r>
              <a:rPr lang="en-US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: 085 888 720 535</a:t>
            </a:r>
          </a:p>
          <a:p>
            <a:pPr algn="r"/>
            <a:r>
              <a:rPr lang="en-US" dirty="0">
                <a:solidFill>
                  <a:schemeClr val="bg1"/>
                </a:solidFill>
              </a:rPr>
              <a:t>(</a:t>
            </a:r>
            <a:r>
              <a:rPr lang="en-US" dirty="0" err="1">
                <a:solidFill>
                  <a:schemeClr val="bg1"/>
                </a:solidFill>
              </a:rPr>
              <a:t>Sertakan</a:t>
            </a:r>
            <a:r>
              <a:rPr lang="en-US" dirty="0">
                <a:solidFill>
                  <a:schemeClr val="bg1"/>
                </a:solidFill>
              </a:rPr>
              <a:t> NAMA,NIM,&amp; KELAS)</a:t>
            </a:r>
          </a:p>
          <a:p>
            <a:pPr algn="r"/>
            <a:endParaRPr lang="en-US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07616" y="2136071"/>
            <a:ext cx="8822029" cy="8372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607616" y="4164895"/>
            <a:ext cx="8822029" cy="8372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7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429" y="386896"/>
            <a:ext cx="10515600" cy="1325563"/>
          </a:xfrm>
        </p:spPr>
        <p:txBody>
          <a:bodyPr/>
          <a:lstStyle/>
          <a:p>
            <a:r>
              <a:rPr lang="en-US" dirty="0" err="1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Komentar</a:t>
            </a:r>
            <a:endParaRPr lang="en-US" dirty="0"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Komentar</a:t>
            </a:r>
            <a:r>
              <a:rPr lang="en-US" dirty="0"/>
              <a:t> </a:t>
            </a:r>
            <a:r>
              <a:rPr lang="en-US" dirty="0" err="1"/>
              <a:t>berfungsi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memudahan</a:t>
            </a:r>
            <a:r>
              <a:rPr lang="en-US" dirty="0"/>
              <a:t> </a:t>
            </a:r>
            <a:r>
              <a:rPr lang="en-US" dirty="0" err="1"/>
              <a:t>seorang</a:t>
            </a:r>
            <a:r>
              <a:rPr lang="en-US" dirty="0"/>
              <a:t> programmer </a:t>
            </a:r>
            <a:r>
              <a:rPr lang="en-US" dirty="0" err="1"/>
              <a:t>membaca</a:t>
            </a:r>
            <a:r>
              <a:rPr lang="en-US" dirty="0"/>
              <a:t> </a:t>
            </a:r>
            <a:r>
              <a:rPr lang="en-US" dirty="0" err="1"/>
              <a:t>alur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program.</a:t>
            </a:r>
          </a:p>
          <a:p>
            <a:r>
              <a:rPr lang="en-US" dirty="0" err="1"/>
              <a:t>Komentar</a:t>
            </a:r>
            <a:r>
              <a:rPr lang="en-US" dirty="0"/>
              <a:t> </a:t>
            </a:r>
            <a:r>
              <a:rPr lang="en-US" dirty="0" err="1"/>
              <a:t>diawali</a:t>
            </a:r>
            <a:r>
              <a:rPr lang="en-US" dirty="0"/>
              <a:t> /*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diakhiri</a:t>
            </a:r>
            <a:r>
              <a:rPr lang="en-US" dirty="0"/>
              <a:t> */, </a:t>
            </a:r>
            <a:r>
              <a:rPr lang="en-US" dirty="0" err="1"/>
              <a:t>kadang</a:t>
            </a:r>
            <a:r>
              <a:rPr lang="en-US" dirty="0"/>
              <a:t> </a:t>
            </a:r>
            <a:r>
              <a:rPr lang="en-US" dirty="0" err="1"/>
              <a:t>kala</a:t>
            </a:r>
            <a:r>
              <a:rPr lang="en-US" dirty="0"/>
              <a:t> </a:t>
            </a:r>
            <a:r>
              <a:rPr lang="en-US" dirty="0" err="1"/>
              <a:t>diawali</a:t>
            </a:r>
            <a:r>
              <a:rPr lang="en-US" dirty="0"/>
              <a:t> // </a:t>
            </a:r>
            <a:r>
              <a:rPr lang="en-US" dirty="0" err="1"/>
              <a:t>untuk</a:t>
            </a:r>
            <a:r>
              <a:rPr lang="en-US" dirty="0"/>
              <a:t> 1 </a:t>
            </a:r>
            <a:r>
              <a:rPr lang="en-US" dirty="0" err="1"/>
              <a:t>baris</a:t>
            </a:r>
            <a:r>
              <a:rPr lang="en-US" dirty="0"/>
              <a:t> </a:t>
            </a:r>
            <a:r>
              <a:rPr lang="en-US" dirty="0" err="1"/>
              <a:t>komentar</a:t>
            </a:r>
            <a:r>
              <a:rPr lang="en-US" dirty="0"/>
              <a:t>.</a:t>
            </a:r>
          </a:p>
          <a:p>
            <a:r>
              <a:rPr lang="en-US" dirty="0" err="1"/>
              <a:t>Macam-macam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komentar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/*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komentar</a:t>
            </a:r>
            <a:r>
              <a:rPr lang="en-US" dirty="0"/>
              <a:t> 1 </a:t>
            </a:r>
            <a:r>
              <a:rPr lang="en-US" dirty="0" err="1"/>
              <a:t>baris</a:t>
            </a:r>
            <a:r>
              <a:rPr lang="en-US" dirty="0"/>
              <a:t>*/</a:t>
            </a:r>
          </a:p>
          <a:p>
            <a:pPr lvl="1"/>
            <a:r>
              <a:rPr lang="en-US" dirty="0"/>
              <a:t>//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komentar</a:t>
            </a:r>
            <a:r>
              <a:rPr lang="en-US" dirty="0"/>
              <a:t> 1 </a:t>
            </a:r>
            <a:r>
              <a:rPr lang="en-US" dirty="0" err="1"/>
              <a:t>baris</a:t>
            </a:r>
            <a:endParaRPr lang="en-US" dirty="0"/>
          </a:p>
          <a:p>
            <a:pPr lvl="1"/>
            <a:r>
              <a:rPr lang="en-US" dirty="0" err="1"/>
              <a:t>int</a:t>
            </a:r>
            <a:r>
              <a:rPr lang="en-US" dirty="0"/>
              <a:t> /*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komentar</a:t>
            </a:r>
            <a:r>
              <a:rPr lang="en-US" dirty="0"/>
              <a:t> </a:t>
            </a:r>
            <a:r>
              <a:rPr lang="en-US" dirty="0" err="1"/>
              <a:t>sisipan</a:t>
            </a:r>
            <a:r>
              <a:rPr lang="en-US" dirty="0"/>
              <a:t>*/ a;</a:t>
            </a:r>
          </a:p>
          <a:p>
            <a:pPr lvl="1"/>
            <a:r>
              <a:rPr lang="en-US" dirty="0"/>
              <a:t>/*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komentar</a:t>
            </a:r>
            <a:r>
              <a:rPr lang="en-US" dirty="0"/>
              <a:t> 2 </a:t>
            </a:r>
            <a:r>
              <a:rPr lang="en-US" dirty="0" err="1"/>
              <a:t>baris</a:t>
            </a:r>
            <a:r>
              <a:rPr lang="en-US" dirty="0"/>
              <a:t> */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1057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16429" y="386896"/>
            <a:ext cx="10515600" cy="1325563"/>
          </a:xfrm>
        </p:spPr>
        <p:txBody>
          <a:bodyPr/>
          <a:lstStyle/>
          <a:p>
            <a:r>
              <a:rPr lang="en-US" dirty="0" err="1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Koding</a:t>
            </a:r>
            <a:endParaRPr lang="en-US" dirty="0"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4970930" cy="435133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3200" dirty="0"/>
              <a:t>#include &lt;</a:t>
            </a:r>
            <a:r>
              <a:rPr lang="en-US" sz="3200" dirty="0" err="1"/>
              <a:t>stdio.h</a:t>
            </a:r>
            <a:r>
              <a:rPr lang="en-US" sz="3200" dirty="0"/>
              <a:t>&gt;</a:t>
            </a:r>
          </a:p>
          <a:p>
            <a:pPr marL="0" indent="0">
              <a:buNone/>
            </a:pPr>
            <a:r>
              <a:rPr lang="en-US" sz="3200" dirty="0"/>
              <a:t>//</a:t>
            </a:r>
            <a:r>
              <a:rPr lang="en-US" sz="3200" dirty="0" err="1"/>
              <a:t>menggunakan</a:t>
            </a:r>
            <a:r>
              <a:rPr lang="en-US" sz="3200" dirty="0"/>
              <a:t> library standard input output</a:t>
            </a:r>
          </a:p>
          <a:p>
            <a:pPr marL="0" indent="0">
              <a:buNone/>
            </a:pPr>
            <a:r>
              <a:rPr lang="en-US" sz="3200" dirty="0"/>
              <a:t>#include &lt;</a:t>
            </a:r>
            <a:r>
              <a:rPr lang="en-US" sz="3200" dirty="0" err="1"/>
              <a:t>stdlib.h</a:t>
            </a:r>
            <a:r>
              <a:rPr lang="en-US" sz="3200" dirty="0"/>
              <a:t>&gt;</a:t>
            </a:r>
          </a:p>
          <a:p>
            <a:pPr marL="0" indent="0">
              <a:buNone/>
            </a:pPr>
            <a:r>
              <a:rPr lang="en-US" sz="3200" dirty="0"/>
              <a:t>//</a:t>
            </a:r>
            <a:r>
              <a:rPr lang="en-US" sz="3200" dirty="0" err="1"/>
              <a:t>menggunakan</a:t>
            </a:r>
            <a:r>
              <a:rPr lang="en-US" sz="3200" dirty="0"/>
              <a:t> </a:t>
            </a:r>
            <a:r>
              <a:rPr lang="en-US" sz="3200" dirty="0" err="1"/>
              <a:t>standart</a:t>
            </a:r>
            <a:r>
              <a:rPr lang="en-US" sz="3200" dirty="0"/>
              <a:t> library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 err="1"/>
              <a:t>int</a:t>
            </a:r>
            <a:r>
              <a:rPr lang="en-US" sz="3200" dirty="0"/>
              <a:t> main()</a:t>
            </a:r>
          </a:p>
          <a:p>
            <a:pPr marL="0" indent="0">
              <a:buNone/>
            </a:pPr>
            <a:r>
              <a:rPr lang="en-US" sz="3200" dirty="0"/>
              <a:t>{</a:t>
            </a:r>
          </a:p>
          <a:p>
            <a:pPr marL="0" indent="0">
              <a:buNone/>
            </a:pPr>
            <a:r>
              <a:rPr lang="en-US" sz="3200" dirty="0" smtClean="0"/>
              <a:t>    </a:t>
            </a:r>
            <a:r>
              <a:rPr lang="en-US" sz="3200" dirty="0" err="1" smtClean="0"/>
              <a:t>int</a:t>
            </a:r>
            <a:r>
              <a:rPr lang="en-US" sz="3200" dirty="0" smtClean="0"/>
              <a:t> </a:t>
            </a:r>
            <a:r>
              <a:rPr lang="en-US" sz="3200" dirty="0" err="1"/>
              <a:t>panjang</a:t>
            </a:r>
            <a:r>
              <a:rPr lang="en-US" sz="3200" dirty="0"/>
              <a:t>;</a:t>
            </a:r>
          </a:p>
          <a:p>
            <a:pPr marL="0" indent="0">
              <a:buNone/>
            </a:pPr>
            <a:r>
              <a:rPr lang="en-US" sz="3200" dirty="0"/>
              <a:t>    </a:t>
            </a:r>
            <a:r>
              <a:rPr lang="en-US" sz="3200" dirty="0" err="1"/>
              <a:t>int</a:t>
            </a:r>
            <a:r>
              <a:rPr lang="en-US" sz="3200" dirty="0"/>
              <a:t> </a:t>
            </a:r>
            <a:r>
              <a:rPr lang="en-US" sz="3200" dirty="0" err="1"/>
              <a:t>lebar</a:t>
            </a:r>
            <a:r>
              <a:rPr lang="en-US" sz="3200" dirty="0"/>
              <a:t>;</a:t>
            </a:r>
          </a:p>
          <a:p>
            <a:pPr marL="0" indent="0">
              <a:buNone/>
            </a:pPr>
            <a:r>
              <a:rPr lang="en-US" sz="3200" dirty="0"/>
              <a:t>    </a:t>
            </a:r>
            <a:r>
              <a:rPr lang="en-US" sz="3200" dirty="0" err="1"/>
              <a:t>int</a:t>
            </a:r>
            <a:r>
              <a:rPr lang="en-US" sz="3200" dirty="0"/>
              <a:t> </a:t>
            </a:r>
            <a:r>
              <a:rPr lang="en-US" sz="3200" dirty="0" err="1"/>
              <a:t>luas</a:t>
            </a:r>
            <a:r>
              <a:rPr lang="en-US" sz="3200" dirty="0"/>
              <a:t>;</a:t>
            </a:r>
          </a:p>
          <a:p>
            <a:pPr marL="0" indent="0">
              <a:buNone/>
            </a:pPr>
            <a:r>
              <a:rPr lang="en-US" sz="3200" dirty="0"/>
              <a:t>    </a:t>
            </a:r>
            <a:r>
              <a:rPr lang="en-US" sz="3200" dirty="0" err="1"/>
              <a:t>int</a:t>
            </a:r>
            <a:r>
              <a:rPr lang="en-US" sz="3200" dirty="0"/>
              <a:t> </a:t>
            </a:r>
            <a:r>
              <a:rPr lang="en-US" sz="3200" dirty="0" err="1"/>
              <a:t>harga_tanah</a:t>
            </a:r>
            <a:r>
              <a:rPr lang="en-US" sz="3200" dirty="0"/>
              <a:t>;</a:t>
            </a:r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5684263" y="1449107"/>
            <a:ext cx="6117771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32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200" dirty="0" smtClean="0"/>
              <a:t>    </a:t>
            </a:r>
            <a:r>
              <a:rPr lang="en-US" sz="3200" dirty="0" err="1" smtClean="0"/>
              <a:t>printf</a:t>
            </a:r>
            <a:r>
              <a:rPr lang="en-US" sz="3200" dirty="0" smtClean="0"/>
              <a:t>("</a:t>
            </a:r>
            <a:r>
              <a:rPr lang="en-US" sz="3200" dirty="0" err="1" smtClean="0"/>
              <a:t>Masukkan</a:t>
            </a:r>
            <a:r>
              <a:rPr lang="en-US" sz="3200" dirty="0" smtClean="0"/>
              <a:t> </a:t>
            </a:r>
            <a:r>
              <a:rPr lang="en-US" sz="3200" dirty="0" err="1" smtClean="0"/>
              <a:t>panjang</a:t>
            </a:r>
            <a:r>
              <a:rPr lang="en-US" sz="3200" dirty="0" smtClean="0"/>
              <a:t> = ");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200" dirty="0" smtClean="0"/>
              <a:t>    </a:t>
            </a:r>
            <a:r>
              <a:rPr lang="en-US" sz="3200" dirty="0" err="1" smtClean="0"/>
              <a:t>scanf</a:t>
            </a:r>
            <a:r>
              <a:rPr lang="en-US" sz="3200" dirty="0" smtClean="0"/>
              <a:t>("%d", &amp;</a:t>
            </a:r>
            <a:r>
              <a:rPr lang="en-US" sz="3200" dirty="0" err="1" smtClean="0"/>
              <a:t>panjang</a:t>
            </a:r>
            <a:r>
              <a:rPr lang="en-US" sz="3200" dirty="0" smtClean="0"/>
              <a:t>);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200" dirty="0" smtClean="0"/>
              <a:t>    </a:t>
            </a:r>
            <a:r>
              <a:rPr lang="en-US" sz="3200" dirty="0" err="1" smtClean="0"/>
              <a:t>printf</a:t>
            </a:r>
            <a:r>
              <a:rPr lang="en-US" sz="3200" dirty="0" smtClean="0"/>
              <a:t>("</a:t>
            </a:r>
            <a:r>
              <a:rPr lang="en-US" sz="3200" dirty="0" err="1" smtClean="0"/>
              <a:t>Masukkan</a:t>
            </a:r>
            <a:r>
              <a:rPr lang="en-US" sz="3200" dirty="0" smtClean="0"/>
              <a:t> </a:t>
            </a:r>
            <a:r>
              <a:rPr lang="en-US" sz="3200" dirty="0" err="1" smtClean="0"/>
              <a:t>lebar</a:t>
            </a:r>
            <a:r>
              <a:rPr lang="en-US" sz="3200" dirty="0" smtClean="0"/>
              <a:t> = ");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200" dirty="0" smtClean="0"/>
              <a:t>    </a:t>
            </a:r>
            <a:r>
              <a:rPr lang="en-US" sz="3200" dirty="0" err="1" smtClean="0"/>
              <a:t>scanf</a:t>
            </a:r>
            <a:r>
              <a:rPr lang="en-US" sz="3200" dirty="0" smtClean="0"/>
              <a:t>("%d", &amp;</a:t>
            </a:r>
            <a:r>
              <a:rPr lang="en-US" sz="3200" dirty="0" err="1" smtClean="0"/>
              <a:t>lebar</a:t>
            </a:r>
            <a:r>
              <a:rPr lang="en-US" sz="3200" dirty="0" smtClean="0"/>
              <a:t>);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200" dirty="0" smtClean="0"/>
              <a:t>    </a:t>
            </a:r>
            <a:r>
              <a:rPr lang="en-US" sz="3200" dirty="0" err="1" smtClean="0"/>
              <a:t>luas</a:t>
            </a:r>
            <a:r>
              <a:rPr lang="en-US" sz="3200" dirty="0" smtClean="0"/>
              <a:t> = </a:t>
            </a:r>
            <a:r>
              <a:rPr lang="en-US" sz="3200" dirty="0" err="1" smtClean="0"/>
              <a:t>panjang</a:t>
            </a:r>
            <a:r>
              <a:rPr lang="en-US" sz="3200" dirty="0" smtClean="0"/>
              <a:t> * </a:t>
            </a:r>
            <a:r>
              <a:rPr lang="en-US" sz="3200" dirty="0" err="1" smtClean="0"/>
              <a:t>lebar</a:t>
            </a:r>
            <a:r>
              <a:rPr lang="en-US" sz="3200" dirty="0" smtClean="0"/>
              <a:t>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200" dirty="0" smtClean="0"/>
              <a:t>    </a:t>
            </a:r>
            <a:r>
              <a:rPr lang="en-US" sz="3200" dirty="0" err="1" smtClean="0"/>
              <a:t>printf</a:t>
            </a:r>
            <a:r>
              <a:rPr lang="en-US" sz="3200" dirty="0" smtClean="0"/>
              <a:t>("</a:t>
            </a:r>
            <a:r>
              <a:rPr lang="en-US" sz="3200" dirty="0" err="1" smtClean="0"/>
              <a:t>Luas</a:t>
            </a:r>
            <a:r>
              <a:rPr lang="en-US" sz="3200" dirty="0" smtClean="0"/>
              <a:t> </a:t>
            </a:r>
            <a:r>
              <a:rPr lang="en-US" sz="3200" dirty="0" err="1" smtClean="0"/>
              <a:t>rumah</a:t>
            </a:r>
            <a:r>
              <a:rPr lang="en-US" sz="3200" dirty="0" smtClean="0"/>
              <a:t>  = %d\n", </a:t>
            </a:r>
            <a:r>
              <a:rPr lang="en-US" sz="3200" dirty="0" err="1" smtClean="0"/>
              <a:t>luas</a:t>
            </a:r>
            <a:r>
              <a:rPr lang="en-US" sz="3200" dirty="0" smtClean="0"/>
              <a:t>);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200" dirty="0" smtClean="0"/>
              <a:t>    </a:t>
            </a:r>
            <a:r>
              <a:rPr lang="en-US" sz="3200" dirty="0" err="1" smtClean="0"/>
              <a:t>harga_tanah</a:t>
            </a:r>
            <a:r>
              <a:rPr lang="en-US" sz="3200" dirty="0" smtClean="0"/>
              <a:t> = </a:t>
            </a:r>
            <a:r>
              <a:rPr lang="en-US" sz="3200" dirty="0" err="1" smtClean="0"/>
              <a:t>luas</a:t>
            </a:r>
            <a:r>
              <a:rPr lang="en-US" sz="3200" dirty="0" smtClean="0"/>
              <a:t>*5000000;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200" dirty="0" smtClean="0"/>
              <a:t>    </a:t>
            </a:r>
            <a:r>
              <a:rPr lang="en-US" sz="3200" dirty="0" err="1" smtClean="0"/>
              <a:t>printf</a:t>
            </a:r>
            <a:r>
              <a:rPr lang="en-US" sz="3200" dirty="0" smtClean="0"/>
              <a:t>("</a:t>
            </a:r>
            <a:r>
              <a:rPr lang="en-US" sz="3200" dirty="0" err="1" smtClean="0"/>
              <a:t>Harga</a:t>
            </a:r>
            <a:r>
              <a:rPr lang="en-US" sz="3200" dirty="0" smtClean="0"/>
              <a:t> </a:t>
            </a:r>
            <a:r>
              <a:rPr lang="en-US" sz="3200" dirty="0" err="1" smtClean="0"/>
              <a:t>tanah</a:t>
            </a:r>
            <a:r>
              <a:rPr lang="en-US" sz="3200" dirty="0" smtClean="0"/>
              <a:t> = %d\n", </a:t>
            </a:r>
            <a:r>
              <a:rPr lang="en-US" sz="3200" dirty="0" err="1" smtClean="0"/>
              <a:t>harga_tanah</a:t>
            </a:r>
            <a:r>
              <a:rPr lang="en-US" sz="3200" dirty="0" smtClean="0"/>
              <a:t>);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200" dirty="0" smtClean="0"/>
              <a:t>}</a:t>
            </a:r>
            <a:endParaRPr lang="en-US" dirty="0" smtClean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6884" y="5082988"/>
            <a:ext cx="5315116" cy="1779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8800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429" y="386896"/>
            <a:ext cx="10515600" cy="1325563"/>
          </a:xfrm>
        </p:spPr>
        <p:txBody>
          <a:bodyPr/>
          <a:lstStyle/>
          <a:p>
            <a:r>
              <a:rPr lang="en-US" dirty="0" err="1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Notasi</a:t>
            </a:r>
            <a:r>
              <a:rPr lang="en-US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en-US" dirty="0" err="1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Algoritmik</a:t>
            </a:r>
            <a:endParaRPr lang="en-US" dirty="0"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4767410"/>
              </p:ext>
            </p:extLst>
          </p:nvPr>
        </p:nvGraphicFramePr>
        <p:xfrm>
          <a:off x="954314" y="1712459"/>
          <a:ext cx="8128000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PROGRAM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0" dirty="0" err="1" smtClean="0"/>
                        <a:t>Menghitung</a:t>
                      </a:r>
                      <a:r>
                        <a:rPr lang="en-US" b="0" dirty="0" smtClean="0"/>
                        <a:t> </a:t>
                      </a:r>
                      <a:r>
                        <a:rPr lang="en-US" b="0" dirty="0" err="1" smtClean="0"/>
                        <a:t>harga</a:t>
                      </a:r>
                      <a:r>
                        <a:rPr lang="en-US" b="0" dirty="0" smtClean="0"/>
                        <a:t> </a:t>
                      </a:r>
                      <a:r>
                        <a:rPr lang="en-US" b="0" dirty="0" err="1" smtClean="0"/>
                        <a:t>tanah</a:t>
                      </a:r>
                      <a:endParaRPr lang="en-US" b="0" dirty="0" smtClean="0"/>
                    </a:p>
                    <a:p>
                      <a:r>
                        <a:rPr lang="en-US" b="0" dirty="0" smtClean="0"/>
                        <a:t>{</a:t>
                      </a:r>
                      <a:r>
                        <a:rPr lang="en-US" b="0" dirty="0" err="1" smtClean="0"/>
                        <a:t>Menghitung</a:t>
                      </a:r>
                      <a:r>
                        <a:rPr lang="en-US" b="0" dirty="0" smtClean="0"/>
                        <a:t> </a:t>
                      </a:r>
                      <a:r>
                        <a:rPr lang="en-US" b="0" dirty="0" err="1" smtClean="0"/>
                        <a:t>harga</a:t>
                      </a:r>
                      <a:r>
                        <a:rPr lang="en-US" b="0" dirty="0" smtClean="0"/>
                        <a:t> </a:t>
                      </a:r>
                      <a:r>
                        <a:rPr lang="en-US" b="0" dirty="0" err="1" smtClean="0"/>
                        <a:t>tanah</a:t>
                      </a:r>
                      <a:r>
                        <a:rPr lang="en-US" b="0" dirty="0" smtClean="0"/>
                        <a:t>, </a:t>
                      </a:r>
                      <a:r>
                        <a:rPr lang="en-US" b="0" dirty="0" err="1" smtClean="0"/>
                        <a:t>dimana</a:t>
                      </a:r>
                      <a:r>
                        <a:rPr lang="en-US" b="0" dirty="0" smtClean="0"/>
                        <a:t> </a:t>
                      </a:r>
                      <a:r>
                        <a:rPr lang="en-US" b="0" dirty="0" err="1" smtClean="0"/>
                        <a:t>harga</a:t>
                      </a:r>
                      <a:r>
                        <a:rPr lang="en-US" b="0" dirty="0" smtClean="0"/>
                        <a:t> </a:t>
                      </a:r>
                      <a:r>
                        <a:rPr lang="en-US" b="0" dirty="0" err="1" smtClean="0"/>
                        <a:t>tanah</a:t>
                      </a:r>
                      <a:r>
                        <a:rPr lang="en-US" b="0" dirty="0" smtClean="0"/>
                        <a:t> </a:t>
                      </a:r>
                      <a:r>
                        <a:rPr lang="en-US" b="0" dirty="0" err="1" smtClean="0"/>
                        <a:t>sebesar</a:t>
                      </a:r>
                      <a:r>
                        <a:rPr lang="en-US" b="0" dirty="0" smtClean="0"/>
                        <a:t> 5juta/ meter </a:t>
                      </a:r>
                      <a:r>
                        <a:rPr lang="en-US" b="0" dirty="0" err="1" smtClean="0"/>
                        <a:t>persegi</a:t>
                      </a:r>
                      <a:r>
                        <a:rPr lang="en-US" b="0" dirty="0" smtClean="0"/>
                        <a:t>}</a:t>
                      </a:r>
                      <a:endParaRPr lang="en-U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KAMUS</a:t>
                      </a:r>
                    </a:p>
                    <a:p>
                      <a:r>
                        <a:rPr lang="en-US" dirty="0" err="1" smtClean="0"/>
                        <a:t>panjang</a:t>
                      </a:r>
                      <a:r>
                        <a:rPr lang="en-US" dirty="0" smtClean="0"/>
                        <a:t>: </a:t>
                      </a:r>
                      <a:r>
                        <a:rPr lang="en-US" dirty="0" err="1" smtClean="0"/>
                        <a:t>int</a:t>
                      </a:r>
                      <a:endParaRPr lang="en-US" dirty="0" smtClean="0"/>
                    </a:p>
                    <a:p>
                      <a:r>
                        <a:rPr lang="en-US" dirty="0" err="1" smtClean="0"/>
                        <a:t>lebar</a:t>
                      </a:r>
                      <a:r>
                        <a:rPr lang="en-US" dirty="0" smtClean="0"/>
                        <a:t>: </a:t>
                      </a:r>
                      <a:r>
                        <a:rPr lang="en-US" dirty="0" err="1" smtClean="0"/>
                        <a:t>int</a:t>
                      </a:r>
                      <a:endParaRPr lang="en-US" dirty="0" smtClean="0"/>
                    </a:p>
                    <a:p>
                      <a:r>
                        <a:rPr lang="en-US" dirty="0" err="1" smtClean="0"/>
                        <a:t>luas</a:t>
                      </a:r>
                      <a:r>
                        <a:rPr lang="en-US" dirty="0" smtClean="0"/>
                        <a:t>: </a:t>
                      </a:r>
                      <a:r>
                        <a:rPr lang="en-US" dirty="0" err="1" smtClean="0"/>
                        <a:t>int</a:t>
                      </a:r>
                      <a:r>
                        <a:rPr lang="en-US" dirty="0" smtClean="0"/>
                        <a:t> {</a:t>
                      </a:r>
                      <a:r>
                        <a:rPr lang="en-US" dirty="0" err="1" smtClean="0"/>
                        <a:t>menghitung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luas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rumah</a:t>
                      </a:r>
                      <a:r>
                        <a:rPr lang="en-US" dirty="0" smtClean="0"/>
                        <a:t> = </a:t>
                      </a:r>
                      <a:r>
                        <a:rPr lang="en-US" dirty="0" err="1" smtClean="0"/>
                        <a:t>panjang</a:t>
                      </a:r>
                      <a:r>
                        <a:rPr lang="en-US" dirty="0" smtClean="0"/>
                        <a:t> * </a:t>
                      </a:r>
                      <a:r>
                        <a:rPr lang="en-US" dirty="0" err="1" smtClean="0"/>
                        <a:t>lebar</a:t>
                      </a:r>
                      <a:r>
                        <a:rPr lang="en-US" dirty="0" smtClean="0"/>
                        <a:t>}</a:t>
                      </a:r>
                    </a:p>
                    <a:p>
                      <a:r>
                        <a:rPr lang="en-US" dirty="0" err="1" smtClean="0"/>
                        <a:t>harga_tanah</a:t>
                      </a:r>
                      <a:r>
                        <a:rPr lang="en-US" dirty="0" smtClean="0"/>
                        <a:t>: </a:t>
                      </a:r>
                      <a:r>
                        <a:rPr lang="en-US" dirty="0" err="1" smtClean="0"/>
                        <a:t>int</a:t>
                      </a:r>
                      <a:r>
                        <a:rPr lang="en-US" dirty="0" smtClean="0"/>
                        <a:t> {</a:t>
                      </a:r>
                      <a:r>
                        <a:rPr lang="en-US" dirty="0" err="1" smtClean="0"/>
                        <a:t>menghitung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harga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tanah</a:t>
                      </a:r>
                      <a:r>
                        <a:rPr lang="en-US" dirty="0" smtClean="0"/>
                        <a:t> = </a:t>
                      </a:r>
                      <a:r>
                        <a:rPr lang="en-US" dirty="0" err="1" smtClean="0"/>
                        <a:t>luas</a:t>
                      </a:r>
                      <a:r>
                        <a:rPr lang="en-US" dirty="0" smtClean="0"/>
                        <a:t> * 5000000}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ALGORITMA</a:t>
                      </a:r>
                    </a:p>
                    <a:p>
                      <a:r>
                        <a:rPr lang="en-US" dirty="0" smtClean="0"/>
                        <a:t>output("</a:t>
                      </a:r>
                      <a:r>
                        <a:rPr lang="en-US" dirty="0" err="1" smtClean="0"/>
                        <a:t>Masukkan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panjang</a:t>
                      </a:r>
                      <a:r>
                        <a:rPr lang="en-US" dirty="0" smtClean="0"/>
                        <a:t> = ")</a:t>
                      </a:r>
                    </a:p>
                    <a:p>
                      <a:r>
                        <a:rPr lang="en-US" dirty="0" smtClean="0"/>
                        <a:t>input(</a:t>
                      </a:r>
                      <a:r>
                        <a:rPr lang="en-US" dirty="0" err="1" smtClean="0"/>
                        <a:t>panjang</a:t>
                      </a:r>
                      <a:r>
                        <a:rPr lang="en-US" dirty="0" smtClean="0"/>
                        <a:t>)</a:t>
                      </a:r>
                    </a:p>
                    <a:p>
                      <a:r>
                        <a:rPr lang="en-US" dirty="0" smtClean="0"/>
                        <a:t>output("</a:t>
                      </a:r>
                      <a:r>
                        <a:rPr lang="en-US" dirty="0" err="1" smtClean="0"/>
                        <a:t>Masukkan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lebar</a:t>
                      </a:r>
                      <a:r>
                        <a:rPr lang="en-US" dirty="0" smtClean="0"/>
                        <a:t>   = ")</a:t>
                      </a:r>
                    </a:p>
                    <a:p>
                      <a:r>
                        <a:rPr lang="en-US" dirty="0" smtClean="0"/>
                        <a:t>input(</a:t>
                      </a:r>
                      <a:r>
                        <a:rPr lang="en-US" dirty="0" err="1" smtClean="0"/>
                        <a:t>lebar</a:t>
                      </a:r>
                      <a:r>
                        <a:rPr lang="en-US" dirty="0" smtClean="0"/>
                        <a:t>)</a:t>
                      </a:r>
                    </a:p>
                    <a:p>
                      <a:r>
                        <a:rPr lang="en-US" dirty="0" err="1" smtClean="0"/>
                        <a:t>luas</a:t>
                      </a:r>
                      <a:r>
                        <a:rPr lang="en-US" dirty="0" smtClean="0"/>
                        <a:t> &lt;-- </a:t>
                      </a:r>
                      <a:r>
                        <a:rPr lang="en-US" dirty="0" err="1" smtClean="0"/>
                        <a:t>panjang</a:t>
                      </a:r>
                      <a:r>
                        <a:rPr lang="en-US" dirty="0" smtClean="0"/>
                        <a:t> * </a:t>
                      </a:r>
                      <a:r>
                        <a:rPr lang="en-US" dirty="0" err="1" smtClean="0"/>
                        <a:t>lebar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output("</a:t>
                      </a:r>
                      <a:r>
                        <a:rPr lang="en-US" dirty="0" err="1" smtClean="0"/>
                        <a:t>Luas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rumah</a:t>
                      </a:r>
                      <a:r>
                        <a:rPr lang="en-US" dirty="0" smtClean="0"/>
                        <a:t>  =", </a:t>
                      </a:r>
                      <a:r>
                        <a:rPr lang="en-US" dirty="0" err="1" smtClean="0"/>
                        <a:t>luas</a:t>
                      </a:r>
                      <a:r>
                        <a:rPr lang="en-US" dirty="0" smtClean="0"/>
                        <a:t>)</a:t>
                      </a:r>
                    </a:p>
                    <a:p>
                      <a:r>
                        <a:rPr lang="en-US" dirty="0" err="1" smtClean="0"/>
                        <a:t>harga_tanah</a:t>
                      </a:r>
                      <a:r>
                        <a:rPr lang="en-US" dirty="0" smtClean="0"/>
                        <a:t> &lt;-- </a:t>
                      </a:r>
                      <a:r>
                        <a:rPr lang="en-US" dirty="0" err="1" smtClean="0"/>
                        <a:t>luas</a:t>
                      </a:r>
                      <a:r>
                        <a:rPr lang="en-US" dirty="0" smtClean="0"/>
                        <a:t> * 5000000</a:t>
                      </a:r>
                    </a:p>
                    <a:p>
                      <a:r>
                        <a:rPr lang="en-US" dirty="0" smtClean="0"/>
                        <a:t>output("</a:t>
                      </a:r>
                      <a:r>
                        <a:rPr lang="en-US" dirty="0" err="1" smtClean="0"/>
                        <a:t>Harga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tanah</a:t>
                      </a:r>
                      <a:r>
                        <a:rPr lang="en-US" dirty="0" smtClean="0"/>
                        <a:t> = ", </a:t>
                      </a:r>
                      <a:r>
                        <a:rPr lang="en-US" dirty="0" err="1" smtClean="0"/>
                        <a:t>harga_tanah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98600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981" y="2698604"/>
            <a:ext cx="10515600" cy="788426"/>
          </a:xfrm>
        </p:spPr>
        <p:txBody>
          <a:bodyPr>
            <a:normAutofit/>
          </a:bodyPr>
          <a:lstStyle/>
          <a:p>
            <a:r>
              <a:rPr lang="en-US" sz="4000" dirty="0" err="1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Perintah</a:t>
            </a:r>
            <a:r>
              <a:rPr lang="en-US" sz="4000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Dasar</a:t>
            </a:r>
            <a:endParaRPr lang="en-US" sz="4000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84981" y="3388887"/>
            <a:ext cx="10515600" cy="7884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err="1">
                <a:solidFill>
                  <a:schemeClr val="bg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Nisa’ul</a:t>
            </a:r>
            <a:r>
              <a:rPr lang="en-US" sz="3600" dirty="0">
                <a:solidFill>
                  <a:schemeClr val="bg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Hafidhoh</a:t>
            </a:r>
            <a:r>
              <a:rPr lang="en-US" sz="3600" dirty="0" smtClean="0">
                <a:solidFill>
                  <a:schemeClr val="bg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 &amp; </a:t>
            </a:r>
            <a:r>
              <a:rPr lang="en-US" sz="3600" dirty="0" err="1" smtClean="0">
                <a:solidFill>
                  <a:schemeClr val="bg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Nurul</a:t>
            </a:r>
            <a:r>
              <a:rPr lang="en-US" sz="3600" dirty="0" smtClean="0">
                <a:solidFill>
                  <a:schemeClr val="bg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Anisa</a:t>
            </a:r>
            <a:r>
              <a:rPr lang="en-US" sz="3600" dirty="0" smtClean="0">
                <a:solidFill>
                  <a:schemeClr val="bg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 Sri </a:t>
            </a:r>
            <a:r>
              <a:rPr lang="en-US" sz="3600" dirty="0" err="1" smtClean="0">
                <a:solidFill>
                  <a:schemeClr val="bg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Winarsih</a:t>
            </a:r>
            <a:endParaRPr lang="en-US" sz="3600" dirty="0">
              <a:solidFill>
                <a:schemeClr val="bg1"/>
              </a:solidFill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2883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429" y="386896"/>
            <a:ext cx="10515600" cy="1325563"/>
          </a:xfrm>
        </p:spPr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Variabel</a:t>
            </a:r>
            <a:endParaRPr lang="en-US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lvl="0" indent="-289560" algn="just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lang="id-ID" sz="3200" dirty="0">
                <a:solidFill>
                  <a:schemeClr val="bg1"/>
                </a:solidFill>
                <a:sym typeface="Cabin"/>
              </a:rPr>
              <a:t>Variabel adalah suatu simbol dalam program yang berfungsi untuk mewakili suatu nilai/menyimpan nilai tertentu yang sifatnya dinamis.</a:t>
            </a:r>
          </a:p>
        </p:txBody>
      </p:sp>
      <p:sp>
        <p:nvSpPr>
          <p:cNvPr id="4" name="Shape 140"/>
          <p:cNvSpPr txBox="1"/>
          <p:nvPr/>
        </p:nvSpPr>
        <p:spPr>
          <a:xfrm>
            <a:off x="1291027" y="3337973"/>
            <a:ext cx="8507287" cy="394723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id-ID" sz="2000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Contoh Variabel : </a:t>
            </a:r>
          </a:p>
          <a:p>
            <a:pPr marL="82296" marR="0" lvl="0" indent="-6096" algn="l" rtl="0">
              <a:lnSpc>
                <a:spcPct val="150000"/>
              </a:lnSpc>
              <a:spcBef>
                <a:spcPts val="0"/>
              </a:spcBef>
              <a:buClr>
                <a:srgbClr val="0070C0"/>
              </a:buClr>
              <a:buSzPct val="25000"/>
              <a:buFont typeface="Cambria"/>
              <a:buNone/>
            </a:pPr>
            <a:r>
              <a:rPr lang="id-ID" sz="2100" b="1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int  akar ;  </a:t>
            </a:r>
            <a:r>
              <a:rPr lang="id-ID" sz="2100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/* mendeklarasikan variabel </a:t>
            </a:r>
            <a:r>
              <a:rPr lang="id-ID" sz="2100" b="1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akar</a:t>
            </a:r>
            <a:r>
              <a:rPr lang="id-ID" sz="2100" i="1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id-ID" sz="2100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dengan tipe data integer*/</a:t>
            </a:r>
          </a:p>
          <a:p>
            <a:pPr marL="82296" marR="0" lvl="0" indent="-6096" algn="l" rtl="0">
              <a:lnSpc>
                <a:spcPct val="150000"/>
              </a:lnSpc>
              <a:spcBef>
                <a:spcPts val="0"/>
              </a:spcBef>
              <a:buClr>
                <a:srgbClr val="0070C0"/>
              </a:buClr>
              <a:buSzPct val="25000"/>
              <a:buFont typeface="Cambria"/>
              <a:buNone/>
            </a:pPr>
            <a:r>
              <a:rPr lang="id-ID" sz="2100" b="1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char  kata ; </a:t>
            </a:r>
            <a:r>
              <a:rPr lang="id-ID" sz="2100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/*mendeklarasikan variabel </a:t>
            </a:r>
            <a:r>
              <a:rPr lang="id-ID" sz="2100" b="1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kata</a:t>
            </a:r>
            <a:r>
              <a:rPr lang="id-ID" sz="2100" i="1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id-ID" sz="2100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dengan tipe data character*/</a:t>
            </a:r>
          </a:p>
          <a:p>
            <a:pPr marL="82296" marR="0" lvl="0" indent="-6096" algn="l" rtl="0">
              <a:lnSpc>
                <a:spcPct val="150000"/>
              </a:lnSpc>
              <a:spcBef>
                <a:spcPts val="0"/>
              </a:spcBef>
              <a:buClr>
                <a:srgbClr val="0070C0"/>
              </a:buClr>
              <a:buSzPct val="25000"/>
              <a:buFont typeface="Cambria"/>
              <a:buNone/>
            </a:pPr>
            <a:r>
              <a:rPr lang="id-ID" sz="2100" b="1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float   ipk ;   </a:t>
            </a:r>
            <a:r>
              <a:rPr lang="id-ID" sz="2100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/*mendeklarasikan variabel </a:t>
            </a:r>
            <a:r>
              <a:rPr lang="id-ID" sz="2100" b="1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ipk</a:t>
            </a:r>
            <a:r>
              <a:rPr lang="id-ID" sz="2100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 dengan tipe data float*/</a:t>
            </a:r>
          </a:p>
          <a:p>
            <a:pPr marL="82296" marR="0" lvl="0" indent="-6096" algn="l" rtl="0">
              <a:lnSpc>
                <a:spcPct val="150000"/>
              </a:lnSpc>
              <a:spcBef>
                <a:spcPts val="0"/>
              </a:spcBef>
              <a:buClr>
                <a:srgbClr val="0070C0"/>
              </a:buClr>
              <a:buSzPct val="25000"/>
              <a:buFont typeface="Cambria"/>
              <a:buNone/>
            </a:pPr>
            <a:r>
              <a:rPr lang="id-ID" sz="2100" b="1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double   pecahan ; </a:t>
            </a:r>
            <a:r>
              <a:rPr lang="id-ID" sz="2100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/*deklarasi variabel </a:t>
            </a:r>
            <a:r>
              <a:rPr lang="id-ID" sz="2100" b="1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pecahan</a:t>
            </a:r>
            <a:r>
              <a:rPr lang="id-ID" sz="2100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 dengan tipe data double*/</a:t>
            </a:r>
          </a:p>
        </p:txBody>
      </p:sp>
    </p:spTree>
    <p:extLst>
      <p:ext uri="{BB962C8B-B14F-4D97-AF65-F5344CB8AC3E}">
        <p14:creationId xmlns:p14="http://schemas.microsoft.com/office/powerpoint/2010/main" val="39616936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429" y="386896"/>
            <a:ext cx="10515600" cy="1325563"/>
          </a:xfrm>
        </p:spPr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Penulisan</a:t>
            </a:r>
            <a:r>
              <a:rPr lang="en-US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Variabel</a:t>
            </a:r>
            <a:r>
              <a:rPr lang="en-US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(1)</a:t>
            </a:r>
            <a:endParaRPr lang="en-US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lvl="0" indent="-289560" algn="just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lang="id-ID" sz="3200" dirty="0">
                <a:solidFill>
                  <a:schemeClr val="bg1"/>
                </a:solidFill>
                <a:latin typeface="Cabin"/>
                <a:ea typeface="Cabin"/>
                <a:cs typeface="Cabin"/>
                <a:sym typeface="Cabin"/>
              </a:rPr>
              <a:t>Case sensitive, penulisan dengan menggunakan </a:t>
            </a:r>
            <a:r>
              <a:rPr lang="id-ID" sz="3200" b="1" dirty="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rPr>
              <a:t>huruf kecil</a:t>
            </a:r>
            <a:r>
              <a:rPr lang="id-ID" sz="3200" b="1" dirty="0">
                <a:solidFill>
                  <a:schemeClr val="bg1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id-ID" sz="3200" dirty="0">
                <a:solidFill>
                  <a:schemeClr val="bg1"/>
                </a:solidFill>
                <a:latin typeface="Cabin"/>
                <a:ea typeface="Cabin"/>
                <a:cs typeface="Cabin"/>
                <a:sym typeface="Cabin"/>
              </a:rPr>
              <a:t>dan </a:t>
            </a:r>
            <a:r>
              <a:rPr lang="id-ID" sz="3200" b="1" dirty="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rPr>
              <a:t>huruf kapital</a:t>
            </a:r>
            <a:r>
              <a:rPr lang="id-ID" sz="3200" dirty="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id-ID" sz="3200" dirty="0">
                <a:solidFill>
                  <a:schemeClr val="bg1"/>
                </a:solidFill>
                <a:latin typeface="Cabin"/>
                <a:ea typeface="Cabin"/>
                <a:cs typeface="Cabin"/>
                <a:sym typeface="Cabin"/>
              </a:rPr>
              <a:t>memiliki arti yang berbeda (merupakan </a:t>
            </a:r>
            <a:r>
              <a:rPr lang="id-ID" sz="3200" b="1" dirty="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rPr>
              <a:t>variabel</a:t>
            </a:r>
            <a:r>
              <a:rPr lang="id-ID" sz="3200" dirty="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id-ID" sz="3200" dirty="0">
                <a:solidFill>
                  <a:schemeClr val="bg1"/>
                </a:solidFill>
                <a:latin typeface="Cabin"/>
                <a:ea typeface="Cabin"/>
                <a:cs typeface="Cabin"/>
                <a:sym typeface="Cabin"/>
              </a:rPr>
              <a:t>yang </a:t>
            </a:r>
            <a:r>
              <a:rPr lang="id-ID" sz="3200" b="1" dirty="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rPr>
              <a:t>berbeda</a:t>
            </a:r>
            <a:r>
              <a:rPr lang="id-ID" sz="3200" dirty="0">
                <a:solidFill>
                  <a:schemeClr val="bg1"/>
                </a:solidFill>
                <a:latin typeface="Cabin"/>
                <a:ea typeface="Cabin"/>
                <a:cs typeface="Cabin"/>
                <a:sym typeface="Cabin"/>
              </a:rPr>
              <a:t>). </a:t>
            </a:r>
          </a:p>
        </p:txBody>
      </p:sp>
      <p:sp>
        <p:nvSpPr>
          <p:cNvPr id="5" name="Shape 147"/>
          <p:cNvSpPr txBox="1"/>
          <p:nvPr/>
        </p:nvSpPr>
        <p:spPr>
          <a:xfrm>
            <a:off x="2290482" y="3612473"/>
            <a:ext cx="7315200" cy="267765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82296" marR="0" lvl="0" indent="-6096" algn="ctr" rtl="0">
              <a:spcBef>
                <a:spcPts val="0"/>
              </a:spcBef>
              <a:buClr>
                <a:schemeClr val="dk1"/>
              </a:buClr>
              <a:buSzPct val="25000"/>
              <a:buFont typeface="Cabin"/>
              <a:buNone/>
            </a:pPr>
            <a:r>
              <a:rPr lang="id-ID" sz="2400" b="1" dirty="0">
                <a:solidFill>
                  <a:schemeClr val="bg1"/>
                </a:solidFill>
                <a:latin typeface="Cabin"/>
                <a:ea typeface="Cabin"/>
                <a:cs typeface="Cabin"/>
                <a:sym typeface="Cabin"/>
              </a:rPr>
              <a:t>Contoh :</a:t>
            </a:r>
          </a:p>
          <a:p>
            <a:pPr marL="82296" marR="0" lvl="0" indent="-6096" algn="just" rtl="0">
              <a:spcBef>
                <a:spcPts val="0"/>
              </a:spcBef>
              <a:buClr>
                <a:schemeClr val="dk1"/>
              </a:buClr>
              <a:buSzPct val="25000"/>
              <a:buFont typeface="Cabin"/>
              <a:buNone/>
            </a:pPr>
            <a:r>
              <a:rPr lang="id-ID" sz="2400" dirty="0">
                <a:solidFill>
                  <a:schemeClr val="bg1"/>
                </a:solidFill>
                <a:latin typeface="Cabin"/>
                <a:ea typeface="Cabin"/>
                <a:cs typeface="Cabin"/>
                <a:sym typeface="Cabin"/>
              </a:rPr>
              <a:t>	int  angka; </a:t>
            </a:r>
          </a:p>
          <a:p>
            <a:pPr marL="82296" marR="0" lvl="0" indent="-6096" algn="just" rtl="0">
              <a:spcBef>
                <a:spcPts val="0"/>
              </a:spcBef>
              <a:buClr>
                <a:schemeClr val="dk1"/>
              </a:buClr>
              <a:buSzPct val="25000"/>
              <a:buFont typeface="Cabin"/>
              <a:buNone/>
            </a:pPr>
            <a:r>
              <a:rPr lang="id-ID" sz="2400" dirty="0">
                <a:solidFill>
                  <a:schemeClr val="bg1"/>
                </a:solidFill>
                <a:latin typeface="Cabin"/>
                <a:ea typeface="Cabin"/>
                <a:cs typeface="Cabin"/>
                <a:sym typeface="Cabin"/>
              </a:rPr>
              <a:t>	int  Angka; </a:t>
            </a:r>
          </a:p>
          <a:p>
            <a:pPr marL="82296" marR="0" lvl="0" indent="-6096" algn="just" rtl="0">
              <a:spcBef>
                <a:spcPts val="0"/>
              </a:spcBef>
              <a:buClr>
                <a:schemeClr val="dk1"/>
              </a:buClr>
              <a:buFont typeface="Cabin"/>
              <a:buNone/>
            </a:pPr>
            <a:endParaRPr sz="2400" dirty="0">
              <a:solidFill>
                <a:schemeClr val="bg1"/>
              </a:solidFill>
              <a:latin typeface="Cabin"/>
              <a:ea typeface="Cabin"/>
              <a:cs typeface="Cabin"/>
              <a:sym typeface="Cabin"/>
            </a:endParaRPr>
          </a:p>
          <a:p>
            <a:pPr marL="82296" marR="0" lvl="0" indent="-6096" algn="just" rtl="0">
              <a:spcBef>
                <a:spcPts val="0"/>
              </a:spcBef>
              <a:buClr>
                <a:schemeClr val="dk1"/>
              </a:buClr>
              <a:buSzPct val="25000"/>
              <a:buFont typeface="Cabin"/>
              <a:buNone/>
            </a:pPr>
            <a:r>
              <a:rPr lang="id-ID" sz="2400" dirty="0">
                <a:solidFill>
                  <a:schemeClr val="bg1"/>
                </a:solidFill>
                <a:latin typeface="Cabin"/>
                <a:ea typeface="Cabin"/>
                <a:cs typeface="Cabin"/>
                <a:sym typeface="Cabin"/>
              </a:rPr>
              <a:t>Variabel ‘angka’ dan ‘Angka’ merupakan dua variabel yang berbeda.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400" dirty="0">
              <a:solidFill>
                <a:schemeClr val="bg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  <p:extLst>
      <p:ext uri="{BB962C8B-B14F-4D97-AF65-F5344CB8AC3E}">
        <p14:creationId xmlns:p14="http://schemas.microsoft.com/office/powerpoint/2010/main" val="24275201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429" y="386896"/>
            <a:ext cx="10515600" cy="1325563"/>
          </a:xfrm>
        </p:spPr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Penulisan</a:t>
            </a:r>
            <a:r>
              <a:rPr lang="en-US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Variabel</a:t>
            </a:r>
            <a:r>
              <a:rPr lang="en-US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(2)</a:t>
            </a:r>
            <a:endParaRPr lang="en-US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lvl="0" indent="-289560" algn="just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lang="id-ID" sz="3200" dirty="0" smtClean="0">
                <a:solidFill>
                  <a:schemeClr val="bg1"/>
                </a:solidFill>
                <a:latin typeface="Cabin"/>
                <a:ea typeface="Cabin"/>
                <a:cs typeface="Cabin"/>
                <a:sym typeface="Cabin"/>
              </a:rPr>
              <a:t>Nama variabel </a:t>
            </a:r>
            <a:r>
              <a:rPr lang="id-ID" sz="3200" b="1" dirty="0" smtClean="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rPr>
              <a:t>tidak</a:t>
            </a:r>
            <a:r>
              <a:rPr lang="id-ID" sz="3200" dirty="0" smtClean="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id-ID" sz="3200" dirty="0" smtClean="0">
                <a:solidFill>
                  <a:schemeClr val="bg1"/>
                </a:solidFill>
                <a:latin typeface="Cabin"/>
                <a:ea typeface="Cabin"/>
                <a:cs typeface="Cabin"/>
                <a:sym typeface="Cabin"/>
              </a:rPr>
              <a:t>boleh menggunakan </a:t>
            </a:r>
            <a:r>
              <a:rPr lang="id-ID" sz="3200" b="1" dirty="0" smtClean="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rPr>
              <a:t>spasi</a:t>
            </a:r>
            <a:r>
              <a:rPr lang="id-ID" sz="3200" dirty="0" smtClean="0">
                <a:solidFill>
                  <a:schemeClr val="bg1"/>
                </a:solidFill>
                <a:latin typeface="Cabin"/>
                <a:ea typeface="Cabin"/>
                <a:cs typeface="Cabin"/>
                <a:sym typeface="Cabin"/>
              </a:rPr>
              <a:t>.</a:t>
            </a:r>
            <a:endParaRPr lang="id-ID" sz="3200" dirty="0">
              <a:solidFill>
                <a:schemeClr val="bg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6" name="Shape 154"/>
          <p:cNvSpPr txBox="1"/>
          <p:nvPr/>
        </p:nvSpPr>
        <p:spPr>
          <a:xfrm>
            <a:off x="2041781" y="3216133"/>
            <a:ext cx="8064896" cy="296083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82296" marR="0" lvl="0" indent="-6096" algn="ctr" rtl="0">
              <a:spcBef>
                <a:spcPts val="0"/>
              </a:spcBef>
              <a:buClr>
                <a:schemeClr val="dk1"/>
              </a:buClr>
              <a:buSzPct val="25000"/>
              <a:buFont typeface="Cabin"/>
              <a:buNone/>
            </a:pPr>
            <a:r>
              <a:rPr lang="id-ID" sz="2400" b="1" dirty="0">
                <a:solidFill>
                  <a:schemeClr val="bg1"/>
                </a:solidFill>
                <a:latin typeface="Cabin"/>
                <a:ea typeface="Cabin"/>
                <a:cs typeface="Cabin"/>
                <a:sym typeface="Cabin"/>
              </a:rPr>
              <a:t>Contoh :</a:t>
            </a:r>
          </a:p>
          <a:p>
            <a:pPr marL="82296" marR="0" lvl="0" indent="-6096" algn="ctr" rtl="0">
              <a:spcBef>
                <a:spcPts val="0"/>
              </a:spcBef>
              <a:buClr>
                <a:schemeClr val="dk1"/>
              </a:buClr>
              <a:buFont typeface="Cabin"/>
              <a:buNone/>
            </a:pPr>
            <a:endParaRPr sz="2400" b="1" dirty="0">
              <a:solidFill>
                <a:schemeClr val="bg1"/>
              </a:solidFill>
              <a:latin typeface="Cabin"/>
              <a:ea typeface="Cabin"/>
              <a:cs typeface="Cabin"/>
              <a:sym typeface="Cabin"/>
            </a:endParaRPr>
          </a:p>
          <a:p>
            <a:pPr marL="82296" marR="0" lvl="0" indent="-6096" algn="just" rtl="0">
              <a:spcBef>
                <a:spcPts val="0"/>
              </a:spcBef>
              <a:buClr>
                <a:srgbClr val="0070C0"/>
              </a:buClr>
              <a:buSzPct val="25000"/>
              <a:buFont typeface="Cambria"/>
              <a:buNone/>
            </a:pPr>
            <a:r>
              <a:rPr lang="id-ID" sz="2400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int </a:t>
            </a:r>
            <a:r>
              <a:rPr lang="en-US" sz="2400" b="1" dirty="0" err="1" smtClean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aku</a:t>
            </a:r>
            <a:r>
              <a:rPr lang="en-US" sz="2400" b="1" dirty="0" smtClean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kamu</a:t>
            </a:r>
            <a:r>
              <a:rPr lang="id-ID" sz="2400" dirty="0" smtClean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;  </a:t>
            </a:r>
            <a:endParaRPr lang="en-US" sz="2400" dirty="0" smtClean="0">
              <a:solidFill>
                <a:schemeClr val="bg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82296" marR="0" lvl="0" indent="-6096" algn="just" rtl="0">
              <a:spcBef>
                <a:spcPts val="0"/>
              </a:spcBef>
              <a:buClr>
                <a:srgbClr val="0070C0"/>
              </a:buClr>
              <a:buSzPct val="25000"/>
              <a:buFont typeface="Cambria"/>
              <a:buNone/>
            </a:pPr>
            <a:r>
              <a:rPr lang="id-ID" sz="2400" dirty="0" smtClean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/*</a:t>
            </a:r>
            <a:r>
              <a:rPr lang="id-ID" sz="2400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Salah karena menggunakan spasi*/ </a:t>
            </a:r>
          </a:p>
          <a:p>
            <a:pPr marL="82296" marR="0" lvl="0" indent="-6096" algn="just" rtl="0">
              <a:spcBef>
                <a:spcPts val="0"/>
              </a:spcBef>
              <a:buClr>
                <a:schemeClr val="dk1"/>
              </a:buClr>
              <a:buFont typeface="Cabin"/>
              <a:buNone/>
            </a:pPr>
            <a:endParaRPr sz="2400" dirty="0">
              <a:solidFill>
                <a:schemeClr val="bg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82296" lvl="0" indent="-6096" algn="just">
              <a:buClr>
                <a:srgbClr val="0070C0"/>
              </a:buClr>
              <a:buSzPct val="25000"/>
            </a:pPr>
            <a:r>
              <a:rPr lang="id-ID" sz="2400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Int </a:t>
            </a:r>
            <a:r>
              <a:rPr lang="en-US" sz="2400" b="1" dirty="0" err="1" smtClean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aku_kamu</a:t>
            </a:r>
            <a:r>
              <a:rPr lang="id-ID" sz="2400" dirty="0" smtClean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; </a:t>
            </a:r>
            <a:endParaRPr lang="en-US" sz="2400" dirty="0" smtClean="0">
              <a:solidFill>
                <a:schemeClr val="bg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82296" marR="0" lvl="0" indent="-6096" algn="just" rtl="0">
              <a:spcBef>
                <a:spcPts val="0"/>
              </a:spcBef>
              <a:buClr>
                <a:srgbClr val="0070C0"/>
              </a:buClr>
              <a:buSzPct val="25000"/>
              <a:buFont typeface="Cambria"/>
              <a:buNone/>
            </a:pPr>
            <a:r>
              <a:rPr lang="id-ID" sz="2400" dirty="0" smtClean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/*</a:t>
            </a:r>
            <a:r>
              <a:rPr lang="id-ID" sz="2400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Benar, karena tidak menggunakan spasi*/</a:t>
            </a:r>
          </a:p>
        </p:txBody>
      </p:sp>
    </p:spTree>
    <p:extLst>
      <p:ext uri="{BB962C8B-B14F-4D97-AF65-F5344CB8AC3E}">
        <p14:creationId xmlns:p14="http://schemas.microsoft.com/office/powerpoint/2010/main" val="12935460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429" y="386896"/>
            <a:ext cx="10515600" cy="1325563"/>
          </a:xfrm>
        </p:spPr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Penulisan</a:t>
            </a:r>
            <a:r>
              <a:rPr lang="en-US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Variabel</a:t>
            </a:r>
            <a:r>
              <a:rPr lang="en-US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(3)</a:t>
            </a:r>
            <a:endParaRPr lang="en-US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lvl="0" indent="-289560" algn="just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lang="id-ID" sz="2400" dirty="0">
                <a:solidFill>
                  <a:schemeClr val="bg1"/>
                </a:solidFill>
                <a:latin typeface="Cabin"/>
                <a:ea typeface="Cabin"/>
                <a:cs typeface="Cabin"/>
                <a:sym typeface="Cabin"/>
              </a:rPr>
              <a:t>Nama variabel hanya boleh diawali dengan huruf atau garis bawah (</a:t>
            </a:r>
            <a:r>
              <a:rPr lang="id-ID" sz="2400" dirty="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rPr>
              <a:t>tidak boleh diawali dengan angka dan simbol lain</a:t>
            </a:r>
            <a:r>
              <a:rPr lang="id-ID" sz="2400" dirty="0">
                <a:solidFill>
                  <a:schemeClr val="bg1"/>
                </a:solidFill>
                <a:latin typeface="Cabin"/>
                <a:ea typeface="Cabin"/>
                <a:cs typeface="Cabin"/>
                <a:sym typeface="Cabin"/>
              </a:rPr>
              <a:t>)</a:t>
            </a:r>
          </a:p>
        </p:txBody>
      </p:sp>
      <p:sp>
        <p:nvSpPr>
          <p:cNvPr id="6" name="Shape 154"/>
          <p:cNvSpPr txBox="1"/>
          <p:nvPr/>
        </p:nvSpPr>
        <p:spPr>
          <a:xfrm>
            <a:off x="1608880" y="2781372"/>
            <a:ext cx="8739486" cy="367080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82296" marR="0" lvl="0" indent="-6096" algn="ctr" rtl="0">
              <a:spcBef>
                <a:spcPts val="0"/>
              </a:spcBef>
              <a:buClr>
                <a:schemeClr val="dk1"/>
              </a:buClr>
              <a:buSzPct val="25000"/>
              <a:buFont typeface="Cabin"/>
              <a:buNone/>
            </a:pPr>
            <a:r>
              <a:rPr lang="id-ID" sz="2000" b="1" dirty="0">
                <a:solidFill>
                  <a:schemeClr val="bg1"/>
                </a:solidFill>
                <a:latin typeface="Cabin"/>
                <a:ea typeface="Cabin"/>
                <a:cs typeface="Cabin"/>
                <a:sym typeface="Cabin"/>
              </a:rPr>
              <a:t>Contoh </a:t>
            </a:r>
            <a:r>
              <a:rPr lang="id-ID" sz="2000" b="1" dirty="0" smtClean="0">
                <a:solidFill>
                  <a:schemeClr val="bg1"/>
                </a:solidFill>
                <a:latin typeface="Cabin"/>
                <a:ea typeface="Cabin"/>
                <a:cs typeface="Cabin"/>
                <a:sym typeface="Cabin"/>
              </a:rPr>
              <a:t>:</a:t>
            </a:r>
          </a:p>
          <a:p>
            <a:pPr marL="82296" marR="0" lvl="0" indent="-6096" algn="ctr" rtl="0">
              <a:spcBef>
                <a:spcPts val="0"/>
              </a:spcBef>
              <a:buClr>
                <a:schemeClr val="dk1"/>
              </a:buClr>
              <a:buFont typeface="Cabin"/>
              <a:buNone/>
            </a:pPr>
            <a:endParaRPr sz="2000" b="1" dirty="0" smtClean="0">
              <a:solidFill>
                <a:schemeClr val="bg1"/>
              </a:solidFill>
              <a:latin typeface="Cabin"/>
              <a:ea typeface="Cabin"/>
              <a:cs typeface="Cabin"/>
              <a:sym typeface="Cabin"/>
            </a:endParaRPr>
          </a:p>
          <a:p>
            <a:pPr marL="82296" lvl="0" indent="-6096" algn="just">
              <a:buClr>
                <a:srgbClr val="0070C0"/>
              </a:buClr>
              <a:buSzPct val="25000"/>
            </a:pPr>
            <a:r>
              <a:rPr lang="id-ID" sz="1600" b="1" dirty="0" smtClean="0">
                <a:solidFill>
                  <a:schemeClr val="bg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int </a:t>
            </a:r>
            <a:r>
              <a:rPr lang="id-ID" sz="1600" b="1" dirty="0">
                <a:solidFill>
                  <a:schemeClr val="bg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@ngka</a:t>
            </a:r>
            <a:r>
              <a:rPr lang="id-ID" sz="1600" b="1" dirty="0" smtClean="0">
                <a:solidFill>
                  <a:schemeClr val="bg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; </a:t>
            </a:r>
            <a:endParaRPr lang="en-US" sz="1600" b="1" dirty="0" smtClean="0">
              <a:solidFill>
                <a:schemeClr val="bg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82296" lvl="0" indent="-6096" algn="just">
              <a:buClr>
                <a:srgbClr val="0070C0"/>
              </a:buClr>
              <a:buSzPct val="25000"/>
            </a:pPr>
            <a:r>
              <a:rPr lang="id-ID" sz="1600" dirty="0" smtClean="0">
                <a:solidFill>
                  <a:schemeClr val="bg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/*</a:t>
            </a:r>
            <a:r>
              <a:rPr lang="id-ID" sz="1600" dirty="0">
                <a:solidFill>
                  <a:schemeClr val="bg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Salah, karena menggunakan simbol*/ </a:t>
            </a:r>
          </a:p>
          <a:p>
            <a:pPr marL="82296" lvl="0" indent="-6096" algn="just">
              <a:buClr>
                <a:srgbClr val="0070C0"/>
              </a:buClr>
              <a:buSzPct val="25000"/>
            </a:pPr>
            <a:r>
              <a:rPr lang="id-ID" sz="1600" b="1" dirty="0">
                <a:solidFill>
                  <a:schemeClr val="bg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int angk</a:t>
            </a:r>
            <a:r>
              <a:rPr lang="id-ID" sz="1600" b="1" dirty="0" smtClean="0">
                <a:solidFill>
                  <a:schemeClr val="bg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@; </a:t>
            </a:r>
            <a:endParaRPr lang="en-US" sz="1600" b="1" dirty="0" smtClean="0">
              <a:solidFill>
                <a:schemeClr val="bg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82296" lvl="0" indent="-6096" algn="just">
              <a:buClr>
                <a:srgbClr val="0070C0"/>
              </a:buClr>
              <a:buSzPct val="25000"/>
            </a:pPr>
            <a:r>
              <a:rPr lang="id-ID" sz="1600" dirty="0" smtClean="0">
                <a:solidFill>
                  <a:schemeClr val="bg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/*</a:t>
            </a:r>
            <a:r>
              <a:rPr lang="id-ID" sz="1600" dirty="0">
                <a:solidFill>
                  <a:schemeClr val="bg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Salah, karena menggunakan simbol, meskipun berada di belakang*/ </a:t>
            </a:r>
          </a:p>
          <a:p>
            <a:pPr marL="82296" lvl="0" indent="-6096" algn="just">
              <a:buClr>
                <a:srgbClr val="0070C0"/>
              </a:buClr>
              <a:buSzPct val="25000"/>
            </a:pPr>
            <a:r>
              <a:rPr lang="id-ID" sz="1600" b="1" dirty="0">
                <a:solidFill>
                  <a:schemeClr val="bg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int a5gk4; </a:t>
            </a:r>
            <a:endParaRPr lang="en-US" sz="1600" b="1" dirty="0" smtClean="0">
              <a:solidFill>
                <a:schemeClr val="bg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82296" lvl="0" indent="-6096" algn="just">
              <a:buClr>
                <a:srgbClr val="0070C0"/>
              </a:buClr>
              <a:buSzPct val="25000"/>
            </a:pPr>
            <a:r>
              <a:rPr lang="id-ID" sz="1600" dirty="0" smtClean="0">
                <a:solidFill>
                  <a:schemeClr val="bg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/*</a:t>
            </a:r>
            <a:r>
              <a:rPr lang="id-ID" sz="1600" dirty="0">
                <a:solidFill>
                  <a:schemeClr val="bg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Benar, karena diawali dengan huruf dan diikuti angka*/</a:t>
            </a:r>
          </a:p>
          <a:p>
            <a:pPr marL="82296" lvl="0" indent="-6096" algn="just">
              <a:buClr>
                <a:srgbClr val="0070C0"/>
              </a:buClr>
              <a:buSzPct val="25000"/>
            </a:pPr>
            <a:r>
              <a:rPr lang="id-ID" sz="1600" b="1" dirty="0">
                <a:solidFill>
                  <a:schemeClr val="bg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int  _angka; </a:t>
            </a:r>
            <a:endParaRPr lang="en-US" sz="1600" b="1" dirty="0" smtClean="0">
              <a:solidFill>
                <a:schemeClr val="bg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82296" lvl="0" indent="-6096" algn="just">
              <a:buClr>
                <a:srgbClr val="0070C0"/>
              </a:buClr>
              <a:buSzPct val="25000"/>
            </a:pPr>
            <a:r>
              <a:rPr lang="id-ID" sz="1600" dirty="0" smtClean="0">
                <a:solidFill>
                  <a:schemeClr val="bg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/*</a:t>
            </a:r>
            <a:r>
              <a:rPr lang="id-ID" sz="1600" dirty="0">
                <a:solidFill>
                  <a:schemeClr val="bg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Benar, karena diawali dengan garis bawah*/</a:t>
            </a:r>
          </a:p>
          <a:p>
            <a:pPr marL="82296" lvl="0" indent="-6096" algn="just">
              <a:buClr>
                <a:srgbClr val="0070C0"/>
              </a:buClr>
              <a:buSzPct val="25000"/>
            </a:pPr>
            <a:r>
              <a:rPr lang="id-ID" sz="1600" b="1" dirty="0">
                <a:solidFill>
                  <a:schemeClr val="bg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int 4ngka; </a:t>
            </a:r>
            <a:endParaRPr lang="en-US" sz="1600" b="1" dirty="0" smtClean="0">
              <a:solidFill>
                <a:schemeClr val="bg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82296" lvl="0" indent="-6096" algn="just">
              <a:buClr>
                <a:srgbClr val="0070C0"/>
              </a:buClr>
              <a:buSzPct val="25000"/>
            </a:pPr>
            <a:r>
              <a:rPr lang="id-ID" sz="1600" dirty="0" smtClean="0">
                <a:solidFill>
                  <a:schemeClr val="bg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/*</a:t>
            </a:r>
            <a:r>
              <a:rPr lang="id-ID" sz="1600" dirty="0">
                <a:solidFill>
                  <a:schemeClr val="bg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Salah, karena diawali dengan angka*/</a:t>
            </a:r>
          </a:p>
        </p:txBody>
      </p:sp>
    </p:spTree>
    <p:extLst>
      <p:ext uri="{BB962C8B-B14F-4D97-AF65-F5344CB8AC3E}">
        <p14:creationId xmlns:p14="http://schemas.microsoft.com/office/powerpoint/2010/main" val="14116638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429" y="386896"/>
            <a:ext cx="10515600" cy="1325563"/>
          </a:xfrm>
        </p:spPr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Penulisan</a:t>
            </a:r>
            <a:r>
              <a:rPr lang="en-US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Variabel</a:t>
            </a:r>
            <a:r>
              <a:rPr lang="en-US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(4)</a:t>
            </a:r>
            <a:endParaRPr lang="en-US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lvl="0" indent="-28956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lang="id-ID" sz="3200" dirty="0">
                <a:solidFill>
                  <a:schemeClr val="bg1"/>
                </a:solidFill>
                <a:latin typeface="Cabin"/>
                <a:ea typeface="Cabin"/>
                <a:cs typeface="Cabin"/>
                <a:sym typeface="Cabin"/>
              </a:rPr>
              <a:t>Tidak boleh menggunakan </a:t>
            </a:r>
            <a:r>
              <a:rPr lang="id-ID" sz="3200" b="1" dirty="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rPr>
              <a:t>keyword</a:t>
            </a:r>
            <a:r>
              <a:rPr lang="id-ID" sz="3200" dirty="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id-ID" sz="3200" dirty="0">
                <a:solidFill>
                  <a:schemeClr val="bg1"/>
                </a:solidFill>
                <a:latin typeface="Cabin"/>
                <a:ea typeface="Cabin"/>
                <a:cs typeface="Cabin"/>
                <a:sym typeface="Cabin"/>
              </a:rPr>
              <a:t>yang ada pada </a:t>
            </a:r>
            <a:r>
              <a:rPr lang="id-ID" sz="3200" b="1" i="1" dirty="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rPr>
              <a:t>library</a:t>
            </a:r>
          </a:p>
        </p:txBody>
      </p:sp>
      <p:sp>
        <p:nvSpPr>
          <p:cNvPr id="6" name="Shape 154"/>
          <p:cNvSpPr txBox="1"/>
          <p:nvPr/>
        </p:nvSpPr>
        <p:spPr>
          <a:xfrm>
            <a:off x="2063552" y="3216133"/>
            <a:ext cx="8064896" cy="296083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82296" lvl="0" indent="-6096" algn="ctr">
              <a:buClr>
                <a:schemeClr val="dk1"/>
              </a:buClr>
              <a:buSzPct val="25000"/>
            </a:pPr>
            <a:r>
              <a:rPr lang="en-US" sz="2200" b="1" dirty="0" err="1">
                <a:solidFill>
                  <a:schemeClr val="bg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Contoh</a:t>
            </a:r>
            <a:r>
              <a:rPr lang="en-US" sz="2200" b="1" dirty="0">
                <a:solidFill>
                  <a:schemeClr val="bg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:</a:t>
            </a:r>
          </a:p>
          <a:p>
            <a:pPr marL="82296" lvl="0" indent="-6096" algn="ctr">
              <a:buClr>
                <a:schemeClr val="dk1"/>
              </a:buClr>
            </a:pPr>
            <a:endParaRPr lang="en-US" sz="2200" b="1" dirty="0">
              <a:solidFill>
                <a:schemeClr val="bg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lvl="0">
              <a:buSzPct val="25000"/>
            </a:pPr>
            <a:r>
              <a:rPr lang="en-US" sz="2400" dirty="0" err="1">
                <a:solidFill>
                  <a:schemeClr val="bg1"/>
                </a:solidFill>
                <a:latin typeface="Cabin"/>
                <a:ea typeface="Cabin"/>
                <a:cs typeface="Cabin"/>
                <a:sym typeface="Cabin"/>
              </a:rPr>
              <a:t>int</a:t>
            </a:r>
            <a:r>
              <a:rPr lang="en-US" sz="2400" dirty="0">
                <a:solidFill>
                  <a:schemeClr val="bg1"/>
                </a:solidFill>
                <a:latin typeface="Cabin"/>
                <a:ea typeface="Cabin"/>
                <a:cs typeface="Cabin"/>
                <a:sym typeface="Cabin"/>
              </a:rPr>
              <a:t> for; </a:t>
            </a:r>
          </a:p>
          <a:p>
            <a:pPr lvl="0">
              <a:buSzPct val="25000"/>
            </a:pPr>
            <a:r>
              <a:rPr lang="en-US" sz="2400" dirty="0" err="1">
                <a:solidFill>
                  <a:schemeClr val="bg1"/>
                </a:solidFill>
                <a:latin typeface="Cabin"/>
                <a:ea typeface="Cabin"/>
                <a:cs typeface="Cabin"/>
                <a:sym typeface="Cabin"/>
              </a:rPr>
              <a:t>int</a:t>
            </a:r>
            <a:r>
              <a:rPr lang="en-US" sz="2400" dirty="0">
                <a:solidFill>
                  <a:schemeClr val="bg1"/>
                </a:solidFill>
                <a:latin typeface="Cabin"/>
                <a:ea typeface="Cabin"/>
                <a:cs typeface="Cabin"/>
                <a:sym typeface="Cabin"/>
              </a:rPr>
              <a:t> void;</a:t>
            </a:r>
          </a:p>
          <a:p>
            <a:pPr lvl="0">
              <a:buSzPct val="25000"/>
            </a:pPr>
            <a:r>
              <a:rPr lang="en-US" sz="2400" dirty="0" err="1">
                <a:solidFill>
                  <a:schemeClr val="bg1"/>
                </a:solidFill>
                <a:latin typeface="Cabin"/>
                <a:ea typeface="Cabin"/>
                <a:cs typeface="Cabin"/>
                <a:sym typeface="Cabin"/>
              </a:rPr>
              <a:t>int</a:t>
            </a:r>
            <a:r>
              <a:rPr lang="en-US" sz="2400" dirty="0">
                <a:solidFill>
                  <a:schemeClr val="bg1"/>
                </a:solidFill>
                <a:latin typeface="Cabin"/>
                <a:ea typeface="Cabin"/>
                <a:cs typeface="Cabin"/>
                <a:sym typeface="Cabin"/>
              </a:rPr>
              <a:t> if;</a:t>
            </a:r>
          </a:p>
        </p:txBody>
      </p:sp>
    </p:spTree>
    <p:extLst>
      <p:ext uri="{BB962C8B-B14F-4D97-AF65-F5344CB8AC3E}">
        <p14:creationId xmlns:p14="http://schemas.microsoft.com/office/powerpoint/2010/main" val="12593312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429" y="386896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Input/ Output</a:t>
            </a:r>
            <a:endParaRPr lang="en-US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Input </a:t>
            </a:r>
            <a:r>
              <a:rPr lang="en-US" sz="3200" dirty="0" err="1">
                <a:solidFill>
                  <a:schemeClr val="bg1"/>
                </a:solidFill>
              </a:rPr>
              <a:t>menggunakan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scanf</a:t>
            </a:r>
            <a:r>
              <a:rPr lang="en-US" sz="3200" dirty="0">
                <a:solidFill>
                  <a:schemeClr val="bg1"/>
                </a:solidFill>
              </a:rPr>
              <a:t>, format: </a:t>
            </a:r>
          </a:p>
          <a:p>
            <a:pPr lvl="1"/>
            <a:r>
              <a:rPr lang="en-US" dirty="0" err="1">
                <a:solidFill>
                  <a:schemeClr val="bg1"/>
                </a:solidFill>
              </a:rPr>
              <a:t>scanf</a:t>
            </a:r>
            <a:r>
              <a:rPr lang="en-US" dirty="0">
                <a:solidFill>
                  <a:schemeClr val="bg1"/>
                </a:solidFill>
              </a:rPr>
              <a:t>(“%format”, &amp;</a:t>
            </a:r>
            <a:r>
              <a:rPr lang="en-US" dirty="0" err="1">
                <a:solidFill>
                  <a:schemeClr val="bg1"/>
                </a:solidFill>
              </a:rPr>
              <a:t>nama_variable</a:t>
            </a:r>
            <a:r>
              <a:rPr lang="en-US" dirty="0">
                <a:solidFill>
                  <a:schemeClr val="bg1"/>
                </a:solidFill>
              </a:rPr>
              <a:t>);</a:t>
            </a:r>
          </a:p>
          <a:p>
            <a:r>
              <a:rPr lang="en-US" sz="3200" dirty="0">
                <a:solidFill>
                  <a:schemeClr val="bg1"/>
                </a:solidFill>
              </a:rPr>
              <a:t>Output </a:t>
            </a:r>
            <a:r>
              <a:rPr lang="en-US" sz="3200" dirty="0" err="1">
                <a:solidFill>
                  <a:schemeClr val="bg1"/>
                </a:solidFill>
              </a:rPr>
              <a:t>menggunakan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printf</a:t>
            </a:r>
            <a:r>
              <a:rPr lang="en-US" sz="3200" dirty="0">
                <a:solidFill>
                  <a:schemeClr val="bg1"/>
                </a:solidFill>
              </a:rPr>
              <a:t>, format:</a:t>
            </a:r>
          </a:p>
          <a:p>
            <a:pPr lvl="1"/>
            <a:r>
              <a:rPr lang="en-US" dirty="0" err="1">
                <a:solidFill>
                  <a:schemeClr val="bg1"/>
                </a:solidFill>
              </a:rPr>
              <a:t>printf</a:t>
            </a:r>
            <a:r>
              <a:rPr lang="en-US" dirty="0">
                <a:solidFill>
                  <a:schemeClr val="bg1"/>
                </a:solidFill>
              </a:rPr>
              <a:t>(“text”);</a:t>
            </a:r>
          </a:p>
          <a:p>
            <a:pPr lvl="1"/>
            <a:r>
              <a:rPr lang="en-US" dirty="0" err="1">
                <a:solidFill>
                  <a:schemeClr val="bg1"/>
                </a:solidFill>
              </a:rPr>
              <a:t>printf</a:t>
            </a:r>
            <a:r>
              <a:rPr lang="en-US" dirty="0">
                <a:solidFill>
                  <a:schemeClr val="bg1"/>
                </a:solidFill>
              </a:rPr>
              <a:t>(“text %format1 </a:t>
            </a:r>
            <a:r>
              <a:rPr lang="en-US" dirty="0" err="1">
                <a:solidFill>
                  <a:schemeClr val="bg1"/>
                </a:solidFill>
              </a:rPr>
              <a:t>dan</a:t>
            </a:r>
            <a:r>
              <a:rPr lang="en-US" dirty="0">
                <a:solidFill>
                  <a:schemeClr val="bg1"/>
                </a:solidFill>
              </a:rPr>
              <a:t> % format2”, &amp;nama_variable1, &amp;nama_variable2);</a:t>
            </a:r>
          </a:p>
          <a:p>
            <a:pPr marL="457200" lvl="1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7016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6823" cy="6858000"/>
          </a:xfrm>
        </p:spPr>
      </p:pic>
      <p:sp>
        <p:nvSpPr>
          <p:cNvPr id="8" name="Rectangle 7"/>
          <p:cNvSpPr/>
          <p:nvPr/>
        </p:nvSpPr>
        <p:spPr>
          <a:xfrm>
            <a:off x="2107551" y="1149303"/>
            <a:ext cx="7976898" cy="51098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024" y="731691"/>
            <a:ext cx="2917844" cy="8352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4058" y="1506048"/>
            <a:ext cx="4126223" cy="917727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Outline </a:t>
            </a:r>
            <a:r>
              <a:rPr lang="en-US" dirty="0" err="1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DasPro</a:t>
            </a:r>
            <a:endParaRPr lang="en-US" dirty="0"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graphicFrame>
        <p:nvGraphicFramePr>
          <p:cNvPr id="9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3663169"/>
              </p:ext>
            </p:extLst>
          </p:nvPr>
        </p:nvGraphicFramePr>
        <p:xfrm>
          <a:off x="2280677" y="2321859"/>
          <a:ext cx="3757610" cy="356616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16596"/>
                <a:gridCol w="33410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  <a:endParaRPr lang="id-ID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Calibri" pitchFamily="34" charset="0"/>
                          <a:cs typeface="Calibri" pitchFamily="34" charset="0"/>
                        </a:rPr>
                        <a:t>Pokok</a:t>
                      </a:r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Calibri" pitchFamily="34" charset="0"/>
                          <a:cs typeface="Calibri" pitchFamily="34" charset="0"/>
                        </a:rPr>
                        <a:t>Bahasan</a:t>
                      </a:r>
                      <a:endParaRPr lang="id-ID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  <a:endParaRPr lang="id-ID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Calibri" pitchFamily="34" charset="0"/>
                          <a:cs typeface="Calibri" pitchFamily="34" charset="0"/>
                        </a:rPr>
                        <a:t>Pendahuluan</a:t>
                      </a:r>
                      <a:endParaRPr lang="id-ID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  <a:endParaRPr lang="id-ID" sz="20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Tipe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Data &amp; </a:t>
                      </a:r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Notasi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algoritmik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endParaRPr lang="id-ID" sz="20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rgbClr val="FF0000"/>
                          </a:solidFill>
                          <a:latin typeface="Calibri" pitchFamily="34" charset="0"/>
                          <a:cs typeface="Calibri" pitchFamily="34" charset="0"/>
                        </a:rPr>
                        <a:t>3</a:t>
                      </a:r>
                      <a:endParaRPr lang="id-ID" sz="2000" b="1" dirty="0">
                        <a:solidFill>
                          <a:srgbClr val="FF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err="1" smtClean="0">
                          <a:solidFill>
                            <a:srgbClr val="FF0000"/>
                          </a:solidFill>
                          <a:latin typeface="Calibri" pitchFamily="34" charset="0"/>
                          <a:cs typeface="Calibri" pitchFamily="34" charset="0"/>
                        </a:rPr>
                        <a:t>Perintah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FF0000"/>
                          </a:solidFill>
                          <a:latin typeface="Calibri" pitchFamily="34" charset="0"/>
                          <a:cs typeface="Calibri" pitchFamily="34" charset="0"/>
                        </a:rPr>
                        <a:t>Dasar</a:t>
                      </a:r>
                      <a:endParaRPr lang="id-ID" sz="2000" b="1" dirty="0" smtClean="0">
                        <a:solidFill>
                          <a:srgbClr val="FF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4</a:t>
                      </a:r>
                      <a:endParaRPr lang="id-ID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Calibri" pitchFamily="34" charset="0"/>
                          <a:cs typeface="Calibri" pitchFamily="34" charset="0"/>
                        </a:rPr>
                        <a:t>Aksi</a:t>
                      </a:r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Calibri" pitchFamily="34" charset="0"/>
                          <a:cs typeface="Calibri" pitchFamily="34" charset="0"/>
                        </a:rPr>
                        <a:t>Sekuensial</a:t>
                      </a:r>
                      <a:endParaRPr lang="id-ID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5</a:t>
                      </a:r>
                      <a:endParaRPr lang="id-ID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Calibri" pitchFamily="34" charset="0"/>
                          <a:cs typeface="Calibri" pitchFamily="34" charset="0"/>
                        </a:rPr>
                        <a:t>Analisa</a:t>
                      </a:r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Calibri" pitchFamily="34" charset="0"/>
                          <a:cs typeface="Calibri" pitchFamily="34" charset="0"/>
                        </a:rPr>
                        <a:t>Kasus</a:t>
                      </a:r>
                      <a:endParaRPr lang="id-ID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6</a:t>
                      </a:r>
                      <a:endParaRPr lang="id-ID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Calibri" pitchFamily="34" charset="0"/>
                          <a:cs typeface="Calibri" pitchFamily="34" charset="0"/>
                        </a:rPr>
                        <a:t>Analisa</a:t>
                      </a:r>
                      <a:r>
                        <a:rPr lang="en-US" sz="2000" baseline="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Calibri" pitchFamily="34" charset="0"/>
                          <a:cs typeface="Calibri" pitchFamily="34" charset="0"/>
                        </a:rPr>
                        <a:t>Kasus</a:t>
                      </a:r>
                      <a:endParaRPr lang="id-ID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7</a:t>
                      </a:r>
                      <a:endParaRPr lang="id-ID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Review 1-6</a:t>
                      </a:r>
                      <a:endParaRPr lang="id-ID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8</a:t>
                      </a:r>
                      <a:endParaRPr lang="id-ID" sz="20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Ujian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Tengah Semester</a:t>
                      </a:r>
                      <a:endParaRPr lang="id-ID" sz="20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5796262"/>
              </p:ext>
            </p:extLst>
          </p:nvPr>
        </p:nvGraphicFramePr>
        <p:xfrm>
          <a:off x="6203577" y="2329646"/>
          <a:ext cx="3680012" cy="356616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91104"/>
                <a:gridCol w="31889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  <a:endParaRPr lang="id-ID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Calibri" pitchFamily="34" charset="0"/>
                          <a:cs typeface="Calibri" pitchFamily="34" charset="0"/>
                        </a:rPr>
                        <a:t>Pokok</a:t>
                      </a:r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Calibri" pitchFamily="34" charset="0"/>
                          <a:cs typeface="Calibri" pitchFamily="34" charset="0"/>
                        </a:rPr>
                        <a:t>Bahasan</a:t>
                      </a:r>
                      <a:endParaRPr lang="id-ID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9</a:t>
                      </a:r>
                      <a:endParaRPr lang="id-ID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Calibri" pitchFamily="34" charset="0"/>
                          <a:cs typeface="Calibri" pitchFamily="34" charset="0"/>
                        </a:rPr>
                        <a:t>Perulangan</a:t>
                      </a:r>
                      <a:endParaRPr lang="id-ID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10</a:t>
                      </a:r>
                      <a:endParaRPr lang="id-ID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Calibri" pitchFamily="34" charset="0"/>
                          <a:cs typeface="Calibri" pitchFamily="34" charset="0"/>
                        </a:rPr>
                        <a:t>Perulangan</a:t>
                      </a:r>
                      <a:endParaRPr lang="id-ID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11</a:t>
                      </a:r>
                      <a:endParaRPr lang="id-ID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Calibri" pitchFamily="34" charset="0"/>
                          <a:cs typeface="Calibri" pitchFamily="34" charset="0"/>
                        </a:rPr>
                        <a:t>Analisa</a:t>
                      </a:r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Calibri" pitchFamily="34" charset="0"/>
                          <a:cs typeface="Calibri" pitchFamily="34" charset="0"/>
                        </a:rPr>
                        <a:t>Kasus</a:t>
                      </a:r>
                      <a:r>
                        <a:rPr lang="en-US" sz="2000" baseline="0" dirty="0" smtClean="0">
                          <a:latin typeface="Calibri" pitchFamily="34" charset="0"/>
                          <a:cs typeface="Calibri" pitchFamily="34" charset="0"/>
                        </a:rPr>
                        <a:t> &amp; </a:t>
                      </a:r>
                      <a:r>
                        <a:rPr lang="en-US" sz="2000" baseline="0" dirty="0" err="1" smtClean="0">
                          <a:latin typeface="Calibri" pitchFamily="34" charset="0"/>
                          <a:cs typeface="Calibri" pitchFamily="34" charset="0"/>
                        </a:rPr>
                        <a:t>Perulangan</a:t>
                      </a:r>
                      <a:endParaRPr lang="id-ID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12</a:t>
                      </a:r>
                      <a:endParaRPr lang="id-ID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Array</a:t>
                      </a:r>
                      <a:endParaRPr lang="id-ID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13</a:t>
                      </a:r>
                      <a:endParaRPr lang="id-ID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Array</a:t>
                      </a:r>
                      <a:endParaRPr lang="id-ID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14</a:t>
                      </a:r>
                      <a:endParaRPr lang="id-ID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Array </a:t>
                      </a:r>
                      <a:r>
                        <a:rPr lang="en-US" sz="2000" dirty="0" err="1" smtClean="0">
                          <a:latin typeface="Calibri" pitchFamily="34" charset="0"/>
                          <a:cs typeface="Calibri" pitchFamily="34" charset="0"/>
                        </a:rPr>
                        <a:t>Multidimensi</a:t>
                      </a:r>
                      <a:endParaRPr lang="id-ID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15</a:t>
                      </a:r>
                      <a:endParaRPr lang="id-ID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Review 9-14</a:t>
                      </a:r>
                      <a:endParaRPr lang="id-ID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16</a:t>
                      </a:r>
                      <a:endParaRPr lang="id-ID" sz="20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Ujian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Akhir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Semester</a:t>
                      </a:r>
                      <a:endParaRPr lang="id-ID" sz="20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3276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429" y="386896"/>
            <a:ext cx="10515600" cy="1325563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Character escape</a:t>
            </a:r>
            <a:endParaRPr lang="en-US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1377947"/>
              </p:ext>
            </p:extLst>
          </p:nvPr>
        </p:nvGraphicFramePr>
        <p:xfrm>
          <a:off x="930798" y="1582557"/>
          <a:ext cx="3882887" cy="4719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8713"/>
                <a:gridCol w="258417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Escape sequence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\’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Single quote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\”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Double quote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\?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Tanda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tanya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\\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backslash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\a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Audible</a:t>
                      </a:r>
                      <a:r>
                        <a:rPr lang="en-US" baseline="0" dirty="0" smtClean="0"/>
                        <a:t> bell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\b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Backspace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\f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Form feed – new page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\n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line feed – new line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\r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Carriage return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\t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Horizontal tab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\v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Vertical tab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23784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65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429" y="386896"/>
            <a:ext cx="10515600" cy="1325563"/>
          </a:xfrm>
        </p:spPr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Konstanta</a:t>
            </a:r>
            <a:endParaRPr lang="en-US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Nilai</a:t>
            </a:r>
            <a:r>
              <a:rPr lang="en-US" dirty="0">
                <a:solidFill>
                  <a:schemeClr val="bg1"/>
                </a:solidFill>
              </a:rPr>
              <a:t>, literal yang </a:t>
            </a:r>
            <a:r>
              <a:rPr lang="en-US" dirty="0" err="1">
                <a:solidFill>
                  <a:schemeClr val="bg1"/>
                </a:solidFill>
              </a:rPr>
              <a:t>diberi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nama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err="1">
                <a:solidFill>
                  <a:schemeClr val="bg1"/>
                </a:solidFill>
              </a:rPr>
              <a:t>Berbeda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dengan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variabel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tidak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boleh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diganti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nilainya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err="1">
                <a:solidFill>
                  <a:schemeClr val="bg1"/>
                </a:solidFill>
              </a:rPr>
              <a:t>Menambah</a:t>
            </a:r>
            <a:r>
              <a:rPr lang="en-US" dirty="0">
                <a:solidFill>
                  <a:schemeClr val="bg1"/>
                </a:solidFill>
              </a:rPr>
              <a:t> robustness, readability (</a:t>
            </a:r>
            <a:r>
              <a:rPr lang="en-US" dirty="0" err="1">
                <a:solidFill>
                  <a:schemeClr val="bg1"/>
                </a:solidFill>
              </a:rPr>
              <a:t>dibanding</a:t>
            </a:r>
            <a:r>
              <a:rPr lang="en-US" dirty="0">
                <a:solidFill>
                  <a:schemeClr val="bg1"/>
                </a:solidFill>
              </a:rPr>
              <a:t> program yang </a:t>
            </a:r>
            <a:r>
              <a:rPr lang="en-US" dirty="0" err="1">
                <a:solidFill>
                  <a:schemeClr val="bg1"/>
                </a:solidFill>
              </a:rPr>
              <a:t>mengandung</a:t>
            </a:r>
            <a:r>
              <a:rPr lang="en-US" dirty="0">
                <a:solidFill>
                  <a:schemeClr val="bg1"/>
                </a:solidFill>
              </a:rPr>
              <a:t> literal </a:t>
            </a:r>
            <a:r>
              <a:rPr lang="en-US" dirty="0" err="1">
                <a:solidFill>
                  <a:schemeClr val="bg1"/>
                </a:solidFill>
              </a:rPr>
              <a:t>dimana-mana</a:t>
            </a:r>
            <a:r>
              <a:rPr lang="en-US" dirty="0">
                <a:solidFill>
                  <a:schemeClr val="bg1"/>
                </a:solidFill>
              </a:rPr>
              <a:t>)</a:t>
            </a:r>
          </a:p>
          <a:p>
            <a:r>
              <a:rPr lang="en-US" dirty="0" err="1">
                <a:solidFill>
                  <a:schemeClr val="bg1"/>
                </a:solidFill>
              </a:rPr>
              <a:t>Contoh</a:t>
            </a:r>
            <a:r>
              <a:rPr lang="en-US" dirty="0">
                <a:solidFill>
                  <a:schemeClr val="bg1"/>
                </a:solidFill>
              </a:rPr>
              <a:t>:</a:t>
            </a:r>
          </a:p>
          <a:p>
            <a:pPr marL="457200" lvl="1" indent="0">
              <a:buNone/>
            </a:pPr>
            <a:r>
              <a:rPr lang="en-US" u="sng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constant</a:t>
            </a:r>
            <a:r>
              <a:rPr lang="en-US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PI : real = </a:t>
            </a:r>
            <a:r>
              <a:rPr lang="en-US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3,14159</a:t>
            </a:r>
          </a:p>
          <a:p>
            <a:pPr marL="457200" lvl="1" indent="0">
              <a:buNone/>
            </a:pPr>
            <a:endParaRPr lang="en-US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pPr marL="457200" lvl="1" indent="0">
              <a:buNone/>
            </a:pPr>
            <a:endParaRPr lang="en-US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pPr marL="457200" lvl="1" indent="0">
              <a:buNone/>
            </a:pPr>
            <a:r>
              <a:rPr lang="en-US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f</a:t>
            </a:r>
            <a:r>
              <a:rPr lang="en-US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loat PI = 3.14159;</a:t>
            </a:r>
            <a:endParaRPr lang="en-US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748589" y="4620126"/>
            <a:ext cx="16043" cy="721895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78953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65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429" y="386896"/>
            <a:ext cx="10515600" cy="1325563"/>
          </a:xfrm>
        </p:spPr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Menggunakan</a:t>
            </a:r>
            <a:r>
              <a:rPr lang="en-US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Konstanta</a:t>
            </a:r>
            <a:endParaRPr lang="en-US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Untuk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nilai</a:t>
            </a:r>
            <a:r>
              <a:rPr lang="en-US" dirty="0">
                <a:solidFill>
                  <a:schemeClr val="bg1"/>
                </a:solidFill>
              </a:rPr>
              <a:t> yang </a:t>
            </a:r>
            <a:r>
              <a:rPr lang="en-US" dirty="0" err="1">
                <a:solidFill>
                  <a:schemeClr val="bg1"/>
                </a:solidFill>
              </a:rPr>
              <a:t>konstan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err="1">
                <a:solidFill>
                  <a:schemeClr val="bg1"/>
                </a:solidFill>
              </a:rPr>
              <a:t>Nama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sesuai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dengan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nilai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tidak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membingungkan</a:t>
            </a:r>
            <a:r>
              <a:rPr lang="en-US" dirty="0">
                <a:solidFill>
                  <a:schemeClr val="bg1"/>
                </a:solidFill>
              </a:rPr>
              <a:t>. </a:t>
            </a:r>
            <a:r>
              <a:rPr lang="en-US" dirty="0" err="1">
                <a:solidFill>
                  <a:schemeClr val="bg1"/>
                </a:solidFill>
              </a:rPr>
              <a:t>Contoh</a:t>
            </a:r>
            <a:r>
              <a:rPr lang="en-US" dirty="0">
                <a:solidFill>
                  <a:schemeClr val="bg1"/>
                </a:solidFill>
              </a:rPr>
              <a:t>:</a:t>
            </a:r>
          </a:p>
          <a:p>
            <a:pPr marL="457200" lvl="1" indent="0">
              <a:buNone/>
            </a:pPr>
            <a:r>
              <a:rPr lang="en-US" u="sng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constant</a:t>
            </a:r>
            <a:r>
              <a:rPr lang="en-US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Satu:</a:t>
            </a:r>
            <a:r>
              <a:rPr lang="en-US" u="sng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integer</a:t>
            </a:r>
            <a:r>
              <a:rPr lang="en-US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1 </a:t>
            </a:r>
            <a:r>
              <a:rPr lang="en-US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Wingdings" panose="05000000000000000000" pitchFamily="2" charset="2"/>
              </a:rPr>
              <a:t>int</a:t>
            </a:r>
            <a:r>
              <a:rPr lang="en-US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Wingdings" panose="05000000000000000000" pitchFamily="2" charset="2"/>
              </a:rPr>
              <a:t>satu</a:t>
            </a:r>
            <a:r>
              <a:rPr lang="en-US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Wingdings" panose="05000000000000000000" pitchFamily="2" charset="2"/>
              </a:rPr>
              <a:t> = 1;</a:t>
            </a:r>
            <a:endParaRPr lang="en-US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pPr marL="457200" lvl="1" indent="0">
              <a:buNone/>
            </a:pPr>
            <a:r>
              <a:rPr lang="en-US" dirty="0" err="1">
                <a:solidFill>
                  <a:schemeClr val="bg1"/>
                </a:solidFill>
              </a:rPr>
              <a:t>Bukan</a:t>
            </a:r>
            <a:endParaRPr lang="en-US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r>
              <a:rPr lang="en-US" u="sng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constant</a:t>
            </a:r>
            <a:r>
              <a:rPr lang="en-US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Satu:</a:t>
            </a:r>
            <a:r>
              <a:rPr lang="en-US" u="sng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integer</a:t>
            </a:r>
            <a:r>
              <a:rPr lang="en-US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= 7</a:t>
            </a:r>
          </a:p>
          <a:p>
            <a:pPr marL="457200" lvl="1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0942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32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429" y="386896"/>
            <a:ext cx="10515600" cy="1325563"/>
          </a:xfrm>
        </p:spPr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Perintah</a:t>
            </a:r>
            <a:r>
              <a:rPr lang="en-US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Dasar</a:t>
            </a:r>
            <a:endParaRPr lang="en-US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Pemberian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nilai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i="1" dirty="0">
                <a:solidFill>
                  <a:schemeClr val="bg1"/>
                </a:solidFill>
              </a:rPr>
              <a:t>(assignment)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sesuai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dengan</a:t>
            </a:r>
            <a:r>
              <a:rPr lang="en-US" dirty="0">
                <a:solidFill>
                  <a:schemeClr val="bg1"/>
                </a:solidFill>
              </a:rPr>
              <a:t> type </a:t>
            </a:r>
          </a:p>
          <a:p>
            <a:r>
              <a:rPr lang="en-US" dirty="0" err="1">
                <a:solidFill>
                  <a:schemeClr val="bg1"/>
                </a:solidFill>
              </a:rPr>
              <a:t>Pembandingan</a:t>
            </a:r>
            <a:r>
              <a:rPr lang="en-US" dirty="0">
                <a:solidFill>
                  <a:schemeClr val="bg1"/>
                </a:solidFill>
              </a:rPr>
              <a:t> (</a:t>
            </a:r>
            <a:r>
              <a:rPr lang="en-US" dirty="0" err="1">
                <a:solidFill>
                  <a:schemeClr val="bg1"/>
                </a:solidFill>
              </a:rPr>
              <a:t>kesamaan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ketidaksamaan</a:t>
            </a:r>
            <a:r>
              <a:rPr lang="en-US" dirty="0">
                <a:solidFill>
                  <a:schemeClr val="bg1"/>
                </a:solidFill>
              </a:rPr>
              <a:t>)</a:t>
            </a:r>
          </a:p>
          <a:p>
            <a:r>
              <a:rPr lang="en-US" dirty="0">
                <a:solidFill>
                  <a:schemeClr val="bg1"/>
                </a:solidFill>
              </a:rPr>
              <a:t>Operator </a:t>
            </a:r>
            <a:r>
              <a:rPr lang="en-US" dirty="0" err="1">
                <a:solidFill>
                  <a:schemeClr val="bg1"/>
                </a:solidFill>
              </a:rPr>
              <a:t>relasional</a:t>
            </a:r>
            <a:r>
              <a:rPr lang="en-US" dirty="0">
                <a:solidFill>
                  <a:schemeClr val="bg1"/>
                </a:solidFill>
              </a:rPr>
              <a:t> lain (</a:t>
            </a:r>
            <a:r>
              <a:rPr lang="en-US" dirty="0" err="1">
                <a:solidFill>
                  <a:schemeClr val="bg1"/>
                </a:solidFill>
              </a:rPr>
              <a:t>lebih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kecil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lebih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besar</a:t>
            </a:r>
            <a:r>
              <a:rPr lang="en-US" dirty="0">
                <a:solidFill>
                  <a:schemeClr val="bg1"/>
                </a:solidFill>
              </a:rPr>
              <a:t>, …)</a:t>
            </a:r>
          </a:p>
          <a:p>
            <a:r>
              <a:rPr lang="en-US" dirty="0">
                <a:solidFill>
                  <a:schemeClr val="bg1"/>
                </a:solidFill>
              </a:rPr>
              <a:t>Operator </a:t>
            </a:r>
            <a:r>
              <a:rPr lang="en-US" dirty="0" err="1">
                <a:solidFill>
                  <a:schemeClr val="bg1"/>
                </a:solidFill>
              </a:rPr>
              <a:t>aritmetika</a:t>
            </a:r>
            <a:r>
              <a:rPr lang="en-US" dirty="0">
                <a:solidFill>
                  <a:schemeClr val="bg1"/>
                </a:solidFill>
              </a:rPr>
              <a:t> (</a:t>
            </a:r>
            <a:r>
              <a:rPr lang="en-US" dirty="0" err="1">
                <a:solidFill>
                  <a:schemeClr val="bg1"/>
                </a:solidFill>
              </a:rPr>
              <a:t>khusus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untuk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nilai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numerik</a:t>
            </a:r>
            <a:r>
              <a:rPr lang="en-US" dirty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042141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32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429" y="386896"/>
            <a:ext cx="10515600" cy="1325563"/>
          </a:xfrm>
        </p:spPr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Nilai</a:t>
            </a:r>
            <a:endParaRPr lang="en-US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Nilai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atau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harga</a:t>
            </a:r>
            <a:r>
              <a:rPr lang="en-US" dirty="0">
                <a:solidFill>
                  <a:schemeClr val="bg1"/>
                </a:solidFill>
              </a:rPr>
              <a:t>: </a:t>
            </a:r>
            <a:r>
              <a:rPr lang="en-US" dirty="0" err="1">
                <a:solidFill>
                  <a:schemeClr val="bg1"/>
                </a:solidFill>
              </a:rPr>
              <a:t>suatu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besaran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bertype</a:t>
            </a:r>
            <a:r>
              <a:rPr lang="en-US" dirty="0">
                <a:solidFill>
                  <a:schemeClr val="bg1"/>
                </a:solidFill>
              </a:rPr>
              <a:t> yang </a:t>
            </a:r>
            <a:r>
              <a:rPr lang="en-US" dirty="0" err="1">
                <a:solidFill>
                  <a:schemeClr val="bg1"/>
                </a:solidFill>
              </a:rPr>
              <a:t>telah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dikenal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err="1">
                <a:solidFill>
                  <a:schemeClr val="bg1"/>
                </a:solidFill>
              </a:rPr>
              <a:t>Pengisian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Nilai</a:t>
            </a:r>
            <a:r>
              <a:rPr lang="en-US" dirty="0">
                <a:solidFill>
                  <a:schemeClr val="bg1"/>
                </a:solidFill>
              </a:rPr>
              <a:t>: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Assignment</a:t>
            </a:r>
          </a:p>
          <a:p>
            <a:pPr lvl="1"/>
            <a:r>
              <a:rPr lang="en-US" dirty="0" err="1">
                <a:solidFill>
                  <a:schemeClr val="bg1"/>
                </a:solidFill>
              </a:rPr>
              <a:t>Hasil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dari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suatu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ekspresi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  <a:p>
            <a:pPr lvl="1"/>
            <a:r>
              <a:rPr lang="en-US" dirty="0" err="1">
                <a:solidFill>
                  <a:schemeClr val="bg1"/>
                </a:solidFill>
              </a:rPr>
              <a:t>Dibaca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dari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piranti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masukan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6700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32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429" y="386896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Assignment</a:t>
            </a:r>
            <a:endParaRPr lang="en-US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Nilai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atau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harga</a:t>
            </a:r>
            <a:r>
              <a:rPr lang="en-US" dirty="0">
                <a:solidFill>
                  <a:schemeClr val="bg1"/>
                </a:solidFill>
              </a:rPr>
              <a:t>: </a:t>
            </a:r>
            <a:r>
              <a:rPr lang="en-US" dirty="0" err="1">
                <a:solidFill>
                  <a:schemeClr val="bg1"/>
                </a:solidFill>
              </a:rPr>
              <a:t>suatu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besaran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bertype</a:t>
            </a:r>
            <a:r>
              <a:rPr lang="en-US" dirty="0">
                <a:solidFill>
                  <a:schemeClr val="bg1"/>
                </a:solidFill>
              </a:rPr>
              <a:t> yang </a:t>
            </a:r>
            <a:r>
              <a:rPr lang="en-US" dirty="0" err="1">
                <a:solidFill>
                  <a:schemeClr val="bg1"/>
                </a:solidFill>
              </a:rPr>
              <a:t>telah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dikenal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err="1">
                <a:solidFill>
                  <a:schemeClr val="bg1"/>
                </a:solidFill>
              </a:rPr>
              <a:t>Pengisian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Nilai</a:t>
            </a:r>
            <a:r>
              <a:rPr lang="en-US" dirty="0">
                <a:solidFill>
                  <a:schemeClr val="bg1"/>
                </a:solidFill>
              </a:rPr>
              <a:t>: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Assignment</a:t>
            </a:r>
          </a:p>
          <a:p>
            <a:pPr lvl="1"/>
            <a:r>
              <a:rPr lang="en-US" dirty="0" err="1">
                <a:solidFill>
                  <a:schemeClr val="bg1"/>
                </a:solidFill>
              </a:rPr>
              <a:t>Hasil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dari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suatu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ekspresi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  <a:p>
            <a:pPr lvl="1"/>
            <a:r>
              <a:rPr lang="en-US" dirty="0" err="1">
                <a:solidFill>
                  <a:schemeClr val="bg1"/>
                </a:solidFill>
              </a:rPr>
              <a:t>Dibaca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dari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piranti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masukan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0146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32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429" y="386896"/>
            <a:ext cx="10515600" cy="1325563"/>
          </a:xfrm>
        </p:spPr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Ekspresi</a:t>
            </a:r>
            <a:endParaRPr lang="en-US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Rumus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perhitungan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dengan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operan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dan</a:t>
            </a:r>
            <a:r>
              <a:rPr lang="en-US" dirty="0">
                <a:solidFill>
                  <a:schemeClr val="bg1"/>
                </a:solidFill>
              </a:rPr>
              <a:t> operator</a:t>
            </a:r>
          </a:p>
          <a:p>
            <a:r>
              <a:rPr lang="en-US" dirty="0" err="1">
                <a:solidFill>
                  <a:schemeClr val="bg1"/>
                </a:solidFill>
              </a:rPr>
              <a:t>Hasil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adalah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nilai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dengan</a:t>
            </a:r>
            <a:r>
              <a:rPr lang="en-US" dirty="0">
                <a:solidFill>
                  <a:schemeClr val="bg1"/>
                </a:solidFill>
              </a:rPr>
              <a:t> domain yang </a:t>
            </a:r>
            <a:r>
              <a:rPr lang="en-US" dirty="0" err="1">
                <a:solidFill>
                  <a:schemeClr val="bg1"/>
                </a:solidFill>
              </a:rPr>
              <a:t>memenuhi</a:t>
            </a:r>
            <a:r>
              <a:rPr lang="en-US" dirty="0">
                <a:solidFill>
                  <a:schemeClr val="bg1"/>
                </a:solidFill>
              </a:rPr>
              <a:t> type operator </a:t>
            </a:r>
            <a:r>
              <a:rPr lang="en-US" dirty="0" err="1">
                <a:solidFill>
                  <a:schemeClr val="bg1"/>
                </a:solidFill>
              </a:rPr>
              <a:t>terkait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err="1">
                <a:solidFill>
                  <a:schemeClr val="bg1"/>
                </a:solidFill>
              </a:rPr>
              <a:t>Ekspresi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aritmetika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boolean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relasional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0248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32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429" y="386896"/>
            <a:ext cx="10515600" cy="1325563"/>
          </a:xfrm>
        </p:spPr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Contoh</a:t>
            </a:r>
            <a:r>
              <a:rPr lang="en-US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Ekspresi</a:t>
            </a:r>
            <a:r>
              <a:rPr lang="en-US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Variabel</a:t>
            </a:r>
            <a:endParaRPr lang="en-US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err="1">
                <a:solidFill>
                  <a:schemeClr val="bg1"/>
                </a:solidFill>
              </a:rPr>
              <a:t>Algoritma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keliling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persegi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panjang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501106"/>
            <a:ext cx="7800975" cy="300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53257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32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429" y="386896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Operator</a:t>
            </a:r>
            <a:endParaRPr lang="en-US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33" t="36824" r="14485" b="25169"/>
          <a:stretch/>
        </p:blipFill>
        <p:spPr bwMode="auto">
          <a:xfrm>
            <a:off x="914399" y="1613704"/>
            <a:ext cx="8631195" cy="2885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37" t="48142" r="14358" b="29392"/>
          <a:stretch/>
        </p:blipFill>
        <p:spPr bwMode="auto">
          <a:xfrm>
            <a:off x="838200" y="3813643"/>
            <a:ext cx="8763002" cy="2363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22051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32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429" y="386896"/>
            <a:ext cx="10515600" cy="1325563"/>
          </a:xfrm>
        </p:spPr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Contoh</a:t>
            </a:r>
            <a:r>
              <a:rPr lang="en-US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Operator</a:t>
            </a:r>
            <a:endParaRPr lang="en-US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</a:t>
            </a:r>
            <a:r>
              <a:rPr lang="en-US" dirty="0" smtClean="0">
                <a:solidFill>
                  <a:schemeClr val="bg1"/>
                </a:solidFill>
              </a:rPr>
              <a:t>, j: integer		</a:t>
            </a:r>
            <a:r>
              <a:rPr lang="en-US" dirty="0" err="1" smtClean="0">
                <a:solidFill>
                  <a:schemeClr val="bg1"/>
                </a:solidFill>
              </a:rPr>
              <a:t>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  <a:sym typeface="Wingdings" panose="05000000000000000000" pitchFamily="2" charset="2"/>
              </a:rPr>
              <a:t> 5		x  0.0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x</a:t>
            </a:r>
            <a:r>
              <a:rPr lang="en-US" dirty="0" smtClean="0">
                <a:solidFill>
                  <a:schemeClr val="bg1"/>
                </a:solidFill>
              </a:rPr>
              <a:t>, y:real		j </a:t>
            </a:r>
            <a:r>
              <a:rPr lang="en-US" dirty="0" smtClean="0">
                <a:solidFill>
                  <a:schemeClr val="bg1"/>
                </a:solidFill>
                <a:sym typeface="Wingdings" panose="05000000000000000000" pitchFamily="2" charset="2"/>
              </a:rPr>
              <a:t> 0		y  7.5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10" t="31757" r="15498" b="23636"/>
          <a:stretch/>
        </p:blipFill>
        <p:spPr bwMode="auto">
          <a:xfrm>
            <a:off x="816429" y="3097410"/>
            <a:ext cx="7002780" cy="3604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96879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981" y="2698604"/>
            <a:ext cx="10515600" cy="788426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Review </a:t>
            </a:r>
            <a:r>
              <a:rPr lang="en-US" sz="4000" dirty="0" err="1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Pertemuan</a:t>
            </a:r>
            <a:r>
              <a:rPr lang="en-US" sz="40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2 – </a:t>
            </a:r>
            <a:r>
              <a:rPr lang="en-US" sz="4000" dirty="0" err="1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Notasi</a:t>
            </a:r>
            <a:r>
              <a:rPr lang="en-US" sz="40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en-US" sz="4000" dirty="0" err="1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Algoritmik</a:t>
            </a:r>
            <a:endParaRPr lang="en-US" sz="4000" dirty="0"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9053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32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429" y="386896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Operator Boolean</a:t>
            </a:r>
            <a:endParaRPr lang="en-US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-342900">
              <a:buFont typeface="Arial" charset="0"/>
              <a:buChar char="•"/>
            </a:pPr>
            <a:r>
              <a:rPr lang="en-US" u="sng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constant</a:t>
            </a:r>
            <a:r>
              <a:rPr lang="en-US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benar:boolean</a:t>
            </a:r>
            <a:r>
              <a:rPr lang="en-US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= true</a:t>
            </a:r>
          </a:p>
          <a:p>
            <a:r>
              <a:rPr lang="en-US" dirty="0">
                <a:solidFill>
                  <a:schemeClr val="bg1"/>
                </a:solidFill>
              </a:rPr>
              <a:t>Found    true</a:t>
            </a:r>
          </a:p>
          <a:p>
            <a:r>
              <a:rPr lang="en-US" dirty="0">
                <a:solidFill>
                  <a:schemeClr val="bg1"/>
                </a:solidFill>
              </a:rPr>
              <a:t>Flag   false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69662"/>
            <a:ext cx="6340411" cy="3588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5682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32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429" y="386896"/>
            <a:ext cx="10515600" cy="1325563"/>
          </a:xfrm>
        </p:spPr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Tebakin</a:t>
            </a:r>
            <a:r>
              <a:rPr lang="en-US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gaes</a:t>
            </a:r>
            <a:r>
              <a:rPr lang="en-US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!</a:t>
            </a:r>
            <a:endParaRPr lang="en-US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True and false </a:t>
            </a:r>
            <a:endParaRPr lang="en-US" dirty="0" smtClean="0">
              <a:solidFill>
                <a:schemeClr val="bg1"/>
              </a:solidFill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False		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True or </a:t>
            </a:r>
            <a:r>
              <a:rPr lang="en-US" dirty="0" smtClean="0">
                <a:solidFill>
                  <a:schemeClr val="bg1"/>
                </a:solidFill>
              </a:rPr>
              <a:t>false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true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True </a:t>
            </a:r>
            <a:r>
              <a:rPr lang="en-US" dirty="0" err="1">
                <a:solidFill>
                  <a:schemeClr val="bg1"/>
                </a:solidFill>
              </a:rPr>
              <a:t>xor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true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false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Flag = false </a:t>
            </a:r>
          </a:p>
          <a:p>
            <a:r>
              <a:rPr lang="en-US" dirty="0">
                <a:solidFill>
                  <a:schemeClr val="bg1"/>
                </a:solidFill>
              </a:rPr>
              <a:t>Not </a:t>
            </a:r>
            <a:r>
              <a:rPr lang="en-US" dirty="0" smtClean="0">
                <a:solidFill>
                  <a:schemeClr val="bg1"/>
                </a:solidFill>
              </a:rPr>
              <a:t>Flag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true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Flag and (not </a:t>
            </a:r>
            <a:r>
              <a:rPr lang="en-US" dirty="0" smtClean="0">
                <a:solidFill>
                  <a:schemeClr val="bg1"/>
                </a:solidFill>
              </a:rPr>
              <a:t>Flag)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false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8864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32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429" y="386896"/>
            <a:ext cx="10515600" cy="1325563"/>
          </a:xfrm>
        </p:spPr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Notasi</a:t>
            </a:r>
            <a:r>
              <a:rPr lang="en-US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Algoritmik</a:t>
            </a:r>
            <a:endParaRPr lang="en-US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429" y="1712459"/>
            <a:ext cx="8734425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9536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169" y="0"/>
            <a:ext cx="12199036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107551" y="1149303"/>
            <a:ext cx="7976898" cy="51098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024" y="731691"/>
            <a:ext cx="2917844" cy="8352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5634" y="1503692"/>
            <a:ext cx="2726646" cy="917727"/>
          </a:xfrm>
        </p:spPr>
        <p:txBody>
          <a:bodyPr>
            <a:normAutofit/>
          </a:bodyPr>
          <a:lstStyle/>
          <a:p>
            <a:r>
              <a:rPr lang="en-US" dirty="0" err="1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Latihan</a:t>
            </a:r>
            <a:endParaRPr lang="en-US" dirty="0"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40962" y="2423775"/>
            <a:ext cx="731007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err="1"/>
              <a:t>Menghitung</a:t>
            </a:r>
            <a:r>
              <a:rPr lang="en-US" dirty="0"/>
              <a:t> volume gas ideal (V) </a:t>
            </a:r>
            <a:r>
              <a:rPr lang="en-US" dirty="0" err="1"/>
              <a:t>dalam</a:t>
            </a:r>
            <a:r>
              <a:rPr lang="en-US" dirty="0"/>
              <a:t> liter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masukan</a:t>
            </a:r>
            <a:r>
              <a:rPr lang="en-US" dirty="0"/>
              <a:t> </a:t>
            </a:r>
            <a:r>
              <a:rPr lang="en-US" dirty="0" err="1"/>
              <a:t>tekanan</a:t>
            </a:r>
            <a:r>
              <a:rPr lang="en-US" dirty="0"/>
              <a:t> (P)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kiloPascal</a:t>
            </a:r>
            <a:r>
              <a:rPr lang="en-US" dirty="0"/>
              <a:t>, </a:t>
            </a:r>
            <a:r>
              <a:rPr lang="en-US" dirty="0" err="1"/>
              <a:t>banyaknya</a:t>
            </a:r>
            <a:r>
              <a:rPr lang="en-US" dirty="0"/>
              <a:t> </a:t>
            </a:r>
            <a:r>
              <a:rPr lang="en-US" dirty="0" err="1"/>
              <a:t>mol</a:t>
            </a:r>
            <a:r>
              <a:rPr lang="en-US" dirty="0"/>
              <a:t> gas (n)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mol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temperatur</a:t>
            </a:r>
            <a:r>
              <a:rPr lang="en-US" dirty="0"/>
              <a:t> (T)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derajat</a:t>
            </a:r>
            <a:r>
              <a:rPr lang="en-US" dirty="0"/>
              <a:t> Kelvin,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diketahui</a:t>
            </a:r>
            <a:r>
              <a:rPr lang="en-US" dirty="0"/>
              <a:t> </a:t>
            </a:r>
            <a:r>
              <a:rPr lang="en-US" dirty="0" err="1"/>
              <a:t>konstanta</a:t>
            </a:r>
            <a:r>
              <a:rPr lang="en-US" dirty="0"/>
              <a:t> gas ideal (R) </a:t>
            </a:r>
            <a:r>
              <a:rPr lang="en-US" dirty="0" err="1"/>
              <a:t>yaitu</a:t>
            </a:r>
            <a:r>
              <a:rPr lang="en-US" dirty="0"/>
              <a:t> 8.314 JK-1mol-1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rumus</a:t>
            </a:r>
            <a:r>
              <a:rPr lang="en-US" dirty="0"/>
              <a:t>: P V = n R T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/>
              <a:t>Menghitung</a:t>
            </a:r>
            <a:r>
              <a:rPr lang="en-US" dirty="0"/>
              <a:t> </a:t>
            </a:r>
            <a:r>
              <a:rPr lang="en-US" dirty="0" err="1"/>
              <a:t>luas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trapesium</a:t>
            </a:r>
            <a:r>
              <a:rPr lang="en-US" dirty="0"/>
              <a:t> (L)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masukan</a:t>
            </a:r>
            <a:r>
              <a:rPr lang="en-US" dirty="0"/>
              <a:t> a </a:t>
            </a:r>
            <a:r>
              <a:rPr lang="en-US" dirty="0" err="1"/>
              <a:t>dan</a:t>
            </a:r>
            <a:r>
              <a:rPr lang="en-US" dirty="0"/>
              <a:t> b yang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panjang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sisi</a:t>
            </a:r>
            <a:r>
              <a:rPr lang="en-US" dirty="0"/>
              <a:t> </a:t>
            </a:r>
            <a:r>
              <a:rPr lang="en-US" dirty="0" err="1"/>
              <a:t>sejajar</a:t>
            </a:r>
            <a:r>
              <a:rPr lang="en-US" dirty="0"/>
              <a:t> </a:t>
            </a:r>
            <a:r>
              <a:rPr lang="en-US" dirty="0" err="1"/>
              <a:t>trapesium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h yang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 </a:t>
            </a:r>
            <a:r>
              <a:rPr lang="en-US" dirty="0" err="1"/>
              <a:t>trapesium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rumus</a:t>
            </a:r>
            <a:r>
              <a:rPr lang="en-US" dirty="0"/>
              <a:t>:</a:t>
            </a:r>
          </a:p>
          <a:p>
            <a:r>
              <a:rPr lang="en-US" dirty="0"/>
              <a:t>	 L = 1/2 * h * (</a:t>
            </a:r>
            <a:r>
              <a:rPr lang="en-US" dirty="0" err="1"/>
              <a:t>a+b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Nomor</a:t>
            </a:r>
            <a:r>
              <a:rPr lang="en-US" dirty="0" smtClean="0"/>
              <a:t> 2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tugas</a:t>
            </a:r>
            <a:r>
              <a:rPr lang="en-US" dirty="0" smtClean="0"/>
              <a:t> di </a:t>
            </a:r>
            <a:r>
              <a:rPr lang="en-US" dirty="0" err="1" smtClean="0"/>
              <a:t>rumah</a:t>
            </a:r>
            <a:r>
              <a:rPr lang="en-US" dirty="0" smtClean="0"/>
              <a:t>, </a:t>
            </a:r>
            <a:r>
              <a:rPr lang="en-US" dirty="0" err="1" smtClean="0"/>
              <a:t>tulis</a:t>
            </a:r>
            <a:r>
              <a:rPr lang="en-US" dirty="0" smtClean="0"/>
              <a:t> </a:t>
            </a:r>
            <a:r>
              <a:rPr lang="en-US" dirty="0" err="1" smtClean="0"/>
              <a:t>notasi</a:t>
            </a:r>
            <a:r>
              <a:rPr lang="en-US" dirty="0" smtClean="0"/>
              <a:t> </a:t>
            </a:r>
            <a:r>
              <a:rPr lang="en-US" dirty="0" err="1" smtClean="0"/>
              <a:t>algoritmik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kodingnya</a:t>
            </a:r>
            <a:r>
              <a:rPr lang="en-US" dirty="0" smtClean="0"/>
              <a:t> di folio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Cetak</a:t>
            </a:r>
            <a:r>
              <a:rPr lang="en-US" dirty="0" smtClean="0"/>
              <a:t> Diktat </a:t>
            </a:r>
            <a:r>
              <a:rPr lang="en-US" dirty="0" err="1" smtClean="0"/>
              <a:t>Bahasa</a:t>
            </a:r>
            <a:r>
              <a:rPr lang="en-US" dirty="0" smtClean="0"/>
              <a:t> </a:t>
            </a:r>
            <a:r>
              <a:rPr lang="en-US" dirty="0" err="1" smtClean="0"/>
              <a:t>Pemrograman</a:t>
            </a:r>
            <a:r>
              <a:rPr lang="en-US" dirty="0" smtClean="0"/>
              <a:t> </a:t>
            </a:r>
            <a:r>
              <a:rPr lang="en-US" dirty="0" err="1" smtClean="0"/>
              <a:t>Proseduran</a:t>
            </a:r>
            <a:r>
              <a:rPr lang="en-US" dirty="0" smtClean="0"/>
              <a:t> </a:t>
            </a:r>
            <a:r>
              <a:rPr lang="en-US" dirty="0" err="1" smtClean="0"/>
              <a:t>Inggriani</a:t>
            </a:r>
            <a:r>
              <a:rPr lang="en-US" dirty="0" smtClean="0"/>
              <a:t> </a:t>
            </a:r>
            <a:r>
              <a:rPr lang="en-US" dirty="0" err="1" smtClean="0"/>
              <a:t>Liem</a:t>
            </a:r>
            <a:r>
              <a:rPr lang="en-US" dirty="0" smtClean="0"/>
              <a:t> - ITB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960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169" y="0"/>
            <a:ext cx="12199036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107551" y="1149303"/>
            <a:ext cx="7976898" cy="51098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024" y="731691"/>
            <a:ext cx="2917844" cy="8352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411" y="1503692"/>
            <a:ext cx="6777317" cy="917727"/>
          </a:xfrm>
        </p:spPr>
        <p:txBody>
          <a:bodyPr>
            <a:normAutofit/>
          </a:bodyPr>
          <a:lstStyle/>
          <a:p>
            <a:r>
              <a:rPr lang="en-US" dirty="0" err="1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Notasi</a:t>
            </a:r>
            <a:r>
              <a:rPr lang="en-US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en-US" dirty="0" err="1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Algoritmik</a:t>
            </a:r>
            <a:r>
              <a:rPr lang="en-US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No. 1</a:t>
            </a:r>
            <a:endParaRPr lang="en-US" dirty="0"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40962" y="2298606"/>
            <a:ext cx="731007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JUDUL</a:t>
            </a:r>
          </a:p>
          <a:p>
            <a:r>
              <a:rPr lang="en-US" sz="1100" dirty="0"/>
              <a:t>	</a:t>
            </a:r>
            <a:r>
              <a:rPr lang="en-US" sz="1100" dirty="0" err="1"/>
              <a:t>Menghitung</a:t>
            </a:r>
            <a:r>
              <a:rPr lang="en-US" sz="1100" dirty="0"/>
              <a:t> volume gas ideal (V) </a:t>
            </a:r>
            <a:r>
              <a:rPr lang="en-US" sz="1100" dirty="0" err="1"/>
              <a:t>dengan</a:t>
            </a:r>
            <a:r>
              <a:rPr lang="en-US" sz="1100" dirty="0"/>
              <a:t> </a:t>
            </a:r>
            <a:r>
              <a:rPr lang="en-US" sz="1100" dirty="0" err="1"/>
              <a:t>inputan</a:t>
            </a:r>
            <a:r>
              <a:rPr lang="en-US" sz="1100" dirty="0"/>
              <a:t> </a:t>
            </a:r>
            <a:r>
              <a:rPr lang="en-US" sz="1100" dirty="0" err="1"/>
              <a:t>tekanan</a:t>
            </a:r>
            <a:r>
              <a:rPr lang="en-US" sz="1100" dirty="0"/>
              <a:t> (P) , </a:t>
            </a:r>
            <a:r>
              <a:rPr lang="en-US" sz="1100" dirty="0" err="1"/>
              <a:t>banyaknya</a:t>
            </a:r>
            <a:r>
              <a:rPr lang="en-US" sz="1100" dirty="0"/>
              <a:t> </a:t>
            </a:r>
            <a:r>
              <a:rPr lang="en-US" sz="1100" dirty="0" err="1"/>
              <a:t>mol</a:t>
            </a:r>
            <a:r>
              <a:rPr lang="en-US" sz="1100" dirty="0"/>
              <a:t> gas (n) </a:t>
            </a:r>
            <a:r>
              <a:rPr lang="en-US" sz="1100" dirty="0" err="1"/>
              <a:t>dalam</a:t>
            </a:r>
            <a:r>
              <a:rPr lang="en-US" sz="1100" dirty="0"/>
              <a:t> </a:t>
            </a:r>
            <a:r>
              <a:rPr lang="en-US" sz="1100" dirty="0" err="1"/>
              <a:t>mol</a:t>
            </a:r>
            <a:r>
              <a:rPr lang="en-US" sz="1100" dirty="0"/>
              <a:t>, </a:t>
            </a:r>
            <a:r>
              <a:rPr lang="en-US" sz="1100" dirty="0" err="1"/>
              <a:t>dan</a:t>
            </a:r>
            <a:r>
              <a:rPr lang="en-US" sz="1100" dirty="0"/>
              <a:t> </a:t>
            </a:r>
            <a:r>
              <a:rPr lang="en-US" sz="1100" dirty="0" err="1"/>
              <a:t>temperatur</a:t>
            </a:r>
            <a:r>
              <a:rPr lang="en-US" sz="1100" dirty="0"/>
              <a:t> (T) </a:t>
            </a:r>
            <a:r>
              <a:rPr lang="en-US" sz="1100" dirty="0" err="1"/>
              <a:t>dalam</a:t>
            </a:r>
            <a:r>
              <a:rPr lang="en-US" sz="1100" dirty="0"/>
              <a:t> </a:t>
            </a:r>
            <a:r>
              <a:rPr lang="en-US" sz="1100" dirty="0" err="1"/>
              <a:t>derajat</a:t>
            </a:r>
            <a:r>
              <a:rPr lang="en-US" sz="1100" dirty="0"/>
              <a:t> Kelvin, </a:t>
            </a:r>
            <a:r>
              <a:rPr lang="en-US" sz="1100" dirty="0" err="1"/>
              <a:t>serta</a:t>
            </a:r>
            <a:r>
              <a:rPr lang="en-US" sz="1100" dirty="0"/>
              <a:t> </a:t>
            </a:r>
            <a:r>
              <a:rPr lang="en-US" sz="1100" dirty="0" err="1"/>
              <a:t>diketahui</a:t>
            </a:r>
            <a:r>
              <a:rPr lang="en-US" sz="1100" dirty="0"/>
              <a:t> </a:t>
            </a:r>
            <a:r>
              <a:rPr lang="en-US" sz="1100" dirty="0" err="1"/>
              <a:t>konstanta</a:t>
            </a:r>
            <a:r>
              <a:rPr lang="en-US" sz="1100" dirty="0"/>
              <a:t> gas ideal (R) </a:t>
            </a:r>
            <a:r>
              <a:rPr lang="en-US" sz="1100" dirty="0" err="1"/>
              <a:t>yaitu</a:t>
            </a:r>
            <a:r>
              <a:rPr lang="en-US" sz="1100" dirty="0"/>
              <a:t> 8.314 JK-1mol-1 </a:t>
            </a:r>
            <a:r>
              <a:rPr lang="en-US" sz="1100" dirty="0" err="1"/>
              <a:t>dengan</a:t>
            </a:r>
            <a:r>
              <a:rPr lang="en-US" sz="1100" dirty="0"/>
              <a:t> </a:t>
            </a:r>
            <a:r>
              <a:rPr lang="en-US" sz="1100" dirty="0" err="1"/>
              <a:t>rumus</a:t>
            </a:r>
            <a:r>
              <a:rPr lang="en-US" sz="1100" dirty="0"/>
              <a:t>: P V = n R T</a:t>
            </a:r>
          </a:p>
          <a:p>
            <a:endParaRPr lang="en-US" sz="1100" dirty="0"/>
          </a:p>
          <a:p>
            <a:r>
              <a:rPr lang="en-US" sz="1100" dirty="0"/>
              <a:t>KAMUS</a:t>
            </a:r>
          </a:p>
          <a:p>
            <a:r>
              <a:rPr lang="en-US" sz="1100" dirty="0"/>
              <a:t>	V: float {Volume gas </a:t>
            </a:r>
            <a:r>
              <a:rPr lang="en-US" sz="1100" dirty="0" err="1"/>
              <a:t>dalam</a:t>
            </a:r>
            <a:r>
              <a:rPr lang="en-US" sz="1100" dirty="0"/>
              <a:t> Liter}</a:t>
            </a:r>
          </a:p>
          <a:p>
            <a:r>
              <a:rPr lang="en-US" sz="1100" dirty="0"/>
              <a:t>	P: float {</a:t>
            </a:r>
            <a:r>
              <a:rPr lang="en-US" sz="1100" dirty="0" err="1"/>
              <a:t>Tekanan</a:t>
            </a:r>
            <a:r>
              <a:rPr lang="en-US" sz="1100" dirty="0"/>
              <a:t> </a:t>
            </a:r>
            <a:r>
              <a:rPr lang="en-US" sz="1100" dirty="0" err="1"/>
              <a:t>dalam</a:t>
            </a:r>
            <a:r>
              <a:rPr lang="en-US" sz="1100" dirty="0"/>
              <a:t> </a:t>
            </a:r>
            <a:r>
              <a:rPr lang="en-US" sz="1100" dirty="0" err="1"/>
              <a:t>kiloPascal</a:t>
            </a:r>
            <a:r>
              <a:rPr lang="en-US" sz="1100" dirty="0"/>
              <a:t>}</a:t>
            </a:r>
          </a:p>
          <a:p>
            <a:r>
              <a:rPr lang="en-US" sz="1100" dirty="0"/>
              <a:t>	n: float {Gas </a:t>
            </a:r>
            <a:r>
              <a:rPr lang="en-US" sz="1100" dirty="0" err="1"/>
              <a:t>dalam</a:t>
            </a:r>
            <a:r>
              <a:rPr lang="en-US" sz="1100" dirty="0"/>
              <a:t> </a:t>
            </a:r>
            <a:r>
              <a:rPr lang="en-US" sz="1100" dirty="0" err="1"/>
              <a:t>mol</a:t>
            </a:r>
            <a:r>
              <a:rPr lang="en-US" sz="1100" dirty="0"/>
              <a:t>}</a:t>
            </a:r>
          </a:p>
          <a:p>
            <a:r>
              <a:rPr lang="en-US" sz="1100" dirty="0"/>
              <a:t>	T: float {</a:t>
            </a:r>
            <a:r>
              <a:rPr lang="en-US" sz="1100" dirty="0" err="1"/>
              <a:t>Temperatur</a:t>
            </a:r>
            <a:r>
              <a:rPr lang="en-US" sz="1100" dirty="0"/>
              <a:t> </a:t>
            </a:r>
            <a:r>
              <a:rPr lang="en-US" sz="1100" dirty="0" err="1"/>
              <a:t>dalam</a:t>
            </a:r>
            <a:r>
              <a:rPr lang="en-US" sz="1100" dirty="0"/>
              <a:t> Kelvin}</a:t>
            </a:r>
          </a:p>
          <a:p>
            <a:r>
              <a:rPr lang="en-US" sz="1100" dirty="0"/>
              <a:t>	constant R: float= 8.314 {</a:t>
            </a:r>
            <a:r>
              <a:rPr lang="en-US" sz="1100" dirty="0" err="1"/>
              <a:t>konstanta</a:t>
            </a:r>
            <a:r>
              <a:rPr lang="en-US" sz="1100" dirty="0"/>
              <a:t> gas ideal}</a:t>
            </a:r>
          </a:p>
          <a:p>
            <a:r>
              <a:rPr lang="en-US" sz="1100" dirty="0"/>
              <a:t>ALGORITMA</a:t>
            </a:r>
          </a:p>
          <a:p>
            <a:r>
              <a:rPr lang="en-US" sz="1100" dirty="0"/>
              <a:t>	input(P, n, T)</a:t>
            </a:r>
          </a:p>
          <a:p>
            <a:r>
              <a:rPr lang="en-US" sz="1100" dirty="0"/>
              <a:t>	V &lt;-- (n*R*T)/P</a:t>
            </a:r>
          </a:p>
          <a:p>
            <a:r>
              <a:rPr lang="en-US" sz="1100" dirty="0"/>
              <a:t>	output(V)</a:t>
            </a:r>
          </a:p>
          <a:p>
            <a:r>
              <a:rPr lang="en-US" sz="1100" dirty="0"/>
              <a:t>===============</a:t>
            </a:r>
            <a:r>
              <a:rPr lang="en-US" sz="1100" dirty="0" err="1"/>
              <a:t>atau</a:t>
            </a:r>
            <a:r>
              <a:rPr lang="en-US" sz="1100" dirty="0"/>
              <a:t>============</a:t>
            </a:r>
          </a:p>
          <a:p>
            <a:r>
              <a:rPr lang="en-US" sz="1100" dirty="0"/>
              <a:t>	output('</a:t>
            </a:r>
            <a:r>
              <a:rPr lang="en-US" sz="1100" dirty="0" err="1"/>
              <a:t>Masukkan</a:t>
            </a:r>
            <a:r>
              <a:rPr lang="en-US" sz="1100" dirty="0"/>
              <a:t> </a:t>
            </a:r>
            <a:r>
              <a:rPr lang="en-US" sz="1100" dirty="0" err="1"/>
              <a:t>tekanan</a:t>
            </a:r>
            <a:r>
              <a:rPr lang="en-US" sz="1100" dirty="0"/>
              <a:t> </a:t>
            </a:r>
            <a:r>
              <a:rPr lang="en-US" sz="1100" dirty="0" err="1"/>
              <a:t>dalam</a:t>
            </a:r>
            <a:r>
              <a:rPr lang="en-US" sz="1100" dirty="0"/>
              <a:t> </a:t>
            </a:r>
            <a:r>
              <a:rPr lang="en-US" sz="1100" dirty="0" err="1"/>
              <a:t>kiloPascal</a:t>
            </a:r>
            <a:r>
              <a:rPr lang="en-US" sz="1100" dirty="0"/>
              <a:t> =')</a:t>
            </a:r>
          </a:p>
          <a:p>
            <a:r>
              <a:rPr lang="en-US" sz="1100" dirty="0"/>
              <a:t>	input(P)</a:t>
            </a:r>
          </a:p>
          <a:p>
            <a:r>
              <a:rPr lang="en-US" sz="1100" dirty="0"/>
              <a:t>	output('</a:t>
            </a:r>
            <a:r>
              <a:rPr lang="en-US" sz="1100" dirty="0" err="1"/>
              <a:t>Masukkan</a:t>
            </a:r>
            <a:r>
              <a:rPr lang="en-US" sz="1100" dirty="0"/>
              <a:t> gas </a:t>
            </a:r>
            <a:r>
              <a:rPr lang="en-US" sz="1100" dirty="0" err="1"/>
              <a:t>dalam</a:t>
            </a:r>
            <a:r>
              <a:rPr lang="en-US" sz="1100" dirty="0"/>
              <a:t> </a:t>
            </a:r>
            <a:r>
              <a:rPr lang="en-US" sz="1100" dirty="0" err="1"/>
              <a:t>mol</a:t>
            </a:r>
            <a:r>
              <a:rPr lang="en-US" sz="1100" dirty="0"/>
              <a:t> =')</a:t>
            </a:r>
          </a:p>
          <a:p>
            <a:r>
              <a:rPr lang="en-US" sz="1100" dirty="0"/>
              <a:t>	input(n)</a:t>
            </a:r>
          </a:p>
          <a:p>
            <a:r>
              <a:rPr lang="en-US" sz="1100" dirty="0"/>
              <a:t>	output('</a:t>
            </a:r>
            <a:r>
              <a:rPr lang="en-US" sz="1100" dirty="0" err="1"/>
              <a:t>Masukkan</a:t>
            </a:r>
            <a:r>
              <a:rPr lang="en-US" sz="1100" dirty="0"/>
              <a:t> T </a:t>
            </a:r>
            <a:r>
              <a:rPr lang="en-US" sz="1100" dirty="0" err="1"/>
              <a:t>dalam</a:t>
            </a:r>
            <a:r>
              <a:rPr lang="en-US" sz="1100" dirty="0"/>
              <a:t> Kelvin =')</a:t>
            </a:r>
          </a:p>
          <a:p>
            <a:r>
              <a:rPr lang="en-US" sz="1100" dirty="0"/>
              <a:t>	input(T)</a:t>
            </a:r>
          </a:p>
          <a:p>
            <a:r>
              <a:rPr lang="en-US" sz="1100" dirty="0"/>
              <a:t>	V &lt;-- (n*R*T)/P</a:t>
            </a:r>
          </a:p>
          <a:p>
            <a:r>
              <a:rPr lang="en-US" sz="1100" dirty="0"/>
              <a:t>	output('</a:t>
            </a:r>
            <a:r>
              <a:rPr lang="en-US" sz="1100" dirty="0" err="1"/>
              <a:t>Hasil</a:t>
            </a:r>
            <a:r>
              <a:rPr lang="en-US" sz="1100" dirty="0"/>
              <a:t> volume gas ideal = 'V)</a:t>
            </a:r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679159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169" y="0"/>
            <a:ext cx="12199036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107551" y="1149303"/>
            <a:ext cx="7976898" cy="51098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024" y="731691"/>
            <a:ext cx="2917844" cy="8352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5634" y="1503692"/>
            <a:ext cx="2726646" cy="917727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Referensi</a:t>
            </a:r>
            <a:endParaRPr lang="en-US" dirty="0"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40962" y="2423775"/>
            <a:ext cx="73100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IL -Rev Tim </a:t>
            </a:r>
            <a:r>
              <a:rPr lang="en-US" dirty="0" err="1"/>
              <a:t>Penyusun</a:t>
            </a:r>
            <a:r>
              <a:rPr lang="en-US" dirty="0"/>
              <a:t> </a:t>
            </a:r>
            <a:r>
              <a:rPr lang="en-US" dirty="0" err="1"/>
              <a:t>Materi</a:t>
            </a:r>
            <a:r>
              <a:rPr lang="en-US" dirty="0"/>
              <a:t> KU1071/</a:t>
            </a:r>
            <a:r>
              <a:rPr lang="en-US" dirty="0" err="1"/>
              <a:t>Pengantar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Inggriani</a:t>
            </a:r>
            <a:r>
              <a:rPr lang="en-US" dirty="0"/>
              <a:t> </a:t>
            </a:r>
            <a:r>
              <a:rPr lang="en-US" dirty="0" err="1"/>
              <a:t>Liem</a:t>
            </a:r>
            <a:r>
              <a:rPr lang="en-US" dirty="0"/>
              <a:t>, IF-ITB, Diktat </a:t>
            </a:r>
            <a:r>
              <a:rPr lang="en-US" dirty="0" err="1"/>
              <a:t>Pemrograman</a:t>
            </a:r>
            <a:r>
              <a:rPr lang="en-US" dirty="0"/>
              <a:t> </a:t>
            </a:r>
            <a:r>
              <a:rPr lang="en-US" dirty="0" err="1"/>
              <a:t>Prosedural</a:t>
            </a:r>
            <a:r>
              <a:rPr lang="en-US" dirty="0"/>
              <a:t> (2007)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72489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429" y="386896"/>
            <a:ext cx="10515600" cy="1325563"/>
          </a:xfrm>
        </p:spPr>
        <p:txBody>
          <a:bodyPr/>
          <a:lstStyle/>
          <a:p>
            <a:r>
              <a:rPr lang="en-US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Review</a:t>
            </a:r>
            <a:endParaRPr lang="en-US" dirty="0"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/>
              <a:t>Pemrograman</a:t>
            </a:r>
            <a:r>
              <a:rPr lang="en-US" dirty="0"/>
              <a:t> </a:t>
            </a:r>
            <a:r>
              <a:rPr lang="en-US" dirty="0" err="1"/>
              <a:t>Prosedural</a:t>
            </a:r>
            <a:endParaRPr lang="en-US" dirty="0"/>
          </a:p>
          <a:p>
            <a:pPr lvl="1"/>
            <a:r>
              <a:rPr lang="en-US" dirty="0" err="1"/>
              <a:t>Aksi</a:t>
            </a:r>
            <a:r>
              <a:rPr lang="en-US" dirty="0"/>
              <a:t> </a:t>
            </a:r>
            <a:r>
              <a:rPr lang="en-US" dirty="0" err="1"/>
              <a:t>diterjemahkan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sederetan</a:t>
            </a:r>
            <a:r>
              <a:rPr lang="en-US" dirty="0"/>
              <a:t> </a:t>
            </a:r>
            <a:r>
              <a:rPr lang="en-US" dirty="0" err="1"/>
              <a:t>instruksi</a:t>
            </a:r>
            <a:r>
              <a:rPr lang="en-US" dirty="0"/>
              <a:t> (</a:t>
            </a:r>
            <a:r>
              <a:rPr lang="en-US" dirty="0" err="1"/>
              <a:t>aksi</a:t>
            </a:r>
            <a:r>
              <a:rPr lang="en-US" dirty="0"/>
              <a:t> </a:t>
            </a:r>
            <a:r>
              <a:rPr lang="en-US" dirty="0" err="1"/>
              <a:t>primitif</a:t>
            </a:r>
            <a:r>
              <a:rPr lang="en-US" dirty="0"/>
              <a:t>)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dijalankan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mesin</a:t>
            </a:r>
            <a:endParaRPr lang="en-US" dirty="0"/>
          </a:p>
          <a:p>
            <a:pPr lvl="1"/>
            <a:r>
              <a:rPr lang="en-US" dirty="0" err="1"/>
              <a:t>Intial</a:t>
            </a:r>
            <a:r>
              <a:rPr lang="en-US" dirty="0"/>
              <a:t> state, final state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jelas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range </a:t>
            </a:r>
            <a:r>
              <a:rPr lang="en-US" dirty="0" err="1"/>
              <a:t>waktu</a:t>
            </a:r>
            <a:r>
              <a:rPr lang="en-US" dirty="0"/>
              <a:t> yang </a:t>
            </a:r>
            <a:r>
              <a:rPr lang="en-US" dirty="0" err="1"/>
              <a:t>terbatas</a:t>
            </a:r>
            <a:endParaRPr lang="en-US" dirty="0"/>
          </a:p>
          <a:p>
            <a:pPr lvl="1"/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didekomposisi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sub </a:t>
            </a:r>
            <a:r>
              <a:rPr lang="en-US" dirty="0" err="1" smtClean="0"/>
              <a:t>aksi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 err="1"/>
              <a:t>Algoritma</a:t>
            </a:r>
            <a:r>
              <a:rPr lang="en-US" dirty="0"/>
              <a:t>: </a:t>
            </a:r>
            <a:r>
              <a:rPr lang="en-US" dirty="0" err="1"/>
              <a:t>solusi</a:t>
            </a:r>
            <a:r>
              <a:rPr lang="en-US" dirty="0"/>
              <a:t> detail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prosedural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persoalan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notasi</a:t>
            </a:r>
            <a:r>
              <a:rPr lang="en-US" dirty="0"/>
              <a:t> </a:t>
            </a:r>
            <a:r>
              <a:rPr lang="en-US" dirty="0" err="1"/>
              <a:t>algoritmik</a:t>
            </a:r>
            <a:r>
              <a:rPr lang="en-US" dirty="0"/>
              <a:t>.</a:t>
            </a:r>
          </a:p>
          <a:p>
            <a:r>
              <a:rPr lang="en-US" dirty="0" err="1"/>
              <a:t>Bahasa</a:t>
            </a:r>
            <a:r>
              <a:rPr lang="en-US" dirty="0"/>
              <a:t> </a:t>
            </a:r>
            <a:r>
              <a:rPr lang="en-US" dirty="0" err="1"/>
              <a:t>pemrograman</a:t>
            </a:r>
            <a:r>
              <a:rPr lang="en-US" dirty="0"/>
              <a:t> </a:t>
            </a:r>
            <a:r>
              <a:rPr lang="en-US" dirty="0" err="1"/>
              <a:t>mempunyai</a:t>
            </a:r>
            <a:r>
              <a:rPr lang="en-US" dirty="0"/>
              <a:t> </a:t>
            </a:r>
            <a:r>
              <a:rPr lang="en-US" dirty="0" err="1"/>
              <a:t>pemroses</a:t>
            </a:r>
            <a:r>
              <a:rPr lang="en-US" dirty="0"/>
              <a:t> (</a:t>
            </a:r>
            <a:r>
              <a:rPr lang="en-US" dirty="0" err="1"/>
              <a:t>kompilator</a:t>
            </a:r>
            <a:r>
              <a:rPr lang="en-US" dirty="0"/>
              <a:t>)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dieksekusi</a:t>
            </a:r>
            <a:r>
              <a:rPr lang="en-US" dirty="0"/>
              <a:t> </a:t>
            </a:r>
            <a:r>
              <a:rPr lang="en-US" dirty="0" err="1"/>
              <a:t>mesin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457200" lvl="1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7451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429" y="386896"/>
            <a:ext cx="10515600" cy="1325563"/>
          </a:xfrm>
        </p:spPr>
        <p:txBody>
          <a:bodyPr/>
          <a:lstStyle/>
          <a:p>
            <a:r>
              <a:rPr lang="en-US" dirty="0" err="1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Notasi</a:t>
            </a:r>
            <a:r>
              <a:rPr lang="en-US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en-US" dirty="0" err="1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Algoritmik</a:t>
            </a:r>
            <a:endParaRPr lang="en-US" dirty="0"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Notasi</a:t>
            </a:r>
            <a:r>
              <a:rPr lang="en-US" dirty="0"/>
              <a:t> </a:t>
            </a:r>
            <a:r>
              <a:rPr lang="en-US" dirty="0" err="1"/>
              <a:t>dipakai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standard </a:t>
            </a:r>
            <a:r>
              <a:rPr lang="en-US" dirty="0" err="1"/>
              <a:t>penulisan</a:t>
            </a:r>
            <a:r>
              <a:rPr lang="en-US" dirty="0"/>
              <a:t> </a:t>
            </a:r>
            <a:r>
              <a:rPr lang="en-US" dirty="0" err="1"/>
              <a:t>teks</a:t>
            </a:r>
            <a:r>
              <a:rPr lang="en-US" dirty="0"/>
              <a:t> </a:t>
            </a:r>
            <a:r>
              <a:rPr lang="en-US" dirty="0" err="1"/>
              <a:t>algoritma</a:t>
            </a:r>
            <a:endParaRPr lang="en-US" dirty="0"/>
          </a:p>
          <a:p>
            <a:r>
              <a:rPr lang="en-US" dirty="0" err="1"/>
              <a:t>Notasi</a:t>
            </a:r>
            <a:r>
              <a:rPr lang="en-US" dirty="0"/>
              <a:t> </a:t>
            </a:r>
            <a:r>
              <a:rPr lang="en-US" dirty="0" err="1"/>
              <a:t>Algoritmik</a:t>
            </a:r>
            <a:r>
              <a:rPr lang="en-US" dirty="0"/>
              <a:t> </a:t>
            </a:r>
            <a:r>
              <a:rPr lang="en-US" dirty="0" err="1"/>
              <a:t>terdiri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tiga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, </a:t>
            </a:r>
            <a:r>
              <a:rPr lang="en-US" dirty="0" err="1"/>
              <a:t>yaitu</a:t>
            </a:r>
            <a:r>
              <a:rPr lang="en-US" dirty="0"/>
              <a:t> :</a:t>
            </a:r>
            <a:br>
              <a:rPr lang="en-US" dirty="0"/>
            </a:br>
            <a:r>
              <a:rPr lang="en-US" dirty="0"/>
              <a:t>– </a:t>
            </a:r>
            <a:r>
              <a:rPr lang="en-US" dirty="0" err="1"/>
              <a:t>Judul</a:t>
            </a:r>
            <a:r>
              <a:rPr lang="en-US" dirty="0"/>
              <a:t> (Header)</a:t>
            </a:r>
            <a:br>
              <a:rPr lang="en-US" dirty="0"/>
            </a:br>
            <a:r>
              <a:rPr lang="en-US" dirty="0"/>
              <a:t>– </a:t>
            </a:r>
            <a:r>
              <a:rPr lang="en-US" dirty="0" err="1"/>
              <a:t>Kamus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– </a:t>
            </a:r>
            <a:r>
              <a:rPr lang="en-US" dirty="0" err="1"/>
              <a:t>Algoritma</a:t>
            </a:r>
            <a:endParaRPr lang="en-US" dirty="0"/>
          </a:p>
          <a:p>
            <a:r>
              <a:rPr lang="en-US" dirty="0" err="1"/>
              <a:t>Nama</a:t>
            </a:r>
            <a:r>
              <a:rPr lang="en-US" dirty="0"/>
              <a:t>/identifier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teks</a:t>
            </a:r>
            <a:r>
              <a:rPr lang="en-US" dirty="0"/>
              <a:t> </a:t>
            </a:r>
            <a:r>
              <a:rPr lang="en-US" dirty="0" err="1" smtClean="0"/>
              <a:t>algoritmik</a:t>
            </a:r>
            <a:r>
              <a:rPr lang="en-US" dirty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/>
              <a:t>sesuatu</a:t>
            </a:r>
            <a:r>
              <a:rPr lang="en-US" dirty="0"/>
              <a:t> yang </a:t>
            </a:r>
            <a:r>
              <a:rPr lang="en-US" dirty="0" err="1"/>
              <a:t>dipakai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 smtClean="0"/>
              <a:t>identifikasi</a:t>
            </a:r>
            <a:r>
              <a:rPr lang="en-US" dirty="0" smtClean="0"/>
              <a:t>: type</a:t>
            </a:r>
            <a:r>
              <a:rPr lang="en-US" dirty="0"/>
              <a:t>, </a:t>
            </a:r>
            <a:r>
              <a:rPr lang="en-US" dirty="0" err="1"/>
              <a:t>tempat</a:t>
            </a:r>
            <a:r>
              <a:rPr lang="en-US" dirty="0"/>
              <a:t> </a:t>
            </a:r>
            <a:r>
              <a:rPr lang="en-US" dirty="0" err="1"/>
              <a:t>penyimpanan</a:t>
            </a:r>
            <a:r>
              <a:rPr lang="en-US" dirty="0"/>
              <a:t>, </a:t>
            </a:r>
            <a:r>
              <a:rPr lang="en-US" dirty="0" err="1"/>
              <a:t>konstanta</a:t>
            </a:r>
            <a:r>
              <a:rPr lang="en-US" dirty="0"/>
              <a:t>, </a:t>
            </a:r>
            <a:r>
              <a:rPr lang="en-US" dirty="0" err="1" smtClean="0"/>
              <a:t>fungsi</a:t>
            </a:r>
            <a:r>
              <a:rPr lang="en-US" dirty="0" smtClean="0"/>
              <a:t>, </a:t>
            </a:r>
            <a:r>
              <a:rPr lang="en-US" dirty="0" err="1" smtClean="0"/>
              <a:t>prosedur</a:t>
            </a:r>
            <a:r>
              <a:rPr lang="en-US" dirty="0"/>
              <a:t>, </a:t>
            </a:r>
            <a:r>
              <a:rPr lang="en-US" dirty="0" err="1"/>
              <a:t>modul</a:t>
            </a:r>
            <a:r>
              <a:rPr lang="en-US" dirty="0"/>
              <a:t> </a:t>
            </a:r>
            <a:r>
              <a:rPr lang="en-US" dirty="0" err="1"/>
              <a:t>algoritma</a:t>
            </a:r>
            <a:r>
              <a:rPr lang="en-US" dirty="0"/>
              <a:t> (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unik</a:t>
            </a:r>
            <a:r>
              <a:rPr lang="en-US" dirty="0"/>
              <a:t>)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1356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429" y="386896"/>
            <a:ext cx="10515600" cy="1325563"/>
          </a:xfrm>
        </p:spPr>
        <p:txBody>
          <a:bodyPr/>
          <a:lstStyle/>
          <a:p>
            <a:r>
              <a:rPr lang="en-US" dirty="0" err="1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Contoh</a:t>
            </a:r>
            <a:r>
              <a:rPr lang="en-US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en-US" dirty="0" err="1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Notasi</a:t>
            </a:r>
            <a:r>
              <a:rPr lang="en-US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en-US" dirty="0" err="1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Algoritmik</a:t>
            </a:r>
            <a:endParaRPr lang="en-US" dirty="0"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7719589"/>
              </p:ext>
            </p:extLst>
          </p:nvPr>
        </p:nvGraphicFramePr>
        <p:xfrm>
          <a:off x="970548" y="1712459"/>
          <a:ext cx="8229600" cy="454152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8229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1" kern="1200" dirty="0" smtClean="0">
                          <a:effectLst/>
                        </a:rPr>
                        <a:t>JUDUL</a:t>
                      </a:r>
                      <a:r>
                        <a:rPr lang="en-US" sz="2000" b="0" kern="1200" dirty="0" smtClean="0">
                          <a:effectLst/>
                        </a:rPr>
                        <a:t/>
                      </a:r>
                      <a:br>
                        <a:rPr lang="en-US" sz="2000" b="0" kern="1200" dirty="0" smtClean="0">
                          <a:effectLst/>
                        </a:rPr>
                      </a:br>
                      <a:r>
                        <a:rPr lang="en-US" sz="2000" b="0" kern="1200" dirty="0" smtClean="0">
                          <a:effectLst/>
                        </a:rPr>
                        <a:t>{ </a:t>
                      </a:r>
                      <a:r>
                        <a:rPr lang="en-US" sz="2000" b="0" kern="1200" dirty="0" err="1" smtClean="0">
                          <a:effectLst/>
                        </a:rPr>
                        <a:t>Spesifikasi</a:t>
                      </a:r>
                      <a:r>
                        <a:rPr lang="en-US" sz="2000" b="0" kern="1200" dirty="0" smtClean="0">
                          <a:effectLst/>
                        </a:rPr>
                        <a:t> </a:t>
                      </a:r>
                      <a:r>
                        <a:rPr lang="en-US" sz="2000" b="0" kern="1200" dirty="0" err="1" smtClean="0">
                          <a:effectLst/>
                        </a:rPr>
                        <a:t>teks</a:t>
                      </a:r>
                      <a:r>
                        <a:rPr lang="en-US" sz="2000" b="0" kern="1200" dirty="0" smtClean="0">
                          <a:effectLst/>
                        </a:rPr>
                        <a:t> </a:t>
                      </a:r>
                      <a:r>
                        <a:rPr lang="en-US" sz="2000" b="0" kern="1200" dirty="0" err="1" smtClean="0">
                          <a:effectLst/>
                        </a:rPr>
                        <a:t>algoritmik</a:t>
                      </a:r>
                      <a:r>
                        <a:rPr lang="en-US" sz="2000" b="0" kern="1200" dirty="0" smtClean="0">
                          <a:effectLst/>
                        </a:rPr>
                        <a:t> </a:t>
                      </a:r>
                      <a:r>
                        <a:rPr lang="en-US" sz="2000" b="0" kern="1200" dirty="0" err="1" smtClean="0">
                          <a:effectLst/>
                        </a:rPr>
                        <a:t>secara</a:t>
                      </a:r>
                      <a:r>
                        <a:rPr lang="en-US" sz="2000" b="0" kern="1200" dirty="0" smtClean="0">
                          <a:effectLst/>
                        </a:rPr>
                        <a:t> </a:t>
                      </a:r>
                      <a:r>
                        <a:rPr lang="en-US" sz="2000" b="0" kern="1200" dirty="0" err="1" smtClean="0">
                          <a:effectLst/>
                        </a:rPr>
                        <a:t>umum</a:t>
                      </a:r>
                      <a:r>
                        <a:rPr lang="en-US" sz="2000" b="0" kern="1200" dirty="0" smtClean="0">
                          <a:effectLst/>
                        </a:rPr>
                        <a:t> }</a:t>
                      </a:r>
                    </a:p>
                    <a:p>
                      <a:r>
                        <a:rPr lang="en-US" sz="2000" b="0" kern="1200" dirty="0" smtClean="0">
                          <a:effectLst/>
                        </a:rPr>
                        <a:t>{ </a:t>
                      </a:r>
                      <a:r>
                        <a:rPr lang="en-US" sz="2000" b="0" kern="1200" dirty="0" err="1" smtClean="0">
                          <a:effectLst/>
                        </a:rPr>
                        <a:t>Ini</a:t>
                      </a:r>
                      <a:r>
                        <a:rPr lang="en-US" sz="2000" b="0" kern="1200" dirty="0" smtClean="0">
                          <a:effectLst/>
                        </a:rPr>
                        <a:t> </a:t>
                      </a:r>
                      <a:r>
                        <a:rPr lang="en-US" sz="2000" b="0" kern="1200" dirty="0" err="1" smtClean="0">
                          <a:effectLst/>
                        </a:rPr>
                        <a:t>adalah</a:t>
                      </a:r>
                      <a:r>
                        <a:rPr lang="en-US" sz="2000" b="0" kern="1200" dirty="0" smtClean="0">
                          <a:effectLst/>
                        </a:rPr>
                        <a:t> </a:t>
                      </a:r>
                      <a:r>
                        <a:rPr lang="en-US" sz="2000" b="0" kern="1200" dirty="0" err="1" smtClean="0">
                          <a:effectLst/>
                        </a:rPr>
                        <a:t>teks</a:t>
                      </a:r>
                      <a:r>
                        <a:rPr lang="en-US" sz="2000" b="0" kern="1200" dirty="0" smtClean="0">
                          <a:effectLst/>
                        </a:rPr>
                        <a:t> </a:t>
                      </a:r>
                      <a:r>
                        <a:rPr lang="en-US" sz="2000" b="0" kern="1200" dirty="0" err="1" smtClean="0">
                          <a:effectLst/>
                        </a:rPr>
                        <a:t>dalam</a:t>
                      </a:r>
                      <a:r>
                        <a:rPr lang="en-US" sz="2000" b="0" kern="1200" dirty="0" smtClean="0">
                          <a:effectLst/>
                        </a:rPr>
                        <a:t> </a:t>
                      </a:r>
                      <a:r>
                        <a:rPr lang="en-US" sz="2000" b="0" kern="1200" dirty="0" err="1" smtClean="0">
                          <a:effectLst/>
                        </a:rPr>
                        <a:t>bahasa</a:t>
                      </a:r>
                      <a:r>
                        <a:rPr lang="en-US" sz="2000" b="0" kern="1200" dirty="0" smtClean="0">
                          <a:effectLst/>
                        </a:rPr>
                        <a:t> Indonesia </a:t>
                      </a:r>
                      <a:r>
                        <a:rPr lang="en-US" sz="2000" b="0" kern="1200" dirty="0" err="1" smtClean="0">
                          <a:effectLst/>
                        </a:rPr>
                        <a:t>untuk</a:t>
                      </a:r>
                      <a:r>
                        <a:rPr lang="en-US" sz="2000" b="0" kern="1200" dirty="0" smtClean="0">
                          <a:effectLst/>
                        </a:rPr>
                        <a:t> </a:t>
                      </a:r>
                      <a:r>
                        <a:rPr lang="en-US" sz="2000" b="0" kern="1200" dirty="0" err="1" smtClean="0">
                          <a:effectLst/>
                        </a:rPr>
                        <a:t>memudahkan</a:t>
                      </a:r>
                      <a:r>
                        <a:rPr lang="en-US" sz="2000" b="0" kern="1200" dirty="0" smtClean="0">
                          <a:effectLst/>
                        </a:rPr>
                        <a:t/>
                      </a:r>
                      <a:br>
                        <a:rPr lang="en-US" sz="2000" b="0" kern="1200" dirty="0" smtClean="0">
                          <a:effectLst/>
                        </a:rPr>
                      </a:br>
                      <a:r>
                        <a:rPr lang="en-US" sz="2000" b="0" kern="1200" dirty="0" err="1" smtClean="0">
                          <a:effectLst/>
                        </a:rPr>
                        <a:t>pembacaan</a:t>
                      </a:r>
                      <a:r>
                        <a:rPr lang="en-US" sz="2000" b="0" kern="1200" dirty="0" smtClean="0">
                          <a:effectLst/>
                        </a:rPr>
                        <a:t> </a:t>
                      </a:r>
                      <a:r>
                        <a:rPr lang="en-US" sz="2000" b="0" kern="1200" dirty="0" err="1" smtClean="0">
                          <a:effectLst/>
                        </a:rPr>
                        <a:t>teks</a:t>
                      </a:r>
                      <a:r>
                        <a:rPr lang="en-US" sz="2000" b="0" kern="1200" dirty="0" smtClean="0">
                          <a:effectLst/>
                        </a:rPr>
                        <a:t> </a:t>
                      </a:r>
                      <a:r>
                        <a:rPr lang="en-US" sz="2000" b="0" kern="1200" dirty="0" err="1" smtClean="0">
                          <a:effectLst/>
                        </a:rPr>
                        <a:t>algoritma</a:t>
                      </a:r>
                      <a:r>
                        <a:rPr lang="en-US" sz="2000" b="0" kern="1200" dirty="0" smtClean="0">
                          <a:effectLst/>
                        </a:rPr>
                        <a:t>}</a:t>
                      </a:r>
                      <a:r>
                        <a:rPr lang="en-US" sz="2000" kern="1200" dirty="0" smtClean="0">
                          <a:effectLst/>
                        </a:rPr>
                        <a:t/>
                      </a:r>
                      <a:br>
                        <a:rPr lang="en-US" sz="2000" kern="1200" dirty="0" smtClean="0">
                          <a:effectLst/>
                        </a:rPr>
                      </a:br>
                      <a:endParaRPr lang="en-US" sz="20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kern="1200" dirty="0" smtClean="0">
                          <a:effectLst/>
                        </a:rPr>
                        <a:t>KAMUS</a:t>
                      </a:r>
                      <a:r>
                        <a:rPr lang="en-US" sz="2000" kern="1200" dirty="0" smtClean="0">
                          <a:effectLst/>
                        </a:rPr>
                        <a:t/>
                      </a:r>
                      <a:br>
                        <a:rPr lang="en-US" sz="2000" kern="1200" dirty="0" smtClean="0">
                          <a:effectLst/>
                        </a:rPr>
                      </a:br>
                      <a:r>
                        <a:rPr lang="en-US" sz="2000" kern="1200" dirty="0" smtClean="0">
                          <a:effectLst/>
                        </a:rPr>
                        <a:t>{</a:t>
                      </a:r>
                      <a:r>
                        <a:rPr lang="en-US" sz="2000" kern="1200" dirty="0" err="1" smtClean="0">
                          <a:effectLst/>
                        </a:rPr>
                        <a:t>Pada</a:t>
                      </a:r>
                      <a:r>
                        <a:rPr lang="en-US" sz="2000" kern="1200" dirty="0" smtClean="0">
                          <a:effectLst/>
                        </a:rPr>
                        <a:t> </a:t>
                      </a:r>
                      <a:r>
                        <a:rPr lang="en-US" sz="2000" kern="1200" dirty="0" err="1" smtClean="0">
                          <a:effectLst/>
                        </a:rPr>
                        <a:t>bagian</a:t>
                      </a:r>
                      <a:r>
                        <a:rPr lang="en-US" sz="2000" kern="1200" dirty="0" smtClean="0">
                          <a:effectLst/>
                        </a:rPr>
                        <a:t> </a:t>
                      </a:r>
                      <a:r>
                        <a:rPr lang="en-US" sz="2000" kern="1200" dirty="0" err="1" smtClean="0">
                          <a:effectLst/>
                        </a:rPr>
                        <a:t>ini</a:t>
                      </a:r>
                      <a:r>
                        <a:rPr lang="en-US" sz="2000" kern="1200" dirty="0" smtClean="0">
                          <a:effectLst/>
                        </a:rPr>
                        <a:t>, </a:t>
                      </a:r>
                      <a:r>
                        <a:rPr lang="en-US" sz="2000" kern="1200" dirty="0" err="1" smtClean="0">
                          <a:effectLst/>
                        </a:rPr>
                        <a:t>dilakukan</a:t>
                      </a:r>
                      <a:r>
                        <a:rPr lang="en-US" sz="2000" kern="1200" dirty="0" smtClean="0">
                          <a:effectLst/>
                        </a:rPr>
                        <a:t> </a:t>
                      </a:r>
                      <a:r>
                        <a:rPr lang="en-US" sz="2000" kern="1200" dirty="0" err="1" smtClean="0">
                          <a:effectLst/>
                        </a:rPr>
                        <a:t>pendefinisian</a:t>
                      </a:r>
                      <a:r>
                        <a:rPr lang="en-US" sz="2000" kern="1200" dirty="0" smtClean="0">
                          <a:effectLst/>
                        </a:rPr>
                        <a:t> </a:t>
                      </a:r>
                      <a:r>
                        <a:rPr lang="en-US" sz="2000" kern="1200" dirty="0" err="1" smtClean="0">
                          <a:effectLst/>
                        </a:rPr>
                        <a:t>nama</a:t>
                      </a:r>
                      <a:r>
                        <a:rPr lang="en-US" sz="2000" kern="1200" dirty="0" smtClean="0">
                          <a:effectLst/>
                        </a:rPr>
                        <a:t> </a:t>
                      </a:r>
                      <a:r>
                        <a:rPr lang="en-US" sz="2000" kern="1200" dirty="0" err="1" smtClean="0">
                          <a:effectLst/>
                        </a:rPr>
                        <a:t>konstanta</a:t>
                      </a:r>
                      <a:r>
                        <a:rPr lang="en-US" sz="2000" kern="1200" dirty="0" smtClean="0">
                          <a:effectLst/>
                        </a:rPr>
                        <a:t>, </a:t>
                      </a:r>
                      <a:r>
                        <a:rPr lang="en-US" sz="2000" kern="1200" dirty="0" err="1" smtClean="0">
                          <a:effectLst/>
                        </a:rPr>
                        <a:t>nama</a:t>
                      </a:r>
                      <a:r>
                        <a:rPr lang="en-US" sz="2000" kern="1200" dirty="0" smtClean="0">
                          <a:effectLst/>
                        </a:rPr>
                        <a:t/>
                      </a:r>
                      <a:br>
                        <a:rPr lang="en-US" sz="2000" kern="1200" dirty="0" smtClean="0">
                          <a:effectLst/>
                        </a:rPr>
                      </a:br>
                      <a:r>
                        <a:rPr lang="en-US" sz="2000" kern="1200" dirty="0" err="1" smtClean="0">
                          <a:effectLst/>
                        </a:rPr>
                        <a:t>variabel</a:t>
                      </a:r>
                      <a:r>
                        <a:rPr lang="en-US" sz="2000" kern="1200" dirty="0" smtClean="0">
                          <a:effectLst/>
                        </a:rPr>
                        <a:t>, </a:t>
                      </a:r>
                      <a:r>
                        <a:rPr lang="en-US" sz="2000" kern="1200" dirty="0" err="1" smtClean="0">
                          <a:effectLst/>
                        </a:rPr>
                        <a:t>spesifikasi</a:t>
                      </a:r>
                      <a:r>
                        <a:rPr lang="en-US" sz="2000" kern="1200" dirty="0" smtClean="0">
                          <a:effectLst/>
                        </a:rPr>
                        <a:t> </a:t>
                      </a:r>
                      <a:r>
                        <a:rPr lang="en-US" sz="2000" kern="1200" dirty="0" err="1" smtClean="0">
                          <a:effectLst/>
                        </a:rPr>
                        <a:t>prosedur</a:t>
                      </a:r>
                      <a:r>
                        <a:rPr lang="en-US" sz="2000" kern="1200" dirty="0" smtClean="0">
                          <a:effectLst/>
                        </a:rPr>
                        <a:t>, </a:t>
                      </a:r>
                      <a:r>
                        <a:rPr lang="en-US" sz="2000" kern="1200" dirty="0" err="1" smtClean="0">
                          <a:effectLst/>
                        </a:rPr>
                        <a:t>spesifikasi</a:t>
                      </a:r>
                      <a:r>
                        <a:rPr lang="en-US" sz="2000" kern="1200" dirty="0" smtClean="0">
                          <a:effectLst/>
                        </a:rPr>
                        <a:t> </a:t>
                      </a:r>
                      <a:r>
                        <a:rPr lang="en-US" sz="2000" kern="1200" dirty="0" err="1" smtClean="0">
                          <a:effectLst/>
                        </a:rPr>
                        <a:t>fungsi</a:t>
                      </a:r>
                      <a:r>
                        <a:rPr lang="en-US" sz="2000" kern="1200" dirty="0" smtClean="0">
                          <a:effectLst/>
                        </a:rPr>
                        <a:t> }</a:t>
                      </a:r>
                      <a:br>
                        <a:rPr lang="en-US" sz="2000" kern="1200" dirty="0" smtClean="0">
                          <a:effectLst/>
                        </a:rPr>
                      </a:br>
                      <a:endParaRPr lang="en-US" sz="20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kern="1200" dirty="0" smtClean="0">
                          <a:effectLst/>
                        </a:rPr>
                        <a:t>ALGORITMA</a:t>
                      </a:r>
                    </a:p>
                    <a:p>
                      <a:r>
                        <a:rPr lang="en-US" sz="2000" kern="1200" dirty="0" smtClean="0">
                          <a:effectLst/>
                        </a:rPr>
                        <a:t>{ </a:t>
                      </a:r>
                      <a:r>
                        <a:rPr lang="en-US" sz="2000" kern="1200" dirty="0" err="1" smtClean="0">
                          <a:effectLst/>
                        </a:rPr>
                        <a:t>Spesifikasi</a:t>
                      </a:r>
                      <a:r>
                        <a:rPr lang="en-US" sz="2000" kern="1200" dirty="0" smtClean="0">
                          <a:effectLst/>
                        </a:rPr>
                        <a:t> </a:t>
                      </a:r>
                      <a:r>
                        <a:rPr lang="en-US" sz="2000" kern="1200" dirty="0" err="1" smtClean="0">
                          <a:effectLst/>
                        </a:rPr>
                        <a:t>teks</a:t>
                      </a:r>
                      <a:r>
                        <a:rPr lang="en-US" sz="2000" kern="1200" dirty="0" smtClean="0">
                          <a:effectLst/>
                        </a:rPr>
                        <a:t> </a:t>
                      </a:r>
                      <a:r>
                        <a:rPr lang="en-US" sz="2000" kern="1200" dirty="0" err="1" smtClean="0">
                          <a:effectLst/>
                        </a:rPr>
                        <a:t>algoritmik</a:t>
                      </a:r>
                      <a:r>
                        <a:rPr lang="en-US" sz="2000" kern="1200" dirty="0" smtClean="0">
                          <a:effectLst/>
                        </a:rPr>
                        <a:t> </a:t>
                      </a:r>
                      <a:r>
                        <a:rPr lang="en-US" sz="2000" kern="1200" dirty="0" err="1" smtClean="0">
                          <a:effectLst/>
                        </a:rPr>
                        <a:t>secara</a:t>
                      </a:r>
                      <a:r>
                        <a:rPr lang="en-US" sz="2000" kern="1200" dirty="0" smtClean="0">
                          <a:effectLst/>
                        </a:rPr>
                        <a:t> detail }</a:t>
                      </a:r>
                      <a:br>
                        <a:rPr lang="en-US" sz="2000" kern="1200" dirty="0" smtClean="0">
                          <a:effectLst/>
                        </a:rPr>
                      </a:br>
                      <a:r>
                        <a:rPr lang="en-US" sz="2000" kern="1200" dirty="0" smtClean="0">
                          <a:effectLst/>
                        </a:rPr>
                        <a:t>{ </a:t>
                      </a:r>
                      <a:r>
                        <a:rPr lang="en-US" sz="2000" kern="1200" dirty="0" err="1" smtClean="0">
                          <a:effectLst/>
                        </a:rPr>
                        <a:t>Pada</a:t>
                      </a:r>
                      <a:r>
                        <a:rPr lang="en-US" sz="2000" kern="1200" dirty="0" smtClean="0">
                          <a:effectLst/>
                        </a:rPr>
                        <a:t> </a:t>
                      </a:r>
                      <a:r>
                        <a:rPr lang="en-US" sz="2000" kern="1200" dirty="0" err="1" smtClean="0">
                          <a:effectLst/>
                        </a:rPr>
                        <a:t>bagian</a:t>
                      </a:r>
                      <a:r>
                        <a:rPr lang="en-US" sz="2000" kern="1200" dirty="0" smtClean="0">
                          <a:effectLst/>
                        </a:rPr>
                        <a:t> </a:t>
                      </a:r>
                      <a:r>
                        <a:rPr lang="en-US" sz="2000" kern="1200" dirty="0" err="1" smtClean="0">
                          <a:effectLst/>
                        </a:rPr>
                        <a:t>ini</a:t>
                      </a:r>
                      <a:r>
                        <a:rPr lang="en-US" sz="2000" kern="1200" dirty="0" smtClean="0">
                          <a:effectLst/>
                        </a:rPr>
                        <a:t>, </a:t>
                      </a:r>
                      <a:r>
                        <a:rPr lang="en-US" sz="2000" kern="1200" dirty="0" err="1" smtClean="0">
                          <a:effectLst/>
                        </a:rPr>
                        <a:t>semua</a:t>
                      </a:r>
                      <a:r>
                        <a:rPr lang="en-US" sz="2000" kern="1200" dirty="0" smtClean="0">
                          <a:effectLst/>
                        </a:rPr>
                        <a:t> </a:t>
                      </a:r>
                      <a:r>
                        <a:rPr lang="en-US" sz="2000" kern="1200" dirty="0" err="1" smtClean="0">
                          <a:effectLst/>
                        </a:rPr>
                        <a:t>teks</a:t>
                      </a:r>
                      <a:r>
                        <a:rPr lang="en-US" sz="2000" kern="1200" dirty="0" smtClean="0">
                          <a:effectLst/>
                        </a:rPr>
                        <a:t> yang </a:t>
                      </a:r>
                      <a:r>
                        <a:rPr lang="en-US" sz="2000" kern="1200" dirty="0" err="1" smtClean="0">
                          <a:effectLst/>
                        </a:rPr>
                        <a:t>tidak</a:t>
                      </a:r>
                      <a:r>
                        <a:rPr lang="en-US" sz="2000" kern="1200" dirty="0" smtClean="0">
                          <a:effectLst/>
                        </a:rPr>
                        <a:t> </a:t>
                      </a:r>
                      <a:r>
                        <a:rPr lang="en-US" sz="2000" kern="1200" dirty="0" err="1" smtClean="0">
                          <a:effectLst/>
                        </a:rPr>
                        <a:t>dituliskan</a:t>
                      </a:r>
                      <a:r>
                        <a:rPr lang="en-US" sz="2000" kern="1200" dirty="0" smtClean="0">
                          <a:effectLst/>
                        </a:rPr>
                        <a:t> di </a:t>
                      </a:r>
                      <a:r>
                        <a:rPr lang="en-US" sz="2000" kern="1200" dirty="0" err="1" smtClean="0">
                          <a:effectLst/>
                        </a:rPr>
                        <a:t>antara</a:t>
                      </a:r>
                      <a:r>
                        <a:rPr lang="en-US" sz="2000" kern="1200" dirty="0" smtClean="0">
                          <a:effectLst/>
                        </a:rPr>
                        <a:t> </a:t>
                      </a:r>
                      <a:r>
                        <a:rPr lang="en-US" sz="2000" kern="1200" dirty="0" err="1" smtClean="0">
                          <a:effectLst/>
                        </a:rPr>
                        <a:t>tanda</a:t>
                      </a:r>
                      <a:r>
                        <a:rPr lang="en-US" sz="2000" kern="1200" dirty="0" smtClean="0">
                          <a:effectLst/>
                        </a:rPr>
                        <a:t/>
                      </a:r>
                      <a:br>
                        <a:rPr lang="en-US" sz="2000" kern="1200" dirty="0" smtClean="0">
                          <a:effectLst/>
                        </a:rPr>
                      </a:br>
                      <a:r>
                        <a:rPr lang="en-US" sz="2000" kern="1200" dirty="0" err="1" smtClean="0">
                          <a:effectLst/>
                        </a:rPr>
                        <a:t>kurung</a:t>
                      </a:r>
                      <a:r>
                        <a:rPr lang="en-US" sz="2000" kern="1200" dirty="0" smtClean="0">
                          <a:effectLst/>
                        </a:rPr>
                        <a:t> </a:t>
                      </a:r>
                      <a:r>
                        <a:rPr lang="en-US" sz="2000" kern="1200" dirty="0" err="1" smtClean="0">
                          <a:effectLst/>
                        </a:rPr>
                        <a:t>kurawal</a:t>
                      </a:r>
                      <a:r>
                        <a:rPr lang="en-US" sz="2000" kern="1200" dirty="0" smtClean="0">
                          <a:effectLst/>
                        </a:rPr>
                        <a:t> </a:t>
                      </a:r>
                      <a:r>
                        <a:rPr lang="en-US" sz="2000" kern="1200" dirty="0" err="1" smtClean="0">
                          <a:effectLst/>
                        </a:rPr>
                        <a:t>buka</a:t>
                      </a:r>
                      <a:r>
                        <a:rPr lang="en-US" sz="2000" kern="1200" dirty="0" smtClean="0">
                          <a:effectLst/>
                        </a:rPr>
                        <a:t> </a:t>
                      </a:r>
                      <a:r>
                        <a:rPr lang="en-US" sz="2000" kern="1200" dirty="0" err="1" smtClean="0">
                          <a:effectLst/>
                        </a:rPr>
                        <a:t>dan</a:t>
                      </a:r>
                      <a:r>
                        <a:rPr lang="en-US" sz="2000" kern="1200" dirty="0" smtClean="0">
                          <a:effectLst/>
                        </a:rPr>
                        <a:t> </a:t>
                      </a:r>
                      <a:r>
                        <a:rPr lang="en-US" sz="2000" kern="1200" dirty="0" err="1" smtClean="0">
                          <a:effectLst/>
                        </a:rPr>
                        <a:t>kurung</a:t>
                      </a:r>
                      <a:r>
                        <a:rPr lang="en-US" sz="2000" kern="1200" dirty="0" smtClean="0">
                          <a:effectLst/>
                        </a:rPr>
                        <a:t> </a:t>
                      </a:r>
                      <a:r>
                        <a:rPr lang="en-US" sz="2000" kern="1200" dirty="0" err="1" smtClean="0">
                          <a:effectLst/>
                        </a:rPr>
                        <a:t>kurawal</a:t>
                      </a:r>
                      <a:r>
                        <a:rPr lang="en-US" sz="2000" kern="1200" dirty="0" smtClean="0">
                          <a:effectLst/>
                        </a:rPr>
                        <a:t> </a:t>
                      </a:r>
                      <a:r>
                        <a:rPr lang="en-US" sz="2000" kern="1200" dirty="0" err="1" smtClean="0">
                          <a:effectLst/>
                        </a:rPr>
                        <a:t>tutup</a:t>
                      </a:r>
                      <a:r>
                        <a:rPr lang="en-US" sz="2000" kern="1200" dirty="0" smtClean="0">
                          <a:effectLst/>
                        </a:rPr>
                        <a:t> </a:t>
                      </a:r>
                      <a:r>
                        <a:rPr lang="en-US" sz="2000" kern="1200" dirty="0" err="1" smtClean="0">
                          <a:effectLst/>
                        </a:rPr>
                        <a:t>harus</a:t>
                      </a:r>
                      <a:r>
                        <a:rPr lang="en-US" sz="2000" kern="1200" dirty="0" smtClean="0">
                          <a:effectLst/>
                        </a:rPr>
                        <a:t> </a:t>
                      </a:r>
                      <a:r>
                        <a:rPr lang="en-US" sz="2000" kern="1200" dirty="0" err="1" smtClean="0">
                          <a:effectLst/>
                        </a:rPr>
                        <a:t>dianggap</a:t>
                      </a:r>
                      <a:r>
                        <a:rPr lang="en-US" sz="2000" kern="1200" dirty="0" smtClean="0">
                          <a:effectLst/>
                        </a:rPr>
                        <a:t/>
                      </a:r>
                      <a:br>
                        <a:rPr lang="en-US" sz="2000" kern="1200" dirty="0" smtClean="0">
                          <a:effectLst/>
                        </a:rPr>
                      </a:br>
                      <a:r>
                        <a:rPr lang="en-US" sz="2000" kern="1200" dirty="0" err="1" smtClean="0">
                          <a:effectLst/>
                        </a:rPr>
                        <a:t>sebagai</a:t>
                      </a:r>
                      <a:r>
                        <a:rPr lang="en-US" sz="2000" kern="1200" dirty="0" smtClean="0">
                          <a:effectLst/>
                        </a:rPr>
                        <a:t> </a:t>
                      </a:r>
                      <a:r>
                        <a:rPr lang="en-US" sz="2000" kern="1200" dirty="0" err="1" smtClean="0">
                          <a:effectLst/>
                        </a:rPr>
                        <a:t>notasi</a:t>
                      </a:r>
                      <a:r>
                        <a:rPr lang="en-US" sz="2000" kern="1200" dirty="0" smtClean="0">
                          <a:effectLst/>
                        </a:rPr>
                        <a:t> </a:t>
                      </a:r>
                      <a:r>
                        <a:rPr lang="en-US" sz="2000" kern="1200" dirty="0" err="1" smtClean="0">
                          <a:effectLst/>
                        </a:rPr>
                        <a:t>algoritmik</a:t>
                      </a:r>
                      <a:r>
                        <a:rPr lang="en-US" sz="2000" kern="1200" dirty="0" smtClean="0">
                          <a:effectLst/>
                        </a:rPr>
                        <a:t> }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35982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429" y="386896"/>
            <a:ext cx="10515600" cy="1325563"/>
          </a:xfrm>
        </p:spPr>
        <p:txBody>
          <a:bodyPr/>
          <a:lstStyle/>
          <a:p>
            <a:r>
              <a:rPr lang="en-US" dirty="0" err="1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Judul</a:t>
            </a:r>
            <a:endParaRPr lang="en-US" dirty="0"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Tempat</a:t>
            </a:r>
            <a:r>
              <a:rPr lang="en-US" dirty="0"/>
              <a:t> </a:t>
            </a:r>
            <a:r>
              <a:rPr lang="en-US" dirty="0" err="1"/>
              <a:t>mendefinisikan</a:t>
            </a:r>
            <a:r>
              <a:rPr lang="en-US" dirty="0"/>
              <a:t> </a:t>
            </a:r>
            <a:r>
              <a:rPr lang="en-US" dirty="0" err="1"/>
              <a:t>apakah</a:t>
            </a:r>
            <a:r>
              <a:rPr lang="en-US" dirty="0"/>
              <a:t> program, </a:t>
            </a:r>
            <a:r>
              <a:rPr lang="en-US" dirty="0" err="1"/>
              <a:t>prosedur</a:t>
            </a:r>
            <a:r>
              <a:rPr lang="en-US" dirty="0"/>
              <a:t>, </a:t>
            </a:r>
            <a:r>
              <a:rPr lang="en-US" dirty="0" err="1"/>
              <a:t>fungsi</a:t>
            </a:r>
            <a:r>
              <a:rPr lang="en-US" dirty="0"/>
              <a:t>, </a:t>
            </a:r>
            <a:r>
              <a:rPr lang="en-US" dirty="0" err="1"/>
              <a:t>modul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skema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program.</a:t>
            </a:r>
          </a:p>
          <a:p>
            <a:r>
              <a:rPr lang="en-US" dirty="0" err="1"/>
              <a:t>Selanjutnya</a:t>
            </a:r>
            <a:r>
              <a:rPr lang="en-US" dirty="0"/>
              <a:t> </a:t>
            </a:r>
            <a:r>
              <a:rPr lang="en-US" dirty="0" err="1"/>
              <a:t>didefinisikan</a:t>
            </a:r>
            <a:r>
              <a:rPr lang="en-US" dirty="0"/>
              <a:t> </a:t>
            </a:r>
            <a:r>
              <a:rPr lang="en-US" dirty="0" err="1"/>
              <a:t>spesifikasi</a:t>
            </a:r>
            <a:r>
              <a:rPr lang="en-US" dirty="0"/>
              <a:t>(</a:t>
            </a: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fasilitas</a:t>
            </a:r>
            <a:r>
              <a:rPr lang="en-US" dirty="0"/>
              <a:t>) </a:t>
            </a:r>
            <a:r>
              <a:rPr lang="en-US" dirty="0" err="1"/>
              <a:t>singkat</a:t>
            </a:r>
            <a:r>
              <a:rPr lang="en-US" dirty="0"/>
              <a:t>.</a:t>
            </a:r>
          </a:p>
          <a:p>
            <a:r>
              <a:rPr lang="en-US" dirty="0" err="1"/>
              <a:t>Menggambarkan</a:t>
            </a:r>
            <a:r>
              <a:rPr lang="en-US" dirty="0"/>
              <a:t> </a:t>
            </a:r>
            <a:r>
              <a:rPr lang="en-US" dirty="0" err="1"/>
              <a:t>intisari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teks</a:t>
            </a:r>
            <a:r>
              <a:rPr lang="en-US" dirty="0"/>
              <a:t> </a:t>
            </a:r>
            <a:r>
              <a:rPr lang="en-US" dirty="0" err="1"/>
              <a:t>algoritmik</a:t>
            </a:r>
            <a:r>
              <a:rPr lang="en-US" dirty="0"/>
              <a:t>.</a:t>
            </a:r>
          </a:p>
          <a:p>
            <a:r>
              <a:rPr lang="en-US" dirty="0" err="1"/>
              <a:t>Contoh</a:t>
            </a:r>
            <a:r>
              <a:rPr lang="en-US" dirty="0" smtClean="0"/>
              <a:t>:</a:t>
            </a:r>
          </a:p>
          <a:p>
            <a:pPr marL="457200" lvl="1" indent="0">
              <a:buNone/>
            </a:pPr>
            <a:r>
              <a:rPr lang="en-US" dirty="0" smtClean="0"/>
              <a:t>JUDUL</a:t>
            </a:r>
          </a:p>
          <a:p>
            <a:pPr marL="457200" lvl="1" indent="0">
              <a:buNone/>
            </a:pPr>
            <a:r>
              <a:rPr lang="en-US" dirty="0" err="1" smtClean="0"/>
              <a:t>Algoritma</a:t>
            </a:r>
            <a:r>
              <a:rPr lang="en-US" dirty="0" smtClean="0"/>
              <a:t> </a:t>
            </a:r>
            <a:r>
              <a:rPr lang="en-US" dirty="0" err="1" smtClean="0"/>
              <a:t>menggoreng</a:t>
            </a:r>
            <a:r>
              <a:rPr lang="en-US" dirty="0" smtClean="0"/>
              <a:t> </a:t>
            </a:r>
            <a:r>
              <a:rPr lang="en-US" dirty="0" err="1" smtClean="0"/>
              <a:t>telur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Cara </a:t>
            </a:r>
            <a:r>
              <a:rPr lang="en-US" dirty="0" err="1" smtClean="0"/>
              <a:t>menggoreng</a:t>
            </a:r>
            <a:r>
              <a:rPr lang="en-US" dirty="0" smtClean="0"/>
              <a:t> </a:t>
            </a:r>
            <a:r>
              <a:rPr lang="en-US" dirty="0" err="1" smtClean="0"/>
              <a:t>telur</a:t>
            </a:r>
            <a:r>
              <a:rPr lang="en-US" dirty="0" smtClean="0"/>
              <a:t> </a:t>
            </a:r>
            <a:r>
              <a:rPr lang="en-US" dirty="0" err="1" smtClean="0"/>
              <a:t>mentah</a:t>
            </a:r>
            <a:r>
              <a:rPr lang="en-US" dirty="0" smtClean="0"/>
              <a:t> </a:t>
            </a:r>
            <a:r>
              <a:rPr lang="en-US" dirty="0" err="1" smtClean="0"/>
              <a:t>hingga</a:t>
            </a:r>
            <a:r>
              <a:rPr lang="en-US" dirty="0" smtClean="0"/>
              <a:t> </a:t>
            </a:r>
            <a:r>
              <a:rPr lang="en-US" dirty="0" err="1" smtClean="0"/>
              <a:t>siap</a:t>
            </a:r>
            <a:r>
              <a:rPr lang="en-US" dirty="0" smtClean="0"/>
              <a:t> </a:t>
            </a:r>
            <a:r>
              <a:rPr lang="en-US" dirty="0" err="1" smtClean="0"/>
              <a:t>makan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303421" y="4600073"/>
            <a:ext cx="7467600" cy="13716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1871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429" y="386896"/>
            <a:ext cx="10515600" cy="1325563"/>
          </a:xfrm>
        </p:spPr>
        <p:txBody>
          <a:bodyPr/>
          <a:lstStyle/>
          <a:p>
            <a:r>
              <a:rPr lang="en-US" dirty="0" err="1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Kamus</a:t>
            </a:r>
            <a:endParaRPr lang="en-US" dirty="0"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/>
              <a:t>Kamus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deklarasi</a:t>
            </a:r>
            <a:r>
              <a:rPr lang="en-US" dirty="0"/>
              <a:t>/</a:t>
            </a:r>
            <a:r>
              <a:rPr lang="en-US" dirty="0" err="1"/>
              <a:t>definisi</a:t>
            </a:r>
            <a:r>
              <a:rPr lang="en-US" dirty="0"/>
              <a:t>.</a:t>
            </a:r>
          </a:p>
          <a:p>
            <a:r>
              <a:rPr lang="en-US" dirty="0" err="1"/>
              <a:t>Deklarasi</a:t>
            </a:r>
            <a:r>
              <a:rPr lang="en-US" dirty="0"/>
              <a:t> </a:t>
            </a:r>
            <a:r>
              <a:rPr lang="en-US" dirty="0" err="1"/>
              <a:t>nama</a:t>
            </a:r>
            <a:r>
              <a:rPr lang="en-US" dirty="0"/>
              <a:t> yang </a:t>
            </a:r>
            <a:r>
              <a:rPr lang="en-US" dirty="0" err="1"/>
              <a:t>didefinisikan</a:t>
            </a:r>
            <a:r>
              <a:rPr lang="en-US" dirty="0"/>
              <a:t>: ‘type’, variable, </a:t>
            </a:r>
            <a:r>
              <a:rPr lang="en-US" dirty="0" err="1"/>
              <a:t>konstanta</a:t>
            </a:r>
            <a:r>
              <a:rPr lang="en-US" dirty="0"/>
              <a:t>.</a:t>
            </a:r>
          </a:p>
          <a:p>
            <a:r>
              <a:rPr lang="en-US" dirty="0" err="1"/>
              <a:t>Deklarasi</a:t>
            </a:r>
            <a:r>
              <a:rPr lang="en-US" dirty="0"/>
              <a:t> </a:t>
            </a:r>
            <a:r>
              <a:rPr lang="en-US" dirty="0" err="1"/>
              <a:t>nama-nama</a:t>
            </a:r>
            <a:r>
              <a:rPr lang="en-US" dirty="0"/>
              <a:t> lain (optional/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): </a:t>
            </a:r>
            <a:r>
              <a:rPr lang="en-US" dirty="0" err="1"/>
              <a:t>nama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, </a:t>
            </a:r>
            <a:r>
              <a:rPr lang="en-US" dirty="0" err="1"/>
              <a:t>prosedur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spesifikasinya</a:t>
            </a:r>
            <a:r>
              <a:rPr lang="en-US" dirty="0"/>
              <a:t>.</a:t>
            </a:r>
          </a:p>
          <a:p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didefinisikan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kamus</a:t>
            </a:r>
            <a:r>
              <a:rPr lang="en-US" dirty="0" smtClean="0"/>
              <a:t>.</a:t>
            </a:r>
            <a:br>
              <a:rPr lang="en-US" dirty="0" smtClean="0"/>
            </a:br>
            <a:endParaRPr lang="en-US" dirty="0" smtClean="0"/>
          </a:p>
          <a:p>
            <a:pPr marL="0" indent="0" algn="ctr">
              <a:buNone/>
            </a:pPr>
            <a:r>
              <a:rPr lang="en-US" dirty="0"/>
              <a:t>&lt;</a:t>
            </a:r>
            <a:r>
              <a:rPr lang="en-US" dirty="0" err="1"/>
              <a:t>nama</a:t>
            </a:r>
            <a:r>
              <a:rPr lang="en-US" dirty="0"/>
              <a:t>&gt;: &lt;type&gt;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Kamus</a:t>
            </a:r>
            <a:r>
              <a:rPr lang="en-US" dirty="0"/>
              <a:t>:</a:t>
            </a:r>
          </a:p>
          <a:p>
            <a:pPr>
              <a:buFont typeface="Wingdings" pitchFamily="2" charset="2"/>
              <a:buChar char="Ø"/>
            </a:pPr>
            <a:r>
              <a:rPr lang="en-US" dirty="0" err="1"/>
              <a:t>Nomor</a:t>
            </a:r>
            <a:r>
              <a:rPr lang="en-US" dirty="0"/>
              <a:t>: integer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CC: character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6467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429" y="386896"/>
            <a:ext cx="10515600" cy="1325563"/>
          </a:xfrm>
        </p:spPr>
        <p:txBody>
          <a:bodyPr/>
          <a:lstStyle/>
          <a:p>
            <a:r>
              <a:rPr lang="en-US" dirty="0" err="1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Algoritma</a:t>
            </a:r>
            <a:endParaRPr lang="en-US" dirty="0"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program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 smtClean="0"/>
              <a:t>teks</a:t>
            </a:r>
            <a:r>
              <a:rPr lang="en-US" dirty="0"/>
              <a:t> </a:t>
            </a:r>
            <a:r>
              <a:rPr lang="en-US" dirty="0" err="1" smtClean="0"/>
              <a:t>algoritmik</a:t>
            </a:r>
            <a:r>
              <a:rPr lang="en-US" dirty="0" smtClean="0"/>
              <a:t> </a:t>
            </a:r>
            <a:r>
              <a:rPr lang="en-US" dirty="0"/>
              <a:t>yang </a:t>
            </a:r>
            <a:r>
              <a:rPr lang="en-US" dirty="0" err="1"/>
              <a:t>berisi</a:t>
            </a:r>
            <a:r>
              <a:rPr lang="en-US" dirty="0"/>
              <a:t> </a:t>
            </a:r>
            <a:r>
              <a:rPr lang="en-US" dirty="0" err="1"/>
              <a:t>instruksi</a:t>
            </a:r>
            <a:r>
              <a:rPr lang="en-US" dirty="0"/>
              <a:t> </a:t>
            </a:r>
            <a:r>
              <a:rPr lang="en-US" dirty="0" err="1" smtClean="0"/>
              <a:t>atau</a:t>
            </a:r>
            <a:r>
              <a:rPr lang="en-US" dirty="0"/>
              <a:t> </a:t>
            </a:r>
            <a:r>
              <a:rPr lang="en-US" dirty="0" err="1" smtClean="0"/>
              <a:t>pemanggilan</a:t>
            </a:r>
            <a:r>
              <a:rPr lang="en-US" dirty="0" smtClean="0"/>
              <a:t> </a:t>
            </a:r>
            <a:r>
              <a:rPr lang="en-US" dirty="0" err="1"/>
              <a:t>aksi</a:t>
            </a:r>
            <a:r>
              <a:rPr lang="en-US" dirty="0"/>
              <a:t>.</a:t>
            </a:r>
          </a:p>
          <a:p>
            <a:r>
              <a:rPr lang="en-US" dirty="0" err="1"/>
              <a:t>Teks</a:t>
            </a:r>
            <a:r>
              <a:rPr lang="en-US" dirty="0"/>
              <a:t> </a:t>
            </a:r>
            <a:r>
              <a:rPr lang="en-US" dirty="0" err="1"/>
              <a:t>algoritma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berupa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– </a:t>
            </a:r>
            <a:r>
              <a:rPr lang="en-US" dirty="0" err="1"/>
              <a:t>Instruksi</a:t>
            </a:r>
            <a:r>
              <a:rPr lang="en-US" dirty="0"/>
              <a:t> </a:t>
            </a:r>
            <a:r>
              <a:rPr lang="en-US" dirty="0" err="1"/>
              <a:t>dasar</a:t>
            </a:r>
            <a:r>
              <a:rPr lang="en-US" dirty="0"/>
              <a:t>: I/O, </a:t>
            </a:r>
            <a:r>
              <a:rPr lang="en-US" dirty="0" err="1"/>
              <a:t>assigment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– Sequential statement</a:t>
            </a:r>
            <a:br>
              <a:rPr lang="en-US" dirty="0"/>
            </a:br>
            <a:r>
              <a:rPr lang="en-US" dirty="0"/>
              <a:t>– </a:t>
            </a:r>
            <a:r>
              <a:rPr lang="en-US" dirty="0" err="1"/>
              <a:t>Analisis</a:t>
            </a:r>
            <a:r>
              <a:rPr lang="en-US" dirty="0"/>
              <a:t> </a:t>
            </a:r>
            <a:r>
              <a:rPr lang="en-US" dirty="0" err="1"/>
              <a:t>kasus</a:t>
            </a:r>
            <a:r>
              <a:rPr lang="en-US" dirty="0"/>
              <a:t>/ </a:t>
            </a:r>
            <a:r>
              <a:rPr lang="en-US" dirty="0" err="1"/>
              <a:t>kondisi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– </a:t>
            </a:r>
            <a:r>
              <a:rPr lang="en-US" dirty="0" err="1"/>
              <a:t>Pengulangan</a:t>
            </a:r>
            <a:endParaRPr lang="en-US" dirty="0"/>
          </a:p>
          <a:p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teks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instruksi</a:t>
            </a:r>
            <a:r>
              <a:rPr lang="en-US" dirty="0"/>
              <a:t> </a:t>
            </a:r>
            <a:r>
              <a:rPr lang="en-US" dirty="0" err="1"/>
              <a:t>kecuali</a:t>
            </a:r>
            <a:r>
              <a:rPr lang="en-US" dirty="0"/>
              <a:t> </a:t>
            </a:r>
            <a:r>
              <a:rPr lang="en-US" dirty="0" err="1"/>
              <a:t>komentar</a:t>
            </a:r>
            <a:r>
              <a:rPr lang="en-US" dirty="0"/>
              <a:t> yang </a:t>
            </a:r>
            <a:r>
              <a:rPr lang="en-US" dirty="0" err="1"/>
              <a:t>ditandai</a:t>
            </a:r>
            <a:r>
              <a:rPr lang="en-US" dirty="0"/>
              <a:t> { }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9513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1067</TotalTime>
  <Words>1259</Words>
  <Application>Microsoft Office PowerPoint</Application>
  <PresentationFormat>Widescreen</PresentationFormat>
  <Paragraphs>320</Paragraphs>
  <Slides>35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8" baseType="lpstr">
      <vt:lpstr>Arial</vt:lpstr>
      <vt:lpstr>Cabin</vt:lpstr>
      <vt:lpstr>Calibri</vt:lpstr>
      <vt:lpstr>Calibri Light</vt:lpstr>
      <vt:lpstr>Cambria</vt:lpstr>
      <vt:lpstr>Courier New</vt:lpstr>
      <vt:lpstr>Noto Sans Symbols</vt:lpstr>
      <vt:lpstr>Quattrocento Sans</vt:lpstr>
      <vt:lpstr>Segoe UI</vt:lpstr>
      <vt:lpstr>Segoe UI Black</vt:lpstr>
      <vt:lpstr>Tahoma</vt:lpstr>
      <vt:lpstr>Wingdings</vt:lpstr>
      <vt:lpstr>Office Theme</vt:lpstr>
      <vt:lpstr>Dasar Pemrograman</vt:lpstr>
      <vt:lpstr>Outline DasPro</vt:lpstr>
      <vt:lpstr>Review Pertemuan 2 – Notasi Algoritmik</vt:lpstr>
      <vt:lpstr>Review</vt:lpstr>
      <vt:lpstr>Notasi Algoritmik</vt:lpstr>
      <vt:lpstr>Contoh Notasi Algoritmik</vt:lpstr>
      <vt:lpstr>Judul</vt:lpstr>
      <vt:lpstr>Kamus</vt:lpstr>
      <vt:lpstr>Algoritma</vt:lpstr>
      <vt:lpstr>Komentar</vt:lpstr>
      <vt:lpstr>Koding</vt:lpstr>
      <vt:lpstr>Notasi Algoritmik</vt:lpstr>
      <vt:lpstr>Perintah Dasar</vt:lpstr>
      <vt:lpstr>Variabel</vt:lpstr>
      <vt:lpstr>Penulisan Variabel (1)</vt:lpstr>
      <vt:lpstr>Penulisan Variabel (2)</vt:lpstr>
      <vt:lpstr>Penulisan Variabel (3)</vt:lpstr>
      <vt:lpstr>Penulisan Variabel (4)</vt:lpstr>
      <vt:lpstr>Input/ Output</vt:lpstr>
      <vt:lpstr>Character escape</vt:lpstr>
      <vt:lpstr>Konstanta</vt:lpstr>
      <vt:lpstr>Menggunakan Konstanta</vt:lpstr>
      <vt:lpstr>Perintah Dasar</vt:lpstr>
      <vt:lpstr>Nilai</vt:lpstr>
      <vt:lpstr>Assignment</vt:lpstr>
      <vt:lpstr>Ekspresi</vt:lpstr>
      <vt:lpstr>Contoh Ekspresi Variabel</vt:lpstr>
      <vt:lpstr>Operator</vt:lpstr>
      <vt:lpstr>Contoh Operator</vt:lpstr>
      <vt:lpstr>Operator Boolean</vt:lpstr>
      <vt:lpstr>Tebakin gaes!</vt:lpstr>
      <vt:lpstr>Notasi Algoritmik</vt:lpstr>
      <vt:lpstr>Latihan</vt:lpstr>
      <vt:lpstr>Notasi Algoritmik No. 1</vt:lpstr>
      <vt:lpstr>Referensi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79</cp:revision>
  <dcterms:created xsi:type="dcterms:W3CDTF">2018-02-25T05:08:34Z</dcterms:created>
  <dcterms:modified xsi:type="dcterms:W3CDTF">2018-09-28T09:03:05Z</dcterms:modified>
</cp:coreProperties>
</file>