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3" r:id="rId18"/>
    <p:sldId id="272" r:id="rId19"/>
    <p:sldId id="267" r:id="rId20"/>
    <p:sldId id="268" r:id="rId21"/>
    <p:sldId id="266" r:id="rId22"/>
    <p:sldId id="271" r:id="rId23"/>
    <p:sldId id="269" r:id="rId24"/>
    <p:sldId id="27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#3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16F4A2-D677-4B50-BA0B-4ABD945BDFC8}" type="presOf" srcId="{6140B04B-B64C-4385-A943-620D62003DBA}" destId="{32A28748-492C-4001-B321-97D410D8AEA7}" srcOrd="1" destOrd="0" presId="urn:microsoft.com/office/officeart/2005/8/layout/hProcess10#3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D93C9FA6-4C5E-4FCA-A88D-70323C813D91}" type="presOf" srcId="{E5BB5C2A-1AC5-4AE9-BA4D-5FDCEA88FC79}" destId="{ABFE0E57-F395-4DE5-94E1-5C956F356B88}" srcOrd="0" destOrd="0" presId="urn:microsoft.com/office/officeart/2005/8/layout/hProcess10#3"/>
    <dgm:cxn modelId="{3941F727-408E-4043-87BB-0D35B733E702}" type="presOf" srcId="{251A6CF7-F073-48F8-9907-2F09B280EB84}" destId="{C1EE5767-966F-40CA-82D8-9FD446AD3513}" srcOrd="0" destOrd="0" presId="urn:microsoft.com/office/officeart/2005/8/layout/hProcess10#3"/>
    <dgm:cxn modelId="{C993EFDD-56D6-4D9F-9CF4-C6699FB0AC54}" type="presOf" srcId="{D82D1D83-284C-44DD-9EFD-ECE38BA4CE5A}" destId="{CC8A2AE1-A7D0-4B30-90F8-E9C2A3DD82FF}" srcOrd="0" destOrd="0" presId="urn:microsoft.com/office/officeart/2005/8/layout/hProcess10#3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ADE36284-BA13-4895-BFDA-69863648B063}" type="presOf" srcId="{6140B04B-B64C-4385-A943-620D62003DBA}" destId="{7D88BC18-F59C-422E-B048-3ABD1D0E1F14}" srcOrd="0" destOrd="0" presId="urn:microsoft.com/office/officeart/2005/8/layout/hProcess10#3"/>
    <dgm:cxn modelId="{A6812A3E-B398-4EC0-9C4E-C6538030B26B}" type="presOf" srcId="{F4FF6E25-E4BF-4A3A-A478-8ED374956B92}" destId="{9834F6CD-5280-484F-B60E-1E213A8C49AF}" srcOrd="0" destOrd="0" presId="urn:microsoft.com/office/officeart/2005/8/layout/hProcess10#3"/>
    <dgm:cxn modelId="{28E9ECF5-3BA8-4795-A225-5C420B0736EF}" type="presOf" srcId="{251A6CF7-F073-48F8-9907-2F09B280EB84}" destId="{E022EF6B-CFF5-4F11-8D9E-BF3B2E0B4C6C}" srcOrd="1" destOrd="0" presId="urn:microsoft.com/office/officeart/2005/8/layout/hProcess10#3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232F85CF-D842-4583-A493-7A13AD1F7BA1}" type="presOf" srcId="{DEBA2456-0114-419B-8831-1598B85B7E6C}" destId="{3DC81AB5-6223-4D26-B903-7D6E2F663A3B}" srcOrd="0" destOrd="0" presId="urn:microsoft.com/office/officeart/2005/8/layout/hProcess10#3"/>
    <dgm:cxn modelId="{6C1E4CD5-F5C2-4E6C-A599-9C7B491C278C}" type="presParOf" srcId="{CC8A2AE1-A7D0-4B30-90F8-E9C2A3DD82FF}" destId="{3FF2D7AC-1439-4634-8741-DF82FA267305}" srcOrd="0" destOrd="0" presId="urn:microsoft.com/office/officeart/2005/8/layout/hProcess10#3"/>
    <dgm:cxn modelId="{5DED07BB-5288-4562-A1E9-EA808BAE07F4}" type="presParOf" srcId="{3FF2D7AC-1439-4634-8741-DF82FA267305}" destId="{557DC1F0-74B2-480B-9AA7-C94AF2937C30}" srcOrd="0" destOrd="0" presId="urn:microsoft.com/office/officeart/2005/8/layout/hProcess10#3"/>
    <dgm:cxn modelId="{9A5F22B0-A555-4A44-B8D5-F3B526BD64FE}" type="presParOf" srcId="{3FF2D7AC-1439-4634-8741-DF82FA267305}" destId="{9834F6CD-5280-484F-B60E-1E213A8C49AF}" srcOrd="1" destOrd="0" presId="urn:microsoft.com/office/officeart/2005/8/layout/hProcess10#3"/>
    <dgm:cxn modelId="{3770138E-C909-46F3-80AD-9888582DE25B}" type="presParOf" srcId="{CC8A2AE1-A7D0-4B30-90F8-E9C2A3DD82FF}" destId="{C1EE5767-966F-40CA-82D8-9FD446AD3513}" srcOrd="1" destOrd="0" presId="urn:microsoft.com/office/officeart/2005/8/layout/hProcess10#3"/>
    <dgm:cxn modelId="{244C0BFD-5A41-4A4C-A5CA-5AC3A0FEF671}" type="presParOf" srcId="{C1EE5767-966F-40CA-82D8-9FD446AD3513}" destId="{E022EF6B-CFF5-4F11-8D9E-BF3B2E0B4C6C}" srcOrd="0" destOrd="0" presId="urn:microsoft.com/office/officeart/2005/8/layout/hProcess10#3"/>
    <dgm:cxn modelId="{C0B16A49-538E-4ECD-99BD-DCFE3C5F8C8E}" type="presParOf" srcId="{CC8A2AE1-A7D0-4B30-90F8-E9C2A3DD82FF}" destId="{865F35DD-F702-4973-917E-886CA09B0D49}" srcOrd="2" destOrd="0" presId="urn:microsoft.com/office/officeart/2005/8/layout/hProcess10#3"/>
    <dgm:cxn modelId="{3243C58B-D933-4050-80D9-529DFCD126BD}" type="presParOf" srcId="{865F35DD-F702-4973-917E-886CA09B0D49}" destId="{5E5A3162-D62F-41D7-8F91-6DFCB1A86A9C}" srcOrd="0" destOrd="0" presId="urn:microsoft.com/office/officeart/2005/8/layout/hProcess10#3"/>
    <dgm:cxn modelId="{EAD77347-7F53-438C-B52B-CA99B5217DF1}" type="presParOf" srcId="{865F35DD-F702-4973-917E-886CA09B0D49}" destId="{ABFE0E57-F395-4DE5-94E1-5C956F356B88}" srcOrd="1" destOrd="0" presId="urn:microsoft.com/office/officeart/2005/8/layout/hProcess10#3"/>
    <dgm:cxn modelId="{6CBA730F-E349-491B-A682-07FDE0D58FCD}" type="presParOf" srcId="{CC8A2AE1-A7D0-4B30-90F8-E9C2A3DD82FF}" destId="{7D88BC18-F59C-422E-B048-3ABD1D0E1F14}" srcOrd="3" destOrd="0" presId="urn:microsoft.com/office/officeart/2005/8/layout/hProcess10#3"/>
    <dgm:cxn modelId="{ED03D44F-C779-48BE-AE56-7F1C5BA15981}" type="presParOf" srcId="{7D88BC18-F59C-422E-B048-3ABD1D0E1F14}" destId="{32A28748-492C-4001-B321-97D410D8AEA7}" srcOrd="0" destOrd="0" presId="urn:microsoft.com/office/officeart/2005/8/layout/hProcess10#3"/>
    <dgm:cxn modelId="{C7FA3CF4-33A0-4948-852F-1F1B5DBAF81E}" type="presParOf" srcId="{CC8A2AE1-A7D0-4B30-90F8-E9C2A3DD82FF}" destId="{3D4C0E6D-05D0-49B3-9250-CD6B4E5189F6}" srcOrd="4" destOrd="0" presId="urn:microsoft.com/office/officeart/2005/8/layout/hProcess10#3"/>
    <dgm:cxn modelId="{F43C7FE3-644C-4861-9FE1-51EA2864232C}" type="presParOf" srcId="{3D4C0E6D-05D0-49B3-9250-CD6B4E5189F6}" destId="{4D90948A-8E04-4233-ADF7-1E90F212F452}" srcOrd="0" destOrd="0" presId="urn:microsoft.com/office/officeart/2005/8/layout/hProcess10#3"/>
    <dgm:cxn modelId="{E8112C3E-B53A-4F6B-8ECF-6331C7A9B793}" type="presParOf" srcId="{3D4C0E6D-05D0-49B3-9250-CD6B4E5189F6}" destId="{3DC81AB5-6223-4D26-B903-7D6E2F663A3B}" srcOrd="1" destOrd="0" presId="urn:microsoft.com/office/officeart/2005/8/layout/hProcess10#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Estimation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Prediction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Classification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Clustering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Association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FA1C3-D2A0-4381-BDFE-288A25B936DA}" type="pres">
      <dgm:prSet presAssocID="{9BD3979D-1D58-4B42-AB99-1FB45BF8E7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0D7DDBF-AA28-4557-8BB8-C45A812C553E}" type="pres">
      <dgm:prSet presAssocID="{C0031864-8468-4A00-A133-A36FA24C30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0C8888A-33EE-424E-90E3-61E52784F128}" type="pres">
      <dgm:prSet presAssocID="{798F46A6-7FC1-483D-8F1B-B6956003CF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id-ID"/>
        </a:p>
      </dgm:t>
    </dgm:pt>
    <dgm:pt modelId="{68B06E50-C35E-4EF5-9EFB-005093727407}" type="pres">
      <dgm:prSet presAssocID="{47A2B2FC-6528-425C-BA35-4407A4DE30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FF950479-4B3B-486D-B2F7-C4FEA2528E10}" type="pres">
      <dgm:prSet presAssocID="{4501577E-2354-4A0C-919F-2E67C006A1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2C689311-CCC1-4F26-B8A6-AF5E4B87694C}" type="presOf" srcId="{014263B0-2170-48FD-8B60-37DFA78344E8}" destId="{1F0C0026-3CC9-4865-B0BC-FC7DBCF64595}" srcOrd="0" destOrd="0" presId="urn:microsoft.com/office/officeart/2005/8/layout/cycle6"/>
    <dgm:cxn modelId="{E4ABA7DB-5BC2-4E80-8B8E-C21D56393ABB}" type="presOf" srcId="{343328AC-682D-4E1D-9D69-418D948A3BEC}" destId="{1D91136C-911A-4D2F-BB5F-D79DECB50858}" srcOrd="0" destOrd="0" presId="urn:microsoft.com/office/officeart/2005/8/layout/cycle6"/>
    <dgm:cxn modelId="{5724E048-20A6-450F-9688-1F51239CDFC7}" type="presOf" srcId="{C0031864-8468-4A00-A133-A36FA24C307B}" destId="{40D7DDBF-AA28-4557-8BB8-C45A812C553E}" srcOrd="0" destOrd="0" presId="urn:microsoft.com/office/officeart/2005/8/layout/cycle6"/>
    <dgm:cxn modelId="{E55158C6-23A3-498B-8CFC-78115C651ACB}" type="presOf" srcId="{47A2B2FC-6528-425C-BA35-4407A4DE30C1}" destId="{68B06E50-C35E-4EF5-9EFB-005093727407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1B2F9AED-7A6F-45BE-8ACF-130F6AE28E34}" type="presOf" srcId="{4501577E-2354-4A0C-919F-2E67C006A1E3}" destId="{FF950479-4B3B-486D-B2F7-C4FEA2528E10}" srcOrd="0" destOrd="0" presId="urn:microsoft.com/office/officeart/2005/8/layout/cycle6"/>
    <dgm:cxn modelId="{0349CF9F-88B1-417B-AEB8-EA4554BBA75A}" type="presOf" srcId="{ABA5CEDE-2746-4A21-8E59-3E9D484D95B5}" destId="{965120F9-7510-434E-AAE3-D04167ABA3BB}" srcOrd="0" destOrd="0" presId="urn:microsoft.com/office/officeart/2005/8/layout/cycle6"/>
    <dgm:cxn modelId="{B6A68BC5-D641-4A73-8598-F435595016F2}" type="presOf" srcId="{798F46A6-7FC1-483D-8F1B-B6956003CFAA}" destId="{80C8888A-33EE-424E-90E3-61E52784F128}" srcOrd="0" destOrd="0" presId="urn:microsoft.com/office/officeart/2005/8/layout/cycle6"/>
    <dgm:cxn modelId="{23883137-259C-42F1-BAAE-ECE86CF602AC}" type="presOf" srcId="{9BD3979D-1D58-4B42-AB99-1FB45BF8E785}" destId="{6F4FA1C3-D2A0-4381-BDFE-288A25B936DA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C8244E51-F009-4B8A-9CBD-BF3E175709C7}" type="presOf" srcId="{49EC9775-F45A-44B1-8D1F-8159A68378D5}" destId="{36CE7F71-26D8-44B3-B9B7-D07E00DC3575}" srcOrd="0" destOrd="0" presId="urn:microsoft.com/office/officeart/2005/8/layout/cycle6"/>
    <dgm:cxn modelId="{9264B1F2-0DFA-44EF-A0F3-6E259CDE7C2C}" type="presOf" srcId="{4EC34444-9BE0-4477-AB40-C50DEF883443}" destId="{E22C771A-FB35-4D4F-B6F4-B7CB32147657}" srcOrd="0" destOrd="0" presId="urn:microsoft.com/office/officeart/2005/8/layout/cycle6"/>
    <dgm:cxn modelId="{D8878527-5879-4694-B874-98A1AC215498}" type="presOf" srcId="{7E267213-C640-4DAE-A928-AB69EB05E33C}" destId="{DD9BA5DB-6A48-475B-8CFF-14A8EC78B08C}" srcOrd="0" destOrd="0" presId="urn:microsoft.com/office/officeart/2005/8/layout/cycle6"/>
    <dgm:cxn modelId="{7B73CE32-55F8-4FF5-966C-18EC22AF64E8}" type="presParOf" srcId="{965120F9-7510-434E-AAE3-D04167ABA3BB}" destId="{6F4FA1C3-D2A0-4381-BDFE-288A25B936DA}" srcOrd="0" destOrd="0" presId="urn:microsoft.com/office/officeart/2005/8/layout/cycle6"/>
    <dgm:cxn modelId="{E162BC93-786C-4826-ADEB-63296B3A2570}" type="presParOf" srcId="{965120F9-7510-434E-AAE3-D04167ABA3BB}" destId="{FD575DF7-1EBE-4AA1-8D49-E60F8BEA2E05}" srcOrd="1" destOrd="0" presId="urn:microsoft.com/office/officeart/2005/8/layout/cycle6"/>
    <dgm:cxn modelId="{6CFDF57F-0974-4098-B8A4-6174C0D9F664}" type="presParOf" srcId="{965120F9-7510-434E-AAE3-D04167ABA3BB}" destId="{1D91136C-911A-4D2F-BB5F-D79DECB50858}" srcOrd="2" destOrd="0" presId="urn:microsoft.com/office/officeart/2005/8/layout/cycle6"/>
    <dgm:cxn modelId="{E54CB614-1AEF-46D5-8AA7-1B3A7E2E1D9B}" type="presParOf" srcId="{965120F9-7510-434E-AAE3-D04167ABA3BB}" destId="{40D7DDBF-AA28-4557-8BB8-C45A812C553E}" srcOrd="3" destOrd="0" presId="urn:microsoft.com/office/officeart/2005/8/layout/cycle6"/>
    <dgm:cxn modelId="{1724A657-09A9-4D10-A9AA-FB5F4B5D4B48}" type="presParOf" srcId="{965120F9-7510-434E-AAE3-D04167ABA3BB}" destId="{8DB542D2-61F8-448E-9F65-A8DCA4615B45}" srcOrd="4" destOrd="0" presId="urn:microsoft.com/office/officeart/2005/8/layout/cycle6"/>
    <dgm:cxn modelId="{6592BB79-664F-47DA-B8DC-B78A8918541E}" type="presParOf" srcId="{965120F9-7510-434E-AAE3-D04167ABA3BB}" destId="{DD9BA5DB-6A48-475B-8CFF-14A8EC78B08C}" srcOrd="5" destOrd="0" presId="urn:microsoft.com/office/officeart/2005/8/layout/cycle6"/>
    <dgm:cxn modelId="{3EB8E037-F632-452A-89CF-5999A682964F}" type="presParOf" srcId="{965120F9-7510-434E-AAE3-D04167ABA3BB}" destId="{80C8888A-33EE-424E-90E3-61E52784F128}" srcOrd="6" destOrd="0" presId="urn:microsoft.com/office/officeart/2005/8/layout/cycle6"/>
    <dgm:cxn modelId="{09EEAB24-5A9C-496F-B30F-A95CD65BA546}" type="presParOf" srcId="{965120F9-7510-434E-AAE3-D04167ABA3BB}" destId="{6DF1AEA0-0F94-4A68-98BB-BB387A7BFE5C}" srcOrd="7" destOrd="0" presId="urn:microsoft.com/office/officeart/2005/8/layout/cycle6"/>
    <dgm:cxn modelId="{A0026DD1-E499-4D39-B637-0068EEB79E44}" type="presParOf" srcId="{965120F9-7510-434E-AAE3-D04167ABA3BB}" destId="{E22C771A-FB35-4D4F-B6F4-B7CB32147657}" srcOrd="8" destOrd="0" presId="urn:microsoft.com/office/officeart/2005/8/layout/cycle6"/>
    <dgm:cxn modelId="{9D23BA02-152F-434E-9CF1-C406C8A31241}" type="presParOf" srcId="{965120F9-7510-434E-AAE3-D04167ABA3BB}" destId="{68B06E50-C35E-4EF5-9EFB-005093727407}" srcOrd="9" destOrd="0" presId="urn:microsoft.com/office/officeart/2005/8/layout/cycle6"/>
    <dgm:cxn modelId="{72759EEA-BFE5-4E0B-8124-B81BCDFA9016}" type="presParOf" srcId="{965120F9-7510-434E-AAE3-D04167ABA3BB}" destId="{A56549AB-82C6-4D57-95B3-8AB97E5D2245}" srcOrd="10" destOrd="0" presId="urn:microsoft.com/office/officeart/2005/8/layout/cycle6"/>
    <dgm:cxn modelId="{7EB34E8F-A983-44C6-BC1F-27B4F6D8A1A5}" type="presParOf" srcId="{965120F9-7510-434E-AAE3-D04167ABA3BB}" destId="{1F0C0026-3CC9-4865-B0BC-FC7DBCF64595}" srcOrd="11" destOrd="0" presId="urn:microsoft.com/office/officeart/2005/8/layout/cycle6"/>
    <dgm:cxn modelId="{66D9CB09-231E-461C-9FDD-F278029F74A9}" type="presParOf" srcId="{965120F9-7510-434E-AAE3-D04167ABA3BB}" destId="{FF950479-4B3B-486D-B2F7-C4FEA2528E10}" srcOrd="12" destOrd="0" presId="urn:microsoft.com/office/officeart/2005/8/layout/cycle6"/>
    <dgm:cxn modelId="{F17E16E1-AB36-4FCC-9AD0-8B231B8F8315}" type="presParOf" srcId="{965120F9-7510-434E-AAE3-D04167ABA3BB}" destId="{5F684757-582C-4583-AFE0-996875EB0AC4}" srcOrd="13" destOrd="0" presId="urn:microsoft.com/office/officeart/2005/8/layout/cycle6"/>
    <dgm:cxn modelId="{058BF233-4500-4AC0-8E5B-F672CFA448F3}" type="presParOf" srcId="{965120F9-7510-434E-AAE3-D04167ABA3BB}" destId="{36CE7F71-26D8-44B3-B9B7-D07E00DC3575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3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43DA-EAAB-48D3-A656-C98ACE98DD4E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Definisi</a:t>
            </a:r>
            <a:r>
              <a:rPr lang="en-US" dirty="0" smtClean="0">
                <a:solidFill>
                  <a:schemeClr val="bg1"/>
                </a:solidFill>
              </a:rPr>
              <a:t> Data Mining (1)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Mining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 (Witten, 2011),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/semi </a:t>
            </a:r>
            <a:r>
              <a:rPr lang="en-US" dirty="0" err="1" smtClean="0"/>
              <a:t>otomatis</a:t>
            </a:r>
            <a:r>
              <a:rPr lang="en-US" dirty="0" smtClean="0"/>
              <a:t>.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Mining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pengumpulan,pemakaian</a:t>
            </a:r>
            <a:r>
              <a:rPr lang="en-US" dirty="0" smtClean="0"/>
              <a:t> data </a:t>
            </a:r>
            <a:r>
              <a:rPr lang="en-US" dirty="0" err="1" smtClean="0"/>
              <a:t>historis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keteraturan</a:t>
            </a:r>
            <a:r>
              <a:rPr lang="en-US" dirty="0" smtClean="0"/>
              <a:t>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dataset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(Budi Santosa,2007).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Definisi</a:t>
            </a:r>
            <a:r>
              <a:rPr lang="en-US" dirty="0" smtClean="0">
                <a:solidFill>
                  <a:schemeClr val="bg1"/>
                </a:solidFill>
              </a:rPr>
              <a:t> Data Mining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</a:t>
            </a:r>
            <a:r>
              <a:rPr lang="en-US" dirty="0" smtClean="0"/>
              <a:t>he analysis of (often large) observational data sets </a:t>
            </a:r>
            <a:r>
              <a:rPr lang="en-US" dirty="0" smtClean="0">
                <a:solidFill>
                  <a:srgbClr val="C00000"/>
                </a:solidFill>
              </a:rPr>
              <a:t>to find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unsuspected relationships</a:t>
            </a:r>
            <a:r>
              <a:rPr lang="en-US" dirty="0" smtClean="0"/>
              <a:t> and to </a:t>
            </a:r>
            <a:r>
              <a:rPr lang="en-US" dirty="0" smtClean="0">
                <a:solidFill>
                  <a:srgbClr val="C00000"/>
                </a:solidFill>
              </a:rPr>
              <a:t>summarize the data</a:t>
            </a:r>
            <a:r>
              <a:rPr lang="en-US" dirty="0" smtClean="0"/>
              <a:t> in novel ways that are</a:t>
            </a:r>
            <a:r>
              <a:rPr lang="id-ID" dirty="0" smtClean="0"/>
              <a:t> </a:t>
            </a:r>
            <a:r>
              <a:rPr lang="en-US" dirty="0" smtClean="0"/>
              <a:t>both understandable and useful to the data owner </a:t>
            </a:r>
            <a:r>
              <a:rPr lang="en-US" i="1" dirty="0" smtClean="0"/>
              <a:t>(Han</a:t>
            </a:r>
            <a:r>
              <a:rPr lang="id-ID" i="1" dirty="0" smtClean="0"/>
              <a:t> &amp; Kamber, 2001</a:t>
            </a:r>
            <a:r>
              <a:rPr lang="en-US" i="1" dirty="0" smtClean="0"/>
              <a:t>).</a:t>
            </a:r>
          </a:p>
          <a:p>
            <a:r>
              <a:rPr lang="id-ID" dirty="0" smtClean="0"/>
              <a:t>T</a:t>
            </a:r>
            <a:r>
              <a:rPr lang="en-US" dirty="0" smtClean="0"/>
              <a:t>he process of </a:t>
            </a:r>
            <a:r>
              <a:rPr lang="en-US" dirty="0" smtClean="0">
                <a:solidFill>
                  <a:srgbClr val="C00000"/>
                </a:solidFill>
              </a:rPr>
              <a:t>discovering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meaningful new correlations, patterns and trends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by sifting through large amounts of</a:t>
            </a:r>
            <a:r>
              <a:rPr lang="id-ID" dirty="0" smtClean="0"/>
              <a:t> </a:t>
            </a:r>
            <a:r>
              <a:rPr lang="en-US" dirty="0" smtClean="0"/>
              <a:t>data stored in repositories, using pattern recognition technologies as well as statistical</a:t>
            </a:r>
            <a:r>
              <a:rPr lang="id-ID" dirty="0" smtClean="0"/>
              <a:t> and mathematical techniques </a:t>
            </a:r>
            <a:r>
              <a:rPr lang="id-ID" i="1" dirty="0" smtClean="0"/>
              <a:t>(Gartner Group)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Kebutuhan</a:t>
            </a:r>
            <a:r>
              <a:rPr lang="en-US" dirty="0" smtClean="0">
                <a:solidFill>
                  <a:schemeClr val="bg1"/>
                </a:solidFill>
              </a:rPr>
              <a:t>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Ledakan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2.1 </a:t>
            </a:r>
            <a:r>
              <a:rPr lang="en-US" dirty="0" err="1" smtClean="0">
                <a:solidFill>
                  <a:schemeClr val="bg1"/>
                </a:solidFill>
              </a:rPr>
              <a:t>Ledakan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Pertumbuhan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terabytes (1tb= 10</a:t>
            </a:r>
            <a:r>
              <a:rPr lang="en-US" baseline="30000" dirty="0" smtClean="0"/>
              <a:t>12</a:t>
            </a:r>
            <a:r>
              <a:rPr lang="en-US" dirty="0" smtClean="0"/>
              <a:t>bytes = 1000 </a:t>
            </a:r>
            <a:r>
              <a:rPr lang="en-US" dirty="0" err="1" smtClean="0"/>
              <a:t>gbytes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Koleksi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Tool </a:t>
            </a:r>
            <a:r>
              <a:rPr lang="en-US" dirty="0" err="1" smtClean="0"/>
              <a:t>pengumpul</a:t>
            </a:r>
            <a:r>
              <a:rPr lang="en-US" dirty="0" smtClean="0"/>
              <a:t> data </a:t>
            </a:r>
            <a:r>
              <a:rPr lang="en-US" dirty="0" err="1" smtClean="0"/>
              <a:t>otomatis</a:t>
            </a:r>
            <a:endParaRPr lang="en-US" dirty="0" smtClean="0"/>
          </a:p>
          <a:p>
            <a:pPr lvl="2"/>
            <a:r>
              <a:rPr lang="en-US" dirty="0" smtClean="0"/>
              <a:t>Database System</a:t>
            </a:r>
          </a:p>
          <a:p>
            <a:pPr lvl="2"/>
            <a:r>
              <a:rPr lang="en-US" dirty="0" smtClean="0"/>
              <a:t>Web</a:t>
            </a:r>
          </a:p>
          <a:p>
            <a:pPr lvl="2"/>
            <a:r>
              <a:rPr lang="en-US" dirty="0" smtClean="0"/>
              <a:t>Media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Data yang </a:t>
            </a:r>
            <a:r>
              <a:rPr lang="en-US" dirty="0" err="1" smtClean="0"/>
              <a:t>melimpah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: </a:t>
            </a:r>
            <a:r>
              <a:rPr lang="en-US" dirty="0" err="1" smtClean="0"/>
              <a:t>web,e-commerce,transaksi,stock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Iptek</a:t>
            </a:r>
            <a:r>
              <a:rPr lang="en-US" dirty="0" smtClean="0"/>
              <a:t> : </a:t>
            </a:r>
            <a:r>
              <a:rPr lang="en-US" dirty="0" err="1" smtClean="0"/>
              <a:t>Pengindra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Jauh,Bioinformatics,simulasi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: </a:t>
            </a:r>
            <a:r>
              <a:rPr lang="en-US" dirty="0" err="1" smtClean="0"/>
              <a:t>berita,camera</a:t>
            </a:r>
            <a:r>
              <a:rPr lang="en-US" dirty="0" smtClean="0"/>
              <a:t> digital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2.2 </a:t>
            </a:r>
            <a:r>
              <a:rPr lang="en-US" dirty="0" err="1" smtClean="0">
                <a:solidFill>
                  <a:schemeClr val="bg1"/>
                </a:solidFill>
              </a:rPr>
              <a:t>Kebutuhan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otomatis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besar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2.3 </a:t>
            </a: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Kebutuhan</a:t>
            </a:r>
            <a:r>
              <a:rPr lang="en-US" dirty="0" smtClean="0">
                <a:solidFill>
                  <a:schemeClr val="bg1"/>
                </a:solidFill>
              </a:rPr>
              <a:t>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Long Baseline </a:t>
            </a:r>
            <a:r>
              <a:rPr lang="en-US" dirty="0" err="1" smtClean="0"/>
              <a:t>Interferometry</a:t>
            </a:r>
            <a:r>
              <a:rPr lang="en-US" dirty="0" smtClean="0"/>
              <a:t> (VLBI)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, </a:t>
            </a:r>
            <a:r>
              <a:rPr lang="en-US" dirty="0" err="1" smtClean="0"/>
              <a:t>mempunyai</a:t>
            </a:r>
            <a:r>
              <a:rPr lang="en-US" dirty="0" smtClean="0"/>
              <a:t> 16 </a:t>
            </a:r>
            <a:r>
              <a:rPr lang="en-US" dirty="0" err="1" smtClean="0"/>
              <a:t>teleskop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data </a:t>
            </a:r>
            <a:r>
              <a:rPr lang="en-US" dirty="0" err="1" smtClean="0"/>
              <a:t>teleskop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data </a:t>
            </a:r>
            <a:r>
              <a:rPr lang="en-US" dirty="0" err="1" smtClean="0"/>
              <a:t>astronomi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 Gigabit/</a:t>
            </a:r>
            <a:r>
              <a:rPr lang="en-US" dirty="0" err="1" smtClean="0"/>
              <a:t>detik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&amp; T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milyaran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/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Google </a:t>
            </a:r>
            <a:r>
              <a:rPr lang="en-US" i="1" dirty="0" smtClean="0"/>
              <a:t>searches</a:t>
            </a:r>
            <a:r>
              <a:rPr lang="en-US" dirty="0" smtClean="0"/>
              <a:t> </a:t>
            </a:r>
            <a:r>
              <a:rPr lang="en-US" dirty="0" err="1" smtClean="0"/>
              <a:t>milyaran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(</a:t>
            </a:r>
            <a:r>
              <a:rPr lang="en-US" dirty="0" err="1" smtClean="0"/>
              <a:t>ratusan</a:t>
            </a:r>
            <a:r>
              <a:rPr lang="en-US" dirty="0" smtClean="0"/>
              <a:t> TB).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Ilmu-ilmu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dg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5" t="22642" r="36719" b="19137"/>
          <a:stretch>
            <a:fillRect/>
          </a:stretch>
        </p:blipFill>
        <p:spPr bwMode="auto">
          <a:xfrm>
            <a:off x="533400" y="1600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Ilmu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ilmu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dg Data Mining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Statistics: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Machine learning: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program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(learning),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 Data Mining</a:t>
            </a:r>
          </a:p>
          <a:p>
            <a:r>
              <a:rPr lang="en-US" dirty="0" smtClean="0"/>
              <a:t>Knowledge Discovery: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penemuan,termasuk</a:t>
            </a:r>
            <a:r>
              <a:rPr lang="en-US" dirty="0" smtClean="0"/>
              <a:t> </a:t>
            </a:r>
            <a:r>
              <a:rPr lang="en-US" dirty="0" err="1" smtClean="0"/>
              <a:t>pembersihan</a:t>
            </a:r>
            <a:r>
              <a:rPr lang="en-US" dirty="0" smtClean="0"/>
              <a:t> data, learning,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endParaRPr lang="en-US" dirty="0" smtClean="0"/>
          </a:p>
          <a:p>
            <a:r>
              <a:rPr lang="en-US" dirty="0" smtClean="0"/>
              <a:t>Data Mining:</a:t>
            </a:r>
          </a:p>
          <a:p>
            <a:pPr>
              <a:buNone/>
            </a:pPr>
            <a:r>
              <a:rPr lang="en-US" dirty="0" smtClean="0"/>
              <a:t>	focus pd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pola-pola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Ilmu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ilmu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dg Data Mining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Proses Utama pada Data Mining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147794"/>
              </p:ext>
            </p:extLst>
          </p:nvPr>
        </p:nvGraphicFramePr>
        <p:xfrm>
          <a:off x="304800" y="19812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3.Ilmu-ilmu yang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dg Data Mining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Knowledge Discovery Process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594" t="34501" r="36719" b="11590"/>
          <a:stretch>
            <a:fillRect/>
          </a:stretch>
        </p:blipFill>
        <p:spPr bwMode="auto">
          <a:xfrm>
            <a:off x="685800" y="2286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Pendahuluan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Definisi</a:t>
            </a:r>
            <a:r>
              <a:rPr lang="en-US" dirty="0" smtClean="0"/>
              <a:t>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Kebutuhan</a:t>
            </a:r>
            <a:r>
              <a:rPr lang="en-US" dirty="0" smtClean="0"/>
              <a:t>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Ilmu-ilmu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Teknik-teknik</a:t>
            </a:r>
            <a:r>
              <a:rPr lang="en-US" dirty="0" smtClean="0"/>
              <a:t>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 yang </a:t>
            </a:r>
            <a:r>
              <a:rPr lang="en-US" dirty="0" err="1" smtClean="0"/>
              <a:t>digunakan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3.Ilmu-ilmu yang </a:t>
            </a:r>
            <a:r>
              <a:rPr lang="en-US" sz="3200" dirty="0" err="1" smtClean="0">
                <a:solidFill>
                  <a:schemeClr val="bg1"/>
                </a:solidFill>
              </a:rPr>
              <a:t>berkaitan</a:t>
            </a:r>
            <a:r>
              <a:rPr lang="en-US" sz="3200" dirty="0" smtClean="0">
                <a:solidFill>
                  <a:schemeClr val="bg1"/>
                </a:solidFill>
              </a:rPr>
              <a:t> dg Data Mining (3)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smtClean="0"/>
              <a:t>Knowledge Discovery and Business Intelligence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63" t="16842" r="4211" b="10175"/>
          <a:stretch>
            <a:fillRect/>
          </a:stretch>
        </p:blipFill>
        <p:spPr bwMode="auto">
          <a:xfrm>
            <a:off x="381000" y="18288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dirty="0" err="1" smtClean="0">
                <a:solidFill>
                  <a:schemeClr val="bg1"/>
                </a:solidFill>
              </a:rPr>
              <a:t>Teknik-teknik</a:t>
            </a:r>
            <a:r>
              <a:rPr lang="en-US" dirty="0" smtClean="0">
                <a:solidFill>
                  <a:schemeClr val="bg1"/>
                </a:solidFill>
              </a:rPr>
              <a:t> Database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1960s: Data collection, database creation, network DBMS </a:t>
            </a:r>
          </a:p>
          <a:p>
            <a:r>
              <a:rPr lang="en-US" dirty="0" smtClean="0"/>
              <a:t>1970s: model data </a:t>
            </a:r>
            <a:r>
              <a:rPr lang="en-US" dirty="0" err="1" smtClean="0"/>
              <a:t>relasional</a:t>
            </a:r>
            <a:r>
              <a:rPr lang="en-US" dirty="0" smtClean="0"/>
              <a:t>, </a:t>
            </a:r>
            <a:r>
              <a:rPr lang="en-US" dirty="0" err="1" smtClean="0"/>
              <a:t>implementasi</a:t>
            </a:r>
            <a:r>
              <a:rPr lang="en-US" dirty="0" smtClean="0"/>
              <a:t> DBMS </a:t>
            </a:r>
            <a:r>
              <a:rPr lang="en-US" dirty="0" err="1" smtClean="0"/>
              <a:t>Relasional</a:t>
            </a:r>
            <a:endParaRPr lang="en-US" dirty="0" smtClean="0"/>
          </a:p>
          <a:p>
            <a:r>
              <a:rPr lang="en-US" dirty="0" smtClean="0"/>
              <a:t>1980s: </a:t>
            </a:r>
          </a:p>
          <a:p>
            <a:pPr lvl="1"/>
            <a:r>
              <a:rPr lang="en-US" dirty="0" smtClean="0"/>
              <a:t>RDBMS, advanced data models (extended-relational, OO, deductive) </a:t>
            </a:r>
          </a:p>
          <a:p>
            <a:pPr lvl="1"/>
            <a:r>
              <a:rPr lang="en-US" dirty="0" smtClean="0"/>
              <a:t> Application-oriented DBMS (spatial, scientific, engineering, etc.) </a:t>
            </a:r>
          </a:p>
          <a:p>
            <a:r>
              <a:rPr lang="en-US" dirty="0" smtClean="0"/>
              <a:t>1990s: Data mining, data warehousing, database multimedia, </a:t>
            </a:r>
            <a:r>
              <a:rPr lang="en-US" dirty="0" err="1" smtClean="0"/>
              <a:t>dan</a:t>
            </a:r>
            <a:r>
              <a:rPr lang="en-US" dirty="0" smtClean="0"/>
              <a:t> database Web </a:t>
            </a:r>
          </a:p>
          <a:p>
            <a:r>
              <a:rPr lang="en-US" dirty="0" smtClean="0"/>
              <a:t>2000s: </a:t>
            </a:r>
          </a:p>
          <a:p>
            <a:pPr lvl="1"/>
            <a:r>
              <a:rPr lang="en-US" dirty="0" err="1" smtClean="0"/>
              <a:t>Manajemen</a:t>
            </a:r>
            <a:r>
              <a:rPr lang="en-US" dirty="0" smtClean="0"/>
              <a:t> data Stream </a:t>
            </a:r>
            <a:r>
              <a:rPr lang="en-US" dirty="0" err="1" smtClean="0"/>
              <a:t>dan</a:t>
            </a:r>
            <a:r>
              <a:rPr lang="en-US" dirty="0" smtClean="0"/>
              <a:t> mining </a:t>
            </a:r>
          </a:p>
          <a:p>
            <a:pPr lvl="1"/>
            <a:r>
              <a:rPr lang="en-US" dirty="0" smtClean="0"/>
              <a:t>Data Mining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aplikasinya</a:t>
            </a:r>
            <a:endParaRPr lang="en-US" dirty="0" smtClean="0"/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Web (XML, data integration) </a:t>
            </a:r>
          </a:p>
          <a:p>
            <a:pPr lvl="1"/>
            <a:r>
              <a:rPr lang="en-US" dirty="0" smtClean="0"/>
              <a:t>Global information systems (GIS)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dirty="0" err="1" smtClean="0">
                <a:solidFill>
                  <a:schemeClr val="bg1"/>
                </a:solidFill>
              </a:rPr>
              <a:t>Penerapan</a:t>
            </a:r>
            <a:r>
              <a:rPr lang="en-US" dirty="0" smtClean="0">
                <a:solidFill>
                  <a:schemeClr val="bg1"/>
                </a:solidFill>
              </a:rPr>
              <a:t> Data Mining (1)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E-Commerce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Amazon </a:t>
            </a:r>
            <a:r>
              <a:rPr lang="en-US" dirty="0" err="1" smtClean="0"/>
              <a:t>tentang</a:t>
            </a:r>
            <a:r>
              <a:rPr lang="en-US" dirty="0" smtClean="0"/>
              <a:t> data mining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disarankan</a:t>
            </a:r>
            <a:r>
              <a:rPr lang="en-US" dirty="0" smtClean="0"/>
              <a:t> pula </a:t>
            </a:r>
            <a:r>
              <a:rPr lang="en-US" dirty="0" err="1" smtClean="0"/>
              <a:t>buku-buku</a:t>
            </a:r>
            <a:r>
              <a:rPr lang="en-US" dirty="0" smtClean="0"/>
              <a:t> lain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Amazon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clustering </a:t>
            </a:r>
            <a:r>
              <a:rPr lang="en-US" dirty="0" err="1" smtClean="0"/>
              <a:t>terhadap</a:t>
            </a:r>
            <a:r>
              <a:rPr lang="en-US" dirty="0" smtClean="0"/>
              <a:t> data </a:t>
            </a:r>
            <a:r>
              <a:rPr lang="en-US" dirty="0" err="1" smtClean="0"/>
              <a:t>buku-buku-buku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Diberikan</a:t>
            </a:r>
            <a:r>
              <a:rPr lang="en-US" dirty="0" smtClean="0"/>
              <a:t> data microarray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, </a:t>
            </a:r>
            <a:r>
              <a:rPr lang="en-US" dirty="0" err="1" smtClean="0"/>
              <a:t>bisakah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diderita</a:t>
            </a:r>
            <a:r>
              <a:rPr lang="en-US" dirty="0" smtClean="0"/>
              <a:t>?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treatment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?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treatment </a:t>
            </a:r>
            <a:r>
              <a:rPr lang="en-US" dirty="0" err="1" smtClean="0"/>
              <a:t>terbaik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marketing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target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re-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dirty="0" err="1" smtClean="0">
                <a:solidFill>
                  <a:schemeClr val="bg1"/>
                </a:solidFill>
              </a:rPr>
              <a:t>Penerapan</a:t>
            </a:r>
            <a:r>
              <a:rPr lang="en-US" dirty="0" smtClean="0">
                <a:solidFill>
                  <a:schemeClr val="bg1"/>
                </a:solidFill>
              </a:rPr>
              <a:t> Data Mining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kedepan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perfomansi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data-data </a:t>
            </a:r>
            <a:r>
              <a:rPr lang="en-US" dirty="0" err="1" smtClean="0"/>
              <a:t>ekonomi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diopname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semen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permintaan</a:t>
            </a:r>
            <a:r>
              <a:rPr lang="en-US" dirty="0" smtClean="0"/>
              <a:t> semen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tahun-tahun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tornado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radar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atmosfir</a:t>
            </a:r>
            <a:r>
              <a:rPr lang="en-US" dirty="0" smtClean="0"/>
              <a:t> yang lain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dirty="0" err="1" smtClean="0">
                <a:solidFill>
                  <a:schemeClr val="bg1"/>
                </a:solidFill>
              </a:rPr>
              <a:t>Tool,software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utk</a:t>
            </a:r>
            <a:r>
              <a:rPr lang="en-US" dirty="0" smtClean="0">
                <a:solidFill>
                  <a:schemeClr val="bg1"/>
                </a:solidFill>
              </a:rPr>
              <a:t>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MATLAB</a:t>
            </a:r>
          </a:p>
          <a:p>
            <a:r>
              <a:rPr lang="en-US" dirty="0" smtClean="0"/>
              <a:t>RAPID MINER</a:t>
            </a:r>
          </a:p>
          <a:p>
            <a:r>
              <a:rPr lang="en-US" dirty="0" smtClean="0"/>
              <a:t>ORACLE</a:t>
            </a:r>
          </a:p>
          <a:p>
            <a:r>
              <a:rPr lang="en-US" dirty="0" smtClean="0"/>
              <a:t>INFORMIX</a:t>
            </a:r>
          </a:p>
          <a:p>
            <a:r>
              <a:rPr lang="en-US" dirty="0" smtClean="0"/>
              <a:t>SYBASE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 smtClean="0">
                <a:solidFill>
                  <a:schemeClr val="bg1"/>
                </a:solidFill>
              </a:rPr>
              <a:t>Peran Utama Data Mining</a:t>
            </a:r>
            <a:br>
              <a:rPr lang="id-ID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8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43370214"/>
              </p:ext>
            </p:extLst>
          </p:nvPr>
        </p:nvGraphicFramePr>
        <p:xfrm>
          <a:off x="3581400" y="144780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12" y="190500"/>
            <a:ext cx="8561387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 itu Data Mining?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5276850" cy="5181600"/>
          </a:xfrm>
        </p:spPr>
        <p:txBody>
          <a:bodyPr>
            <a:normAutofit lnSpcReduction="10000"/>
          </a:bodyPr>
          <a:lstStyle/>
          <a:p>
            <a:r>
              <a:rPr lang="id-ID" sz="2700" dirty="0" smtClean="0"/>
              <a:t>Disiplin </a:t>
            </a:r>
            <a:r>
              <a:rPr lang="id-ID" sz="2700" dirty="0"/>
              <a:t>ilmu yang mempelajari </a:t>
            </a:r>
            <a:r>
              <a:rPr lang="id-ID" sz="2700" dirty="0">
                <a:solidFill>
                  <a:srgbClr val="C00000"/>
                </a:solidFill>
              </a:rPr>
              <a:t>metode untuk </a:t>
            </a:r>
            <a:r>
              <a:rPr lang="id-ID" sz="2700" dirty="0" err="1">
                <a:solidFill>
                  <a:srgbClr val="C00000"/>
                </a:solidFill>
              </a:rPr>
              <a:t>mengekstrak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id-ID" sz="2700" dirty="0" smtClean="0"/>
              <a:t>pengetahuan </a:t>
            </a:r>
            <a:r>
              <a:rPr lang="id-ID" sz="2700" dirty="0"/>
              <a:t>atau </a:t>
            </a:r>
            <a:r>
              <a:rPr lang="id-ID" sz="2700" dirty="0">
                <a:solidFill>
                  <a:srgbClr val="C00000"/>
                </a:solidFill>
              </a:rPr>
              <a:t>menemukan pola</a:t>
            </a:r>
            <a:r>
              <a:rPr lang="id-ID" sz="2700" dirty="0"/>
              <a:t> </a:t>
            </a:r>
            <a:r>
              <a:rPr lang="id-ID" sz="2700" dirty="0" smtClean="0"/>
              <a:t>dari </a:t>
            </a:r>
            <a:r>
              <a:rPr lang="id-ID" sz="2700" dirty="0" err="1"/>
              <a:t>suatu</a:t>
            </a:r>
            <a:r>
              <a:rPr lang="id-ID" sz="2700" dirty="0"/>
              <a:t> </a:t>
            </a:r>
            <a:r>
              <a:rPr lang="id-ID" sz="2700" dirty="0" smtClean="0"/>
              <a:t>data</a:t>
            </a:r>
            <a:endParaRPr lang="id-ID" sz="2700" dirty="0"/>
          </a:p>
          <a:p>
            <a:pPr marL="91916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Data</a:t>
            </a:r>
            <a:r>
              <a:rPr lang="en-US" sz="2000" dirty="0"/>
              <a:t>: </a:t>
            </a:r>
            <a:r>
              <a:rPr lang="id-ID" sz="2000" dirty="0"/>
              <a:t>fakta yang terekam </a:t>
            </a:r>
            <a:r>
              <a:rPr lang="id-ID" sz="2000" dirty="0" smtClean="0"/>
              <a:t>dan tidak membawa arti</a:t>
            </a:r>
            <a:endParaRPr lang="id-ID" sz="2000" dirty="0"/>
          </a:p>
          <a:p>
            <a:pPr marL="919162" lvl="1" indent="-457200">
              <a:buFont typeface="+mj-lt"/>
              <a:buAutoNum type="arabicPeriod"/>
            </a:pPr>
            <a:r>
              <a:rPr lang="id-ID" sz="2000" dirty="0" smtClean="0">
                <a:solidFill>
                  <a:srgbClr val="C00000"/>
                </a:solidFill>
              </a:rPr>
              <a:t>Pengetahuan</a:t>
            </a:r>
            <a:r>
              <a:rPr lang="en-US" sz="2000" dirty="0"/>
              <a:t>: </a:t>
            </a:r>
            <a:r>
              <a:rPr lang="id-ID" sz="2000" dirty="0" smtClean="0"/>
              <a:t>pola, aturan atau model </a:t>
            </a:r>
            <a:r>
              <a:rPr lang="id-ID" sz="2000" dirty="0"/>
              <a:t>yang muncul dari </a:t>
            </a:r>
            <a:r>
              <a:rPr lang="id-ID" sz="2000" dirty="0" smtClean="0"/>
              <a:t>data</a:t>
            </a:r>
          </a:p>
          <a:p>
            <a:r>
              <a:rPr lang="id-ID" sz="2800" dirty="0" smtClean="0"/>
              <a:t>Sehingga </a:t>
            </a:r>
            <a:r>
              <a:rPr lang="id-ID" sz="2800" dirty="0"/>
              <a:t>Data </a:t>
            </a:r>
            <a:r>
              <a:rPr lang="id-ID" sz="2800" dirty="0" err="1"/>
              <a:t>mining</a:t>
            </a:r>
            <a:r>
              <a:rPr lang="id-ID" sz="2800" dirty="0"/>
              <a:t> sering disebut </a:t>
            </a:r>
            <a:r>
              <a:rPr lang="id-ID" sz="2700" dirty="0" err="1">
                <a:solidFill>
                  <a:srgbClr val="C00000"/>
                </a:solidFill>
              </a:rPr>
              <a:t>Knowledge</a:t>
            </a:r>
            <a:r>
              <a:rPr lang="id-ID" sz="2700" dirty="0">
                <a:solidFill>
                  <a:srgbClr val="C00000"/>
                </a:solidFill>
              </a:rPr>
              <a:t> Discovery </a:t>
            </a:r>
            <a:r>
              <a:rPr lang="id-ID" sz="2700" dirty="0" err="1">
                <a:solidFill>
                  <a:srgbClr val="C00000"/>
                </a:solidFill>
              </a:rPr>
              <a:t>in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id-ID" sz="2700" dirty="0" err="1">
                <a:solidFill>
                  <a:srgbClr val="C00000"/>
                </a:solidFill>
              </a:rPr>
              <a:t>Database</a:t>
            </a:r>
            <a:r>
              <a:rPr lang="id-ID" sz="2700" dirty="0">
                <a:solidFill>
                  <a:srgbClr val="C00000"/>
                </a:solidFill>
              </a:rPr>
              <a:t> (KDD</a:t>
            </a:r>
            <a:r>
              <a:rPr lang="id-ID" sz="27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id-ID" sz="2700" dirty="0" smtClean="0">
                <a:sym typeface="Wingdings" pitchFamily="2" charset="2"/>
              </a:rPr>
              <a:t>Konsep Transformasi</a:t>
            </a:r>
            <a:r>
              <a:rPr lang="id-ID" sz="2700" b="1" dirty="0">
                <a:sym typeface="Wingdings" pitchFamily="2" charset="2"/>
              </a:rPr>
              <a:t/>
            </a:r>
            <a:br>
              <a:rPr lang="id-ID" sz="2700" b="1" dirty="0">
                <a:sym typeface="Wingdings" pitchFamily="2" charset="2"/>
              </a:rPr>
            </a:br>
            <a:r>
              <a:rPr lang="id-ID" sz="2700" b="1" dirty="0" smtClean="0">
                <a:solidFill>
                  <a:srgbClr val="C00000"/>
                </a:solidFill>
                <a:sym typeface="Wingdings" pitchFamily="2" charset="2"/>
              </a:rPr>
              <a:t>Data</a:t>
            </a:r>
            <a:r>
              <a:rPr lang="id-ID" sz="2700" b="1" dirty="0" smtClean="0">
                <a:sym typeface="Wingdings" pitchFamily="2" charset="2"/>
              </a:rPr>
              <a:t></a:t>
            </a:r>
            <a:r>
              <a:rPr lang="id-ID" sz="2700" b="1" dirty="0" smtClean="0">
                <a:solidFill>
                  <a:srgbClr val="C00000"/>
                </a:solidFill>
                <a:sym typeface="Wingdings" pitchFamily="2" charset="2"/>
              </a:rPr>
              <a:t>Informasi</a:t>
            </a:r>
            <a:r>
              <a:rPr lang="id-ID" sz="2700" b="1" dirty="0" smtClean="0">
                <a:sym typeface="Wingdings" pitchFamily="2" charset="2"/>
              </a:rPr>
              <a:t></a:t>
            </a:r>
            <a:r>
              <a:rPr lang="id-ID" sz="2700" b="1" dirty="0" smtClean="0">
                <a:solidFill>
                  <a:srgbClr val="C00000"/>
                </a:solidFill>
                <a:sym typeface="Wingdings" pitchFamily="2" charset="2"/>
              </a:rPr>
              <a:t>Pengetahuan</a:t>
            </a:r>
            <a:endParaRPr lang="id-ID" sz="2700" b="1" dirty="0">
              <a:solidFill>
                <a:srgbClr val="C00000"/>
              </a:solidFill>
            </a:endParaRPr>
          </a:p>
          <a:p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5410200" y="1371600"/>
            <a:ext cx="3657600" cy="4724400"/>
            <a:chOff x="428596" y="428604"/>
            <a:chExt cx="3983532" cy="5063345"/>
          </a:xfrm>
        </p:grpSpPr>
        <p:sp>
          <p:nvSpPr>
            <p:cNvPr id="8" name="Rectangle 7"/>
            <p:cNvSpPr/>
            <p:nvPr/>
          </p:nvSpPr>
          <p:spPr>
            <a:xfrm>
              <a:off x="1500166" y="5214950"/>
              <a:ext cx="2023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www.newmediamusings.com</a:t>
              </a:r>
              <a:endParaRPr lang="en-GB" sz="1200" dirty="0"/>
            </a:p>
          </p:txBody>
        </p:sp>
        <p:pic>
          <p:nvPicPr>
            <p:cNvPr id="9" name="Picture 8" descr="Head tex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428604"/>
              <a:ext cx="3983532" cy="4714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812" y="190500"/>
            <a:ext cx="8561387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5345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C00000"/>
                </a:solidFill>
              </a:rPr>
              <a:t>Tidak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membawa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arti</a:t>
            </a:r>
            <a:r>
              <a:rPr lang="en-US" sz="3600" dirty="0" smtClean="0"/>
              <a:t>,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kumpulan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fakta-fakta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kejadian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catatan</a:t>
            </a:r>
            <a:r>
              <a:rPr lang="en-US" sz="3600" dirty="0" smtClean="0"/>
              <a:t> </a:t>
            </a:r>
            <a:r>
              <a:rPr lang="en-US" sz="3600" dirty="0" err="1" smtClean="0"/>
              <a:t>terstruktur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transaksi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membentuk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informasi</a:t>
            </a:r>
            <a:endParaRPr lang="en-US" sz="36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457200"/>
            <a:ext cx="7543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Pengetahuan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8305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abungan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kontekstual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pandangan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framework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mengevaluasi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menciptakan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H. Davenport, Laurence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Prusak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berupa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pemecahan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masalah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petunjuk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ditingkatkan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dipelajari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diajarkan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57200" y="1219197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Data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MHS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matakuliah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Pemrograman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341167"/>
              </p:ext>
            </p:extLst>
          </p:nvPr>
        </p:nvGraphicFramePr>
        <p:xfrm>
          <a:off x="914400" y="1904997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/>
                <a:gridCol w="2349500"/>
                <a:gridCol w="2052638"/>
                <a:gridCol w="1909762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NIM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MASUK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219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 err="1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Akumulasi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MHS 1 Semester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750316"/>
              </p:ext>
            </p:extLst>
          </p:nvPr>
        </p:nvGraphicFramePr>
        <p:xfrm>
          <a:off x="609600" y="1905000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Masuk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Sakit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Ijin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sz="4000" b="1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  <p:pic>
        <p:nvPicPr>
          <p:cNvPr id="5" name="Picture 3" descr="data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2666999"/>
            <a:ext cx="3251200" cy="30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81000" y="11430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en-US" altLang="ja-JP" sz="36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kebiasaan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MHS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dalam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mengikuti</a:t>
            </a:r>
            <a:r>
              <a:rPr lang="en-US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perkuliahan</a:t>
            </a:r>
            <a:endParaRPr lang="en-US" altLang="ja-JP" sz="3600" b="0" dirty="0">
              <a:solidFill>
                <a:srgbClr val="C00000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id-ID" altLang="ja-JP" sz="3600" b="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id-ID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bagaiman</a:t>
            </a:r>
            <a:r>
              <a:rPr lang="id-ID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teknik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meningkatkan</a:t>
            </a:r>
            <a:r>
              <a:rPr lang="en-US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MHS</a:t>
            </a:r>
            <a:r>
              <a:rPr lang="id-ID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id-ID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id-ID" altLang="ja-JP" sz="3600" b="1" dirty="0" smtClean="0">
                <a:solidFill>
                  <a:srgbClr val="0070C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kebijakan</a:t>
            </a:r>
            <a:endParaRPr lang="en-US" altLang="ja-JP" sz="3600" b="1" dirty="0">
              <a:solidFill>
                <a:srgbClr val="0070C0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88392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700" dirty="0" smtClean="0">
                <a:solidFill>
                  <a:schemeClr val="bg1"/>
                </a:solidFill>
                <a:ea typeface="ＭＳ Ｐゴシック" pitchFamily="34" charset="-128"/>
              </a:rPr>
              <a:t>Data - </a:t>
            </a:r>
            <a:r>
              <a:rPr lang="en-US" altLang="ja-JP" sz="3700" dirty="0" err="1" smtClean="0">
                <a:solidFill>
                  <a:schemeClr val="bg1"/>
                </a:solidFill>
                <a:ea typeface="ＭＳ Ｐゴシック" pitchFamily="34" charset="-128"/>
              </a:rPr>
              <a:t>Informasi</a:t>
            </a:r>
            <a:r>
              <a:rPr lang="en-US" altLang="ja-JP" sz="37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d-ID" altLang="ja-JP" sz="3700" dirty="0" smtClean="0">
                <a:solidFill>
                  <a:schemeClr val="bg1"/>
                </a:solidFill>
                <a:ea typeface="ＭＳ Ｐゴシック" pitchFamily="34" charset="-128"/>
              </a:rPr>
              <a:t>-</a:t>
            </a:r>
            <a:r>
              <a:rPr lang="en-US" altLang="ja-JP" sz="37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3700" dirty="0" err="1" smtClean="0">
                <a:solidFill>
                  <a:schemeClr val="bg1"/>
                </a:solidFill>
                <a:ea typeface="ＭＳ Ｐゴシック" pitchFamily="34" charset="-128"/>
              </a:rPr>
              <a:t>Pengetahuan</a:t>
            </a:r>
            <a:r>
              <a:rPr lang="id-ID" altLang="ja-JP" sz="3700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-</a:t>
            </a:r>
            <a:r>
              <a:rPr lang="id-ID" altLang="ja-JP" sz="3700" dirty="0" smtClean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altLang="ja-JP" sz="3700" dirty="0" err="1" smtClean="0">
                <a:solidFill>
                  <a:schemeClr val="bg1"/>
                </a:solidFill>
                <a:ea typeface="ＭＳ Ｐゴシック" pitchFamily="34" charset="-128"/>
              </a:rPr>
              <a:t>Kebijakan</a:t>
            </a:r>
            <a:r>
              <a:rPr lang="id-ID" altLang="ja-JP" sz="37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endParaRPr lang="en-US" altLang="ja-JP" sz="37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400" dirty="0" err="1" smtClean="0">
                <a:solidFill>
                  <a:srgbClr val="C00000"/>
                </a:solidFill>
                <a:ea typeface="ＭＳ Ｐゴシック" pitchFamily="34" charset="-128"/>
              </a:rPr>
              <a:t>Kebijakan</a:t>
            </a:r>
            <a:r>
              <a:rPr lang="en-US" altLang="ja-JP" sz="3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3400" dirty="0" err="1" smtClean="0">
                <a:solidFill>
                  <a:srgbClr val="C00000"/>
                </a:solidFill>
                <a:ea typeface="ＭＳ Ｐゴシック" pitchFamily="34" charset="-128"/>
              </a:rPr>
              <a:t>penataan</a:t>
            </a:r>
            <a:r>
              <a:rPr lang="en-US" altLang="ja-JP" sz="3400" dirty="0" smtClean="0">
                <a:solidFill>
                  <a:srgbClr val="C00000"/>
                </a:solidFill>
                <a:ea typeface="ＭＳ Ｐゴシック" pitchFamily="34" charset="-128"/>
              </a:rPr>
              <a:t> jam </a:t>
            </a:r>
            <a:r>
              <a:rPr lang="en-US" altLang="ja-JP" sz="3400" dirty="0" err="1" smtClean="0">
                <a:solidFill>
                  <a:srgbClr val="C00000"/>
                </a:solidFill>
                <a:ea typeface="ＭＳ Ｐゴシック" pitchFamily="34" charset="-128"/>
              </a:rPr>
              <a:t>Kuliah</a:t>
            </a:r>
            <a:r>
              <a:rPr lang="en-US" altLang="ja-JP" sz="34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3400" dirty="0" smtClean="0">
                <a:ea typeface="ＭＳ Ｐゴシック" pitchFamily="34" charset="-128"/>
              </a:rPr>
              <a:t>MHS </a:t>
            </a:r>
            <a:r>
              <a:rPr lang="en-US" altLang="ja-JP" sz="3400" dirty="0" err="1" smtClean="0">
                <a:ea typeface="ＭＳ Ｐゴシック" pitchFamily="34" charset="-128"/>
              </a:rPr>
              <a:t>khusus</a:t>
            </a:r>
            <a:r>
              <a:rPr lang="en-US" altLang="ja-JP" sz="3400" dirty="0" smtClean="0">
                <a:ea typeface="ＭＳ Ｐゴシック" pitchFamily="34" charset="-128"/>
              </a:rPr>
              <a:t> Jam 07.00</a:t>
            </a:r>
          </a:p>
          <a:p>
            <a:pPr eaLnBrk="1" hangingPunct="1">
              <a:defRPr/>
            </a:pPr>
            <a:r>
              <a:rPr lang="en-US" altLang="ja-JP" sz="3400" dirty="0" err="1" smtClean="0">
                <a:ea typeface="ＭＳ Ｐゴシック" pitchFamily="34" charset="-128"/>
              </a:rPr>
              <a:t>Peraturan</a:t>
            </a:r>
            <a:r>
              <a:rPr lang="en-US" altLang="ja-JP" sz="3400" dirty="0" smtClean="0">
                <a:ea typeface="ＭＳ Ｐゴシック" pitchFamily="34" charset="-128"/>
              </a:rPr>
              <a:t> </a:t>
            </a:r>
            <a:r>
              <a:rPr lang="en-US" altLang="ja-JP" sz="3400" dirty="0" err="1" smtClean="0">
                <a:ea typeface="ＭＳ Ｐゴシック" pitchFamily="34" charset="-128"/>
              </a:rPr>
              <a:t>kehadiran</a:t>
            </a:r>
            <a:r>
              <a:rPr lang="en-US" altLang="ja-JP" sz="3400" dirty="0" smtClean="0">
                <a:ea typeface="ＭＳ Ｐゴシック" pitchFamily="34" charset="-128"/>
              </a:rPr>
              <a:t> MHS:</a:t>
            </a:r>
          </a:p>
          <a:p>
            <a:pPr lvl="2" eaLnBrk="1" hangingPunct="1">
              <a:defRPr/>
            </a:pPr>
            <a:r>
              <a:rPr lang="en-US" altLang="ja-JP" sz="2400" dirty="0" err="1" smtClean="0">
                <a:ea typeface="ＭＳ Ｐゴシック" pitchFamily="34" charset="-128"/>
              </a:rPr>
              <a:t>Kehadiran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r>
              <a:rPr lang="en-US" altLang="ja-JP" sz="2400" dirty="0" err="1" smtClean="0">
                <a:ea typeface="ＭＳ Ｐゴシック" pitchFamily="34" charset="-128"/>
              </a:rPr>
              <a:t>kurang</a:t>
            </a:r>
            <a:r>
              <a:rPr lang="en-US" altLang="ja-JP" sz="2400" dirty="0" smtClean="0">
                <a:ea typeface="ＭＳ Ｐゴシック" pitchFamily="34" charset="-128"/>
              </a:rPr>
              <a:t> 75 % </a:t>
            </a:r>
            <a:r>
              <a:rPr lang="en-US" altLang="ja-JP" sz="2400" dirty="0" err="1" smtClean="0">
                <a:ea typeface="ＭＳ Ｐゴシック" pitchFamily="34" charset="-128"/>
              </a:rPr>
              <a:t>tdk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r>
              <a:rPr lang="en-US" altLang="ja-JP" sz="2400" dirty="0" err="1" smtClean="0">
                <a:ea typeface="ＭＳ Ｐゴシック" pitchFamily="34" charset="-128"/>
              </a:rPr>
              <a:t>bisa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r>
              <a:rPr lang="en-US" altLang="ja-JP" sz="2400" dirty="0" err="1" smtClean="0">
                <a:ea typeface="ＭＳ Ｐゴシック" pitchFamily="34" charset="-128"/>
              </a:rPr>
              <a:t>mengikuti</a:t>
            </a:r>
            <a:r>
              <a:rPr lang="en-US" altLang="ja-JP" sz="2400" dirty="0" smtClean="0">
                <a:ea typeface="ＭＳ Ｐゴシック" pitchFamily="34" charset="-128"/>
              </a:rPr>
              <a:t> </a:t>
            </a:r>
            <a:r>
              <a:rPr lang="en-US" altLang="ja-JP" sz="2400" dirty="0" err="1" smtClean="0">
                <a:ea typeface="ＭＳ Ｐゴシック" pitchFamily="34" charset="-128"/>
              </a:rPr>
              <a:t>ujian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lvl="2" eaLnBrk="1" hangingPunct="1">
              <a:buNone/>
              <a:defRPr/>
            </a:pPr>
            <a:endParaRPr lang="en-US" altLang="ja-JP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865</Words>
  <Application>Microsoft Office PowerPoint</Application>
  <PresentationFormat>On-screen Show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Mining</vt:lpstr>
      <vt:lpstr>Pendahuluan</vt:lpstr>
      <vt:lpstr>Slide 3</vt:lpstr>
      <vt:lpstr>Slide 4</vt:lpstr>
      <vt:lpstr>Slide 5</vt:lpstr>
      <vt:lpstr>Slide 6</vt:lpstr>
      <vt:lpstr>Slide 7</vt:lpstr>
      <vt:lpstr>Slide 8</vt:lpstr>
      <vt:lpstr>Data - Informasi - Pengetahuan - Kebijakan </vt:lpstr>
      <vt:lpstr>1. Definisi Data Mining (1)</vt:lpstr>
      <vt:lpstr>1. Definisi Data Mining (2)</vt:lpstr>
      <vt:lpstr>2. Kebutuhan Data Mining</vt:lpstr>
      <vt:lpstr>2.1 Ledakan Pertumbuhan Data</vt:lpstr>
      <vt:lpstr>2.2 Kebutuhan analisis otomatis</vt:lpstr>
      <vt:lpstr>2.3 Contoh Kebutuhan data mining</vt:lpstr>
      <vt:lpstr>3. Ilmu-ilmu yang berkaitan dg Data Mining</vt:lpstr>
      <vt:lpstr>3. Ilmu-ilmu yang berkaitan dg Data Mining (1)</vt:lpstr>
      <vt:lpstr>3. Ilmu-ilmu yang berkaitan dg Data Mining (2)</vt:lpstr>
      <vt:lpstr>3.Ilmu-ilmu yang berkaitan dg Data Mining (2)</vt:lpstr>
      <vt:lpstr>3.Ilmu-ilmu yang berkaitan dg Data Mining (3)</vt:lpstr>
      <vt:lpstr>4. Teknik-teknik Database</vt:lpstr>
      <vt:lpstr>5. Penerapan Data Mining (1)</vt:lpstr>
      <vt:lpstr>5. Penerapan Data Mining (2)</vt:lpstr>
      <vt:lpstr>6. Tool,software aplikasi utk Data Mining</vt:lpstr>
      <vt:lpstr>Peran Utama Data Mining </vt:lpstr>
    </vt:vector>
  </TitlesOfParts>
  <Company>udin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fik</dc:creator>
  <cp:lastModifiedBy>yogi</cp:lastModifiedBy>
  <cp:revision>150</cp:revision>
  <dcterms:created xsi:type="dcterms:W3CDTF">2013-09-19T00:52:15Z</dcterms:created>
  <dcterms:modified xsi:type="dcterms:W3CDTF">2014-09-10T09:54:20Z</dcterms:modified>
</cp:coreProperties>
</file>