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21" r:id="rId4"/>
    <p:sldId id="257" r:id="rId5"/>
    <p:sldId id="310" r:id="rId6"/>
    <p:sldId id="311" r:id="rId7"/>
    <p:sldId id="312" r:id="rId8"/>
    <p:sldId id="313" r:id="rId9"/>
    <p:sldId id="319" r:id="rId10"/>
    <p:sldId id="317" r:id="rId11"/>
    <p:sldId id="318" r:id="rId12"/>
    <p:sldId id="314" r:id="rId13"/>
    <p:sldId id="320" r:id="rId14"/>
    <p:sldId id="315" r:id="rId15"/>
    <p:sldId id="31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B43DA-EAAB-48D3-A656-C98ACE98DD4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8904-9E05-414A-905B-14D9F71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Menghitung</a:t>
            </a:r>
            <a:r>
              <a:rPr lang="en-US" dirty="0" smtClean="0">
                <a:solidFill>
                  <a:schemeClr val="bg1"/>
                </a:solidFill>
              </a:rPr>
              <a:t> Entropy Total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0"/>
          <a:ext cx="4876800" cy="425005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Node1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Node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Entropy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Gain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Kasus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0.863121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OUTLOOK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TEMPERATUR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HUMIDITY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227707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sz="1400" dirty="0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Entropy(S)= ∑ - pi * log2 pi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sz="1100" dirty="0" err="1" smtClean="0"/>
              <a:t>i</a:t>
            </a:r>
            <a:r>
              <a:rPr lang="en-US" sz="1100" dirty="0" smtClean="0"/>
              <a:t>=1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81600" y="32766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                     </a:t>
            </a:r>
          </a:p>
          <a:p>
            <a:pPr>
              <a:buNone/>
            </a:pPr>
            <a:r>
              <a:rPr lang="en-US" dirty="0" smtClean="0"/>
              <a:t>Entropy(Total)=(-4/14*log2(4/14))+</a:t>
            </a:r>
          </a:p>
          <a:p>
            <a:pPr>
              <a:buNone/>
            </a:pPr>
            <a:r>
              <a:rPr lang="en-US" dirty="0" smtClean="0"/>
              <a:t>(-10/14 * log2(10/14))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4419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                     </a:t>
            </a:r>
          </a:p>
          <a:p>
            <a:pPr>
              <a:buNone/>
            </a:pPr>
            <a:r>
              <a:rPr lang="en-US" dirty="0" smtClean="0"/>
              <a:t>Entropy(Total)=</a:t>
            </a:r>
            <a:r>
              <a:rPr lang="en-US" dirty="0" smtClean="0">
                <a:solidFill>
                  <a:srgbClr val="FF0000"/>
                </a:solidFill>
              </a:rPr>
              <a:t>0.863121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Menghitung</a:t>
            </a:r>
            <a:r>
              <a:rPr lang="en-US" dirty="0" smtClean="0">
                <a:solidFill>
                  <a:schemeClr val="bg1"/>
                </a:solidFill>
              </a:rPr>
              <a:t> Gain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4114800" cy="3905250"/>
        </p:xfrm>
        <a:graphic>
          <a:graphicData uri="http://schemas.openxmlformats.org/drawingml/2006/table">
            <a:tbl>
              <a:tblPr/>
              <a:tblGrid>
                <a:gridCol w="494902"/>
                <a:gridCol w="850217"/>
                <a:gridCol w="507592"/>
                <a:gridCol w="406074"/>
                <a:gridCol w="256968"/>
                <a:gridCol w="266486"/>
                <a:gridCol w="647180"/>
                <a:gridCol w="685381"/>
              </a:tblGrid>
              <a:tr h="23812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Node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Entropy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Gain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Kasus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0.8631206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OUTLOOK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0.258521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0.7219281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0.9709506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TEMPERATUR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0.9182958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HUMIDITY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0.9852281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0.8112781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0.918296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43400" y="16002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en-US" sz="1100" dirty="0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Gain(S,A)=Entropy(S) - ∑    </a:t>
            </a:r>
            <a:r>
              <a:rPr lang="en-US" u="sng" dirty="0" smtClean="0"/>
              <a:t>|Si| </a:t>
            </a:r>
            <a:r>
              <a:rPr lang="en-US" dirty="0" smtClean="0"/>
              <a:t> *  Entropy(Si)</a:t>
            </a:r>
          </a:p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en-US" sz="1100" dirty="0" err="1" smtClean="0"/>
              <a:t>i</a:t>
            </a:r>
            <a:r>
              <a:rPr lang="en-US" sz="1100" dirty="0" smtClean="0"/>
              <a:t>=1     </a:t>
            </a:r>
            <a:r>
              <a:rPr lang="en-US" dirty="0" smtClean="0"/>
              <a:t>|S|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0" y="2514600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                                      </a:t>
            </a:r>
          </a:p>
          <a:p>
            <a:pPr>
              <a:buNone/>
            </a:pPr>
            <a:r>
              <a:rPr lang="en-US" dirty="0" smtClean="0"/>
              <a:t>Gain(</a:t>
            </a:r>
            <a:r>
              <a:rPr lang="en-US" dirty="0" err="1" smtClean="0"/>
              <a:t>Total,OutLook</a:t>
            </a:r>
            <a:r>
              <a:rPr lang="en-US" dirty="0" smtClean="0"/>
              <a:t>)= Entropy(Total) – </a:t>
            </a:r>
          </a:p>
          <a:p>
            <a:pPr>
              <a:buNone/>
            </a:pPr>
            <a:r>
              <a:rPr lang="en-US" dirty="0" smtClean="0"/>
              <a:t>n</a:t>
            </a:r>
          </a:p>
          <a:p>
            <a:pPr>
              <a:buNone/>
            </a:pPr>
            <a:r>
              <a:rPr lang="en-US" dirty="0" smtClean="0"/>
              <a:t>∑    </a:t>
            </a:r>
            <a:r>
              <a:rPr lang="en-US" u="sng" dirty="0" smtClean="0"/>
              <a:t>|</a:t>
            </a:r>
            <a:r>
              <a:rPr lang="en-US" u="sng" dirty="0" err="1" smtClean="0"/>
              <a:t>OutLook</a:t>
            </a:r>
            <a:r>
              <a:rPr lang="en-US" u="sng" dirty="0" smtClean="0"/>
              <a:t>| </a:t>
            </a:r>
            <a:r>
              <a:rPr lang="en-US" dirty="0" smtClean="0"/>
              <a:t> *  Entropy(</a:t>
            </a:r>
            <a:r>
              <a:rPr lang="en-US" dirty="0" err="1" smtClean="0"/>
              <a:t>OutLook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1100" dirty="0" err="1" smtClean="0"/>
              <a:t>i</a:t>
            </a:r>
            <a:r>
              <a:rPr lang="en-US" sz="1100" dirty="0" smtClean="0"/>
              <a:t>=1     </a:t>
            </a:r>
            <a:r>
              <a:rPr lang="en-US" dirty="0" smtClean="0"/>
              <a:t>|Total|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44196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                                      </a:t>
            </a:r>
          </a:p>
          <a:p>
            <a:pPr>
              <a:buNone/>
            </a:pPr>
            <a:r>
              <a:rPr lang="en-US" dirty="0" smtClean="0"/>
              <a:t>Gain(</a:t>
            </a:r>
            <a:r>
              <a:rPr lang="en-US" dirty="0" err="1" smtClean="0"/>
              <a:t>Total,OutLook</a:t>
            </a:r>
            <a:r>
              <a:rPr lang="en-US" dirty="0" smtClean="0"/>
              <a:t>)= 0.8631206 – </a:t>
            </a:r>
          </a:p>
          <a:p>
            <a:pPr>
              <a:buNone/>
            </a:pPr>
            <a:r>
              <a:rPr lang="en-US" dirty="0" smtClean="0"/>
              <a:t>    ((4/14*0)+(5/14*0.722)+(5/14*0.97))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5334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                                      </a:t>
            </a:r>
          </a:p>
          <a:p>
            <a:pPr>
              <a:buNone/>
            </a:pPr>
            <a:r>
              <a:rPr lang="en-US" dirty="0" smtClean="0"/>
              <a:t>Gain(</a:t>
            </a:r>
            <a:r>
              <a:rPr lang="en-US" dirty="0" err="1" smtClean="0"/>
              <a:t>Total,OutLook</a:t>
            </a:r>
            <a:r>
              <a:rPr lang="en-US" dirty="0" smtClean="0"/>
              <a:t>)=0.258521 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Memilih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Atribut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676400"/>
          <a:ext cx="3784599" cy="4011930"/>
        </p:xfrm>
        <a:graphic>
          <a:graphicData uri="http://schemas.openxmlformats.org/drawingml/2006/table">
            <a:tbl>
              <a:tblPr/>
              <a:tblGrid>
                <a:gridCol w="494470"/>
                <a:gridCol w="637106"/>
                <a:gridCol w="507149"/>
                <a:gridCol w="405719"/>
                <a:gridCol w="256744"/>
                <a:gridCol w="266253"/>
                <a:gridCol w="608579"/>
                <a:gridCol w="608579"/>
              </a:tblGrid>
              <a:tr h="23812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Node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Entropy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Gain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Kasus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0.863121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OUTLOOK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0.258521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0.721928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0.970951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TEMPERATUR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0.183851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0.918296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HUMIDITY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0.370507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0.985228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0.005978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0.811278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0.918296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324600" y="2057400"/>
            <a:ext cx="11430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</a:t>
            </a:r>
          </a:p>
          <a:p>
            <a:pPr algn="ctr"/>
            <a:r>
              <a:rPr lang="en-US" sz="1050" dirty="0" smtClean="0"/>
              <a:t>HUMIDITY</a:t>
            </a:r>
            <a:endParaRPr lang="en-US" sz="1050" dirty="0"/>
          </a:p>
        </p:txBody>
      </p:sp>
      <p:sp>
        <p:nvSpPr>
          <p:cNvPr id="6" name="Oval 5"/>
          <p:cNvSpPr/>
          <p:nvPr/>
        </p:nvSpPr>
        <p:spPr>
          <a:xfrm>
            <a:off x="5486400" y="381000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91400" y="3886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3"/>
            <a:endCxn id="6" idx="0"/>
          </p:cNvCxnSpPr>
          <p:nvPr/>
        </p:nvCxnSpPr>
        <p:spPr>
          <a:xfrm rot="5400000">
            <a:off x="5731740" y="3049750"/>
            <a:ext cx="972111" cy="548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5"/>
            <a:endCxn id="7" idx="0"/>
          </p:cNvCxnSpPr>
          <p:nvPr/>
        </p:nvCxnSpPr>
        <p:spPr>
          <a:xfrm rot="16200000" flipH="1">
            <a:off x="7050250" y="3087849"/>
            <a:ext cx="1048311" cy="548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67600" y="281940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59532" y="312420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752600"/>
          <a:ext cx="3721099" cy="3524250"/>
        </p:xfrm>
        <a:graphic>
          <a:graphicData uri="http://schemas.openxmlformats.org/drawingml/2006/table">
            <a:tbl>
              <a:tblPr/>
              <a:tblGrid>
                <a:gridCol w="294521"/>
                <a:gridCol w="747387"/>
                <a:gridCol w="940567"/>
                <a:gridCol w="760054"/>
                <a:gridCol w="560540"/>
                <a:gridCol w="41803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OUTLOOK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TEMPERATUR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HUMIDITY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WINDY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PLAY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Memilih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Atribut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Node 1.1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5219697" cy="3524250"/>
        </p:xfrm>
        <a:graphic>
          <a:graphicData uri="http://schemas.openxmlformats.org/drawingml/2006/table">
            <a:tbl>
              <a:tblPr/>
              <a:tblGrid>
                <a:gridCol w="561633"/>
                <a:gridCol w="1002690"/>
                <a:gridCol w="609229"/>
                <a:gridCol w="609229"/>
                <a:gridCol w="609229"/>
                <a:gridCol w="609229"/>
                <a:gridCol w="609229"/>
                <a:gridCol w="60922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Node1.1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Node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Entropy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Gain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Kasus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HUMIDITY-HIGH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0.985228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OUTLOOK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0.699514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TEMPERATUR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0.020244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0.918296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0.020244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0.918296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781800" y="1447800"/>
            <a:ext cx="11430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</a:t>
            </a:r>
          </a:p>
          <a:p>
            <a:pPr algn="ctr"/>
            <a:r>
              <a:rPr lang="en-US" sz="1100" dirty="0" smtClean="0"/>
              <a:t>HUMIDITY</a:t>
            </a:r>
            <a:endParaRPr lang="en-US" sz="1100" dirty="0"/>
          </a:p>
        </p:txBody>
      </p:sp>
      <p:sp>
        <p:nvSpPr>
          <p:cNvPr id="6" name="Oval 5"/>
          <p:cNvSpPr/>
          <p:nvPr/>
        </p:nvSpPr>
        <p:spPr>
          <a:xfrm>
            <a:off x="6019800" y="2667000"/>
            <a:ext cx="10668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1.1</a:t>
            </a:r>
          </a:p>
          <a:p>
            <a:pPr algn="ctr"/>
            <a:r>
              <a:rPr lang="en-US" sz="1100" dirty="0" smtClean="0"/>
              <a:t>OUTLOOK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7696200" y="2819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4"/>
          </p:cNvCxnSpPr>
          <p:nvPr/>
        </p:nvCxnSpPr>
        <p:spPr>
          <a:xfrm rot="5400000">
            <a:off x="6838951" y="2152651"/>
            <a:ext cx="304800" cy="723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</p:cNvCxnSpPr>
          <p:nvPr/>
        </p:nvCxnSpPr>
        <p:spPr>
          <a:xfrm rot="16200000" flipH="1">
            <a:off x="7503389" y="2212110"/>
            <a:ext cx="514911" cy="815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4"/>
            <a:endCxn id="34" idx="0"/>
          </p:cNvCxnSpPr>
          <p:nvPr/>
        </p:nvCxnSpPr>
        <p:spPr>
          <a:xfrm rot="16200000" flipH="1">
            <a:off x="7315200" y="2819400"/>
            <a:ext cx="6096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0" idx="0"/>
          </p:cNvCxnSpPr>
          <p:nvPr/>
        </p:nvCxnSpPr>
        <p:spPr>
          <a:xfrm rot="5400000">
            <a:off x="6019800" y="35814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562600" y="4114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0" y="236220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24600" y="228600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00" y="358140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Cloudy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81800" y="3505200"/>
            <a:ext cx="7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6" idx="4"/>
          </p:cNvCxnSpPr>
          <p:nvPr/>
        </p:nvCxnSpPr>
        <p:spPr>
          <a:xfrm rot="16200000" flipH="1">
            <a:off x="6477000" y="36576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229600" y="4191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705600" y="4114800"/>
            <a:ext cx="10668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1.1.2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53200" y="3733800"/>
            <a:ext cx="6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Memilih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Atribut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Node 1.1.2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52600" y="1371600"/>
            <a:ext cx="11430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</a:t>
            </a:r>
          </a:p>
          <a:p>
            <a:pPr algn="ctr"/>
            <a:r>
              <a:rPr lang="en-US" sz="1100" dirty="0" smtClean="0"/>
              <a:t>HUMIDITY</a:t>
            </a:r>
            <a:endParaRPr lang="en-US" sz="1100" dirty="0"/>
          </a:p>
        </p:txBody>
      </p:sp>
      <p:sp>
        <p:nvSpPr>
          <p:cNvPr id="6" name="Oval 5"/>
          <p:cNvSpPr/>
          <p:nvPr/>
        </p:nvSpPr>
        <p:spPr>
          <a:xfrm>
            <a:off x="990600" y="2590800"/>
            <a:ext cx="10668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1.1</a:t>
            </a:r>
          </a:p>
          <a:p>
            <a:pPr algn="ctr"/>
            <a:r>
              <a:rPr lang="en-US" sz="1100" dirty="0" smtClean="0"/>
              <a:t>OUTLOOK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2667000" y="2743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4"/>
          </p:cNvCxnSpPr>
          <p:nvPr/>
        </p:nvCxnSpPr>
        <p:spPr>
          <a:xfrm rot="5400000">
            <a:off x="1809751" y="2076451"/>
            <a:ext cx="304800" cy="723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</p:cNvCxnSpPr>
          <p:nvPr/>
        </p:nvCxnSpPr>
        <p:spPr>
          <a:xfrm rot="16200000" flipH="1">
            <a:off x="2474189" y="2135910"/>
            <a:ext cx="514911" cy="815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4"/>
            <a:endCxn id="18" idx="0"/>
          </p:cNvCxnSpPr>
          <p:nvPr/>
        </p:nvCxnSpPr>
        <p:spPr>
          <a:xfrm rot="16200000" flipH="1">
            <a:off x="2286000" y="2743200"/>
            <a:ext cx="6096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2" idx="0"/>
          </p:cNvCxnSpPr>
          <p:nvPr/>
        </p:nvCxnSpPr>
        <p:spPr>
          <a:xfrm rot="5400000">
            <a:off x="990600" y="35052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0" y="4038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228600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220980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350520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Cloudy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3429000"/>
            <a:ext cx="7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Sunny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6" idx="4"/>
          </p:cNvCxnSpPr>
          <p:nvPr/>
        </p:nvCxnSpPr>
        <p:spPr>
          <a:xfrm rot="16200000" flipH="1">
            <a:off x="1447800" y="35814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200400" y="4114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676400" y="4038600"/>
            <a:ext cx="10668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1.1.2</a:t>
            </a:r>
          </a:p>
          <a:p>
            <a:pPr algn="ctr"/>
            <a:r>
              <a:rPr lang="en-US" sz="1100" dirty="0" smtClean="0"/>
              <a:t>WINDY</a:t>
            </a: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</p:nvPr>
        </p:nvGraphicFramePr>
        <p:xfrm>
          <a:off x="4267200" y="1752600"/>
          <a:ext cx="4673599" cy="2381250"/>
        </p:xfrm>
        <a:graphic>
          <a:graphicData uri="http://schemas.openxmlformats.org/drawingml/2006/table">
            <a:tbl>
              <a:tblPr/>
              <a:tblGrid>
                <a:gridCol w="381000"/>
                <a:gridCol w="2104419"/>
                <a:gridCol w="407912"/>
                <a:gridCol w="404750"/>
                <a:gridCol w="256131"/>
                <a:gridCol w="265617"/>
                <a:gridCol w="521748"/>
                <a:gridCol w="332022"/>
              </a:tblGrid>
              <a:tr h="23812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Node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Entropy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Gain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Kasus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HUMIDITY-HIGH &amp;OUTLOOK 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TEMPERATUR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WINDY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762000" y="5562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438400" y="5562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9" idx="4"/>
          </p:cNvCxnSpPr>
          <p:nvPr/>
        </p:nvCxnSpPr>
        <p:spPr>
          <a:xfrm rot="16200000" flipH="1">
            <a:off x="2247900" y="49149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2" idx="0"/>
          </p:cNvCxnSpPr>
          <p:nvPr/>
        </p:nvCxnSpPr>
        <p:spPr>
          <a:xfrm rot="10800000" flipV="1">
            <a:off x="1219200" y="49530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8200" y="5040868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45923" y="5040868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Decision Tree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i="1" dirty="0" smtClean="0"/>
              <a:t>Decision Tree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data (</a:t>
            </a:r>
            <a:r>
              <a:rPr lang="en-US" dirty="0" err="1" smtClean="0"/>
              <a:t>tabel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Tree</a:t>
            </a:r>
            <a:r>
              <a:rPr lang="en-US" dirty="0" smtClean="0"/>
              <a:t>,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i="1" dirty="0" smtClean="0"/>
              <a:t>Tree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B050"/>
                </a:solidFill>
              </a:rPr>
              <a:t>Rule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menyederhanakan</a:t>
            </a:r>
            <a:r>
              <a:rPr lang="en-US" dirty="0" smtClean="0"/>
              <a:t> </a:t>
            </a:r>
            <a:r>
              <a:rPr lang="en-US" i="1" dirty="0" smtClean="0"/>
              <a:t>rule</a:t>
            </a:r>
            <a:r>
              <a:rPr lang="en-US" dirty="0" smtClean="0"/>
              <a:t>(basuki&amp;syarif,2003)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Decision Tree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Decision Tree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decision Tree yang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Decision Tree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data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himpunan-himpunan</a:t>
            </a:r>
            <a:r>
              <a:rPr lang="en-US" dirty="0" smtClean="0"/>
              <a:t> record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 (Berry &amp; </a:t>
            </a:r>
            <a:r>
              <a:rPr lang="en-US" dirty="0" err="1" smtClean="0"/>
              <a:t>Linoff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Decision Tree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i="1" dirty="0" smtClean="0"/>
              <a:t>Decision Tree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ID3,CART,C4.5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C4.5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ID3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kasus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0" y="1523989"/>
          <a:ext cx="4495799" cy="4495810"/>
        </p:xfrm>
        <a:graphic>
          <a:graphicData uri="http://schemas.openxmlformats.org/drawingml/2006/table">
            <a:tbl>
              <a:tblPr/>
              <a:tblGrid>
                <a:gridCol w="313122"/>
                <a:gridCol w="912303"/>
                <a:gridCol w="1148111"/>
                <a:gridCol w="927765"/>
                <a:gridCol w="684227"/>
                <a:gridCol w="510271"/>
              </a:tblGrid>
              <a:tr h="24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OUTLOOK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TEMPERATUR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HUMIDITY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WINDY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PLAY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Algoritma</a:t>
            </a:r>
            <a:r>
              <a:rPr lang="en-US" dirty="0" smtClean="0">
                <a:solidFill>
                  <a:schemeClr val="bg1"/>
                </a:solidFill>
              </a:rPr>
              <a:t> C4.5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                      </a:t>
            </a:r>
            <a:r>
              <a:rPr lang="en-US" sz="1800" dirty="0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Gain(S,A)=Entropy(S) - ∑    </a:t>
            </a:r>
            <a:r>
              <a:rPr lang="en-US" u="sng" dirty="0" smtClean="0"/>
              <a:t>|Si| </a:t>
            </a:r>
            <a:r>
              <a:rPr lang="en-US" dirty="0" smtClean="0"/>
              <a:t> *  Entropy(Si)</a:t>
            </a:r>
          </a:p>
          <a:p>
            <a:pPr>
              <a:buNone/>
            </a:pPr>
            <a:r>
              <a:rPr lang="en-US" dirty="0" smtClean="0"/>
              <a:t>                                          </a:t>
            </a:r>
            <a:r>
              <a:rPr lang="en-US" sz="1800" dirty="0" err="1" smtClean="0"/>
              <a:t>i</a:t>
            </a:r>
            <a:r>
              <a:rPr lang="en-US" sz="1800" dirty="0" smtClean="0"/>
              <a:t>=1      </a:t>
            </a:r>
            <a:r>
              <a:rPr lang="en-US" dirty="0" smtClean="0"/>
              <a:t>|S|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S: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A: </a:t>
            </a:r>
            <a:r>
              <a:rPr lang="en-US" sz="2400" dirty="0" err="1" smtClean="0"/>
              <a:t>Atribut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 : </a:t>
            </a:r>
            <a:r>
              <a:rPr lang="en-US" sz="2400" dirty="0" err="1" smtClean="0"/>
              <a:t>jml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a</a:t>
            </a:r>
          </a:p>
          <a:p>
            <a:pPr>
              <a:buNone/>
            </a:pPr>
            <a:r>
              <a:rPr lang="en-US" sz="2400" dirty="0" smtClean="0"/>
              <a:t>|Si| : </a:t>
            </a:r>
            <a:r>
              <a:rPr lang="en-US" sz="2400" dirty="0" err="1" smtClean="0"/>
              <a:t>jml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-I</a:t>
            </a:r>
          </a:p>
          <a:p>
            <a:pPr>
              <a:buNone/>
            </a:pPr>
            <a:r>
              <a:rPr lang="en-US" sz="2400" dirty="0" smtClean="0"/>
              <a:t>|S| : </a:t>
            </a:r>
            <a:r>
              <a:rPr lang="en-US" sz="2400" dirty="0" err="1" smtClean="0"/>
              <a:t>jml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Entropy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sz="2400" dirty="0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Entropy(S)= ∑ - pi * log2 pi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sz="1800" dirty="0" err="1" smtClean="0"/>
              <a:t>i</a:t>
            </a:r>
            <a:r>
              <a:rPr lang="en-US" sz="1800" dirty="0" smtClean="0"/>
              <a:t>=1</a:t>
            </a:r>
          </a:p>
          <a:p>
            <a:pPr>
              <a:buNone/>
            </a:pPr>
            <a:r>
              <a:rPr lang="en-US" sz="2400" dirty="0" smtClean="0"/>
              <a:t>S :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n: </a:t>
            </a:r>
            <a:r>
              <a:rPr lang="en-US" sz="2400" dirty="0" err="1" smtClean="0"/>
              <a:t>jml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</a:t>
            </a:r>
            <a:r>
              <a:rPr lang="en-US" sz="2400" dirty="0" smtClean="0"/>
              <a:t> S</a:t>
            </a:r>
          </a:p>
          <a:p>
            <a:pPr>
              <a:buNone/>
            </a:pPr>
            <a:r>
              <a:rPr lang="en-US" sz="2400" dirty="0" smtClean="0"/>
              <a:t>Pi=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Si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Meringkas</a:t>
            </a:r>
            <a:r>
              <a:rPr lang="en-US" dirty="0" smtClean="0">
                <a:solidFill>
                  <a:schemeClr val="bg1"/>
                </a:solidFill>
              </a:rPr>
              <a:t> JML </a:t>
            </a:r>
            <a:r>
              <a:rPr lang="en-US" dirty="0" err="1" smtClean="0">
                <a:solidFill>
                  <a:schemeClr val="bg1"/>
                </a:solidFill>
              </a:rPr>
              <a:t>Kasus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52400" y="1447790"/>
          <a:ext cx="4495799" cy="4495810"/>
        </p:xfrm>
        <a:graphic>
          <a:graphicData uri="http://schemas.openxmlformats.org/drawingml/2006/table">
            <a:tbl>
              <a:tblPr/>
              <a:tblGrid>
                <a:gridCol w="313122"/>
                <a:gridCol w="912303"/>
                <a:gridCol w="1148111"/>
                <a:gridCol w="927765"/>
                <a:gridCol w="684227"/>
                <a:gridCol w="510271"/>
              </a:tblGrid>
              <a:tr h="243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OUTLOOK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TEMPERATUR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HUMIDITY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WINDY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PLAY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377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haron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3000" y="1495425"/>
          <a:ext cx="3886200" cy="4143375"/>
        </p:xfrm>
        <a:graphic>
          <a:graphicData uri="http://schemas.openxmlformats.org/drawingml/2006/table">
            <a:tbl>
              <a:tblPr/>
              <a:tblGrid>
                <a:gridCol w="152400"/>
                <a:gridCol w="1066800"/>
                <a:gridCol w="609600"/>
                <a:gridCol w="609600"/>
                <a:gridCol w="609600"/>
                <a:gridCol w="609600"/>
                <a:gridCol w="152400"/>
                <a:gridCol w="76200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haron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rowSpan="2"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haron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JML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Kasus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OUTLOOK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Sunny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TEMPERATUR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HUMIDITY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931</Words>
  <Application>Microsoft Office PowerPoint</Application>
  <PresentationFormat>On-screen Show (4:3)</PresentationFormat>
  <Paragraphs>1014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Decision Tree</vt:lpstr>
      <vt:lpstr>Decision Tree</vt:lpstr>
      <vt:lpstr>Decision Tree</vt:lpstr>
      <vt:lpstr>Decision Tree</vt:lpstr>
      <vt:lpstr>Contoh kasus</vt:lpstr>
      <vt:lpstr>Algoritma C4.5</vt:lpstr>
      <vt:lpstr>Gain</vt:lpstr>
      <vt:lpstr>Entropy</vt:lpstr>
      <vt:lpstr>Meringkas JML Kasus</vt:lpstr>
      <vt:lpstr>Menghitung Entropy Total</vt:lpstr>
      <vt:lpstr>Menghitung Gain</vt:lpstr>
      <vt:lpstr>Memilih Atribut sebagai Akar</vt:lpstr>
      <vt:lpstr>Slide 13</vt:lpstr>
      <vt:lpstr>Memilih Atribut sebagai Node 1.1</vt:lpstr>
      <vt:lpstr>Memilih Atribut sebagai Node 1.1.2</vt:lpstr>
    </vt:vector>
  </TitlesOfParts>
  <Company>udin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</dc:title>
  <dc:creator>fik</dc:creator>
  <cp:lastModifiedBy>yogi</cp:lastModifiedBy>
  <cp:revision>186</cp:revision>
  <dcterms:created xsi:type="dcterms:W3CDTF">2013-09-19T00:52:15Z</dcterms:created>
  <dcterms:modified xsi:type="dcterms:W3CDTF">2013-10-20T15:00:13Z</dcterms:modified>
</cp:coreProperties>
</file>