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370" r:id="rId2"/>
    <p:sldId id="300" r:id="rId3"/>
    <p:sldId id="419" r:id="rId4"/>
    <p:sldId id="420" r:id="rId5"/>
    <p:sldId id="432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31" r:id="rId15"/>
    <p:sldId id="430" r:id="rId16"/>
  </p:sldIdLst>
  <p:sldSz cx="9144000" cy="6858000" type="screen4x3"/>
  <p:notesSz cx="6856413" cy="9234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D1"/>
    <a:srgbClr val="DC00DC"/>
    <a:srgbClr val="6B6BFF"/>
    <a:srgbClr val="FFFFFF"/>
    <a:srgbClr val="FFB7CF"/>
    <a:srgbClr val="C20041"/>
    <a:srgbClr val="CC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7180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-1588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772525"/>
            <a:ext cx="297180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84405F9F-0C7A-4F7E-B903-B9E5C8288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7180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-1588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772525"/>
            <a:ext cx="297180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A03C18F2-987A-4810-82A2-3EDF40BE6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2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698500"/>
            <a:ext cx="4603750" cy="3449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384675"/>
            <a:ext cx="55626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75669D-5E10-415C-920A-C8C48B6E857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695325"/>
            <a:ext cx="4610100" cy="3457575"/>
          </a:xfrm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86263"/>
            <a:ext cx="5024438" cy="4157662"/>
          </a:xfrm>
          <a:noFill/>
          <a:ln/>
        </p:spPr>
        <p:txBody>
          <a:bodyPr lIns="95444" tIns="47722" rIns="95444" bIns="47722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11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10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EA92B-C9CF-4CBD-A337-E3188F3CE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A8DA4-E36B-4E3C-BB52-DABA86002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3227A-2F2D-47F4-BD06-24049C0D3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BBB39-A7F9-4013-B3AB-CEFC4A466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0DC0F-AC22-4FC3-8BFA-D998E410C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F2E2-55D6-42E8-82B3-EEB62134A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32A7A-3FB7-4CB1-B5E8-F87A8AA45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5EE05-1A06-422A-8905-3B8BE39DF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84017-5EE4-4C6F-A72F-41CA464F9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1CAD2-7A3A-4A9E-AA9B-9CA9D7F81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4F789-BCE2-4CD9-841E-A4A77B26B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809987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09988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09989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9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9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5ADDFCB2-8A5B-4228-B8E0-054F05750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76400"/>
            <a:ext cx="91440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4200" dirty="0" smtClean="0"/>
              <a:t>Distributed Database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238125" indent="-238125" eaLnBrk="1" hangingPunct="1">
              <a:lnSpc>
                <a:spcPct val="90000"/>
              </a:lnSpc>
            </a:pPr>
            <a:r>
              <a:rPr lang="en-US" sz="2800" i="1" smtClean="0">
                <a:solidFill>
                  <a:schemeClr val="folHlink"/>
                </a:solidFill>
              </a:rPr>
              <a:t>Modern Database Management</a:t>
            </a:r>
          </a:p>
          <a:p>
            <a:pPr marL="238125" indent="-238125" eaLnBrk="1" hangingPunct="1">
              <a:lnSpc>
                <a:spcPct val="90000"/>
              </a:lnSpc>
            </a:pPr>
            <a:r>
              <a:rPr lang="en-US" sz="2800" i="1" smtClean="0">
                <a:solidFill>
                  <a:schemeClr val="folHlink"/>
                </a:solidFill>
              </a:rPr>
              <a:t>6</a:t>
            </a:r>
            <a:r>
              <a:rPr lang="en-US" sz="2800" i="1" baseline="30000" smtClean="0">
                <a:solidFill>
                  <a:schemeClr val="folHlink"/>
                </a:solidFill>
              </a:rPr>
              <a:t>th</a:t>
            </a:r>
            <a:r>
              <a:rPr lang="en-US" sz="2800" i="1" smtClean="0">
                <a:solidFill>
                  <a:schemeClr val="folHlink"/>
                </a:solidFill>
              </a:rPr>
              <a:t> Edition</a:t>
            </a:r>
            <a:endParaRPr lang="en-US" sz="2800" smtClean="0">
              <a:solidFill>
                <a:schemeClr val="folHlink"/>
              </a:solidFill>
            </a:endParaRPr>
          </a:p>
          <a:p>
            <a:pPr marL="238125" indent="-238125" eaLnBrk="1" hangingPunct="1">
              <a:lnSpc>
                <a:spcPct val="90000"/>
              </a:lnSpc>
            </a:pPr>
            <a:r>
              <a:rPr lang="en-US" sz="2400" i="1" smtClean="0"/>
              <a:t>Jeffrey A. Hoffer, Mary B. Prescott, Fred R. McFadden</a:t>
            </a:r>
            <a:endParaRPr lang="en-US" sz="2800" smtClean="0"/>
          </a:p>
          <a:p>
            <a:pPr marL="238125" indent="-238125" eaLnBrk="1" hangingPunct="1">
              <a:lnSpc>
                <a:spcPct val="90000"/>
              </a:lnSpc>
            </a:pPr>
            <a:endParaRPr lang="en-US" sz="2400" i="1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columns of a table are on other sites</a:t>
            </a:r>
          </a:p>
          <a:p>
            <a:r>
              <a:rPr lang="en-US" dirty="0" smtClean="0"/>
              <a:t>Advantage and disadvantage are close </a:t>
            </a:r>
            <a:r>
              <a:rPr lang="en-US" dirty="0" smtClean="0"/>
              <a:t>to the horizontal </a:t>
            </a:r>
            <a:r>
              <a:rPr lang="en-US" dirty="0" smtClean="0"/>
              <a:t>partition, </a:t>
            </a:r>
            <a:r>
              <a:rPr lang="en-US" dirty="0" smtClean="0"/>
              <a:t>unless the combination of data between partitions is more difficult because it requires joins (instead of unions)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BBB39-A7F9-4013-B3AB-CEFC4A466C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Distributed database requires distributed DBMS</a:t>
            </a:r>
          </a:p>
          <a:p>
            <a:r>
              <a:rPr lang="en-US" sz="2400" dirty="0" smtClean="0"/>
              <a:t>Distributed DBMS functions:</a:t>
            </a:r>
          </a:p>
          <a:p>
            <a:pPr lvl="1"/>
            <a:r>
              <a:rPr lang="en-US" sz="2000" dirty="0" smtClean="0"/>
              <a:t>Put the data in a distributed data dictionary</a:t>
            </a:r>
          </a:p>
          <a:p>
            <a:pPr lvl="1"/>
            <a:r>
              <a:rPr lang="en-US" sz="2000" dirty="0" smtClean="0"/>
              <a:t>Specifies the location from where to get the data and process components</a:t>
            </a:r>
          </a:p>
          <a:p>
            <a:pPr lvl="1"/>
            <a:r>
              <a:rPr lang="en-US" sz="2000" dirty="0" smtClean="0"/>
              <a:t>DBMS translates between nodes with other DBMS (using middleware)</a:t>
            </a:r>
          </a:p>
          <a:p>
            <a:pPr lvl="1"/>
            <a:r>
              <a:rPr lang="en-US" sz="2000" dirty="0" smtClean="0"/>
              <a:t>Consistency of data (via multiphase commit protocols)</a:t>
            </a:r>
          </a:p>
          <a:p>
            <a:pPr lvl="1"/>
            <a:r>
              <a:rPr lang="en-US" sz="2000" dirty="0" smtClean="0"/>
              <a:t>Global primary key control</a:t>
            </a:r>
          </a:p>
          <a:p>
            <a:pPr lvl="1"/>
            <a:r>
              <a:rPr lang="en-US" sz="2000" dirty="0" smtClean="0"/>
              <a:t>Scalability, security, concurrency, query optimization, repair (recovery)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BBB39-A7F9-4013-B3AB-CEFC4A466C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DBMS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BBB39-A7F9-4013-B3AB-CEFC4A466C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2" descr="11_1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1997" y="3809998"/>
            <a:ext cx="6" cy="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11_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89669"/>
            <a:ext cx="7543800" cy="46301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ED3B4E-B188-40B4-9F2F-38073F2306E3}" type="slidenum">
              <a:rPr lang="en-US" smtClean="0"/>
              <a:pPr/>
              <a:t>13</a:t>
            </a:fld>
            <a:endParaRPr lang="en-US" smtClean="0"/>
          </a:p>
        </p:txBody>
      </p:sp>
      <p:pic>
        <p:nvPicPr>
          <p:cNvPr id="24580" name="Picture 2" descr="11_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04642"/>
            <a:ext cx="7239000" cy="4584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1143000" y="168275"/>
            <a:ext cx="6705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Steps Taken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on Local Transaction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95600" y="3078783"/>
            <a:ext cx="653521" cy="655017"/>
            <a:chOff x="1824" y="1802"/>
            <a:chExt cx="442" cy="550"/>
          </a:xfrm>
        </p:grpSpPr>
        <p:sp>
          <p:nvSpPr>
            <p:cNvPr id="24596" name="Freeform 6"/>
            <p:cNvSpPr>
              <a:spLocks/>
            </p:cNvSpPr>
            <p:nvPr/>
          </p:nvSpPr>
          <p:spPr bwMode="auto">
            <a:xfrm>
              <a:off x="1824" y="1872"/>
              <a:ext cx="240" cy="480"/>
            </a:xfrm>
            <a:custGeom>
              <a:avLst/>
              <a:gdLst>
                <a:gd name="T0" fmla="*/ 0 w 240"/>
                <a:gd name="T1" fmla="*/ 480 h 480"/>
                <a:gd name="T2" fmla="*/ 240 w 240"/>
                <a:gd name="T3" fmla="*/ 192 h 480"/>
                <a:gd name="T4" fmla="*/ 0 w 240"/>
                <a:gd name="T5" fmla="*/ 0 h 480"/>
                <a:gd name="T6" fmla="*/ 0 60000 65536"/>
                <a:gd name="T7" fmla="*/ 0 60000 65536"/>
                <a:gd name="T8" fmla="*/ 0 60000 65536"/>
                <a:gd name="T9" fmla="*/ 0 w 240"/>
                <a:gd name="T10" fmla="*/ 0 h 480"/>
                <a:gd name="T11" fmla="*/ 240 w 24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480">
                  <a:moveTo>
                    <a:pt x="0" y="480"/>
                  </a:moveTo>
                  <a:cubicBezTo>
                    <a:pt x="120" y="376"/>
                    <a:pt x="240" y="272"/>
                    <a:pt x="240" y="192"/>
                  </a:cubicBezTo>
                  <a:cubicBezTo>
                    <a:pt x="240" y="112"/>
                    <a:pt x="40" y="32"/>
                    <a:pt x="0" y="0"/>
                  </a:cubicBezTo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7" name="Text Box 7"/>
            <p:cNvSpPr txBox="1">
              <a:spLocks noChangeArrowheads="1"/>
            </p:cNvSpPr>
            <p:nvPr/>
          </p:nvSpPr>
          <p:spPr bwMode="auto">
            <a:xfrm>
              <a:off x="2054" y="180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hlink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14400" y="3352558"/>
            <a:ext cx="638735" cy="914642"/>
            <a:chOff x="576" y="1920"/>
            <a:chExt cx="432" cy="768"/>
          </a:xfrm>
        </p:grpSpPr>
        <p:sp>
          <p:nvSpPr>
            <p:cNvPr id="24594" name="Freeform 9"/>
            <p:cNvSpPr>
              <a:spLocks/>
            </p:cNvSpPr>
            <p:nvPr/>
          </p:nvSpPr>
          <p:spPr bwMode="auto">
            <a:xfrm flipH="1" flipV="1">
              <a:off x="768" y="1920"/>
              <a:ext cx="240" cy="720"/>
            </a:xfrm>
            <a:custGeom>
              <a:avLst/>
              <a:gdLst>
                <a:gd name="T0" fmla="*/ 0 w 240"/>
                <a:gd name="T1" fmla="*/ 8202 h 480"/>
                <a:gd name="T2" fmla="*/ 240 w 240"/>
                <a:gd name="T3" fmla="*/ 3281 h 480"/>
                <a:gd name="T4" fmla="*/ 0 w 240"/>
                <a:gd name="T5" fmla="*/ 0 h 480"/>
                <a:gd name="T6" fmla="*/ 0 60000 65536"/>
                <a:gd name="T7" fmla="*/ 0 60000 65536"/>
                <a:gd name="T8" fmla="*/ 0 60000 65536"/>
                <a:gd name="T9" fmla="*/ 0 w 240"/>
                <a:gd name="T10" fmla="*/ 0 h 480"/>
                <a:gd name="T11" fmla="*/ 240 w 24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480">
                  <a:moveTo>
                    <a:pt x="0" y="480"/>
                  </a:moveTo>
                  <a:cubicBezTo>
                    <a:pt x="120" y="376"/>
                    <a:pt x="240" y="272"/>
                    <a:pt x="240" y="192"/>
                  </a:cubicBezTo>
                  <a:cubicBezTo>
                    <a:pt x="240" y="112"/>
                    <a:pt x="40" y="32"/>
                    <a:pt x="0" y="0"/>
                  </a:cubicBezTo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5" name="Text Box 10"/>
            <p:cNvSpPr txBox="1">
              <a:spLocks noChangeArrowheads="1"/>
            </p:cNvSpPr>
            <p:nvPr/>
          </p:nvSpPr>
          <p:spPr bwMode="auto">
            <a:xfrm>
              <a:off x="576" y="240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hlink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667000" y="4571758"/>
            <a:ext cx="1023160" cy="914642"/>
            <a:chOff x="1680" y="2688"/>
            <a:chExt cx="692" cy="768"/>
          </a:xfrm>
        </p:grpSpPr>
        <p:sp>
          <p:nvSpPr>
            <p:cNvPr id="24592" name="Freeform 12"/>
            <p:cNvSpPr>
              <a:spLocks/>
            </p:cNvSpPr>
            <p:nvPr/>
          </p:nvSpPr>
          <p:spPr bwMode="auto">
            <a:xfrm>
              <a:off x="1680" y="2688"/>
              <a:ext cx="432" cy="768"/>
            </a:xfrm>
            <a:custGeom>
              <a:avLst/>
              <a:gdLst>
                <a:gd name="T0" fmla="*/ 0 w 240"/>
                <a:gd name="T1" fmla="*/ 12886 h 480"/>
                <a:gd name="T2" fmla="*/ 14697 w 240"/>
                <a:gd name="T3" fmla="*/ 5154 h 480"/>
                <a:gd name="T4" fmla="*/ 0 w 240"/>
                <a:gd name="T5" fmla="*/ 0 h 480"/>
                <a:gd name="T6" fmla="*/ 0 60000 65536"/>
                <a:gd name="T7" fmla="*/ 0 60000 65536"/>
                <a:gd name="T8" fmla="*/ 0 60000 65536"/>
                <a:gd name="T9" fmla="*/ 0 w 240"/>
                <a:gd name="T10" fmla="*/ 0 h 480"/>
                <a:gd name="T11" fmla="*/ 240 w 24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480">
                  <a:moveTo>
                    <a:pt x="0" y="480"/>
                  </a:moveTo>
                  <a:cubicBezTo>
                    <a:pt x="120" y="376"/>
                    <a:pt x="240" y="272"/>
                    <a:pt x="240" y="192"/>
                  </a:cubicBezTo>
                  <a:cubicBezTo>
                    <a:pt x="240" y="112"/>
                    <a:pt x="40" y="32"/>
                    <a:pt x="0" y="0"/>
                  </a:cubicBezTo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 type="triangle" w="lg" len="lg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3" name="Text Box 13"/>
            <p:cNvSpPr txBox="1">
              <a:spLocks noChangeArrowheads="1"/>
            </p:cNvSpPr>
            <p:nvPr/>
          </p:nvSpPr>
          <p:spPr bwMode="auto">
            <a:xfrm>
              <a:off x="2160" y="288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hlink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743200" y="3695548"/>
            <a:ext cx="739277" cy="571651"/>
            <a:chOff x="1728" y="2208"/>
            <a:chExt cx="500" cy="480"/>
          </a:xfrm>
        </p:grpSpPr>
        <p:sp>
          <p:nvSpPr>
            <p:cNvPr id="24590" name="Freeform 15"/>
            <p:cNvSpPr>
              <a:spLocks/>
            </p:cNvSpPr>
            <p:nvPr/>
          </p:nvSpPr>
          <p:spPr bwMode="auto">
            <a:xfrm>
              <a:off x="1728" y="2208"/>
              <a:ext cx="240" cy="480"/>
            </a:xfrm>
            <a:custGeom>
              <a:avLst/>
              <a:gdLst>
                <a:gd name="T0" fmla="*/ 0 w 240"/>
                <a:gd name="T1" fmla="*/ 480 h 480"/>
                <a:gd name="T2" fmla="*/ 240 w 240"/>
                <a:gd name="T3" fmla="*/ 192 h 480"/>
                <a:gd name="T4" fmla="*/ 0 w 240"/>
                <a:gd name="T5" fmla="*/ 0 h 480"/>
                <a:gd name="T6" fmla="*/ 0 60000 65536"/>
                <a:gd name="T7" fmla="*/ 0 60000 65536"/>
                <a:gd name="T8" fmla="*/ 0 60000 65536"/>
                <a:gd name="T9" fmla="*/ 0 w 240"/>
                <a:gd name="T10" fmla="*/ 0 h 480"/>
                <a:gd name="T11" fmla="*/ 240 w 24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480">
                  <a:moveTo>
                    <a:pt x="0" y="480"/>
                  </a:moveTo>
                  <a:cubicBezTo>
                    <a:pt x="120" y="376"/>
                    <a:pt x="240" y="272"/>
                    <a:pt x="240" y="192"/>
                  </a:cubicBezTo>
                  <a:cubicBezTo>
                    <a:pt x="240" y="112"/>
                    <a:pt x="40" y="32"/>
                    <a:pt x="0" y="0"/>
                  </a:cubicBezTo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1" name="Text Box 16"/>
            <p:cNvSpPr txBox="1">
              <a:spLocks noChangeArrowheads="1"/>
            </p:cNvSpPr>
            <p:nvPr/>
          </p:nvSpPr>
          <p:spPr bwMode="auto">
            <a:xfrm>
              <a:off x="2016" y="240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hlink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590800" y="2057158"/>
            <a:ext cx="1023160" cy="914642"/>
            <a:chOff x="1680" y="2688"/>
            <a:chExt cx="692" cy="768"/>
          </a:xfrm>
        </p:grpSpPr>
        <p:sp>
          <p:nvSpPr>
            <p:cNvPr id="24588" name="Freeform 18"/>
            <p:cNvSpPr>
              <a:spLocks/>
            </p:cNvSpPr>
            <p:nvPr/>
          </p:nvSpPr>
          <p:spPr bwMode="auto">
            <a:xfrm>
              <a:off x="1680" y="2688"/>
              <a:ext cx="432" cy="768"/>
            </a:xfrm>
            <a:custGeom>
              <a:avLst/>
              <a:gdLst>
                <a:gd name="T0" fmla="*/ 0 w 240"/>
                <a:gd name="T1" fmla="*/ 12886 h 480"/>
                <a:gd name="T2" fmla="*/ 14697 w 240"/>
                <a:gd name="T3" fmla="*/ 5154 h 480"/>
                <a:gd name="T4" fmla="*/ 0 w 240"/>
                <a:gd name="T5" fmla="*/ 0 h 480"/>
                <a:gd name="T6" fmla="*/ 0 60000 65536"/>
                <a:gd name="T7" fmla="*/ 0 60000 65536"/>
                <a:gd name="T8" fmla="*/ 0 60000 65536"/>
                <a:gd name="T9" fmla="*/ 0 w 240"/>
                <a:gd name="T10" fmla="*/ 0 h 480"/>
                <a:gd name="T11" fmla="*/ 240 w 24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480">
                  <a:moveTo>
                    <a:pt x="0" y="480"/>
                  </a:moveTo>
                  <a:cubicBezTo>
                    <a:pt x="120" y="376"/>
                    <a:pt x="240" y="272"/>
                    <a:pt x="240" y="192"/>
                  </a:cubicBezTo>
                  <a:cubicBezTo>
                    <a:pt x="240" y="112"/>
                    <a:pt x="40" y="32"/>
                    <a:pt x="0" y="0"/>
                  </a:cubicBezTo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 type="triangle" w="lg" len="lg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89" name="Text Box 19"/>
            <p:cNvSpPr txBox="1">
              <a:spLocks noChangeArrowheads="1"/>
            </p:cNvSpPr>
            <p:nvPr/>
          </p:nvSpPr>
          <p:spPr bwMode="auto">
            <a:xfrm>
              <a:off x="2160" y="288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hlink"/>
                  </a:solidFill>
                  <a:latin typeface="Times New Roman" pitchFamily="18" charset="0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D61AC4-3C92-471A-941D-A147F8EC9D4D}" type="slidenum">
              <a:rPr lang="en-US" smtClean="0"/>
              <a:pPr/>
              <a:t>14</a:t>
            </a:fld>
            <a:endParaRPr lang="en-US" smtClean="0"/>
          </a:p>
        </p:txBody>
      </p:sp>
      <p:pic>
        <p:nvPicPr>
          <p:cNvPr id="26628" name="Picture 2" descr="11_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06276"/>
            <a:ext cx="7467600" cy="458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 flipH="1">
            <a:off x="1066800" y="3007174"/>
            <a:ext cx="674158" cy="761551"/>
            <a:chOff x="1824" y="1802"/>
            <a:chExt cx="442" cy="550"/>
          </a:xfrm>
        </p:grpSpPr>
        <p:sp>
          <p:nvSpPr>
            <p:cNvPr id="26659" name="Freeform 6"/>
            <p:cNvSpPr>
              <a:spLocks/>
            </p:cNvSpPr>
            <p:nvPr/>
          </p:nvSpPr>
          <p:spPr bwMode="auto">
            <a:xfrm>
              <a:off x="1824" y="1872"/>
              <a:ext cx="240" cy="480"/>
            </a:xfrm>
            <a:custGeom>
              <a:avLst/>
              <a:gdLst>
                <a:gd name="T0" fmla="*/ 0 w 240"/>
                <a:gd name="T1" fmla="*/ 480 h 480"/>
                <a:gd name="T2" fmla="*/ 240 w 240"/>
                <a:gd name="T3" fmla="*/ 192 h 480"/>
                <a:gd name="T4" fmla="*/ 0 w 240"/>
                <a:gd name="T5" fmla="*/ 0 h 480"/>
                <a:gd name="T6" fmla="*/ 0 60000 65536"/>
                <a:gd name="T7" fmla="*/ 0 60000 65536"/>
                <a:gd name="T8" fmla="*/ 0 60000 65536"/>
                <a:gd name="T9" fmla="*/ 0 w 240"/>
                <a:gd name="T10" fmla="*/ 0 h 480"/>
                <a:gd name="T11" fmla="*/ 240 w 24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480">
                  <a:moveTo>
                    <a:pt x="0" y="480"/>
                  </a:moveTo>
                  <a:cubicBezTo>
                    <a:pt x="120" y="376"/>
                    <a:pt x="240" y="272"/>
                    <a:pt x="240" y="192"/>
                  </a:cubicBezTo>
                  <a:cubicBezTo>
                    <a:pt x="240" y="112"/>
                    <a:pt x="40" y="32"/>
                    <a:pt x="0" y="0"/>
                  </a:cubicBezTo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60" name="Text Box 7"/>
            <p:cNvSpPr txBox="1">
              <a:spLocks noChangeArrowheads="1"/>
            </p:cNvSpPr>
            <p:nvPr/>
          </p:nvSpPr>
          <p:spPr bwMode="auto">
            <a:xfrm>
              <a:off x="2054" y="180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hlink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 flipH="1">
            <a:off x="762000" y="1908398"/>
            <a:ext cx="1055470" cy="1063402"/>
            <a:chOff x="1680" y="2688"/>
            <a:chExt cx="692" cy="768"/>
          </a:xfrm>
        </p:grpSpPr>
        <p:sp>
          <p:nvSpPr>
            <p:cNvPr id="26657" name="Freeform 9"/>
            <p:cNvSpPr>
              <a:spLocks/>
            </p:cNvSpPr>
            <p:nvPr/>
          </p:nvSpPr>
          <p:spPr bwMode="auto">
            <a:xfrm>
              <a:off x="1680" y="2688"/>
              <a:ext cx="432" cy="768"/>
            </a:xfrm>
            <a:custGeom>
              <a:avLst/>
              <a:gdLst>
                <a:gd name="T0" fmla="*/ 0 w 240"/>
                <a:gd name="T1" fmla="*/ 12886 h 480"/>
                <a:gd name="T2" fmla="*/ 14697 w 240"/>
                <a:gd name="T3" fmla="*/ 5154 h 480"/>
                <a:gd name="T4" fmla="*/ 0 w 240"/>
                <a:gd name="T5" fmla="*/ 0 h 480"/>
                <a:gd name="T6" fmla="*/ 0 60000 65536"/>
                <a:gd name="T7" fmla="*/ 0 60000 65536"/>
                <a:gd name="T8" fmla="*/ 0 60000 65536"/>
                <a:gd name="T9" fmla="*/ 0 w 240"/>
                <a:gd name="T10" fmla="*/ 0 h 480"/>
                <a:gd name="T11" fmla="*/ 240 w 24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480">
                  <a:moveTo>
                    <a:pt x="0" y="480"/>
                  </a:moveTo>
                  <a:cubicBezTo>
                    <a:pt x="120" y="376"/>
                    <a:pt x="240" y="272"/>
                    <a:pt x="240" y="192"/>
                  </a:cubicBezTo>
                  <a:cubicBezTo>
                    <a:pt x="240" y="112"/>
                    <a:pt x="40" y="32"/>
                    <a:pt x="0" y="0"/>
                  </a:cubicBezTo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 type="triangle" w="lg" len="lg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58" name="Text Box 10"/>
            <p:cNvSpPr txBox="1">
              <a:spLocks noChangeArrowheads="1"/>
            </p:cNvSpPr>
            <p:nvPr/>
          </p:nvSpPr>
          <p:spPr bwMode="auto">
            <a:xfrm>
              <a:off x="2160" y="288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hlink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562600" y="3279998"/>
            <a:ext cx="658906" cy="1063402"/>
            <a:chOff x="576" y="1920"/>
            <a:chExt cx="432" cy="768"/>
          </a:xfrm>
        </p:grpSpPr>
        <p:sp>
          <p:nvSpPr>
            <p:cNvPr id="26655" name="Freeform 12"/>
            <p:cNvSpPr>
              <a:spLocks/>
            </p:cNvSpPr>
            <p:nvPr/>
          </p:nvSpPr>
          <p:spPr bwMode="auto">
            <a:xfrm flipH="1" flipV="1">
              <a:off x="768" y="1920"/>
              <a:ext cx="240" cy="720"/>
            </a:xfrm>
            <a:custGeom>
              <a:avLst/>
              <a:gdLst>
                <a:gd name="T0" fmla="*/ 0 w 240"/>
                <a:gd name="T1" fmla="*/ 8202 h 480"/>
                <a:gd name="T2" fmla="*/ 240 w 240"/>
                <a:gd name="T3" fmla="*/ 3281 h 480"/>
                <a:gd name="T4" fmla="*/ 0 w 240"/>
                <a:gd name="T5" fmla="*/ 0 h 480"/>
                <a:gd name="T6" fmla="*/ 0 60000 65536"/>
                <a:gd name="T7" fmla="*/ 0 60000 65536"/>
                <a:gd name="T8" fmla="*/ 0 60000 65536"/>
                <a:gd name="T9" fmla="*/ 0 w 240"/>
                <a:gd name="T10" fmla="*/ 0 h 480"/>
                <a:gd name="T11" fmla="*/ 240 w 24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480">
                  <a:moveTo>
                    <a:pt x="0" y="480"/>
                  </a:moveTo>
                  <a:cubicBezTo>
                    <a:pt x="120" y="376"/>
                    <a:pt x="240" y="272"/>
                    <a:pt x="240" y="192"/>
                  </a:cubicBezTo>
                  <a:cubicBezTo>
                    <a:pt x="240" y="112"/>
                    <a:pt x="40" y="32"/>
                    <a:pt x="0" y="0"/>
                  </a:cubicBezTo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56" name="Text Box 13"/>
            <p:cNvSpPr txBox="1">
              <a:spLocks noChangeArrowheads="1"/>
            </p:cNvSpPr>
            <p:nvPr/>
          </p:nvSpPr>
          <p:spPr bwMode="auto">
            <a:xfrm>
              <a:off x="576" y="240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hlink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7315200" y="4422998"/>
            <a:ext cx="1055470" cy="1063402"/>
            <a:chOff x="1680" y="2688"/>
            <a:chExt cx="692" cy="768"/>
          </a:xfrm>
        </p:grpSpPr>
        <p:sp>
          <p:nvSpPr>
            <p:cNvPr id="26653" name="Freeform 15"/>
            <p:cNvSpPr>
              <a:spLocks/>
            </p:cNvSpPr>
            <p:nvPr/>
          </p:nvSpPr>
          <p:spPr bwMode="auto">
            <a:xfrm>
              <a:off x="1680" y="2688"/>
              <a:ext cx="432" cy="768"/>
            </a:xfrm>
            <a:custGeom>
              <a:avLst/>
              <a:gdLst>
                <a:gd name="T0" fmla="*/ 0 w 240"/>
                <a:gd name="T1" fmla="*/ 12886 h 480"/>
                <a:gd name="T2" fmla="*/ 14697 w 240"/>
                <a:gd name="T3" fmla="*/ 5154 h 480"/>
                <a:gd name="T4" fmla="*/ 0 w 240"/>
                <a:gd name="T5" fmla="*/ 0 h 480"/>
                <a:gd name="T6" fmla="*/ 0 60000 65536"/>
                <a:gd name="T7" fmla="*/ 0 60000 65536"/>
                <a:gd name="T8" fmla="*/ 0 60000 65536"/>
                <a:gd name="T9" fmla="*/ 0 w 240"/>
                <a:gd name="T10" fmla="*/ 0 h 480"/>
                <a:gd name="T11" fmla="*/ 240 w 24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480">
                  <a:moveTo>
                    <a:pt x="0" y="480"/>
                  </a:moveTo>
                  <a:cubicBezTo>
                    <a:pt x="120" y="376"/>
                    <a:pt x="240" y="272"/>
                    <a:pt x="240" y="192"/>
                  </a:cubicBezTo>
                  <a:cubicBezTo>
                    <a:pt x="240" y="112"/>
                    <a:pt x="40" y="32"/>
                    <a:pt x="0" y="0"/>
                  </a:cubicBezTo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 type="triangle" w="lg" len="lg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54" name="Text Box 16"/>
            <p:cNvSpPr txBox="1">
              <a:spLocks noChangeArrowheads="1"/>
            </p:cNvSpPr>
            <p:nvPr/>
          </p:nvSpPr>
          <p:spPr bwMode="auto">
            <a:xfrm>
              <a:off x="2160" y="288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hlink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7391400" y="3127598"/>
            <a:ext cx="982258" cy="1063402"/>
            <a:chOff x="4656" y="1872"/>
            <a:chExt cx="644" cy="768"/>
          </a:xfrm>
        </p:grpSpPr>
        <p:sp>
          <p:nvSpPr>
            <p:cNvPr id="26651" name="Freeform 18"/>
            <p:cNvSpPr>
              <a:spLocks/>
            </p:cNvSpPr>
            <p:nvPr/>
          </p:nvSpPr>
          <p:spPr bwMode="auto">
            <a:xfrm>
              <a:off x="4656" y="1872"/>
              <a:ext cx="432" cy="768"/>
            </a:xfrm>
            <a:custGeom>
              <a:avLst/>
              <a:gdLst>
                <a:gd name="T0" fmla="*/ 0 w 240"/>
                <a:gd name="T1" fmla="*/ 12886 h 480"/>
                <a:gd name="T2" fmla="*/ 14697 w 240"/>
                <a:gd name="T3" fmla="*/ 5154 h 480"/>
                <a:gd name="T4" fmla="*/ 0 w 240"/>
                <a:gd name="T5" fmla="*/ 0 h 480"/>
                <a:gd name="T6" fmla="*/ 0 60000 65536"/>
                <a:gd name="T7" fmla="*/ 0 60000 65536"/>
                <a:gd name="T8" fmla="*/ 0 60000 65536"/>
                <a:gd name="T9" fmla="*/ 0 w 240"/>
                <a:gd name="T10" fmla="*/ 0 h 480"/>
                <a:gd name="T11" fmla="*/ 240 w 24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480">
                  <a:moveTo>
                    <a:pt x="0" y="480"/>
                  </a:moveTo>
                  <a:cubicBezTo>
                    <a:pt x="120" y="376"/>
                    <a:pt x="240" y="272"/>
                    <a:pt x="240" y="192"/>
                  </a:cubicBezTo>
                  <a:cubicBezTo>
                    <a:pt x="240" y="112"/>
                    <a:pt x="40" y="32"/>
                    <a:pt x="0" y="0"/>
                  </a:cubicBezTo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 type="none" w="lg" len="lg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52" name="Text Box 19"/>
            <p:cNvSpPr txBox="1">
              <a:spLocks noChangeArrowheads="1"/>
            </p:cNvSpPr>
            <p:nvPr/>
          </p:nvSpPr>
          <p:spPr bwMode="auto">
            <a:xfrm>
              <a:off x="5088" y="196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hlink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2895600" y="2440098"/>
            <a:ext cx="3514165" cy="531701"/>
            <a:chOff x="1824" y="1488"/>
            <a:chExt cx="2304" cy="384"/>
          </a:xfrm>
        </p:grpSpPr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1824" y="1776"/>
              <a:ext cx="2304" cy="96"/>
              <a:chOff x="1584" y="3936"/>
              <a:chExt cx="2304" cy="144"/>
            </a:xfrm>
          </p:grpSpPr>
          <p:sp>
            <p:nvSpPr>
              <p:cNvPr id="26648" name="Line 22"/>
              <p:cNvSpPr>
                <a:spLocks noChangeShapeType="1"/>
              </p:cNvSpPr>
              <p:nvPr/>
            </p:nvSpPr>
            <p:spPr bwMode="auto">
              <a:xfrm>
                <a:off x="1584" y="3936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49" name="Line 23"/>
              <p:cNvSpPr>
                <a:spLocks noChangeShapeType="1"/>
              </p:cNvSpPr>
              <p:nvPr/>
            </p:nvSpPr>
            <p:spPr bwMode="auto">
              <a:xfrm flipH="1">
                <a:off x="2304" y="39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50" name="Line 24"/>
              <p:cNvSpPr>
                <a:spLocks noChangeShapeType="1"/>
              </p:cNvSpPr>
              <p:nvPr/>
            </p:nvSpPr>
            <p:spPr bwMode="auto">
              <a:xfrm>
                <a:off x="2304" y="4080"/>
                <a:ext cx="1584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lg" len="lg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6647" name="Text Box 25"/>
            <p:cNvSpPr txBox="1">
              <a:spLocks noChangeArrowheads="1"/>
            </p:cNvSpPr>
            <p:nvPr/>
          </p:nvSpPr>
          <p:spPr bwMode="auto">
            <a:xfrm>
              <a:off x="2016" y="14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hlink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2514600" y="3182624"/>
            <a:ext cx="3514165" cy="398776"/>
            <a:chOff x="1584" y="1968"/>
            <a:chExt cx="2304" cy="288"/>
          </a:xfrm>
        </p:grpSpPr>
        <p:grpSp>
          <p:nvGrpSpPr>
            <p:cNvPr id="10" name="Group 27"/>
            <p:cNvGrpSpPr>
              <a:grpSpLocks/>
            </p:cNvGrpSpPr>
            <p:nvPr/>
          </p:nvGrpSpPr>
          <p:grpSpPr bwMode="auto">
            <a:xfrm rot="10800000">
              <a:off x="1584" y="1968"/>
              <a:ext cx="2304" cy="96"/>
              <a:chOff x="1584" y="3936"/>
              <a:chExt cx="2304" cy="144"/>
            </a:xfrm>
          </p:grpSpPr>
          <p:sp>
            <p:nvSpPr>
              <p:cNvPr id="26643" name="Line 28"/>
              <p:cNvSpPr>
                <a:spLocks noChangeShapeType="1"/>
              </p:cNvSpPr>
              <p:nvPr/>
            </p:nvSpPr>
            <p:spPr bwMode="auto">
              <a:xfrm>
                <a:off x="1584" y="3936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44" name="Line 29"/>
              <p:cNvSpPr>
                <a:spLocks noChangeShapeType="1"/>
              </p:cNvSpPr>
              <p:nvPr/>
            </p:nvSpPr>
            <p:spPr bwMode="auto">
              <a:xfrm flipH="1">
                <a:off x="2304" y="39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45" name="Line 30"/>
              <p:cNvSpPr>
                <a:spLocks noChangeShapeType="1"/>
              </p:cNvSpPr>
              <p:nvPr/>
            </p:nvSpPr>
            <p:spPr bwMode="auto">
              <a:xfrm>
                <a:off x="2304" y="4080"/>
                <a:ext cx="1584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lg" len="lg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6642" name="Text Box 31"/>
            <p:cNvSpPr txBox="1">
              <a:spLocks noChangeArrowheads="1"/>
            </p:cNvSpPr>
            <p:nvPr/>
          </p:nvSpPr>
          <p:spPr bwMode="auto">
            <a:xfrm>
              <a:off x="2736" y="196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hlink"/>
                  </a:solidFill>
                  <a:latin typeface="Times New Roman" pitchFamily="18" charset="0"/>
                </a:rPr>
                <a:t>7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2514600" y="3317248"/>
            <a:ext cx="841935" cy="797552"/>
            <a:chOff x="1584" y="2016"/>
            <a:chExt cx="552" cy="576"/>
          </a:xfrm>
        </p:grpSpPr>
        <p:sp>
          <p:nvSpPr>
            <p:cNvPr id="26639" name="Freeform 33"/>
            <p:cNvSpPr>
              <a:spLocks/>
            </p:cNvSpPr>
            <p:nvPr/>
          </p:nvSpPr>
          <p:spPr bwMode="auto">
            <a:xfrm>
              <a:off x="1584" y="2016"/>
              <a:ext cx="552" cy="336"/>
            </a:xfrm>
            <a:custGeom>
              <a:avLst/>
              <a:gdLst>
                <a:gd name="T0" fmla="*/ 144 w 552"/>
                <a:gd name="T1" fmla="*/ 0 h 336"/>
                <a:gd name="T2" fmla="*/ 528 w 552"/>
                <a:gd name="T3" fmla="*/ 240 h 336"/>
                <a:gd name="T4" fmla="*/ 0 w 552"/>
                <a:gd name="T5" fmla="*/ 336 h 336"/>
                <a:gd name="T6" fmla="*/ 0 60000 65536"/>
                <a:gd name="T7" fmla="*/ 0 60000 65536"/>
                <a:gd name="T8" fmla="*/ 0 60000 65536"/>
                <a:gd name="T9" fmla="*/ 0 w 552"/>
                <a:gd name="T10" fmla="*/ 0 h 336"/>
                <a:gd name="T11" fmla="*/ 552 w 55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2" h="336">
                  <a:moveTo>
                    <a:pt x="144" y="0"/>
                  </a:moveTo>
                  <a:cubicBezTo>
                    <a:pt x="348" y="92"/>
                    <a:pt x="552" y="184"/>
                    <a:pt x="528" y="240"/>
                  </a:cubicBezTo>
                  <a:cubicBezTo>
                    <a:pt x="504" y="296"/>
                    <a:pt x="88" y="320"/>
                    <a:pt x="0" y="336"/>
                  </a:cubicBezTo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0" name="Text Box 34"/>
            <p:cNvSpPr txBox="1">
              <a:spLocks noChangeArrowheads="1"/>
            </p:cNvSpPr>
            <p:nvPr/>
          </p:nvSpPr>
          <p:spPr bwMode="auto">
            <a:xfrm>
              <a:off x="1776" y="230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hlink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1143000" y="168275"/>
            <a:ext cx="6705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Steps Taken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on Global Transaction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84017-5EE4-4C6F-A72F-41CA464F962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4514" name="Picture 2" descr="http://images.slideplayer.us/2/752799/slides/slide_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447800"/>
            <a:ext cx="6172200" cy="4629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11E031-7BFE-4472-9EDB-69AA85D1B0B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620000" cy="3962400"/>
          </a:xfrm>
          <a:ln>
            <a:solidFill>
              <a:srgbClr val="6B6BFF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/>
              <a:t>Distributed Database</a:t>
            </a:r>
            <a:r>
              <a:rPr lang="en-US" sz="3600" dirty="0" smtClean="0"/>
              <a:t>: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3600" dirty="0" smtClean="0"/>
              <a:t>	</a:t>
            </a:r>
            <a:r>
              <a:rPr lang="en-US" sz="3600" u="sng" dirty="0" smtClean="0"/>
              <a:t>A database logic</a:t>
            </a:r>
            <a:r>
              <a:rPr lang="en-US" sz="3600" dirty="0" smtClean="0"/>
              <a:t> which is </a:t>
            </a:r>
            <a:r>
              <a:rPr lang="en-US" sz="3600" u="sng" dirty="0" smtClean="0"/>
              <a:t>physically </a:t>
            </a:r>
            <a:r>
              <a:rPr lang="en-US" sz="3600" u="sng" dirty="0" smtClean="0"/>
              <a:t>spit</a:t>
            </a:r>
            <a:r>
              <a:rPr lang="en-US" sz="3600" dirty="0" smtClean="0"/>
              <a:t> </a:t>
            </a:r>
            <a:r>
              <a:rPr lang="en-US" sz="3600" dirty="0" smtClean="0"/>
              <a:t>among computers that </a:t>
            </a:r>
            <a:r>
              <a:rPr lang="en-US" sz="3600" u="sng" dirty="0" smtClean="0"/>
              <a:t>located </a:t>
            </a:r>
            <a:r>
              <a:rPr lang="en-US" sz="3600" u="sng" dirty="0" smtClean="0"/>
              <a:t>in different locations </a:t>
            </a:r>
            <a:r>
              <a:rPr lang="en-US" sz="3600" dirty="0" smtClean="0"/>
              <a:t>and </a:t>
            </a:r>
            <a:r>
              <a:rPr lang="en-US" sz="3600" u="sng" dirty="0" smtClean="0"/>
              <a:t>connected by</a:t>
            </a:r>
            <a:r>
              <a:rPr lang="en-US" sz="3600" dirty="0" smtClean="0"/>
              <a:t> a </a:t>
            </a:r>
            <a:r>
              <a:rPr lang="en-US" sz="3600" u="sng" dirty="0" smtClean="0"/>
              <a:t>communication</a:t>
            </a:r>
            <a:r>
              <a:rPr lang="en-US" sz="3600" dirty="0" smtClean="0"/>
              <a:t> device</a:t>
            </a:r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BBB39-A7F9-4013-B3AB-CEFC4A466C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9154" name="Picture 2" descr="http://www.cs.jhu.edu/~yairamir/cs437/week8/img00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71600"/>
            <a:ext cx="655320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BBB39-A7F9-4013-B3AB-CEFC4A466C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1442" name="Picture 2" descr="http://www.nuodb.com/sites/www.nuodb.com/files/images/product/geo-distribution-diagram-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599" y="1828800"/>
            <a:ext cx="7770887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BBB39-A7F9-4013-B3AB-CEFC4A466C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97224"/>
            <a:ext cx="7010400" cy="3260776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  <p:pic>
        <p:nvPicPr>
          <p:cNvPr id="6" name="Picture 2" descr="http://www.nuodb.com/sites/www.nuodb.com/files/images/product/geo-distribution-diagram-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447800"/>
            <a:ext cx="4495800" cy="22042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347663" y="3810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Distributed vs. Centralized</a:t>
            </a:r>
            <a:endParaRPr kumimoji="0" lang="en-US" sz="4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Advantages of Distributed Database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</a:t>
            </a:r>
            <a:r>
              <a:rPr lang="en-US" dirty="0" smtClean="0"/>
              <a:t>communication costs</a:t>
            </a:r>
          </a:p>
          <a:p>
            <a:r>
              <a:rPr lang="en-US" dirty="0" smtClean="0"/>
              <a:t>Fast response to specific queries</a:t>
            </a:r>
          </a:p>
          <a:p>
            <a:r>
              <a:rPr lang="en-US" dirty="0" smtClean="0"/>
              <a:t>Local sites can operate the database when the network connection is </a:t>
            </a:r>
            <a:r>
              <a:rPr lang="en-US" dirty="0" smtClean="0"/>
              <a:t>lost</a:t>
            </a:r>
          </a:p>
          <a:p>
            <a:r>
              <a:rPr lang="en-US" dirty="0" smtClean="0"/>
              <a:t>Increasing confidence</a:t>
            </a:r>
          </a:p>
          <a:p>
            <a:r>
              <a:rPr lang="en-US" dirty="0" smtClean="0"/>
              <a:t>Local control of the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BBB39-A7F9-4013-B3AB-CEFC4A466C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Disadvantages of Distributed Database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cost and complexity</a:t>
            </a:r>
          </a:p>
          <a:p>
            <a:r>
              <a:rPr lang="en-US" dirty="0" smtClean="0"/>
              <a:t>The cost of process</a:t>
            </a:r>
          </a:p>
          <a:p>
            <a:r>
              <a:rPr lang="en-US" dirty="0" smtClean="0"/>
              <a:t>Data integrity</a:t>
            </a:r>
          </a:p>
          <a:p>
            <a:r>
              <a:rPr lang="en-US" dirty="0" smtClean="0"/>
              <a:t>Slow response to specific queries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BBB39-A7F9-4013-B3AB-CEFC4A466C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Several Options for Distributing      The Database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replication</a:t>
            </a:r>
          </a:p>
          <a:p>
            <a:pPr lvl="1"/>
            <a:r>
              <a:rPr lang="en-US" dirty="0" smtClean="0"/>
              <a:t>Whole data is distributed to different sites</a:t>
            </a:r>
          </a:p>
          <a:p>
            <a:r>
              <a:rPr lang="en-US" dirty="0" smtClean="0"/>
              <a:t>Horizontal partitioning</a:t>
            </a:r>
          </a:p>
          <a:p>
            <a:pPr lvl="1"/>
            <a:r>
              <a:rPr lang="en-US" dirty="0" smtClean="0"/>
              <a:t>Another row in a table is distributed to different sites</a:t>
            </a:r>
          </a:p>
          <a:p>
            <a:r>
              <a:rPr lang="en-US" dirty="0" smtClean="0"/>
              <a:t>Vertical partitioning</a:t>
            </a:r>
          </a:p>
          <a:p>
            <a:pPr lvl="1"/>
            <a:r>
              <a:rPr lang="en-US" dirty="0" smtClean="0"/>
              <a:t>Another column in a table is distributed to different sites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BBB39-A7F9-4013-B3AB-CEFC4A466C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Most of rows of a table at another site</a:t>
            </a:r>
          </a:p>
          <a:p>
            <a:r>
              <a:rPr lang="en-US" sz="2800" dirty="0" smtClean="0"/>
              <a:t>Advantages –</a:t>
            </a:r>
          </a:p>
          <a:p>
            <a:pPr lvl="1"/>
            <a:r>
              <a:rPr lang="en-US" sz="2400" dirty="0" smtClean="0"/>
              <a:t>Optimal local access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better performance</a:t>
            </a:r>
          </a:p>
          <a:p>
            <a:pPr lvl="1"/>
            <a:r>
              <a:rPr lang="en-US" sz="2400" dirty="0" smtClean="0"/>
              <a:t>Only the corresponding data are available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safe</a:t>
            </a:r>
          </a:p>
          <a:p>
            <a:pPr lvl="1"/>
            <a:r>
              <a:rPr lang="en-US" sz="2400" dirty="0" smtClean="0"/>
              <a:t>Join </a:t>
            </a:r>
            <a:r>
              <a:rPr lang="en-US" sz="2400" dirty="0" smtClean="0"/>
              <a:t>inter-partition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easily in the query </a:t>
            </a:r>
            <a:r>
              <a:rPr lang="en-US" sz="2400" dirty="0" smtClean="0"/>
              <a:t>(union)</a:t>
            </a:r>
            <a:endParaRPr lang="en-US" sz="2400" dirty="0" smtClean="0"/>
          </a:p>
          <a:p>
            <a:r>
              <a:rPr lang="en-US" dirty="0" smtClean="0"/>
              <a:t>Disadvantage</a:t>
            </a:r>
          </a:p>
          <a:p>
            <a:pPr lvl="1"/>
            <a:r>
              <a:rPr lang="en-US" dirty="0" smtClean="0"/>
              <a:t>Access data between partitions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inconsistent process speed</a:t>
            </a:r>
          </a:p>
          <a:p>
            <a:pPr lvl="1"/>
            <a:r>
              <a:rPr lang="en-US" dirty="0" smtClean="0"/>
              <a:t>No data backup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enforce </a:t>
            </a:r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BBB39-A7F9-4013-B3AB-CEFC4A466C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2816</TotalTime>
  <Words>324</Words>
  <Application>Microsoft PowerPoint</Application>
  <PresentationFormat>On-screen Show (4:3)</PresentationFormat>
  <Paragraphs>80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Radial</vt:lpstr>
      <vt:lpstr>Distributed Database</vt:lpstr>
      <vt:lpstr>Definition</vt:lpstr>
      <vt:lpstr>Example</vt:lpstr>
      <vt:lpstr>More Example</vt:lpstr>
      <vt:lpstr>Slide 5</vt:lpstr>
      <vt:lpstr>Advantages of Distributed Database</vt:lpstr>
      <vt:lpstr>Disadvantages of Distributed Database</vt:lpstr>
      <vt:lpstr>Several Options for Distributing      The Database</vt:lpstr>
      <vt:lpstr>Horizontal Partitioning</vt:lpstr>
      <vt:lpstr>Vertical Partitioning</vt:lpstr>
      <vt:lpstr>Distributed DBMS</vt:lpstr>
      <vt:lpstr>Distributed DBMS Architecture</vt:lpstr>
      <vt:lpstr>Slide 13</vt:lpstr>
      <vt:lpstr>Slide 14</vt:lpstr>
      <vt:lpstr>Slide 15</vt:lpstr>
    </vt:vector>
  </TitlesOfParts>
  <Company>DEN USC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</dc:creator>
  <cp:lastModifiedBy>ASUS</cp:lastModifiedBy>
  <cp:revision>166</cp:revision>
  <cp:lastPrinted>1999-01-20T03:38:44Z</cp:lastPrinted>
  <dcterms:created xsi:type="dcterms:W3CDTF">2002-07-11T16:20:28Z</dcterms:created>
  <dcterms:modified xsi:type="dcterms:W3CDTF">2014-12-05T02:53:04Z</dcterms:modified>
</cp:coreProperties>
</file>