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8A6DE-D208-44C9-A537-E1FCF6DCFCF7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C44DE-F22F-41F7-A507-9AEA55B26B7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Pre  : </a:t>
            </a:r>
            <a:r>
              <a:rPr lang="en-US" b="1" dirty="0" smtClean="0"/>
              <a:t>3</a:t>
            </a:r>
            <a:r>
              <a:rPr lang="en-US" dirty="0" smtClean="0"/>
              <a:t>,1,18,11,4,5,16,14,21,19,24,26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    : 1,</a:t>
            </a:r>
            <a:r>
              <a:rPr lang="en-US" b="1" dirty="0" smtClean="0"/>
              <a:t>3</a:t>
            </a:r>
            <a:r>
              <a:rPr lang="en-US" dirty="0" smtClean="0"/>
              <a:t>,4,5,11,14,16,18,19,21,24,26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Post :1,5,4,14,16,11,19,26,24,21,18,</a:t>
            </a:r>
            <a:r>
              <a:rPr lang="en-US" b="1" dirty="0" smtClean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7DF2B-2BCF-46B0-A38F-EBD896B07D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4232-0C51-499A-BE25-A939346888A1}" type="datetimeFigureOut">
              <a:rPr lang="id-ID" smtClean="0"/>
              <a:pPr/>
              <a:t>18/12/2013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C9340-6C57-4D01-8BE7-823B06DEAA9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Drawing Tree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wijanarto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Answer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id-ID" dirty="0" smtClean="0"/>
              <a:t>Any </a:t>
            </a:r>
            <a:r>
              <a:rPr lang="en-US" dirty="0" err="1" smtClean="0"/>
              <a:t>BTree</a:t>
            </a:r>
            <a:r>
              <a:rPr lang="en-US" dirty="0" smtClean="0"/>
              <a:t> </a:t>
            </a:r>
            <a:r>
              <a:rPr lang="en-US" dirty="0" err="1" smtClean="0"/>
              <a:t>InOrder</a:t>
            </a:r>
            <a:endParaRPr lang="en-US" dirty="0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990600" y="5638800"/>
            <a:ext cx="1677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1</a:t>
            </a:r>
            <a:r>
              <a:rPr lang="id-ID" b="1" dirty="0" smtClean="0"/>
              <a:t>, </a:t>
            </a:r>
            <a:r>
              <a:rPr lang="en-US" b="1" dirty="0" smtClean="0"/>
              <a:t>2</a:t>
            </a:r>
            <a:r>
              <a:rPr lang="id-ID" b="1" dirty="0" smtClean="0"/>
              <a:t>, </a:t>
            </a:r>
            <a:r>
              <a:rPr lang="id-ID" b="1" i="1" u="sng" dirty="0" smtClean="0"/>
              <a:t>3</a:t>
            </a:r>
            <a:r>
              <a:rPr lang="id-ID" b="1" dirty="0" smtClean="0"/>
              <a:t>, </a:t>
            </a:r>
            <a:r>
              <a:rPr lang="en-US" b="1" dirty="0" smtClean="0"/>
              <a:t>4</a:t>
            </a:r>
            <a:r>
              <a:rPr lang="id-ID" b="1" dirty="0" smtClean="0"/>
              <a:t>, </a:t>
            </a:r>
            <a:r>
              <a:rPr lang="en-US" b="1" dirty="0" smtClean="0"/>
              <a:t>5</a:t>
            </a:r>
            <a:r>
              <a:rPr lang="id-ID" b="1" dirty="0" smtClean="0"/>
              <a:t>, </a:t>
            </a:r>
            <a:r>
              <a:rPr lang="en-US" b="1" dirty="0" smtClean="0"/>
              <a:t>6, 7</a:t>
            </a:r>
          </a:p>
          <a:p>
            <a:r>
              <a:rPr lang="en-US" b="1" i="1" dirty="0" smtClean="0"/>
              <a:t>1  2  3  4  5  6  7</a:t>
            </a:r>
            <a:endParaRPr lang="en-US" b="1" i="1" dirty="0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102505" y="3773269"/>
            <a:ext cx="16914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b="1" dirty="0" smtClean="0"/>
              <a:t>1, </a:t>
            </a:r>
            <a:r>
              <a:rPr lang="en-US" b="1" dirty="0" smtClean="0"/>
              <a:t>2</a:t>
            </a:r>
            <a:r>
              <a:rPr lang="id-ID" b="1" dirty="0" smtClean="0"/>
              <a:t>, </a:t>
            </a:r>
            <a:r>
              <a:rPr lang="en-US" b="1" dirty="0" smtClean="0"/>
              <a:t>4</a:t>
            </a:r>
            <a:r>
              <a:rPr lang="id-ID" b="1" dirty="0" smtClean="0"/>
              <a:t>, </a:t>
            </a:r>
            <a:r>
              <a:rPr lang="en-US" b="1" dirty="0" smtClean="0"/>
              <a:t>7</a:t>
            </a:r>
            <a:r>
              <a:rPr lang="id-ID" b="1" dirty="0" smtClean="0"/>
              <a:t>, </a:t>
            </a:r>
            <a:r>
              <a:rPr lang="en-US" b="1" dirty="0" smtClean="0"/>
              <a:t>6</a:t>
            </a:r>
            <a:r>
              <a:rPr lang="id-ID" b="1" dirty="0" smtClean="0"/>
              <a:t>, </a:t>
            </a:r>
            <a:r>
              <a:rPr lang="en-US" b="1" dirty="0" smtClean="0"/>
              <a:t>5</a:t>
            </a:r>
            <a:r>
              <a:rPr lang="id-ID" b="1" dirty="0" smtClean="0"/>
              <a:t>, </a:t>
            </a:r>
            <a:r>
              <a:rPr lang="id-ID" b="1" i="1" u="sng" dirty="0" smtClean="0"/>
              <a:t>3</a:t>
            </a:r>
            <a:endParaRPr lang="en-US" b="1" i="1" u="sng" dirty="0" smtClean="0"/>
          </a:p>
          <a:p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1  2  3  4  5  6  7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PostOrder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InOrder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6" name="TextBox 31"/>
          <p:cNvSpPr txBox="1">
            <a:spLocks noChangeArrowheads="1"/>
          </p:cNvSpPr>
          <p:nvPr/>
        </p:nvSpPr>
        <p:spPr bwMode="auto">
          <a:xfrm>
            <a:off x="5562600" y="5486400"/>
            <a:ext cx="1844544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Result not unique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1981200" y="3200400"/>
            <a:ext cx="457200" cy="457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sp>
        <p:nvSpPr>
          <p:cNvPr id="54" name="Oval 6"/>
          <p:cNvSpPr>
            <a:spLocks noChangeArrowheads="1"/>
          </p:cNvSpPr>
          <p:nvPr/>
        </p:nvSpPr>
        <p:spPr bwMode="auto">
          <a:xfrm>
            <a:off x="990600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2</a:t>
            </a:r>
          </a:p>
        </p:txBody>
      </p:sp>
      <p:sp>
        <p:nvSpPr>
          <p:cNvPr id="56" name="Oval 7"/>
          <p:cNvSpPr>
            <a:spLocks noChangeArrowheads="1"/>
          </p:cNvSpPr>
          <p:nvPr/>
        </p:nvSpPr>
        <p:spPr bwMode="auto">
          <a:xfrm>
            <a:off x="2895600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5</a:t>
            </a:r>
          </a:p>
        </p:txBody>
      </p:sp>
      <p:sp>
        <p:nvSpPr>
          <p:cNvPr id="57" name="Oval 8"/>
          <p:cNvSpPr>
            <a:spLocks noChangeArrowheads="1"/>
          </p:cNvSpPr>
          <p:nvPr/>
        </p:nvSpPr>
        <p:spPr bwMode="auto">
          <a:xfrm>
            <a:off x="37338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6</a:t>
            </a:r>
          </a:p>
        </p:txBody>
      </p:sp>
      <p:sp>
        <p:nvSpPr>
          <p:cNvPr id="59" name="Oval 13"/>
          <p:cNvSpPr>
            <a:spLocks noChangeArrowheads="1"/>
          </p:cNvSpPr>
          <p:nvPr/>
        </p:nvSpPr>
        <p:spPr bwMode="auto">
          <a:xfrm>
            <a:off x="2286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cxnSp>
        <p:nvCxnSpPr>
          <p:cNvPr id="60" name="Straight Connector 17"/>
          <p:cNvCxnSpPr>
            <a:cxnSpLocks noChangeShapeType="1"/>
            <a:stCxn id="53" idx="3"/>
            <a:endCxn id="54" idx="7"/>
          </p:cNvCxnSpPr>
          <p:nvPr/>
        </p:nvCxnSpPr>
        <p:spPr bwMode="auto">
          <a:xfrm rot="5400000">
            <a:off x="1495425" y="3476625"/>
            <a:ext cx="438150" cy="666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2" name="Straight Connector 19"/>
          <p:cNvCxnSpPr>
            <a:cxnSpLocks noChangeShapeType="1"/>
            <a:stCxn id="53" idx="5"/>
            <a:endCxn id="56" idx="1"/>
          </p:cNvCxnSpPr>
          <p:nvPr/>
        </p:nvCxnSpPr>
        <p:spPr bwMode="auto">
          <a:xfrm rot="16200000" flipH="1">
            <a:off x="2447925" y="3514725"/>
            <a:ext cx="43815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" name="Straight Connector 21"/>
          <p:cNvCxnSpPr>
            <a:cxnSpLocks noChangeShapeType="1"/>
            <a:stCxn id="54" idx="3"/>
            <a:endCxn id="59" idx="7"/>
          </p:cNvCxnSpPr>
          <p:nvPr/>
        </p:nvCxnSpPr>
        <p:spPr bwMode="auto">
          <a:xfrm rot="5400000">
            <a:off x="657225" y="4314825"/>
            <a:ext cx="361950" cy="438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" name="Straight Connector 31"/>
          <p:cNvCxnSpPr>
            <a:cxnSpLocks noChangeShapeType="1"/>
            <a:stCxn id="56" idx="5"/>
            <a:endCxn id="57" idx="1"/>
          </p:cNvCxnSpPr>
          <p:nvPr/>
        </p:nvCxnSpPr>
        <p:spPr bwMode="auto">
          <a:xfrm rot="16200000" flipH="1">
            <a:off x="3362325" y="4276725"/>
            <a:ext cx="361950" cy="514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" name="Straight Connector 35"/>
          <p:cNvCxnSpPr>
            <a:cxnSpLocks noChangeShapeType="1"/>
            <a:stCxn id="57" idx="5"/>
            <a:endCxn id="75" idx="1"/>
          </p:cNvCxnSpPr>
          <p:nvPr/>
        </p:nvCxnSpPr>
        <p:spPr bwMode="auto">
          <a:xfrm rot="16200000" flipH="1">
            <a:off x="4200525" y="4962525"/>
            <a:ext cx="209550" cy="361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8" name="TextBox 38"/>
          <p:cNvSpPr txBox="1">
            <a:spLocks noChangeArrowheads="1"/>
          </p:cNvSpPr>
          <p:nvPr/>
        </p:nvSpPr>
        <p:spPr bwMode="auto">
          <a:xfrm>
            <a:off x="2362200" y="310673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3</a:t>
            </a:r>
          </a:p>
        </p:txBody>
      </p:sp>
      <p:sp>
        <p:nvSpPr>
          <p:cNvPr id="69" name="TextBox 39"/>
          <p:cNvSpPr txBox="1">
            <a:spLocks noChangeArrowheads="1"/>
          </p:cNvSpPr>
          <p:nvPr/>
        </p:nvSpPr>
        <p:spPr bwMode="auto">
          <a:xfrm>
            <a:off x="1066800" y="37338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2</a:t>
            </a:r>
          </a:p>
        </p:txBody>
      </p:sp>
      <p:sp>
        <p:nvSpPr>
          <p:cNvPr id="70" name="TextBox 40"/>
          <p:cNvSpPr txBox="1">
            <a:spLocks noChangeArrowheads="1"/>
          </p:cNvSpPr>
          <p:nvPr/>
        </p:nvSpPr>
        <p:spPr bwMode="auto">
          <a:xfrm>
            <a:off x="3097213" y="37338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5</a:t>
            </a:r>
          </a:p>
        </p:txBody>
      </p:sp>
      <p:sp>
        <p:nvSpPr>
          <p:cNvPr id="72" name="TextBox 41"/>
          <p:cNvSpPr txBox="1">
            <a:spLocks noChangeArrowheads="1"/>
          </p:cNvSpPr>
          <p:nvPr/>
        </p:nvSpPr>
        <p:spPr bwMode="auto">
          <a:xfrm>
            <a:off x="304800" y="44196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1</a:t>
            </a:r>
          </a:p>
        </p:txBody>
      </p:sp>
      <p:sp>
        <p:nvSpPr>
          <p:cNvPr id="73" name="Oval 13"/>
          <p:cNvSpPr>
            <a:spLocks noChangeArrowheads="1"/>
          </p:cNvSpPr>
          <p:nvPr/>
        </p:nvSpPr>
        <p:spPr bwMode="auto">
          <a:xfrm>
            <a:off x="20574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4</a:t>
            </a:r>
          </a:p>
        </p:txBody>
      </p:sp>
      <p:sp>
        <p:nvSpPr>
          <p:cNvPr id="74" name="TextBox 41"/>
          <p:cNvSpPr txBox="1">
            <a:spLocks noChangeArrowheads="1"/>
          </p:cNvSpPr>
          <p:nvPr/>
        </p:nvSpPr>
        <p:spPr bwMode="auto">
          <a:xfrm>
            <a:off x="2182813" y="43434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4</a:t>
            </a:r>
          </a:p>
        </p:txBody>
      </p:sp>
      <p:sp>
        <p:nvSpPr>
          <p:cNvPr id="75" name="Oval 13"/>
          <p:cNvSpPr>
            <a:spLocks noChangeArrowheads="1"/>
          </p:cNvSpPr>
          <p:nvPr/>
        </p:nvSpPr>
        <p:spPr bwMode="auto">
          <a:xfrm>
            <a:off x="44196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7</a:t>
            </a:r>
          </a:p>
        </p:txBody>
      </p:sp>
      <p:sp>
        <p:nvSpPr>
          <p:cNvPr id="77" name="TextBox 40"/>
          <p:cNvSpPr txBox="1">
            <a:spLocks noChangeArrowheads="1"/>
          </p:cNvSpPr>
          <p:nvPr/>
        </p:nvSpPr>
        <p:spPr bwMode="auto">
          <a:xfrm>
            <a:off x="4038600" y="44196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6</a:t>
            </a:r>
          </a:p>
        </p:txBody>
      </p:sp>
      <p:sp>
        <p:nvSpPr>
          <p:cNvPr id="78" name="TextBox 40"/>
          <p:cNvSpPr txBox="1">
            <a:spLocks noChangeArrowheads="1"/>
          </p:cNvSpPr>
          <p:nvPr/>
        </p:nvSpPr>
        <p:spPr bwMode="auto">
          <a:xfrm>
            <a:off x="12469813" y="364013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7</a:t>
            </a:r>
          </a:p>
        </p:txBody>
      </p:sp>
      <p:cxnSp>
        <p:nvCxnSpPr>
          <p:cNvPr id="79" name="Straight Connector 24"/>
          <p:cNvCxnSpPr>
            <a:cxnSpLocks noChangeShapeType="1"/>
            <a:stCxn id="56" idx="3"/>
            <a:endCxn id="73" idx="7"/>
          </p:cNvCxnSpPr>
          <p:nvPr/>
        </p:nvCxnSpPr>
        <p:spPr bwMode="auto">
          <a:xfrm rot="5400000">
            <a:off x="2562225" y="4238625"/>
            <a:ext cx="285750" cy="514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0" name="TextBox 41"/>
          <p:cNvSpPr txBox="1">
            <a:spLocks noChangeArrowheads="1"/>
          </p:cNvSpPr>
          <p:nvPr/>
        </p:nvSpPr>
        <p:spPr bwMode="auto">
          <a:xfrm>
            <a:off x="304800" y="51054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1" name="TextBox 41"/>
          <p:cNvSpPr txBox="1">
            <a:spLocks noChangeArrowheads="1"/>
          </p:cNvSpPr>
          <p:nvPr/>
        </p:nvSpPr>
        <p:spPr bwMode="auto">
          <a:xfrm>
            <a:off x="2133600" y="501173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2" name="TextBox 41"/>
          <p:cNvSpPr txBox="1">
            <a:spLocks noChangeArrowheads="1"/>
          </p:cNvSpPr>
          <p:nvPr/>
        </p:nvSpPr>
        <p:spPr bwMode="auto">
          <a:xfrm>
            <a:off x="4164013" y="53340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3" name="TextBox 41"/>
          <p:cNvSpPr txBox="1">
            <a:spLocks noChangeArrowheads="1"/>
          </p:cNvSpPr>
          <p:nvPr/>
        </p:nvSpPr>
        <p:spPr bwMode="auto">
          <a:xfrm>
            <a:off x="3505200" y="49530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4" name="TextBox 41"/>
          <p:cNvSpPr txBox="1">
            <a:spLocks noChangeArrowheads="1"/>
          </p:cNvSpPr>
          <p:nvPr/>
        </p:nvSpPr>
        <p:spPr bwMode="auto">
          <a:xfrm>
            <a:off x="3021013" y="44196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5" name="TextBox 41"/>
          <p:cNvSpPr txBox="1">
            <a:spLocks noChangeArrowheads="1"/>
          </p:cNvSpPr>
          <p:nvPr/>
        </p:nvSpPr>
        <p:spPr bwMode="auto">
          <a:xfrm>
            <a:off x="1116013" y="447833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6" name="TextBox 41"/>
          <p:cNvSpPr txBox="1">
            <a:spLocks noChangeArrowheads="1"/>
          </p:cNvSpPr>
          <p:nvPr/>
        </p:nvSpPr>
        <p:spPr bwMode="auto">
          <a:xfrm>
            <a:off x="2106613" y="37338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92" name="Oval 13"/>
          <p:cNvSpPr>
            <a:spLocks noChangeArrowheads="1"/>
          </p:cNvSpPr>
          <p:nvPr/>
        </p:nvSpPr>
        <p:spPr bwMode="auto">
          <a:xfrm>
            <a:off x="1371600" y="46482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94" name="Oval 13"/>
          <p:cNvSpPr>
            <a:spLocks noChangeArrowheads="1"/>
          </p:cNvSpPr>
          <p:nvPr/>
        </p:nvSpPr>
        <p:spPr bwMode="auto">
          <a:xfrm>
            <a:off x="3200400" y="52578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7</a:t>
            </a:r>
          </a:p>
        </p:txBody>
      </p:sp>
      <p:cxnSp>
        <p:nvCxnSpPr>
          <p:cNvPr id="96" name="Straight Connector 95"/>
          <p:cNvCxnSpPr>
            <a:stCxn id="54" idx="4"/>
            <a:endCxn id="92" idx="0"/>
          </p:cNvCxnSpPr>
          <p:nvPr/>
        </p:nvCxnSpPr>
        <p:spPr>
          <a:xfrm rot="16200000" flipH="1">
            <a:off x="1295400" y="4343400"/>
            <a:ext cx="2286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4" idx="7"/>
            <a:endCxn id="57" idx="4"/>
          </p:cNvCxnSpPr>
          <p:nvPr/>
        </p:nvCxnSpPr>
        <p:spPr>
          <a:xfrm rot="5400000" flipH="1" flipV="1">
            <a:off x="3666845" y="5029201"/>
            <a:ext cx="219355" cy="3717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3"/>
          <p:cNvSpPr>
            <a:spLocks noChangeArrowheads="1"/>
          </p:cNvSpPr>
          <p:nvPr/>
        </p:nvSpPr>
        <p:spPr bwMode="auto">
          <a:xfrm>
            <a:off x="2514600" y="45720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5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3352800" y="39624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>
                <a:latin typeface="Tahoma" pitchFamily="34" charset="0"/>
              </a:rPr>
              <a:t>4</a:t>
            </a:r>
          </a:p>
        </p:txBody>
      </p:sp>
      <p:sp>
        <p:nvSpPr>
          <p:cNvPr id="104" name="Oval 13"/>
          <p:cNvSpPr>
            <a:spLocks noChangeArrowheads="1"/>
          </p:cNvSpPr>
          <p:nvPr/>
        </p:nvSpPr>
        <p:spPr bwMode="auto">
          <a:xfrm>
            <a:off x="2971800" y="45720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6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4191000" y="46482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4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06" name="Oval 13"/>
          <p:cNvSpPr>
            <a:spLocks noChangeArrowheads="1"/>
          </p:cNvSpPr>
          <p:nvPr/>
        </p:nvSpPr>
        <p:spPr bwMode="auto">
          <a:xfrm>
            <a:off x="4648200" y="46482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5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07" name="Oval 13"/>
          <p:cNvSpPr>
            <a:spLocks noChangeArrowheads="1"/>
          </p:cNvSpPr>
          <p:nvPr/>
        </p:nvSpPr>
        <p:spPr bwMode="auto">
          <a:xfrm>
            <a:off x="3810000" y="39624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6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08" name="Oval 13"/>
          <p:cNvSpPr>
            <a:spLocks noChangeArrowheads="1"/>
          </p:cNvSpPr>
          <p:nvPr/>
        </p:nvSpPr>
        <p:spPr bwMode="auto">
          <a:xfrm>
            <a:off x="4191000" y="55626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4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09" name="Oval 13"/>
          <p:cNvSpPr>
            <a:spLocks noChangeArrowheads="1"/>
          </p:cNvSpPr>
          <p:nvPr/>
        </p:nvSpPr>
        <p:spPr bwMode="auto">
          <a:xfrm>
            <a:off x="4648200" y="55626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5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10" name="Oval 13"/>
          <p:cNvSpPr>
            <a:spLocks noChangeArrowheads="1"/>
          </p:cNvSpPr>
          <p:nvPr/>
        </p:nvSpPr>
        <p:spPr bwMode="auto">
          <a:xfrm>
            <a:off x="2971800" y="56388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4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11" name="Oval 13"/>
          <p:cNvSpPr>
            <a:spLocks noChangeArrowheads="1"/>
          </p:cNvSpPr>
          <p:nvPr/>
        </p:nvSpPr>
        <p:spPr bwMode="auto">
          <a:xfrm>
            <a:off x="3429000" y="56388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5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12" name="Oval 13"/>
          <p:cNvSpPr>
            <a:spLocks noChangeArrowheads="1"/>
          </p:cNvSpPr>
          <p:nvPr/>
        </p:nvSpPr>
        <p:spPr bwMode="auto">
          <a:xfrm>
            <a:off x="3200400" y="60198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6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13" name="Oval 13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6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15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116" name="Oval 13"/>
          <p:cNvSpPr>
            <a:spLocks noChangeArrowheads="1"/>
          </p:cNvSpPr>
          <p:nvPr/>
        </p:nvSpPr>
        <p:spPr bwMode="auto">
          <a:xfrm>
            <a:off x="533400" y="49530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2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117" name="Oval 13"/>
          <p:cNvSpPr>
            <a:spLocks noChangeArrowheads="1"/>
          </p:cNvSpPr>
          <p:nvPr/>
        </p:nvSpPr>
        <p:spPr bwMode="auto">
          <a:xfrm>
            <a:off x="1600200" y="50292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2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58" name="TextBox 31"/>
          <p:cNvSpPr txBox="1">
            <a:spLocks noChangeArrowheads="1"/>
          </p:cNvSpPr>
          <p:nvPr/>
        </p:nvSpPr>
        <p:spPr bwMode="auto">
          <a:xfrm>
            <a:off x="390725" y="2581870"/>
            <a:ext cx="15765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InOrder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LDR </a:t>
            </a:r>
            <a:r>
              <a:rPr lang="id-ID" dirty="0" smtClean="0">
                <a:solidFill>
                  <a:srgbClr val="FF0000"/>
                </a:solidFill>
              </a:rPr>
              <a:t>/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Left </a:t>
            </a:r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id-ID" dirty="0" smtClean="0">
                <a:solidFill>
                  <a:srgbClr val="FF0000"/>
                </a:solidFill>
              </a:rPr>
              <a:t>right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" name="TextBox 31"/>
          <p:cNvSpPr txBox="1">
            <a:spLocks noChangeArrowheads="1"/>
          </p:cNvSpPr>
          <p:nvPr/>
        </p:nvSpPr>
        <p:spPr bwMode="auto">
          <a:xfrm>
            <a:off x="5029200" y="2667000"/>
            <a:ext cx="1478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PreOrder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LR</a:t>
            </a:r>
            <a:r>
              <a:rPr lang="id-ID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/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left right Data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Solution Drawing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/>
            <a:r>
              <a:rPr lang="en-US" dirty="0" smtClean="0"/>
              <a:t>Tree :</a:t>
            </a:r>
          </a:p>
          <a:p>
            <a:pPr marL="685800" lvl="2"/>
            <a:r>
              <a:rPr lang="en-US" sz="2800" dirty="0" err="1" smtClean="0"/>
              <a:t>InOrder</a:t>
            </a:r>
            <a:endParaRPr lang="en-US" sz="2800" dirty="0" smtClean="0"/>
          </a:p>
          <a:p>
            <a:pPr marL="685800" lvl="2"/>
            <a:r>
              <a:rPr lang="en-US" sz="2800" dirty="0" err="1" smtClean="0"/>
              <a:t>PreOrder</a:t>
            </a:r>
            <a:r>
              <a:rPr lang="en-US" sz="2800" dirty="0" smtClean="0"/>
              <a:t> </a:t>
            </a:r>
          </a:p>
          <a:p>
            <a:pPr marL="1143000" lvl="3"/>
            <a:r>
              <a:rPr lang="en-US" sz="2800" dirty="0" smtClean="0">
                <a:sym typeface="Wingdings" pitchFamily="2" charset="2"/>
              </a:rPr>
              <a:t> </a:t>
            </a:r>
            <a:r>
              <a:rPr lang="id-ID" sz="2800" dirty="0" smtClean="0">
                <a:sym typeface="Wingdings" pitchFamily="2" charset="2"/>
              </a:rPr>
              <a:t>Draw PostOrder</a:t>
            </a:r>
            <a:endParaRPr lang="en-US" sz="2800" dirty="0" smtClean="0">
              <a:sym typeface="Wingdings" pitchFamily="2" charset="2"/>
            </a:endParaRPr>
          </a:p>
          <a:p>
            <a:pPr marL="285750" lvl="1"/>
            <a:r>
              <a:rPr lang="en-US" dirty="0" smtClean="0">
                <a:sym typeface="Wingdings" pitchFamily="2" charset="2"/>
              </a:rPr>
              <a:t>Tree :</a:t>
            </a:r>
          </a:p>
          <a:p>
            <a:pPr marL="685800" lvl="2"/>
            <a:r>
              <a:rPr lang="en-US" sz="2800" dirty="0" err="1" smtClean="0"/>
              <a:t>InOrder</a:t>
            </a:r>
            <a:endParaRPr lang="en-US" sz="2800" dirty="0" smtClean="0"/>
          </a:p>
          <a:p>
            <a:pPr marL="685800" lvl="2"/>
            <a:r>
              <a:rPr lang="en-US" sz="2800" dirty="0" err="1" smtClean="0"/>
              <a:t>PostOrder</a:t>
            </a:r>
            <a:r>
              <a:rPr lang="en-US" sz="2800" dirty="0" smtClean="0"/>
              <a:t> </a:t>
            </a:r>
          </a:p>
          <a:p>
            <a:pPr marL="1143000" lvl="3"/>
            <a:r>
              <a:rPr lang="en-US" sz="2800" dirty="0" smtClean="0">
                <a:sym typeface="Wingdings" pitchFamily="2" charset="2"/>
              </a:rPr>
              <a:t> </a:t>
            </a:r>
            <a:r>
              <a:rPr lang="id-ID" sz="2800" dirty="0" smtClean="0">
                <a:sym typeface="Wingdings" pitchFamily="2" charset="2"/>
              </a:rPr>
              <a:t>Draw Pre</a:t>
            </a:r>
            <a:r>
              <a:rPr lang="en-US" sz="2800" dirty="0" smtClean="0">
                <a:sym typeface="Wingdings" pitchFamily="2" charset="2"/>
              </a:rPr>
              <a:t>Order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</a:t>
            </a:r>
            <a:r>
              <a:rPr lang="en-US" dirty="0" smtClean="0"/>
              <a:t>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56325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11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Inorder</a:t>
            </a:r>
          </a:p>
        </p:txBody>
      </p:sp>
      <p:sp>
        <p:nvSpPr>
          <p:cNvPr id="56326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56327" name="TextBox 6"/>
          <p:cNvSpPr txBox="1">
            <a:spLocks noChangeArrowheads="1"/>
          </p:cNvSpPr>
          <p:nvPr/>
        </p:nvSpPr>
        <p:spPr bwMode="auto">
          <a:xfrm>
            <a:off x="385763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6328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56329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6331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56332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56333" name="TextBox 12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56334" name="TextBox 13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56335" name="TextBox 14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56336" name="TextBox 15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56337" name="TextBox 16"/>
          <p:cNvSpPr txBox="1">
            <a:spLocks noChangeArrowheads="1"/>
          </p:cNvSpPr>
          <p:nvPr/>
        </p:nvSpPr>
        <p:spPr bwMode="auto">
          <a:xfrm>
            <a:off x="489585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6338" name="TextBox 17"/>
          <p:cNvSpPr txBox="1">
            <a:spLocks noChangeArrowheads="1"/>
          </p:cNvSpPr>
          <p:nvPr/>
        </p:nvSpPr>
        <p:spPr bwMode="auto">
          <a:xfrm>
            <a:off x="4591050" y="4659313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6339" name="TextBox 18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34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573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57349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57350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4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inorder</a:t>
            </a:r>
          </a:p>
        </p:txBody>
      </p:sp>
      <p:sp>
        <p:nvSpPr>
          <p:cNvPr id="57351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57352" name="TextBox 6"/>
          <p:cNvSpPr txBox="1">
            <a:spLocks noChangeArrowheads="1"/>
          </p:cNvSpPr>
          <p:nvPr/>
        </p:nvSpPr>
        <p:spPr bwMode="auto">
          <a:xfrm>
            <a:off x="385763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7353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57354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57355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7356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57357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57358" name="TextBox 20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57359" name="TextBox 21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57360" name="TextBox 22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57361" name="TextBox 23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57362" name="TextBox 24"/>
          <p:cNvSpPr txBox="1">
            <a:spLocks noChangeArrowheads="1"/>
          </p:cNvSpPr>
          <p:nvPr/>
        </p:nvSpPr>
        <p:spPr bwMode="auto">
          <a:xfrm>
            <a:off x="489585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7363" name="TextBox 25"/>
          <p:cNvSpPr txBox="1">
            <a:spLocks noChangeArrowheads="1"/>
          </p:cNvSpPr>
          <p:nvPr/>
        </p:nvSpPr>
        <p:spPr bwMode="auto">
          <a:xfrm>
            <a:off x="4591050" y="4659313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7364" name="TextBox 26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37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583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58373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58374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4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inorder</a:t>
            </a:r>
          </a:p>
        </p:txBody>
      </p:sp>
      <p:sp>
        <p:nvSpPr>
          <p:cNvPr id="58375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58376" name="TextBox 6"/>
          <p:cNvSpPr txBox="1">
            <a:spLocks noChangeArrowheads="1"/>
          </p:cNvSpPr>
          <p:nvPr/>
        </p:nvSpPr>
        <p:spPr bwMode="auto">
          <a:xfrm>
            <a:off x="385763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8377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58378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58379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8380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58381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383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58384" name="TextBox 22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58385" name="TextBox 23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58386" name="TextBox 24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58387" name="TextBox 25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58388" name="TextBox 26"/>
          <p:cNvSpPr txBox="1">
            <a:spLocks noChangeArrowheads="1"/>
          </p:cNvSpPr>
          <p:nvPr/>
        </p:nvSpPr>
        <p:spPr bwMode="auto">
          <a:xfrm>
            <a:off x="489585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8389" name="TextBox 27"/>
          <p:cNvSpPr txBox="1">
            <a:spLocks noChangeArrowheads="1"/>
          </p:cNvSpPr>
          <p:nvPr/>
        </p:nvSpPr>
        <p:spPr bwMode="auto">
          <a:xfrm>
            <a:off x="4591050" y="4659313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8390" name="TextBox 28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593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59397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59398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117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9399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59400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9401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59402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59403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9404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59405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407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409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59410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59411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59412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59413" name="TextBox 29"/>
          <p:cNvSpPr txBox="1">
            <a:spLocks noChangeArrowheads="1"/>
          </p:cNvSpPr>
          <p:nvPr/>
        </p:nvSpPr>
        <p:spPr bwMode="auto">
          <a:xfrm>
            <a:off x="489585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9414" name="TextBox 30"/>
          <p:cNvSpPr txBox="1">
            <a:spLocks noChangeArrowheads="1"/>
          </p:cNvSpPr>
          <p:nvPr/>
        </p:nvSpPr>
        <p:spPr bwMode="auto">
          <a:xfrm>
            <a:off x="4591050" y="4659313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9415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44538" y="4768850"/>
            <a:ext cx="1312862" cy="3698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57400" y="4767263"/>
            <a:ext cx="322263" cy="371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4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04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0425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0426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0427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0428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0429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0430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0431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0432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0433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435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437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0438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0439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0440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0441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0442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0443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14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1451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1452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117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1453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1454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1455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1456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1457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1458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1459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61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63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1464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1465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1466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1467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1468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1469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1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1461" idx="2"/>
            <a:endCxn id="61471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3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1474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1475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1476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1477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1478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1479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1480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1481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1482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4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24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2475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2476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2477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478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2479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2480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481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2482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2483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485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487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488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489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2490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2491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2492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2493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495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2485" idx="2"/>
            <a:endCxn id="62495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97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498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2499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500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2501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2502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503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504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2505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2506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508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62485" idx="2"/>
            <a:endCxn id="62508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13213" y="5451475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49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35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3501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3502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3503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3504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3505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3506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3507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3508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3509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511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513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3514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3515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3516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3517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3518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3519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521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3511" idx="2"/>
            <a:endCxn id="63521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23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3524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3525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3526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3527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3528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3529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3530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3531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3532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534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63511" idx="2"/>
            <a:endCxn id="63534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429000" y="17700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362200" y="25320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419600" y="25320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18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81600" y="32178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21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172200" y="45894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26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715000" y="39036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24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38600" y="46656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191000" y="39798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16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276600" y="46656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5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971800" y="39798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4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657600" y="32178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11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876800" y="3903662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19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90800" y="5656262"/>
            <a:ext cx="3436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3</a:t>
            </a:r>
            <a:r>
              <a:rPr lang="id-ID"/>
              <a:t>,</a:t>
            </a:r>
            <a:r>
              <a:rPr lang="en-US"/>
              <a:t>1,1</a:t>
            </a:r>
            <a:r>
              <a:rPr lang="id-ID"/>
              <a:t>8</a:t>
            </a:r>
            <a:r>
              <a:rPr lang="en-US"/>
              <a:t>,11,4,21,16,5,14,24,26,19</a:t>
            </a:r>
          </a:p>
        </p:txBody>
      </p:sp>
      <p:cxnSp>
        <p:nvCxnSpPr>
          <p:cNvPr id="17" name="Straight Connector 17"/>
          <p:cNvCxnSpPr>
            <a:cxnSpLocks noChangeShapeType="1"/>
            <a:stCxn id="4" idx="3"/>
            <a:endCxn id="5" idx="7"/>
          </p:cNvCxnSpPr>
          <p:nvPr/>
        </p:nvCxnSpPr>
        <p:spPr bwMode="auto">
          <a:xfrm rot="5400000">
            <a:off x="2905125" y="2008187"/>
            <a:ext cx="438150" cy="742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9"/>
          <p:cNvCxnSpPr>
            <a:cxnSpLocks noChangeShapeType="1"/>
            <a:stCxn id="4" idx="5"/>
            <a:endCxn id="6" idx="1"/>
          </p:cNvCxnSpPr>
          <p:nvPr/>
        </p:nvCxnSpPr>
        <p:spPr bwMode="auto">
          <a:xfrm rot="16200000" flipH="1">
            <a:off x="3933825" y="2046287"/>
            <a:ext cx="438150" cy="666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Straight Connector 21"/>
          <p:cNvCxnSpPr>
            <a:cxnSpLocks noChangeShapeType="1"/>
            <a:stCxn id="6" idx="3"/>
            <a:endCxn id="14" idx="7"/>
          </p:cNvCxnSpPr>
          <p:nvPr/>
        </p:nvCxnSpPr>
        <p:spPr bwMode="auto">
          <a:xfrm rot="5400000">
            <a:off x="4086225" y="2884487"/>
            <a:ext cx="361950" cy="438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Straight Connector 23"/>
          <p:cNvCxnSpPr>
            <a:cxnSpLocks noChangeShapeType="1"/>
            <a:stCxn id="14" idx="3"/>
            <a:endCxn id="13" idx="7"/>
          </p:cNvCxnSpPr>
          <p:nvPr/>
        </p:nvCxnSpPr>
        <p:spPr bwMode="auto">
          <a:xfrm rot="5400000">
            <a:off x="3324225" y="3646487"/>
            <a:ext cx="438150" cy="361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Straight Connector 25"/>
          <p:cNvCxnSpPr>
            <a:cxnSpLocks noChangeShapeType="1"/>
            <a:stCxn id="13" idx="4"/>
            <a:endCxn id="12" idx="0"/>
          </p:cNvCxnSpPr>
          <p:nvPr/>
        </p:nvCxnSpPr>
        <p:spPr bwMode="auto">
          <a:xfrm rot="16200000" flipH="1">
            <a:off x="3238500" y="4398962"/>
            <a:ext cx="2286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Straight Connector 27"/>
          <p:cNvCxnSpPr>
            <a:cxnSpLocks noChangeShapeType="1"/>
            <a:stCxn id="14" idx="5"/>
            <a:endCxn id="11" idx="0"/>
          </p:cNvCxnSpPr>
          <p:nvPr/>
        </p:nvCxnSpPr>
        <p:spPr bwMode="auto">
          <a:xfrm rot="16200000" flipH="1">
            <a:off x="4048125" y="3608387"/>
            <a:ext cx="371475" cy="371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Straight Connector 29"/>
          <p:cNvCxnSpPr>
            <a:cxnSpLocks noChangeShapeType="1"/>
            <a:stCxn id="11" idx="4"/>
            <a:endCxn id="10" idx="0"/>
          </p:cNvCxnSpPr>
          <p:nvPr/>
        </p:nvCxnSpPr>
        <p:spPr bwMode="auto">
          <a:xfrm rot="5400000">
            <a:off x="4229100" y="4475162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Straight Connector 31"/>
          <p:cNvCxnSpPr>
            <a:cxnSpLocks noChangeShapeType="1"/>
            <a:stCxn id="6" idx="5"/>
            <a:endCxn id="7" idx="1"/>
          </p:cNvCxnSpPr>
          <p:nvPr/>
        </p:nvCxnSpPr>
        <p:spPr bwMode="auto">
          <a:xfrm rot="16200000" flipH="1">
            <a:off x="4848225" y="2884487"/>
            <a:ext cx="361950" cy="438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Straight Connector 33"/>
          <p:cNvCxnSpPr>
            <a:cxnSpLocks noChangeShapeType="1"/>
            <a:stCxn id="7" idx="4"/>
            <a:endCxn id="15" idx="0"/>
          </p:cNvCxnSpPr>
          <p:nvPr/>
        </p:nvCxnSpPr>
        <p:spPr bwMode="auto">
          <a:xfrm rot="5400000">
            <a:off x="5143500" y="3636962"/>
            <a:ext cx="2286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Straight Connector 35"/>
          <p:cNvCxnSpPr>
            <a:cxnSpLocks noChangeShapeType="1"/>
            <a:stCxn id="7" idx="5"/>
            <a:endCxn id="9" idx="0"/>
          </p:cNvCxnSpPr>
          <p:nvPr/>
        </p:nvCxnSpPr>
        <p:spPr bwMode="auto">
          <a:xfrm rot="16200000" flipH="1">
            <a:off x="5610225" y="3570287"/>
            <a:ext cx="295275" cy="371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Straight Connector 37"/>
          <p:cNvCxnSpPr>
            <a:cxnSpLocks noChangeShapeType="1"/>
            <a:stCxn id="9" idx="5"/>
            <a:endCxn id="8" idx="0"/>
          </p:cNvCxnSpPr>
          <p:nvPr/>
        </p:nvCxnSpPr>
        <p:spPr bwMode="auto">
          <a:xfrm rot="16200000" flipH="1">
            <a:off x="6105525" y="4294187"/>
            <a:ext cx="295275" cy="295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TextBox 38"/>
          <p:cNvSpPr txBox="1">
            <a:spLocks noChangeArrowheads="1"/>
          </p:cNvSpPr>
          <p:nvPr/>
        </p:nvSpPr>
        <p:spPr bwMode="auto">
          <a:xfrm>
            <a:off x="3810000" y="1676400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1</a:t>
            </a:r>
          </a:p>
        </p:txBody>
      </p: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2514600" y="2303462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2</a:t>
            </a:r>
          </a:p>
        </p:txBody>
      </p:sp>
      <p:sp>
        <p:nvSpPr>
          <p:cNvPr id="30" name="TextBox 40"/>
          <p:cNvSpPr txBox="1">
            <a:spLocks noChangeArrowheads="1"/>
          </p:cNvSpPr>
          <p:nvPr/>
        </p:nvSpPr>
        <p:spPr bwMode="auto">
          <a:xfrm>
            <a:off x="4545013" y="2303462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3</a:t>
            </a:r>
          </a:p>
        </p:txBody>
      </p:sp>
      <p:sp>
        <p:nvSpPr>
          <p:cNvPr id="31" name="TextBox 41"/>
          <p:cNvSpPr txBox="1">
            <a:spLocks noChangeArrowheads="1"/>
          </p:cNvSpPr>
          <p:nvPr/>
        </p:nvSpPr>
        <p:spPr bwMode="auto">
          <a:xfrm>
            <a:off x="3783013" y="2989262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4</a:t>
            </a:r>
          </a:p>
        </p:txBody>
      </p:sp>
      <p:sp>
        <p:nvSpPr>
          <p:cNvPr id="32" name="TextBox 42"/>
          <p:cNvSpPr txBox="1">
            <a:spLocks noChangeArrowheads="1"/>
          </p:cNvSpPr>
          <p:nvPr/>
        </p:nvSpPr>
        <p:spPr bwMode="auto">
          <a:xfrm>
            <a:off x="3097213" y="3751262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5</a:t>
            </a:r>
          </a:p>
        </p:txBody>
      </p:sp>
      <p:sp>
        <p:nvSpPr>
          <p:cNvPr id="33" name="TextBox 43"/>
          <p:cNvSpPr txBox="1">
            <a:spLocks noChangeArrowheads="1"/>
          </p:cNvSpPr>
          <p:nvPr/>
        </p:nvSpPr>
        <p:spPr bwMode="auto">
          <a:xfrm>
            <a:off x="5307013" y="2989262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6</a:t>
            </a:r>
          </a:p>
        </p:txBody>
      </p:sp>
      <p:sp>
        <p:nvSpPr>
          <p:cNvPr id="34" name="TextBox 44"/>
          <p:cNvSpPr txBox="1">
            <a:spLocks noChangeArrowheads="1"/>
          </p:cNvSpPr>
          <p:nvPr/>
        </p:nvSpPr>
        <p:spPr bwMode="auto">
          <a:xfrm>
            <a:off x="4316413" y="3733800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6</a:t>
            </a:r>
          </a:p>
        </p:txBody>
      </p:sp>
      <p:sp>
        <p:nvSpPr>
          <p:cNvPr id="35" name="TextBox 45"/>
          <p:cNvSpPr txBox="1">
            <a:spLocks noChangeArrowheads="1"/>
          </p:cNvSpPr>
          <p:nvPr/>
        </p:nvSpPr>
        <p:spPr bwMode="auto">
          <a:xfrm>
            <a:off x="3505200" y="4495800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7</a:t>
            </a:r>
          </a:p>
        </p:txBody>
      </p:sp>
      <p:sp>
        <p:nvSpPr>
          <p:cNvPr id="36" name="TextBox 46"/>
          <p:cNvSpPr txBox="1">
            <a:spLocks noChangeArrowheads="1"/>
          </p:cNvSpPr>
          <p:nvPr/>
        </p:nvSpPr>
        <p:spPr bwMode="auto">
          <a:xfrm>
            <a:off x="4087813" y="4495800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8</a:t>
            </a:r>
          </a:p>
        </p:txBody>
      </p:sp>
      <p:sp>
        <p:nvSpPr>
          <p:cNvPr id="37" name="TextBox 47"/>
          <p:cNvSpPr txBox="1">
            <a:spLocks noChangeArrowheads="1"/>
          </p:cNvSpPr>
          <p:nvPr/>
        </p:nvSpPr>
        <p:spPr bwMode="auto">
          <a:xfrm>
            <a:off x="5992813" y="3751262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9</a:t>
            </a:r>
          </a:p>
        </p:txBody>
      </p:sp>
      <p:sp>
        <p:nvSpPr>
          <p:cNvPr id="38" name="TextBox 48"/>
          <p:cNvSpPr txBox="1">
            <a:spLocks noChangeArrowheads="1"/>
          </p:cNvSpPr>
          <p:nvPr/>
        </p:nvSpPr>
        <p:spPr bwMode="auto">
          <a:xfrm>
            <a:off x="6450013" y="4419600"/>
            <a:ext cx="325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10</a:t>
            </a:r>
          </a:p>
        </p:txBody>
      </p:sp>
      <p:sp>
        <p:nvSpPr>
          <p:cNvPr id="39" name="TextBox 49"/>
          <p:cNvSpPr txBox="1">
            <a:spLocks noChangeArrowheads="1"/>
          </p:cNvSpPr>
          <p:nvPr/>
        </p:nvSpPr>
        <p:spPr bwMode="auto">
          <a:xfrm>
            <a:off x="4800600" y="3751262"/>
            <a:ext cx="325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11</a:t>
            </a:r>
          </a:p>
        </p:txBody>
      </p:sp>
      <p:sp>
        <p:nvSpPr>
          <p:cNvPr id="40" name="Rectangle 50"/>
          <p:cNvSpPr>
            <a:spLocks noChangeArrowheads="1"/>
          </p:cNvSpPr>
          <p:nvPr/>
        </p:nvSpPr>
        <p:spPr bwMode="auto">
          <a:xfrm>
            <a:off x="2590800" y="6048375"/>
            <a:ext cx="350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1</a:t>
            </a:r>
            <a:r>
              <a:rPr lang="id-ID"/>
              <a:t>,</a:t>
            </a:r>
            <a:r>
              <a:rPr lang="en-US"/>
              <a:t>2, 3,  4, 5, 6,  7, 8,  9,10, 11,12</a:t>
            </a:r>
          </a:p>
        </p:txBody>
      </p:sp>
      <p:sp>
        <p:nvSpPr>
          <p:cNvPr id="41" name="TextBox 51"/>
          <p:cNvSpPr txBox="1">
            <a:spLocks noChangeArrowheads="1"/>
          </p:cNvSpPr>
          <p:nvPr/>
        </p:nvSpPr>
        <p:spPr bwMode="auto">
          <a:xfrm>
            <a:off x="1560513" y="6037262"/>
            <a:ext cx="1189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/>
              <a:t>Sequences</a:t>
            </a:r>
            <a:endParaRPr lang="en-US" dirty="0"/>
          </a:p>
        </p:txBody>
      </p:sp>
      <p:sp>
        <p:nvSpPr>
          <p:cNvPr id="42" name="TextBox 52"/>
          <p:cNvSpPr txBox="1">
            <a:spLocks noChangeArrowheads="1"/>
          </p:cNvSpPr>
          <p:nvPr/>
        </p:nvSpPr>
        <p:spPr bwMode="auto">
          <a:xfrm>
            <a:off x="1928794" y="5715016"/>
            <a:ext cx="7040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/>
              <a:t>Value</a:t>
            </a:r>
            <a:endParaRPr lang="en-US" dirty="0"/>
          </a:p>
        </p:txBody>
      </p:sp>
      <p:sp>
        <p:nvSpPr>
          <p:cNvPr id="43" name="TextBox 41"/>
          <p:cNvSpPr txBox="1">
            <a:spLocks noChangeArrowheads="1"/>
          </p:cNvSpPr>
          <p:nvPr/>
        </p:nvSpPr>
        <p:spPr bwMode="auto">
          <a:xfrm>
            <a:off x="7010400" y="2455862"/>
            <a:ext cx="2100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Insert Leveling</a:t>
            </a:r>
          </a:p>
          <a:p>
            <a:r>
              <a:rPr lang="en-US"/>
              <a:t>Traversal Preorder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13213" y="5451475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45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4527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4528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4529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4530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4531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4532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4533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4534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4535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37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39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4540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4541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4542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4543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4544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4545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47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4537" idx="2"/>
            <a:endCxn id="64547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49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4550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4551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4552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4553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4554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4555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4556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4557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4558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60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64537" idx="2"/>
            <a:endCxn id="64560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137025" y="5453063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5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55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5551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5552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5553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5554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5555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5556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5557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5558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5559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561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563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5564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5565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5566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5567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5568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5569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571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5561" idx="2"/>
            <a:endCxn id="65571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73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5574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5575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5576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5577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5578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5579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5580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5581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5582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584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65561" idx="2"/>
            <a:endCxn id="65584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91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587" name="TextBox 68"/>
          <p:cNvSpPr txBox="1">
            <a:spLocks noChangeArrowheads="1"/>
          </p:cNvSpPr>
          <p:nvPr/>
        </p:nvSpPr>
        <p:spPr bwMode="auto">
          <a:xfrm>
            <a:off x="6324600" y="47244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cxnSp>
        <p:nvCxnSpPr>
          <p:cNvPr id="70" name="Straight Connector 69"/>
          <p:cNvCxnSpPr>
            <a:stCxn id="65584" idx="2"/>
            <a:endCxn id="65587" idx="0"/>
          </p:cNvCxnSpPr>
          <p:nvPr/>
        </p:nvCxnSpPr>
        <p:spPr>
          <a:xfrm rot="5400000">
            <a:off x="6504782" y="4369594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137025" y="5453063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65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6575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6576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6577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6578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6579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6580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6581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6582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6583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85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87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6588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6589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6590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6591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6592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6593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95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6585" idx="2"/>
            <a:endCxn id="66595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97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6598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6599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6600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6601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6602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6603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6604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6605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6606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608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66585" idx="2"/>
            <a:endCxn id="66608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91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611" name="TextBox 68"/>
          <p:cNvSpPr txBox="1">
            <a:spLocks noChangeArrowheads="1"/>
          </p:cNvSpPr>
          <p:nvPr/>
        </p:nvSpPr>
        <p:spPr bwMode="auto">
          <a:xfrm>
            <a:off x="6324600" y="47244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cxnSp>
        <p:nvCxnSpPr>
          <p:cNvPr id="70" name="Straight Connector 69"/>
          <p:cNvCxnSpPr>
            <a:stCxn id="66608" idx="2"/>
            <a:endCxn id="66611" idx="0"/>
          </p:cNvCxnSpPr>
          <p:nvPr/>
        </p:nvCxnSpPr>
        <p:spPr>
          <a:xfrm rot="5400000">
            <a:off x="6504782" y="4369594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613" name="TextBox 75"/>
          <p:cNvSpPr txBox="1">
            <a:spLocks noChangeArrowheads="1"/>
          </p:cNvSpPr>
          <p:nvPr/>
        </p:nvSpPr>
        <p:spPr bwMode="auto">
          <a:xfrm>
            <a:off x="1204913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6614" name="TextBox 77"/>
          <p:cNvSpPr txBox="1">
            <a:spLocks noChangeArrowheads="1"/>
          </p:cNvSpPr>
          <p:nvPr/>
        </p:nvSpPr>
        <p:spPr bwMode="auto">
          <a:xfrm>
            <a:off x="1703388" y="60309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6615" name="TextBox 78"/>
          <p:cNvSpPr txBox="1">
            <a:spLocks noChangeArrowheads="1"/>
          </p:cNvSpPr>
          <p:nvPr/>
        </p:nvSpPr>
        <p:spPr bwMode="auto">
          <a:xfrm>
            <a:off x="151130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6616" name="TextBox 81"/>
          <p:cNvSpPr txBox="1">
            <a:spLocks noChangeArrowheads="1"/>
          </p:cNvSpPr>
          <p:nvPr/>
        </p:nvSpPr>
        <p:spPr bwMode="auto">
          <a:xfrm>
            <a:off x="4324350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6617" name="TextBox 82"/>
          <p:cNvSpPr txBox="1">
            <a:spLocks noChangeArrowheads="1"/>
          </p:cNvSpPr>
          <p:nvPr/>
        </p:nvSpPr>
        <p:spPr bwMode="auto">
          <a:xfrm>
            <a:off x="412115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6618" name="TextBox 83"/>
          <p:cNvSpPr txBox="1">
            <a:spLocks noChangeArrowheads="1"/>
          </p:cNvSpPr>
          <p:nvPr/>
        </p:nvSpPr>
        <p:spPr bwMode="auto">
          <a:xfrm>
            <a:off x="4598988" y="60198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1295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37025" y="5453063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5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7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7600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7601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403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Postorder</a:t>
            </a:r>
          </a:p>
        </p:txBody>
      </p:sp>
      <p:sp>
        <p:nvSpPr>
          <p:cNvPr id="67602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7603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7604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7605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7606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7607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7608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610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612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7613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7614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7615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7616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7617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7618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620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7610" idx="2"/>
            <a:endCxn id="67620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622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7623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7624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7625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7626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7627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7628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7629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7630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7631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633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67610" idx="2"/>
            <a:endCxn id="67633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91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636" name="TextBox 68"/>
          <p:cNvSpPr txBox="1">
            <a:spLocks noChangeArrowheads="1"/>
          </p:cNvSpPr>
          <p:nvPr/>
        </p:nvSpPr>
        <p:spPr bwMode="auto">
          <a:xfrm>
            <a:off x="6324600" y="47244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cxnSp>
        <p:nvCxnSpPr>
          <p:cNvPr id="70" name="Straight Connector 69"/>
          <p:cNvCxnSpPr>
            <a:stCxn id="67633" idx="2"/>
            <a:endCxn id="67636" idx="0"/>
          </p:cNvCxnSpPr>
          <p:nvPr/>
        </p:nvCxnSpPr>
        <p:spPr>
          <a:xfrm rot="5400000">
            <a:off x="6504782" y="4369594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638" name="TextBox 75"/>
          <p:cNvSpPr txBox="1">
            <a:spLocks noChangeArrowheads="1"/>
          </p:cNvSpPr>
          <p:nvPr/>
        </p:nvSpPr>
        <p:spPr bwMode="auto">
          <a:xfrm>
            <a:off x="1204913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7639" name="TextBox 77"/>
          <p:cNvSpPr txBox="1">
            <a:spLocks noChangeArrowheads="1"/>
          </p:cNvSpPr>
          <p:nvPr/>
        </p:nvSpPr>
        <p:spPr bwMode="auto">
          <a:xfrm>
            <a:off x="1703388" y="60309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7640" name="TextBox 78"/>
          <p:cNvSpPr txBox="1">
            <a:spLocks noChangeArrowheads="1"/>
          </p:cNvSpPr>
          <p:nvPr/>
        </p:nvSpPr>
        <p:spPr bwMode="auto">
          <a:xfrm>
            <a:off x="151130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7641" name="TextBox 81"/>
          <p:cNvSpPr txBox="1">
            <a:spLocks noChangeArrowheads="1"/>
          </p:cNvSpPr>
          <p:nvPr/>
        </p:nvSpPr>
        <p:spPr bwMode="auto">
          <a:xfrm>
            <a:off x="4324350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7642" name="TextBox 82"/>
          <p:cNvSpPr txBox="1">
            <a:spLocks noChangeArrowheads="1"/>
          </p:cNvSpPr>
          <p:nvPr/>
        </p:nvSpPr>
        <p:spPr bwMode="auto">
          <a:xfrm>
            <a:off x="412115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7643" name="TextBox 83"/>
          <p:cNvSpPr txBox="1">
            <a:spLocks noChangeArrowheads="1"/>
          </p:cNvSpPr>
          <p:nvPr/>
        </p:nvSpPr>
        <p:spPr bwMode="auto">
          <a:xfrm>
            <a:off x="4598988" y="60198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343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37025" y="5453063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86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8625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8626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8627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8628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8629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8630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8631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8632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8633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35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37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8638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8639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8640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8641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8642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8643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45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8635" idx="2"/>
            <a:endCxn id="68645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47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8648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8649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8650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8651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8652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8653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8654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8655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8656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58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68635" idx="2"/>
            <a:endCxn id="68658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91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61" name="TextBox 68"/>
          <p:cNvSpPr txBox="1">
            <a:spLocks noChangeArrowheads="1"/>
          </p:cNvSpPr>
          <p:nvPr/>
        </p:nvSpPr>
        <p:spPr bwMode="auto">
          <a:xfrm>
            <a:off x="6324600" y="47244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cxnSp>
        <p:nvCxnSpPr>
          <p:cNvPr id="70" name="Straight Connector 69"/>
          <p:cNvCxnSpPr>
            <a:stCxn id="68658" idx="2"/>
            <a:endCxn id="68661" idx="0"/>
          </p:cNvCxnSpPr>
          <p:nvPr/>
        </p:nvCxnSpPr>
        <p:spPr>
          <a:xfrm rot="5400000">
            <a:off x="6504782" y="4369594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63" name="TextBox 75"/>
          <p:cNvSpPr txBox="1">
            <a:spLocks noChangeArrowheads="1"/>
          </p:cNvSpPr>
          <p:nvPr/>
        </p:nvSpPr>
        <p:spPr bwMode="auto">
          <a:xfrm>
            <a:off x="1204913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8664" name="TextBox 77"/>
          <p:cNvSpPr txBox="1">
            <a:spLocks noChangeArrowheads="1"/>
          </p:cNvSpPr>
          <p:nvPr/>
        </p:nvSpPr>
        <p:spPr bwMode="auto">
          <a:xfrm>
            <a:off x="1703388" y="60309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8665" name="TextBox 78"/>
          <p:cNvSpPr txBox="1">
            <a:spLocks noChangeArrowheads="1"/>
          </p:cNvSpPr>
          <p:nvPr/>
        </p:nvSpPr>
        <p:spPr bwMode="auto">
          <a:xfrm>
            <a:off x="151130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8666" name="TextBox 81"/>
          <p:cNvSpPr txBox="1">
            <a:spLocks noChangeArrowheads="1"/>
          </p:cNvSpPr>
          <p:nvPr/>
        </p:nvSpPr>
        <p:spPr bwMode="auto">
          <a:xfrm>
            <a:off x="4324350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8667" name="TextBox 82"/>
          <p:cNvSpPr txBox="1">
            <a:spLocks noChangeArrowheads="1"/>
          </p:cNvSpPr>
          <p:nvPr/>
        </p:nvSpPr>
        <p:spPr bwMode="auto">
          <a:xfrm>
            <a:off x="412115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8668" name="TextBox 83"/>
          <p:cNvSpPr txBox="1">
            <a:spLocks noChangeArrowheads="1"/>
          </p:cNvSpPr>
          <p:nvPr/>
        </p:nvSpPr>
        <p:spPr bwMode="auto">
          <a:xfrm>
            <a:off x="4598988" y="60198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343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37025" y="5453063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64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696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69649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69650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9651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9652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9653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9654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9655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9656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9657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659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661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9662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9663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9664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9665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9666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9667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669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69659" idx="2"/>
            <a:endCxn id="69669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71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9672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9673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9674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9675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9676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9677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9678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9679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9680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682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69659" idx="2"/>
            <a:endCxn id="69682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91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685" name="TextBox 68"/>
          <p:cNvSpPr txBox="1">
            <a:spLocks noChangeArrowheads="1"/>
          </p:cNvSpPr>
          <p:nvPr/>
        </p:nvSpPr>
        <p:spPr bwMode="auto">
          <a:xfrm>
            <a:off x="6324600" y="47244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cxnSp>
        <p:nvCxnSpPr>
          <p:cNvPr id="70" name="Straight Connector 69"/>
          <p:cNvCxnSpPr>
            <a:stCxn id="69682" idx="2"/>
            <a:endCxn id="69685" idx="0"/>
          </p:cNvCxnSpPr>
          <p:nvPr/>
        </p:nvCxnSpPr>
        <p:spPr>
          <a:xfrm rot="5400000">
            <a:off x="6504782" y="4369594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87" name="TextBox 75"/>
          <p:cNvSpPr txBox="1">
            <a:spLocks noChangeArrowheads="1"/>
          </p:cNvSpPr>
          <p:nvPr/>
        </p:nvSpPr>
        <p:spPr bwMode="auto">
          <a:xfrm>
            <a:off x="1204913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9688" name="TextBox 77"/>
          <p:cNvSpPr txBox="1">
            <a:spLocks noChangeArrowheads="1"/>
          </p:cNvSpPr>
          <p:nvPr/>
        </p:nvSpPr>
        <p:spPr bwMode="auto">
          <a:xfrm>
            <a:off x="1703388" y="60309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9689" name="TextBox 78"/>
          <p:cNvSpPr txBox="1">
            <a:spLocks noChangeArrowheads="1"/>
          </p:cNvSpPr>
          <p:nvPr/>
        </p:nvSpPr>
        <p:spPr bwMode="auto">
          <a:xfrm>
            <a:off x="151130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9690" name="TextBox 81"/>
          <p:cNvSpPr txBox="1">
            <a:spLocks noChangeArrowheads="1"/>
          </p:cNvSpPr>
          <p:nvPr/>
        </p:nvSpPr>
        <p:spPr bwMode="auto">
          <a:xfrm>
            <a:off x="4324350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69691" name="TextBox 82"/>
          <p:cNvSpPr txBox="1">
            <a:spLocks noChangeArrowheads="1"/>
          </p:cNvSpPr>
          <p:nvPr/>
        </p:nvSpPr>
        <p:spPr bwMode="auto">
          <a:xfrm>
            <a:off x="412115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69692" name="TextBox 83"/>
          <p:cNvSpPr txBox="1">
            <a:spLocks noChangeArrowheads="1"/>
          </p:cNvSpPr>
          <p:nvPr/>
        </p:nvSpPr>
        <p:spPr bwMode="auto">
          <a:xfrm>
            <a:off x="4598988" y="60198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67" name="Oval 66"/>
          <p:cNvSpPr/>
          <p:nvPr/>
        </p:nvSpPr>
        <p:spPr>
          <a:xfrm>
            <a:off x="7129463" y="4805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694" name="TextBox 70"/>
          <p:cNvSpPr txBox="1">
            <a:spLocks noChangeArrowheads="1"/>
          </p:cNvSpPr>
          <p:nvPr/>
        </p:nvSpPr>
        <p:spPr bwMode="auto">
          <a:xfrm>
            <a:off x="7162800" y="4800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</a:t>
            </a:r>
          </a:p>
        </p:txBody>
      </p:sp>
      <p:cxnSp>
        <p:nvCxnSpPr>
          <p:cNvPr id="75" name="Straight Connector 74"/>
          <p:cNvCxnSpPr>
            <a:stCxn id="69682" idx="2"/>
            <a:endCxn id="69694" idx="0"/>
          </p:cNvCxnSpPr>
          <p:nvPr/>
        </p:nvCxnSpPr>
        <p:spPr>
          <a:xfrm rot="16200000" flipH="1">
            <a:off x="6892132" y="4375944"/>
            <a:ext cx="392112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4648200" y="60960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038600" y="60960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343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37025" y="5453063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6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70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70675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70676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0677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0678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0679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0680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0681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0682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0683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685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687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0688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0689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0690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0691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0692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0693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695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70685" idx="2"/>
            <a:endCxn id="70695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97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0698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0699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0700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0701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0702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0703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0704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0705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0706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708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70685" idx="2"/>
            <a:endCxn id="70708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91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711" name="TextBox 68"/>
          <p:cNvSpPr txBox="1">
            <a:spLocks noChangeArrowheads="1"/>
          </p:cNvSpPr>
          <p:nvPr/>
        </p:nvSpPr>
        <p:spPr bwMode="auto">
          <a:xfrm>
            <a:off x="6324600" y="47244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cxnSp>
        <p:nvCxnSpPr>
          <p:cNvPr id="70" name="Straight Connector 69"/>
          <p:cNvCxnSpPr>
            <a:stCxn id="70708" idx="2"/>
            <a:endCxn id="70711" idx="0"/>
          </p:cNvCxnSpPr>
          <p:nvPr/>
        </p:nvCxnSpPr>
        <p:spPr>
          <a:xfrm rot="5400000">
            <a:off x="6504782" y="4369594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713" name="TextBox 75"/>
          <p:cNvSpPr txBox="1">
            <a:spLocks noChangeArrowheads="1"/>
          </p:cNvSpPr>
          <p:nvPr/>
        </p:nvSpPr>
        <p:spPr bwMode="auto">
          <a:xfrm>
            <a:off x="1204913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0714" name="TextBox 77"/>
          <p:cNvSpPr txBox="1">
            <a:spLocks noChangeArrowheads="1"/>
          </p:cNvSpPr>
          <p:nvPr/>
        </p:nvSpPr>
        <p:spPr bwMode="auto">
          <a:xfrm>
            <a:off x="1703388" y="60309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0715" name="TextBox 78"/>
          <p:cNvSpPr txBox="1">
            <a:spLocks noChangeArrowheads="1"/>
          </p:cNvSpPr>
          <p:nvPr/>
        </p:nvSpPr>
        <p:spPr bwMode="auto">
          <a:xfrm>
            <a:off x="151130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0716" name="TextBox 81"/>
          <p:cNvSpPr txBox="1">
            <a:spLocks noChangeArrowheads="1"/>
          </p:cNvSpPr>
          <p:nvPr/>
        </p:nvSpPr>
        <p:spPr bwMode="auto">
          <a:xfrm>
            <a:off x="4324350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0717" name="TextBox 82"/>
          <p:cNvSpPr txBox="1">
            <a:spLocks noChangeArrowheads="1"/>
          </p:cNvSpPr>
          <p:nvPr/>
        </p:nvSpPr>
        <p:spPr bwMode="auto">
          <a:xfrm>
            <a:off x="412115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0718" name="TextBox 83"/>
          <p:cNvSpPr txBox="1">
            <a:spLocks noChangeArrowheads="1"/>
          </p:cNvSpPr>
          <p:nvPr/>
        </p:nvSpPr>
        <p:spPr bwMode="auto">
          <a:xfrm>
            <a:off x="4598988" y="60198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5" name="Oval 74"/>
          <p:cNvSpPr/>
          <p:nvPr/>
        </p:nvSpPr>
        <p:spPr>
          <a:xfrm>
            <a:off x="7053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720" name="TextBox 76"/>
          <p:cNvSpPr txBox="1">
            <a:spLocks noChangeArrowheads="1"/>
          </p:cNvSpPr>
          <p:nvPr/>
        </p:nvSpPr>
        <p:spPr bwMode="auto">
          <a:xfrm>
            <a:off x="7086600" y="4724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</a:t>
            </a:r>
          </a:p>
        </p:txBody>
      </p:sp>
      <p:cxnSp>
        <p:nvCxnSpPr>
          <p:cNvPr id="81" name="Straight Connector 80"/>
          <p:cNvCxnSpPr>
            <a:stCxn id="70708" idx="2"/>
            <a:endCxn id="70720" idx="0"/>
          </p:cNvCxnSpPr>
          <p:nvPr/>
        </p:nvCxnSpPr>
        <p:spPr>
          <a:xfrm rot="16200000" flipH="1">
            <a:off x="6892132" y="4375944"/>
            <a:ext cx="31591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1600200" y="60960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905000" y="60960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48200" y="60960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038600" y="60960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343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37025" y="5453063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69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717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71701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71702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1703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1704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1705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1706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1707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1708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1709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1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3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1714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1715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1716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1717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1718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1719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21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71711" idx="2"/>
            <a:endCxn id="71721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3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1724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1725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1726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1727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1728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1729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1730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1731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1732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34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71711" idx="2"/>
            <a:endCxn id="71734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91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37" name="TextBox 68"/>
          <p:cNvSpPr txBox="1">
            <a:spLocks noChangeArrowheads="1"/>
          </p:cNvSpPr>
          <p:nvPr/>
        </p:nvSpPr>
        <p:spPr bwMode="auto">
          <a:xfrm>
            <a:off x="6324600" y="47244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cxnSp>
        <p:nvCxnSpPr>
          <p:cNvPr id="70" name="Straight Connector 69"/>
          <p:cNvCxnSpPr>
            <a:stCxn id="71734" idx="2"/>
            <a:endCxn id="71737" idx="0"/>
          </p:cNvCxnSpPr>
          <p:nvPr/>
        </p:nvCxnSpPr>
        <p:spPr>
          <a:xfrm rot="5400000">
            <a:off x="6504782" y="4369594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9" name="TextBox 75"/>
          <p:cNvSpPr txBox="1">
            <a:spLocks noChangeArrowheads="1"/>
          </p:cNvSpPr>
          <p:nvPr/>
        </p:nvSpPr>
        <p:spPr bwMode="auto">
          <a:xfrm>
            <a:off x="1204913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1740" name="TextBox 77"/>
          <p:cNvSpPr txBox="1">
            <a:spLocks noChangeArrowheads="1"/>
          </p:cNvSpPr>
          <p:nvPr/>
        </p:nvSpPr>
        <p:spPr bwMode="auto">
          <a:xfrm>
            <a:off x="1855788" y="60309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1741" name="TextBox 78"/>
          <p:cNvSpPr txBox="1">
            <a:spLocks noChangeArrowheads="1"/>
          </p:cNvSpPr>
          <p:nvPr/>
        </p:nvSpPr>
        <p:spPr bwMode="auto">
          <a:xfrm>
            <a:off x="151130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1742" name="TextBox 81"/>
          <p:cNvSpPr txBox="1">
            <a:spLocks noChangeArrowheads="1"/>
          </p:cNvSpPr>
          <p:nvPr/>
        </p:nvSpPr>
        <p:spPr bwMode="auto">
          <a:xfrm>
            <a:off x="4324350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1743" name="TextBox 82"/>
          <p:cNvSpPr txBox="1">
            <a:spLocks noChangeArrowheads="1"/>
          </p:cNvSpPr>
          <p:nvPr/>
        </p:nvSpPr>
        <p:spPr bwMode="auto">
          <a:xfrm>
            <a:off x="412115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1744" name="TextBox 83"/>
          <p:cNvSpPr txBox="1">
            <a:spLocks noChangeArrowheads="1"/>
          </p:cNvSpPr>
          <p:nvPr/>
        </p:nvSpPr>
        <p:spPr bwMode="auto">
          <a:xfrm>
            <a:off x="4598988" y="60198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5" name="Oval 74"/>
          <p:cNvSpPr/>
          <p:nvPr/>
        </p:nvSpPr>
        <p:spPr>
          <a:xfrm>
            <a:off x="7053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46" name="TextBox 76"/>
          <p:cNvSpPr txBox="1">
            <a:spLocks noChangeArrowheads="1"/>
          </p:cNvSpPr>
          <p:nvPr/>
        </p:nvSpPr>
        <p:spPr bwMode="auto">
          <a:xfrm>
            <a:off x="7086600" y="4724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</a:t>
            </a:r>
          </a:p>
        </p:txBody>
      </p:sp>
      <p:cxnSp>
        <p:nvCxnSpPr>
          <p:cNvPr id="81" name="Straight Connector 80"/>
          <p:cNvCxnSpPr>
            <a:stCxn id="71734" idx="2"/>
            <a:endCxn id="71746" idx="0"/>
          </p:cNvCxnSpPr>
          <p:nvPr/>
        </p:nvCxnSpPr>
        <p:spPr>
          <a:xfrm rot="16200000" flipH="1">
            <a:off x="6892132" y="4375944"/>
            <a:ext cx="31591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1600200" y="60960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905000" y="60960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48200" y="60960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038600" y="60960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343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295400" y="60960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137025" y="5453063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5410200"/>
            <a:ext cx="762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0600" y="5410200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30600" y="5451475"/>
            <a:ext cx="3048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13175" y="544988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5800" y="54102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8663" y="4760913"/>
            <a:ext cx="12954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06600" y="47625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52800" y="4724400"/>
            <a:ext cx="1524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0" y="472440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5925" y="475615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727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Given list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id-ID" dirty="0" smtClean="0"/>
              <a:t>in </a:t>
            </a:r>
            <a:r>
              <a:rPr lang="en-US" dirty="0" smtClean="0"/>
              <a:t>binary tree, </a:t>
            </a:r>
            <a:r>
              <a:rPr lang="id-ID" dirty="0" smtClean="0"/>
              <a:t>we can draw unique tree from them</a:t>
            </a:r>
            <a:endParaRPr lang="en-US" dirty="0" smtClean="0"/>
          </a:p>
        </p:txBody>
      </p:sp>
      <p:sp>
        <p:nvSpPr>
          <p:cNvPr id="72725" name="TextBox 3"/>
          <p:cNvSpPr txBox="1">
            <a:spLocks noChangeArrowheads="1"/>
          </p:cNvSpPr>
          <p:nvPr/>
        </p:nvSpPr>
        <p:spPr bwMode="auto">
          <a:xfrm>
            <a:off x="766763" y="397351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Preorder</a:t>
            </a:r>
          </a:p>
        </p:txBody>
      </p:sp>
      <p:sp>
        <p:nvSpPr>
          <p:cNvPr id="72726" name="TextBox 4"/>
          <p:cNvSpPr txBox="1">
            <a:spLocks noChangeArrowheads="1"/>
          </p:cNvSpPr>
          <p:nvPr/>
        </p:nvSpPr>
        <p:spPr bwMode="auto">
          <a:xfrm>
            <a:off x="3505200" y="3973513"/>
            <a:ext cx="11053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dirty="0" smtClean="0">
                <a:latin typeface="Calibri" pitchFamily="34" charset="0"/>
              </a:rPr>
              <a:t>in</a:t>
            </a:r>
            <a:r>
              <a:rPr lang="en-US" sz="2400" dirty="0" smtClean="0">
                <a:latin typeface="Calibri" pitchFamily="34" charset="0"/>
              </a:rPr>
              <a:t>order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2727" name="TextBox 5"/>
          <p:cNvSpPr txBox="1">
            <a:spLocks noChangeArrowheads="1"/>
          </p:cNvSpPr>
          <p:nvPr/>
        </p:nvSpPr>
        <p:spPr bwMode="auto">
          <a:xfrm>
            <a:off x="6905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2728" name="TextBox 6"/>
          <p:cNvSpPr txBox="1">
            <a:spLocks noChangeArrowheads="1"/>
          </p:cNvSpPr>
          <p:nvPr/>
        </p:nvSpPr>
        <p:spPr bwMode="auto">
          <a:xfrm>
            <a:off x="381000" y="46593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2729" name="TextBox 7"/>
          <p:cNvSpPr txBox="1">
            <a:spLocks noChangeArrowheads="1"/>
          </p:cNvSpPr>
          <p:nvPr/>
        </p:nvSpPr>
        <p:spPr bwMode="auto">
          <a:xfrm>
            <a:off x="1223963" y="46593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2730" name="TextBox 8"/>
          <p:cNvSpPr txBox="1">
            <a:spLocks noChangeArrowheads="1"/>
          </p:cNvSpPr>
          <p:nvPr/>
        </p:nvSpPr>
        <p:spPr bwMode="auto">
          <a:xfrm>
            <a:off x="960438" y="46593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2731" name="TextBox 9"/>
          <p:cNvSpPr txBox="1">
            <a:spLocks noChangeArrowheads="1"/>
          </p:cNvSpPr>
          <p:nvPr/>
        </p:nvSpPr>
        <p:spPr bwMode="auto">
          <a:xfrm>
            <a:off x="1757363" y="46593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2732" name="TextBox 10"/>
          <p:cNvSpPr txBox="1">
            <a:spLocks noChangeArrowheads="1"/>
          </p:cNvSpPr>
          <p:nvPr/>
        </p:nvSpPr>
        <p:spPr bwMode="auto">
          <a:xfrm>
            <a:off x="153035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2733" name="TextBox 11"/>
          <p:cNvSpPr txBox="1">
            <a:spLocks noChangeArrowheads="1"/>
          </p:cNvSpPr>
          <p:nvPr/>
        </p:nvSpPr>
        <p:spPr bwMode="auto">
          <a:xfrm>
            <a:off x="1985963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3429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35" name="TextBox 21"/>
          <p:cNvSpPr txBox="1">
            <a:spLocks noChangeArrowheads="1"/>
          </p:cNvSpPr>
          <p:nvPr/>
        </p:nvSpPr>
        <p:spPr bwMode="auto">
          <a:xfrm>
            <a:off x="7196138" y="3424238"/>
            <a:ext cx="29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6800" y="47244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37" name="TextBox 25"/>
          <p:cNvSpPr txBox="1">
            <a:spLocks noChangeArrowheads="1"/>
          </p:cNvSpPr>
          <p:nvPr/>
        </p:nvSpPr>
        <p:spPr bwMode="auto">
          <a:xfrm>
            <a:off x="381635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2738" name="TextBox 26"/>
          <p:cNvSpPr txBox="1">
            <a:spLocks noChangeArrowheads="1"/>
          </p:cNvSpPr>
          <p:nvPr/>
        </p:nvSpPr>
        <p:spPr bwMode="auto">
          <a:xfrm>
            <a:off x="3505200" y="4659313"/>
            <a:ext cx="33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2739" name="TextBox 27"/>
          <p:cNvSpPr txBox="1">
            <a:spLocks noChangeArrowheads="1"/>
          </p:cNvSpPr>
          <p:nvPr/>
        </p:nvSpPr>
        <p:spPr bwMode="auto">
          <a:xfrm>
            <a:off x="4343400" y="46593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2740" name="TextBox 28"/>
          <p:cNvSpPr txBox="1">
            <a:spLocks noChangeArrowheads="1"/>
          </p:cNvSpPr>
          <p:nvPr/>
        </p:nvSpPr>
        <p:spPr bwMode="auto">
          <a:xfrm>
            <a:off x="4038600" y="46593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2741" name="TextBox 29"/>
          <p:cNvSpPr txBox="1">
            <a:spLocks noChangeArrowheads="1"/>
          </p:cNvSpPr>
          <p:nvPr/>
        </p:nvSpPr>
        <p:spPr bwMode="auto">
          <a:xfrm>
            <a:off x="4895850" y="4648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2742" name="TextBox 30"/>
          <p:cNvSpPr txBox="1">
            <a:spLocks noChangeArrowheads="1"/>
          </p:cNvSpPr>
          <p:nvPr/>
        </p:nvSpPr>
        <p:spPr bwMode="auto">
          <a:xfrm>
            <a:off x="4572000" y="4648200"/>
            <a:ext cx="35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2743" name="TextBox 31"/>
          <p:cNvSpPr txBox="1">
            <a:spLocks noChangeArrowheads="1"/>
          </p:cNvSpPr>
          <p:nvPr/>
        </p:nvSpPr>
        <p:spPr bwMode="auto">
          <a:xfrm>
            <a:off x="5124450" y="4659313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>
          <a:xfrm>
            <a:off x="76628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45" name="TextBox 38"/>
          <p:cNvSpPr txBox="1">
            <a:spLocks noChangeArrowheads="1"/>
          </p:cNvSpPr>
          <p:nvPr/>
        </p:nvSpPr>
        <p:spPr bwMode="auto">
          <a:xfrm>
            <a:off x="7696200" y="40386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72735" idx="2"/>
            <a:endCxn id="72745" idx="0"/>
          </p:cNvCxnSpPr>
          <p:nvPr/>
        </p:nvCxnSpPr>
        <p:spPr>
          <a:xfrm rot="16200000" flipH="1">
            <a:off x="7473156" y="3664744"/>
            <a:ext cx="244475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47" name="TextBox 46"/>
          <p:cNvSpPr txBox="1">
            <a:spLocks noChangeArrowheads="1"/>
          </p:cNvSpPr>
          <p:nvPr/>
        </p:nvSpPr>
        <p:spPr bwMode="auto">
          <a:xfrm>
            <a:off x="671513" y="53451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2748" name="TextBox 48"/>
          <p:cNvSpPr txBox="1">
            <a:spLocks noChangeArrowheads="1"/>
          </p:cNvSpPr>
          <p:nvPr/>
        </p:nvSpPr>
        <p:spPr bwMode="auto">
          <a:xfrm>
            <a:off x="1204913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2749" name="TextBox 49"/>
          <p:cNvSpPr txBox="1">
            <a:spLocks noChangeArrowheads="1"/>
          </p:cNvSpPr>
          <p:nvPr/>
        </p:nvSpPr>
        <p:spPr bwMode="auto">
          <a:xfrm>
            <a:off x="941388" y="5345113"/>
            <a:ext cx="334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2750" name="TextBox 50"/>
          <p:cNvSpPr txBox="1">
            <a:spLocks noChangeArrowheads="1"/>
          </p:cNvSpPr>
          <p:nvPr/>
        </p:nvSpPr>
        <p:spPr bwMode="auto">
          <a:xfrm>
            <a:off x="1703388" y="53451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2751" name="TextBox 51"/>
          <p:cNvSpPr txBox="1">
            <a:spLocks noChangeArrowheads="1"/>
          </p:cNvSpPr>
          <p:nvPr/>
        </p:nvSpPr>
        <p:spPr bwMode="auto">
          <a:xfrm>
            <a:off x="151130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2752" name="TextBox 54"/>
          <p:cNvSpPr txBox="1">
            <a:spLocks noChangeArrowheads="1"/>
          </p:cNvSpPr>
          <p:nvPr/>
        </p:nvSpPr>
        <p:spPr bwMode="auto">
          <a:xfrm>
            <a:off x="379730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72753" name="TextBox 55"/>
          <p:cNvSpPr txBox="1">
            <a:spLocks noChangeArrowheads="1"/>
          </p:cNvSpPr>
          <p:nvPr/>
        </p:nvSpPr>
        <p:spPr bwMode="auto">
          <a:xfrm>
            <a:off x="3486150" y="5345113"/>
            <a:ext cx="336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2754" name="TextBox 56"/>
          <p:cNvSpPr txBox="1">
            <a:spLocks noChangeArrowheads="1"/>
          </p:cNvSpPr>
          <p:nvPr/>
        </p:nvSpPr>
        <p:spPr bwMode="auto">
          <a:xfrm>
            <a:off x="4324350" y="53451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2755" name="TextBox 57"/>
          <p:cNvSpPr txBox="1">
            <a:spLocks noChangeArrowheads="1"/>
          </p:cNvSpPr>
          <p:nvPr/>
        </p:nvSpPr>
        <p:spPr bwMode="auto">
          <a:xfrm>
            <a:off x="4121150" y="53451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2756" name="TextBox 59"/>
          <p:cNvSpPr txBox="1">
            <a:spLocks noChangeArrowheads="1"/>
          </p:cNvSpPr>
          <p:nvPr/>
        </p:nvSpPr>
        <p:spPr bwMode="auto">
          <a:xfrm>
            <a:off x="4598988" y="53340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53" name="Oval 52"/>
          <p:cNvSpPr/>
          <p:nvPr/>
        </p:nvSpPr>
        <p:spPr>
          <a:xfrm>
            <a:off x="6672263" y="40433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58" name="TextBox 53"/>
          <p:cNvSpPr txBox="1">
            <a:spLocks noChangeArrowheads="1"/>
          </p:cNvSpPr>
          <p:nvPr/>
        </p:nvSpPr>
        <p:spPr bwMode="auto">
          <a:xfrm>
            <a:off x="6705600" y="40386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</a:t>
            </a:r>
          </a:p>
        </p:txBody>
      </p:sp>
      <p:cxnSp>
        <p:nvCxnSpPr>
          <p:cNvPr id="61" name="Straight Connector 60"/>
          <p:cNvCxnSpPr>
            <a:stCxn id="72735" idx="2"/>
            <a:endCxn id="72758" idx="0"/>
          </p:cNvCxnSpPr>
          <p:nvPr/>
        </p:nvCxnSpPr>
        <p:spPr>
          <a:xfrm rot="5400000">
            <a:off x="6979444" y="3674269"/>
            <a:ext cx="244475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91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61" name="TextBox 68"/>
          <p:cNvSpPr txBox="1">
            <a:spLocks noChangeArrowheads="1"/>
          </p:cNvSpPr>
          <p:nvPr/>
        </p:nvSpPr>
        <p:spPr bwMode="auto">
          <a:xfrm>
            <a:off x="6324600" y="47244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cxnSp>
        <p:nvCxnSpPr>
          <p:cNvPr id="70" name="Straight Connector 69"/>
          <p:cNvCxnSpPr>
            <a:stCxn id="72758" idx="2"/>
            <a:endCxn id="72761" idx="0"/>
          </p:cNvCxnSpPr>
          <p:nvPr/>
        </p:nvCxnSpPr>
        <p:spPr>
          <a:xfrm rot="5400000">
            <a:off x="6504782" y="4369594"/>
            <a:ext cx="315912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63" name="TextBox 75"/>
          <p:cNvSpPr txBox="1">
            <a:spLocks noChangeArrowheads="1"/>
          </p:cNvSpPr>
          <p:nvPr/>
        </p:nvSpPr>
        <p:spPr bwMode="auto">
          <a:xfrm>
            <a:off x="1204913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2764" name="TextBox 77"/>
          <p:cNvSpPr txBox="1">
            <a:spLocks noChangeArrowheads="1"/>
          </p:cNvSpPr>
          <p:nvPr/>
        </p:nvSpPr>
        <p:spPr bwMode="auto">
          <a:xfrm>
            <a:off x="1855788" y="6030913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2765" name="TextBox 78"/>
          <p:cNvSpPr txBox="1">
            <a:spLocks noChangeArrowheads="1"/>
          </p:cNvSpPr>
          <p:nvPr/>
        </p:nvSpPr>
        <p:spPr bwMode="auto">
          <a:xfrm>
            <a:off x="151130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2766" name="TextBox 81"/>
          <p:cNvSpPr txBox="1">
            <a:spLocks noChangeArrowheads="1"/>
          </p:cNvSpPr>
          <p:nvPr/>
        </p:nvSpPr>
        <p:spPr bwMode="auto">
          <a:xfrm>
            <a:off x="4324350" y="6030913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72767" name="TextBox 82"/>
          <p:cNvSpPr txBox="1">
            <a:spLocks noChangeArrowheads="1"/>
          </p:cNvSpPr>
          <p:nvPr/>
        </p:nvSpPr>
        <p:spPr bwMode="auto">
          <a:xfrm>
            <a:off x="4121150" y="6030913"/>
            <a:ext cx="29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72768" name="TextBox 83"/>
          <p:cNvSpPr txBox="1">
            <a:spLocks noChangeArrowheads="1"/>
          </p:cNvSpPr>
          <p:nvPr/>
        </p:nvSpPr>
        <p:spPr bwMode="auto">
          <a:xfrm>
            <a:off x="4598988" y="6019800"/>
            <a:ext cx="35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75" name="Oval 74"/>
          <p:cNvSpPr/>
          <p:nvPr/>
        </p:nvSpPr>
        <p:spPr>
          <a:xfrm>
            <a:off x="7053263" y="47291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70" name="TextBox 76"/>
          <p:cNvSpPr txBox="1">
            <a:spLocks noChangeArrowheads="1"/>
          </p:cNvSpPr>
          <p:nvPr/>
        </p:nvSpPr>
        <p:spPr bwMode="auto">
          <a:xfrm>
            <a:off x="7086600" y="4724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</a:t>
            </a:r>
          </a:p>
        </p:txBody>
      </p:sp>
      <p:cxnSp>
        <p:nvCxnSpPr>
          <p:cNvPr id="81" name="Straight Connector 80"/>
          <p:cNvCxnSpPr>
            <a:stCxn id="72758" idx="2"/>
            <a:endCxn id="72770" idx="0"/>
          </p:cNvCxnSpPr>
          <p:nvPr/>
        </p:nvCxnSpPr>
        <p:spPr>
          <a:xfrm rot="16200000" flipH="1">
            <a:off x="6892132" y="4375944"/>
            <a:ext cx="31591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6748463" y="54149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73" name="TextBox 86"/>
          <p:cNvSpPr txBox="1">
            <a:spLocks noChangeArrowheads="1"/>
          </p:cNvSpPr>
          <p:nvPr/>
        </p:nvSpPr>
        <p:spPr bwMode="auto">
          <a:xfrm>
            <a:off x="6781800" y="5410200"/>
            <a:ext cx="28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</a:t>
            </a:r>
          </a:p>
        </p:txBody>
      </p:sp>
      <p:sp>
        <p:nvSpPr>
          <p:cNvPr id="90" name="Oval 89"/>
          <p:cNvSpPr/>
          <p:nvPr/>
        </p:nvSpPr>
        <p:spPr>
          <a:xfrm>
            <a:off x="7510463" y="5414963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775" name="TextBox 90"/>
          <p:cNvSpPr txBox="1">
            <a:spLocks noChangeArrowheads="1"/>
          </p:cNvSpPr>
          <p:nvPr/>
        </p:nvSpPr>
        <p:spPr bwMode="auto">
          <a:xfrm>
            <a:off x="7543800" y="54102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</a:t>
            </a:r>
          </a:p>
        </p:txBody>
      </p:sp>
      <p:cxnSp>
        <p:nvCxnSpPr>
          <p:cNvPr id="93" name="Straight Connector 92"/>
          <p:cNvCxnSpPr>
            <a:stCxn id="72770" idx="2"/>
            <a:endCxn id="72773" idx="0"/>
          </p:cNvCxnSpPr>
          <p:nvPr/>
        </p:nvCxnSpPr>
        <p:spPr>
          <a:xfrm rot="5400000">
            <a:off x="6923882" y="5093494"/>
            <a:ext cx="315912" cy="31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2770" idx="2"/>
            <a:endCxn id="72775" idx="0"/>
          </p:cNvCxnSpPr>
          <p:nvPr/>
        </p:nvCxnSpPr>
        <p:spPr>
          <a:xfrm rot="16200000" flipH="1">
            <a:off x="7311232" y="5023644"/>
            <a:ext cx="315912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Drawing </a:t>
            </a:r>
            <a:r>
              <a:rPr lang="en-US" dirty="0" smtClean="0"/>
              <a:t>tree </a:t>
            </a:r>
            <a:r>
              <a:rPr lang="id-ID" dirty="0" smtClean="0"/>
              <a:t>from</a:t>
            </a:r>
            <a:r>
              <a:rPr lang="en-US" dirty="0" smtClean="0"/>
              <a:t> pre </a:t>
            </a:r>
            <a:r>
              <a:rPr lang="id-ID" dirty="0" smtClean="0"/>
              <a:t>and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You can do with post and inrder</a:t>
            </a:r>
            <a:endParaRPr lang="en-US" dirty="0" smtClean="0"/>
          </a:p>
          <a:p>
            <a:r>
              <a:rPr lang="id-ID" dirty="0" smtClean="0"/>
              <a:t>In </a:t>
            </a:r>
            <a:r>
              <a:rPr lang="en-US" dirty="0" smtClean="0"/>
              <a:t>post </a:t>
            </a:r>
            <a:r>
              <a:rPr lang="id-ID" dirty="0" smtClean="0"/>
              <a:t>, </a:t>
            </a:r>
            <a:r>
              <a:rPr lang="en-US" dirty="0" smtClean="0"/>
              <a:t>root </a:t>
            </a:r>
            <a:r>
              <a:rPr lang="id-ID" dirty="0" smtClean="0"/>
              <a:t>always at the end of list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Traversal Methods</a:t>
            </a:r>
            <a:endParaRPr lang="en-US" dirty="0" smtClean="0"/>
          </a:p>
          <a:p>
            <a:pPr lvl="1"/>
            <a:r>
              <a:rPr lang="en-US" dirty="0" smtClean="0"/>
              <a:t>LDR	=Left Data Right</a:t>
            </a:r>
          </a:p>
          <a:p>
            <a:pPr lvl="1"/>
            <a:r>
              <a:rPr lang="en-US" dirty="0" smtClean="0"/>
              <a:t>LRD	=Left Right Data</a:t>
            </a:r>
          </a:p>
          <a:p>
            <a:pPr lvl="1"/>
            <a:r>
              <a:rPr lang="en-US" dirty="0" smtClean="0"/>
              <a:t>DLR	=Data Left Right</a:t>
            </a:r>
          </a:p>
          <a:p>
            <a:pPr lvl="1"/>
            <a:r>
              <a:rPr lang="en-US" dirty="0" smtClean="0"/>
              <a:t>RDL	=</a:t>
            </a:r>
            <a:r>
              <a:rPr lang="en-US" dirty="0" err="1" smtClean="0"/>
              <a:t>Righ</a:t>
            </a:r>
            <a:r>
              <a:rPr lang="en-US" dirty="0" smtClean="0"/>
              <a:t> Data Left</a:t>
            </a:r>
          </a:p>
          <a:p>
            <a:pPr lvl="1"/>
            <a:r>
              <a:rPr lang="en-US" dirty="0" smtClean="0"/>
              <a:t>RLD	=Right Left Data</a:t>
            </a:r>
          </a:p>
          <a:p>
            <a:pPr lvl="1"/>
            <a:r>
              <a:rPr lang="en-US" dirty="0" smtClean="0"/>
              <a:t>DRL	=Data Right Left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How about </a:t>
            </a:r>
            <a:r>
              <a:rPr lang="en-US" dirty="0" smtClean="0"/>
              <a:t>pre </a:t>
            </a:r>
            <a:r>
              <a:rPr lang="id-ID" dirty="0" smtClean="0"/>
              <a:t>and</a:t>
            </a:r>
            <a:r>
              <a:rPr lang="en-US" dirty="0" smtClean="0"/>
              <a:t>post</a:t>
            </a:r>
            <a:endParaRPr lang="en-US" dirty="0" smtClean="0"/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id-ID" dirty="0" smtClean="0"/>
              <a:t>is not unique </a:t>
            </a:r>
            <a:endParaRPr lang="en-US" dirty="0" smtClean="0"/>
          </a:p>
          <a:p>
            <a:r>
              <a:rPr lang="en-US" dirty="0" smtClean="0"/>
              <a:t>Pre	   : a b c</a:t>
            </a:r>
          </a:p>
          <a:p>
            <a:r>
              <a:rPr lang="en-US" dirty="0" smtClean="0"/>
              <a:t>Post : c b a</a:t>
            </a:r>
          </a:p>
        </p:txBody>
      </p:sp>
      <p:sp>
        <p:nvSpPr>
          <p:cNvPr id="4" name="Oval 3"/>
          <p:cNvSpPr/>
          <p:nvPr/>
        </p:nvSpPr>
        <p:spPr>
          <a:xfrm>
            <a:off x="4267200" y="2590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657600" y="3505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4495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629400" y="2590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7467600" y="3581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6629400" y="4495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cxnSp>
        <p:nvCxnSpPr>
          <p:cNvPr id="12" name="Straight Connector 11"/>
          <p:cNvCxnSpPr>
            <a:stCxn id="4" idx="4"/>
            <a:endCxn id="5" idx="0"/>
          </p:cNvCxnSpPr>
          <p:nvPr/>
        </p:nvCxnSpPr>
        <p:spPr>
          <a:xfrm rot="5400000">
            <a:off x="4038600" y="30099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6" idx="0"/>
          </p:cNvCxnSpPr>
          <p:nvPr/>
        </p:nvCxnSpPr>
        <p:spPr>
          <a:xfrm rot="16200000" flipH="1">
            <a:off x="4000500" y="39624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3"/>
            <a:endCxn id="8" idx="0"/>
          </p:cNvCxnSpPr>
          <p:nvPr/>
        </p:nvCxnSpPr>
        <p:spPr>
          <a:xfrm rot="16200000" flipH="1">
            <a:off x="6953250" y="2800351"/>
            <a:ext cx="534987" cy="102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9" idx="0"/>
          </p:cNvCxnSpPr>
          <p:nvPr/>
        </p:nvCxnSpPr>
        <p:spPr>
          <a:xfrm rot="5400000">
            <a:off x="7124700" y="3886200"/>
            <a:ext cx="381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562600" y="58626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8626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7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1238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</a:t>
            </a:r>
            <a:r>
              <a:rPr lang="en-US" dirty="0" smtClean="0"/>
              <a:t>node  </a:t>
            </a:r>
            <a:r>
              <a:rPr lang="id-ID" dirty="0" smtClean="0"/>
              <a:t>from </a:t>
            </a:r>
            <a:r>
              <a:rPr lang="en-US" dirty="0" smtClean="0"/>
              <a:t>binary </a:t>
            </a:r>
            <a:r>
              <a:rPr lang="en-US" dirty="0" smtClean="0"/>
              <a:t>tree  </a:t>
            </a:r>
            <a:r>
              <a:rPr lang="id-ID" dirty="0" smtClean="0"/>
              <a:t>there exist 2 child, then</a:t>
            </a:r>
            <a:r>
              <a:rPr lang="en-US" dirty="0" smtClean="0"/>
              <a:t> </a:t>
            </a:r>
            <a:r>
              <a:rPr lang="en-US" dirty="0" smtClean="0"/>
              <a:t>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</a:t>
            </a:r>
            <a:r>
              <a:rPr lang="en-US" dirty="0" smtClean="0"/>
              <a:t>order traversal</a:t>
            </a:r>
            <a:endParaRPr lang="en-US" dirty="0"/>
          </a:p>
        </p:txBody>
      </p:sp>
      <p:sp>
        <p:nvSpPr>
          <p:cNvPr id="75782" name="TextBox 3"/>
          <p:cNvSpPr txBox="1">
            <a:spLocks noChangeArrowheads="1"/>
          </p:cNvSpPr>
          <p:nvPr/>
        </p:nvSpPr>
        <p:spPr bwMode="auto">
          <a:xfrm>
            <a:off x="457200" y="4872038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75783" name="TextBox 4"/>
          <p:cNvSpPr txBox="1">
            <a:spLocks noChangeArrowheads="1"/>
          </p:cNvSpPr>
          <p:nvPr/>
        </p:nvSpPr>
        <p:spPr bwMode="auto">
          <a:xfrm>
            <a:off x="4114800" y="4872038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75784" name="TextBox 5"/>
          <p:cNvSpPr txBox="1">
            <a:spLocks noChangeArrowheads="1"/>
          </p:cNvSpPr>
          <p:nvPr/>
        </p:nvSpPr>
        <p:spPr bwMode="auto">
          <a:xfrm>
            <a:off x="381000" y="57864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75785" name="TextBox 6"/>
          <p:cNvSpPr txBox="1">
            <a:spLocks noChangeArrowheads="1"/>
          </p:cNvSpPr>
          <p:nvPr/>
        </p:nvSpPr>
        <p:spPr bwMode="auto">
          <a:xfrm>
            <a:off x="762000" y="57864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5786" name="TextBox 7"/>
          <p:cNvSpPr txBox="1">
            <a:spLocks noChangeArrowheads="1"/>
          </p:cNvSpPr>
          <p:nvPr/>
        </p:nvSpPr>
        <p:spPr bwMode="auto">
          <a:xfrm>
            <a:off x="1143000" y="57864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5787" name="TextBox 8"/>
          <p:cNvSpPr txBox="1">
            <a:spLocks noChangeArrowheads="1"/>
          </p:cNvSpPr>
          <p:nvPr/>
        </p:nvSpPr>
        <p:spPr bwMode="auto">
          <a:xfrm>
            <a:off x="1524000" y="57864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5788" name="TextBox 9"/>
          <p:cNvSpPr txBox="1">
            <a:spLocks noChangeArrowheads="1"/>
          </p:cNvSpPr>
          <p:nvPr/>
        </p:nvSpPr>
        <p:spPr bwMode="auto">
          <a:xfrm>
            <a:off x="1905000" y="57864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5789" name="TextBox 10"/>
          <p:cNvSpPr txBox="1">
            <a:spLocks noChangeArrowheads="1"/>
          </p:cNvSpPr>
          <p:nvPr/>
        </p:nvSpPr>
        <p:spPr bwMode="auto">
          <a:xfrm>
            <a:off x="2286000" y="57864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5790" name="TextBox 11"/>
          <p:cNvSpPr txBox="1">
            <a:spLocks noChangeArrowheads="1"/>
          </p:cNvSpPr>
          <p:nvPr/>
        </p:nvSpPr>
        <p:spPr bwMode="auto">
          <a:xfrm>
            <a:off x="2667000" y="57864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5791" name="TextBox 12"/>
          <p:cNvSpPr txBox="1">
            <a:spLocks noChangeArrowheads="1"/>
          </p:cNvSpPr>
          <p:nvPr/>
        </p:nvSpPr>
        <p:spPr bwMode="auto">
          <a:xfrm>
            <a:off x="3276600" y="57864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5792" name="TextBox 13"/>
          <p:cNvSpPr txBox="1">
            <a:spLocks noChangeArrowheads="1"/>
          </p:cNvSpPr>
          <p:nvPr/>
        </p:nvSpPr>
        <p:spPr bwMode="auto">
          <a:xfrm>
            <a:off x="3657600" y="57864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5793" name="TextBox 14"/>
          <p:cNvSpPr txBox="1">
            <a:spLocks noChangeArrowheads="1"/>
          </p:cNvSpPr>
          <p:nvPr/>
        </p:nvSpPr>
        <p:spPr bwMode="auto">
          <a:xfrm>
            <a:off x="4038600" y="57864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5794" name="TextBox 15"/>
          <p:cNvSpPr txBox="1">
            <a:spLocks noChangeArrowheads="1"/>
          </p:cNvSpPr>
          <p:nvPr/>
        </p:nvSpPr>
        <p:spPr bwMode="auto">
          <a:xfrm>
            <a:off x="4419600" y="57864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5795" name="TextBox 16"/>
          <p:cNvSpPr txBox="1">
            <a:spLocks noChangeArrowheads="1"/>
          </p:cNvSpPr>
          <p:nvPr/>
        </p:nvSpPr>
        <p:spPr bwMode="auto">
          <a:xfrm>
            <a:off x="4800600" y="57864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5796" name="TextBox 17"/>
          <p:cNvSpPr txBox="1">
            <a:spLocks noChangeArrowheads="1"/>
          </p:cNvSpPr>
          <p:nvPr/>
        </p:nvSpPr>
        <p:spPr bwMode="auto">
          <a:xfrm>
            <a:off x="5181600" y="57864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5797" name="TextBox 18"/>
          <p:cNvSpPr txBox="1">
            <a:spLocks noChangeArrowheads="1"/>
          </p:cNvSpPr>
          <p:nvPr/>
        </p:nvSpPr>
        <p:spPr bwMode="auto">
          <a:xfrm>
            <a:off x="5562600" y="57864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73843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667000" y="5786438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786438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57864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7864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8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node  </a:t>
            </a:r>
            <a:r>
              <a:rPr lang="id-ID" dirty="0" smtClean="0"/>
              <a:t>from </a:t>
            </a:r>
            <a:r>
              <a:rPr lang="en-US" dirty="0" smtClean="0"/>
              <a:t>binary tree  </a:t>
            </a:r>
            <a:r>
              <a:rPr lang="id-ID" dirty="0" smtClean="0"/>
              <a:t>there exist 2 child, then</a:t>
            </a:r>
            <a:r>
              <a:rPr lang="en-US" dirty="0" smtClean="0"/>
              <a:t> 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order traversal</a:t>
            </a:r>
            <a:endParaRPr lang="en-US" dirty="0"/>
          </a:p>
        </p:txBody>
      </p:sp>
      <p:sp>
        <p:nvSpPr>
          <p:cNvPr id="76808" name="TextBox 3"/>
          <p:cNvSpPr txBox="1">
            <a:spLocks noChangeArrowheads="1"/>
          </p:cNvSpPr>
          <p:nvPr/>
        </p:nvSpPr>
        <p:spPr bwMode="auto">
          <a:xfrm>
            <a:off x="457200" y="4795838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76809" name="TextBox 4"/>
          <p:cNvSpPr txBox="1">
            <a:spLocks noChangeArrowheads="1"/>
          </p:cNvSpPr>
          <p:nvPr/>
        </p:nvSpPr>
        <p:spPr bwMode="auto">
          <a:xfrm>
            <a:off x="4114800" y="4795838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76810" name="TextBox 5"/>
          <p:cNvSpPr txBox="1">
            <a:spLocks noChangeArrowheads="1"/>
          </p:cNvSpPr>
          <p:nvPr/>
        </p:nvSpPr>
        <p:spPr bwMode="auto">
          <a:xfrm>
            <a:off x="3810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76811" name="TextBox 6"/>
          <p:cNvSpPr txBox="1">
            <a:spLocks noChangeArrowheads="1"/>
          </p:cNvSpPr>
          <p:nvPr/>
        </p:nvSpPr>
        <p:spPr bwMode="auto">
          <a:xfrm>
            <a:off x="7620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6812" name="TextBox 7"/>
          <p:cNvSpPr txBox="1">
            <a:spLocks noChangeArrowheads="1"/>
          </p:cNvSpPr>
          <p:nvPr/>
        </p:nvSpPr>
        <p:spPr bwMode="auto">
          <a:xfrm>
            <a:off x="11430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6813" name="TextBox 8"/>
          <p:cNvSpPr txBox="1">
            <a:spLocks noChangeArrowheads="1"/>
          </p:cNvSpPr>
          <p:nvPr/>
        </p:nvSpPr>
        <p:spPr bwMode="auto">
          <a:xfrm>
            <a:off x="15240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6814" name="TextBox 9"/>
          <p:cNvSpPr txBox="1">
            <a:spLocks noChangeArrowheads="1"/>
          </p:cNvSpPr>
          <p:nvPr/>
        </p:nvSpPr>
        <p:spPr bwMode="auto">
          <a:xfrm>
            <a:off x="19050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6815" name="TextBox 10"/>
          <p:cNvSpPr txBox="1">
            <a:spLocks noChangeArrowheads="1"/>
          </p:cNvSpPr>
          <p:nvPr/>
        </p:nvSpPr>
        <p:spPr bwMode="auto">
          <a:xfrm>
            <a:off x="22860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6816" name="TextBox 11"/>
          <p:cNvSpPr txBox="1">
            <a:spLocks noChangeArrowheads="1"/>
          </p:cNvSpPr>
          <p:nvPr/>
        </p:nvSpPr>
        <p:spPr bwMode="auto">
          <a:xfrm>
            <a:off x="2667000" y="57102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6817" name="TextBox 12"/>
          <p:cNvSpPr txBox="1">
            <a:spLocks noChangeArrowheads="1"/>
          </p:cNvSpPr>
          <p:nvPr/>
        </p:nvSpPr>
        <p:spPr bwMode="auto">
          <a:xfrm>
            <a:off x="32766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6818" name="TextBox 13"/>
          <p:cNvSpPr txBox="1">
            <a:spLocks noChangeArrowheads="1"/>
          </p:cNvSpPr>
          <p:nvPr/>
        </p:nvSpPr>
        <p:spPr bwMode="auto">
          <a:xfrm>
            <a:off x="36576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6819" name="TextBox 14"/>
          <p:cNvSpPr txBox="1">
            <a:spLocks noChangeArrowheads="1"/>
          </p:cNvSpPr>
          <p:nvPr/>
        </p:nvSpPr>
        <p:spPr bwMode="auto">
          <a:xfrm>
            <a:off x="40386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6820" name="TextBox 15"/>
          <p:cNvSpPr txBox="1">
            <a:spLocks noChangeArrowheads="1"/>
          </p:cNvSpPr>
          <p:nvPr/>
        </p:nvSpPr>
        <p:spPr bwMode="auto">
          <a:xfrm>
            <a:off x="44196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6821" name="TextBox 16"/>
          <p:cNvSpPr txBox="1">
            <a:spLocks noChangeArrowheads="1"/>
          </p:cNvSpPr>
          <p:nvPr/>
        </p:nvSpPr>
        <p:spPr bwMode="auto">
          <a:xfrm>
            <a:off x="48006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6822" name="TextBox 17"/>
          <p:cNvSpPr txBox="1">
            <a:spLocks noChangeArrowheads="1"/>
          </p:cNvSpPr>
          <p:nvPr/>
        </p:nvSpPr>
        <p:spPr bwMode="auto">
          <a:xfrm>
            <a:off x="5181600" y="57102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6823" name="TextBox 18"/>
          <p:cNvSpPr txBox="1">
            <a:spLocks noChangeArrowheads="1"/>
          </p:cNvSpPr>
          <p:nvPr/>
        </p:nvSpPr>
        <p:spPr bwMode="auto">
          <a:xfrm>
            <a:off x="55626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66223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29" name="Oval 28"/>
          <p:cNvSpPr/>
          <p:nvPr/>
        </p:nvSpPr>
        <p:spPr>
          <a:xfrm>
            <a:off x="8001000" y="327183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  <p:cxnSp>
        <p:nvCxnSpPr>
          <p:cNvPr id="31" name="Straight Connector 30"/>
          <p:cNvCxnSpPr>
            <a:stCxn id="20" idx="3"/>
            <a:endCxn id="29" idx="0"/>
          </p:cNvCxnSpPr>
          <p:nvPr/>
        </p:nvCxnSpPr>
        <p:spPr>
          <a:xfrm rot="16200000" flipH="1">
            <a:off x="7696200" y="2814638"/>
            <a:ext cx="34925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762000" y="5324475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6600" y="5324475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5324475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324475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5324475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324475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8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0913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node  </a:t>
            </a:r>
            <a:r>
              <a:rPr lang="id-ID" dirty="0" smtClean="0"/>
              <a:t>from </a:t>
            </a:r>
            <a:r>
              <a:rPr lang="en-US" dirty="0" smtClean="0"/>
              <a:t>binary tree  </a:t>
            </a:r>
            <a:r>
              <a:rPr lang="id-ID" dirty="0" smtClean="0"/>
              <a:t>there exist 2 child, then</a:t>
            </a:r>
            <a:r>
              <a:rPr lang="en-US" dirty="0" smtClean="0"/>
              <a:t> 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order traversal</a:t>
            </a:r>
            <a:endParaRPr lang="en-US" dirty="0"/>
          </a:p>
        </p:txBody>
      </p:sp>
      <p:sp>
        <p:nvSpPr>
          <p:cNvPr id="77834" name="TextBox 3"/>
          <p:cNvSpPr txBox="1">
            <a:spLocks noChangeArrowheads="1"/>
          </p:cNvSpPr>
          <p:nvPr/>
        </p:nvSpPr>
        <p:spPr bwMode="auto">
          <a:xfrm>
            <a:off x="457200" y="48117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77835" name="TextBox 4"/>
          <p:cNvSpPr txBox="1">
            <a:spLocks noChangeArrowheads="1"/>
          </p:cNvSpPr>
          <p:nvPr/>
        </p:nvSpPr>
        <p:spPr bwMode="auto">
          <a:xfrm>
            <a:off x="4114800" y="4811713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77836" name="TextBox 5"/>
          <p:cNvSpPr txBox="1">
            <a:spLocks noChangeArrowheads="1"/>
          </p:cNvSpPr>
          <p:nvPr/>
        </p:nvSpPr>
        <p:spPr bwMode="auto">
          <a:xfrm>
            <a:off x="381000" y="5248275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77837" name="TextBox 6"/>
          <p:cNvSpPr txBox="1">
            <a:spLocks noChangeArrowheads="1"/>
          </p:cNvSpPr>
          <p:nvPr/>
        </p:nvSpPr>
        <p:spPr bwMode="auto">
          <a:xfrm>
            <a:off x="762000" y="5248275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7838" name="TextBox 7"/>
          <p:cNvSpPr txBox="1">
            <a:spLocks noChangeArrowheads="1"/>
          </p:cNvSpPr>
          <p:nvPr/>
        </p:nvSpPr>
        <p:spPr bwMode="auto">
          <a:xfrm>
            <a:off x="1143000" y="5248275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7839" name="TextBox 8"/>
          <p:cNvSpPr txBox="1">
            <a:spLocks noChangeArrowheads="1"/>
          </p:cNvSpPr>
          <p:nvPr/>
        </p:nvSpPr>
        <p:spPr bwMode="auto">
          <a:xfrm>
            <a:off x="1524000" y="5248275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7840" name="TextBox 9"/>
          <p:cNvSpPr txBox="1">
            <a:spLocks noChangeArrowheads="1"/>
          </p:cNvSpPr>
          <p:nvPr/>
        </p:nvSpPr>
        <p:spPr bwMode="auto">
          <a:xfrm>
            <a:off x="1905000" y="5248275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7841" name="TextBox 10"/>
          <p:cNvSpPr txBox="1">
            <a:spLocks noChangeArrowheads="1"/>
          </p:cNvSpPr>
          <p:nvPr/>
        </p:nvSpPr>
        <p:spPr bwMode="auto">
          <a:xfrm>
            <a:off x="2286000" y="5248275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7842" name="TextBox 11"/>
          <p:cNvSpPr txBox="1">
            <a:spLocks noChangeArrowheads="1"/>
          </p:cNvSpPr>
          <p:nvPr/>
        </p:nvSpPr>
        <p:spPr bwMode="auto">
          <a:xfrm>
            <a:off x="2667000" y="52482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7843" name="TextBox 12"/>
          <p:cNvSpPr txBox="1">
            <a:spLocks noChangeArrowheads="1"/>
          </p:cNvSpPr>
          <p:nvPr/>
        </p:nvSpPr>
        <p:spPr bwMode="auto">
          <a:xfrm>
            <a:off x="3276600" y="5248275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7844" name="TextBox 13"/>
          <p:cNvSpPr txBox="1">
            <a:spLocks noChangeArrowheads="1"/>
          </p:cNvSpPr>
          <p:nvPr/>
        </p:nvSpPr>
        <p:spPr bwMode="auto">
          <a:xfrm>
            <a:off x="3657600" y="5248275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7845" name="TextBox 14"/>
          <p:cNvSpPr txBox="1">
            <a:spLocks noChangeArrowheads="1"/>
          </p:cNvSpPr>
          <p:nvPr/>
        </p:nvSpPr>
        <p:spPr bwMode="auto">
          <a:xfrm>
            <a:off x="4038600" y="5248275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7846" name="TextBox 15"/>
          <p:cNvSpPr txBox="1">
            <a:spLocks noChangeArrowheads="1"/>
          </p:cNvSpPr>
          <p:nvPr/>
        </p:nvSpPr>
        <p:spPr bwMode="auto">
          <a:xfrm>
            <a:off x="4419600" y="5248275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7847" name="TextBox 16"/>
          <p:cNvSpPr txBox="1">
            <a:spLocks noChangeArrowheads="1"/>
          </p:cNvSpPr>
          <p:nvPr/>
        </p:nvSpPr>
        <p:spPr bwMode="auto">
          <a:xfrm>
            <a:off x="4800600" y="5248275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7848" name="TextBox 17"/>
          <p:cNvSpPr txBox="1">
            <a:spLocks noChangeArrowheads="1"/>
          </p:cNvSpPr>
          <p:nvPr/>
        </p:nvSpPr>
        <p:spPr bwMode="auto">
          <a:xfrm>
            <a:off x="5181600" y="52482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7849" name="TextBox 18"/>
          <p:cNvSpPr txBox="1">
            <a:spLocks noChangeArrowheads="1"/>
          </p:cNvSpPr>
          <p:nvPr/>
        </p:nvSpPr>
        <p:spPr bwMode="auto">
          <a:xfrm>
            <a:off x="5562600" y="5248275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6781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29" name="Oval 28"/>
          <p:cNvSpPr/>
          <p:nvPr/>
        </p:nvSpPr>
        <p:spPr>
          <a:xfrm>
            <a:off x="8001000" y="32877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  <p:cxnSp>
        <p:nvCxnSpPr>
          <p:cNvPr id="31" name="Straight Connector 30"/>
          <p:cNvCxnSpPr>
            <a:stCxn id="20" idx="3"/>
            <a:endCxn id="29" idx="0"/>
          </p:cNvCxnSpPr>
          <p:nvPr/>
        </p:nvCxnSpPr>
        <p:spPr>
          <a:xfrm rot="16200000" flipH="1">
            <a:off x="7696200" y="2830513"/>
            <a:ext cx="34925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53" name="TextBox 35"/>
          <p:cNvSpPr txBox="1">
            <a:spLocks noChangeArrowheads="1"/>
          </p:cNvSpPr>
          <p:nvPr/>
        </p:nvSpPr>
        <p:spPr bwMode="auto">
          <a:xfrm>
            <a:off x="3733800" y="5934075"/>
            <a:ext cx="4767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>
                <a:latin typeface="Calibri" pitchFamily="34" charset="0"/>
              </a:rPr>
              <a:t>Cause </a:t>
            </a:r>
            <a:r>
              <a:rPr lang="en-US" dirty="0" smtClean="0">
                <a:latin typeface="Calibri" pitchFamily="34" charset="0"/>
              </a:rPr>
              <a:t>e </a:t>
            </a:r>
            <a:r>
              <a:rPr lang="id-ID" dirty="0" smtClean="0">
                <a:latin typeface="Calibri" pitchFamily="34" charset="0"/>
              </a:rPr>
              <a:t>in </a:t>
            </a:r>
            <a:r>
              <a:rPr lang="en-US" dirty="0" smtClean="0">
                <a:latin typeface="Calibri" pitchFamily="34" charset="0"/>
              </a:rPr>
              <a:t>preorder </a:t>
            </a:r>
            <a:r>
              <a:rPr lang="id-ID" dirty="0" smtClean="0">
                <a:latin typeface="Calibri" pitchFamily="34" charset="0"/>
              </a:rPr>
              <a:t>no child </a:t>
            </a:r>
            <a:endParaRPr lang="en-US" dirty="0">
              <a:latin typeface="Calibri" pitchFamily="34" charset="0"/>
            </a:endParaRPr>
          </a:p>
          <a:p>
            <a:r>
              <a:rPr lang="id-ID" dirty="0" smtClean="0">
                <a:latin typeface="Calibri" pitchFamily="34" charset="0"/>
              </a:rPr>
              <a:t>Then </a:t>
            </a:r>
            <a:r>
              <a:rPr lang="en-US" dirty="0" smtClean="0">
                <a:latin typeface="Calibri" pitchFamily="34" charset="0"/>
              </a:rPr>
              <a:t>e </a:t>
            </a:r>
            <a:r>
              <a:rPr lang="id-ID" dirty="0" smtClean="0">
                <a:latin typeface="Calibri" pitchFamily="34" charset="0"/>
              </a:rPr>
              <a:t>must be </a:t>
            </a:r>
            <a:r>
              <a:rPr lang="en-US" dirty="0" smtClean="0">
                <a:latin typeface="Calibri" pitchFamily="34" charset="0"/>
              </a:rPr>
              <a:t>leaf </a:t>
            </a:r>
            <a:r>
              <a:rPr lang="id-ID" dirty="0" smtClean="0">
                <a:latin typeface="Calibri" pitchFamily="34" charset="0"/>
              </a:rPr>
              <a:t>and places at the right of </a:t>
            </a:r>
            <a:r>
              <a:rPr lang="en-US" dirty="0" smtClean="0">
                <a:latin typeface="Calibri" pitchFamily="34" charset="0"/>
              </a:rPr>
              <a:t>a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7620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66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8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0913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node  </a:t>
            </a:r>
            <a:r>
              <a:rPr lang="id-ID" dirty="0" smtClean="0"/>
              <a:t>from </a:t>
            </a:r>
            <a:r>
              <a:rPr lang="en-US" dirty="0" smtClean="0"/>
              <a:t>binary tree  </a:t>
            </a:r>
            <a:r>
              <a:rPr lang="id-ID" dirty="0" smtClean="0"/>
              <a:t>there exist 2 child, then</a:t>
            </a:r>
            <a:r>
              <a:rPr lang="en-US" dirty="0" smtClean="0"/>
              <a:t> 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order traversal</a:t>
            </a:r>
            <a:endParaRPr lang="en-US" dirty="0"/>
          </a:p>
        </p:txBody>
      </p:sp>
      <p:sp>
        <p:nvSpPr>
          <p:cNvPr id="78858" name="TextBox 3"/>
          <p:cNvSpPr txBox="1">
            <a:spLocks noChangeArrowheads="1"/>
          </p:cNvSpPr>
          <p:nvPr/>
        </p:nvSpPr>
        <p:spPr bwMode="auto">
          <a:xfrm>
            <a:off x="457200" y="48117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78859" name="TextBox 4"/>
          <p:cNvSpPr txBox="1">
            <a:spLocks noChangeArrowheads="1"/>
          </p:cNvSpPr>
          <p:nvPr/>
        </p:nvSpPr>
        <p:spPr bwMode="auto">
          <a:xfrm>
            <a:off x="4114800" y="4811713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78860" name="TextBox 5"/>
          <p:cNvSpPr txBox="1">
            <a:spLocks noChangeArrowheads="1"/>
          </p:cNvSpPr>
          <p:nvPr/>
        </p:nvSpPr>
        <p:spPr bwMode="auto">
          <a:xfrm>
            <a:off x="381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78861" name="TextBox 6"/>
          <p:cNvSpPr txBox="1">
            <a:spLocks noChangeArrowheads="1"/>
          </p:cNvSpPr>
          <p:nvPr/>
        </p:nvSpPr>
        <p:spPr bwMode="auto">
          <a:xfrm>
            <a:off x="762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8862" name="TextBox 7"/>
          <p:cNvSpPr txBox="1">
            <a:spLocks noChangeArrowheads="1"/>
          </p:cNvSpPr>
          <p:nvPr/>
        </p:nvSpPr>
        <p:spPr bwMode="auto">
          <a:xfrm>
            <a:off x="11430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8863" name="TextBox 8"/>
          <p:cNvSpPr txBox="1">
            <a:spLocks noChangeArrowheads="1"/>
          </p:cNvSpPr>
          <p:nvPr/>
        </p:nvSpPr>
        <p:spPr bwMode="auto">
          <a:xfrm>
            <a:off x="1524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8864" name="TextBox 9"/>
          <p:cNvSpPr txBox="1">
            <a:spLocks noChangeArrowheads="1"/>
          </p:cNvSpPr>
          <p:nvPr/>
        </p:nvSpPr>
        <p:spPr bwMode="auto">
          <a:xfrm>
            <a:off x="19050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8865" name="TextBox 10"/>
          <p:cNvSpPr txBox="1">
            <a:spLocks noChangeArrowheads="1"/>
          </p:cNvSpPr>
          <p:nvPr/>
        </p:nvSpPr>
        <p:spPr bwMode="auto">
          <a:xfrm>
            <a:off x="2286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8866" name="TextBox 11"/>
          <p:cNvSpPr txBox="1">
            <a:spLocks noChangeArrowheads="1"/>
          </p:cNvSpPr>
          <p:nvPr/>
        </p:nvSpPr>
        <p:spPr bwMode="auto">
          <a:xfrm>
            <a:off x="26670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8867" name="TextBox 12"/>
          <p:cNvSpPr txBox="1">
            <a:spLocks noChangeArrowheads="1"/>
          </p:cNvSpPr>
          <p:nvPr/>
        </p:nvSpPr>
        <p:spPr bwMode="auto">
          <a:xfrm>
            <a:off x="32766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8868" name="TextBox 13"/>
          <p:cNvSpPr txBox="1">
            <a:spLocks noChangeArrowheads="1"/>
          </p:cNvSpPr>
          <p:nvPr/>
        </p:nvSpPr>
        <p:spPr bwMode="auto">
          <a:xfrm>
            <a:off x="36576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8869" name="TextBox 14"/>
          <p:cNvSpPr txBox="1">
            <a:spLocks noChangeArrowheads="1"/>
          </p:cNvSpPr>
          <p:nvPr/>
        </p:nvSpPr>
        <p:spPr bwMode="auto">
          <a:xfrm>
            <a:off x="4038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8870" name="TextBox 15"/>
          <p:cNvSpPr txBox="1">
            <a:spLocks noChangeArrowheads="1"/>
          </p:cNvSpPr>
          <p:nvPr/>
        </p:nvSpPr>
        <p:spPr bwMode="auto">
          <a:xfrm>
            <a:off x="4419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8871" name="TextBox 16"/>
          <p:cNvSpPr txBox="1">
            <a:spLocks noChangeArrowheads="1"/>
          </p:cNvSpPr>
          <p:nvPr/>
        </p:nvSpPr>
        <p:spPr bwMode="auto">
          <a:xfrm>
            <a:off x="4800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8872" name="TextBox 17"/>
          <p:cNvSpPr txBox="1">
            <a:spLocks noChangeArrowheads="1"/>
          </p:cNvSpPr>
          <p:nvPr/>
        </p:nvSpPr>
        <p:spPr bwMode="auto">
          <a:xfrm>
            <a:off x="51816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8873" name="TextBox 18"/>
          <p:cNvSpPr txBox="1">
            <a:spLocks noChangeArrowheads="1"/>
          </p:cNvSpPr>
          <p:nvPr/>
        </p:nvSpPr>
        <p:spPr bwMode="auto">
          <a:xfrm>
            <a:off x="5562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6781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29" name="Oval 28"/>
          <p:cNvSpPr/>
          <p:nvPr/>
        </p:nvSpPr>
        <p:spPr>
          <a:xfrm>
            <a:off x="8001000" y="32877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  <p:cxnSp>
        <p:nvCxnSpPr>
          <p:cNvPr id="31" name="Straight Connector 30"/>
          <p:cNvCxnSpPr>
            <a:stCxn id="20" idx="3"/>
            <a:endCxn id="29" idx="0"/>
          </p:cNvCxnSpPr>
          <p:nvPr/>
        </p:nvCxnSpPr>
        <p:spPr>
          <a:xfrm rot="16200000" flipH="1">
            <a:off x="7696200" y="2830513"/>
            <a:ext cx="34925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77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8878" name="TextBox 37"/>
          <p:cNvSpPr txBox="1">
            <a:spLocks noChangeArrowheads="1"/>
          </p:cNvSpPr>
          <p:nvPr/>
        </p:nvSpPr>
        <p:spPr bwMode="auto">
          <a:xfrm>
            <a:off x="1143000" y="57150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8879" name="TextBox 38"/>
          <p:cNvSpPr txBox="1">
            <a:spLocks noChangeArrowheads="1"/>
          </p:cNvSpPr>
          <p:nvPr/>
        </p:nvSpPr>
        <p:spPr bwMode="auto">
          <a:xfrm>
            <a:off x="15240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8880" name="TextBox 39"/>
          <p:cNvSpPr txBox="1">
            <a:spLocks noChangeArrowheads="1"/>
          </p:cNvSpPr>
          <p:nvPr/>
        </p:nvSpPr>
        <p:spPr bwMode="auto">
          <a:xfrm>
            <a:off x="1905000" y="57150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8881" name="TextBox 40"/>
          <p:cNvSpPr txBox="1">
            <a:spLocks noChangeArrowheads="1"/>
          </p:cNvSpPr>
          <p:nvPr/>
        </p:nvSpPr>
        <p:spPr bwMode="auto">
          <a:xfrm>
            <a:off x="2286000" y="57150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8882" name="TextBox 41"/>
          <p:cNvSpPr txBox="1">
            <a:spLocks noChangeArrowheads="1"/>
          </p:cNvSpPr>
          <p:nvPr/>
        </p:nvSpPr>
        <p:spPr bwMode="auto">
          <a:xfrm>
            <a:off x="3276600" y="57150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8883" name="TextBox 42"/>
          <p:cNvSpPr txBox="1">
            <a:spLocks noChangeArrowheads="1"/>
          </p:cNvSpPr>
          <p:nvPr/>
        </p:nvSpPr>
        <p:spPr bwMode="auto">
          <a:xfrm>
            <a:off x="3657600" y="57150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8884" name="TextBox 43"/>
          <p:cNvSpPr txBox="1">
            <a:spLocks noChangeArrowheads="1"/>
          </p:cNvSpPr>
          <p:nvPr/>
        </p:nvSpPr>
        <p:spPr bwMode="auto">
          <a:xfrm>
            <a:off x="4038600" y="57150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8885" name="TextBox 44"/>
          <p:cNvSpPr txBox="1">
            <a:spLocks noChangeArrowheads="1"/>
          </p:cNvSpPr>
          <p:nvPr/>
        </p:nvSpPr>
        <p:spPr bwMode="auto">
          <a:xfrm>
            <a:off x="44196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8886" name="TextBox 45"/>
          <p:cNvSpPr txBox="1">
            <a:spLocks noChangeArrowheads="1"/>
          </p:cNvSpPr>
          <p:nvPr/>
        </p:nvSpPr>
        <p:spPr bwMode="auto">
          <a:xfrm>
            <a:off x="48006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762000" y="57610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06950" y="5756275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66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0913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node  </a:t>
            </a:r>
            <a:r>
              <a:rPr lang="id-ID" dirty="0" smtClean="0"/>
              <a:t>from </a:t>
            </a:r>
            <a:r>
              <a:rPr lang="en-US" dirty="0" smtClean="0"/>
              <a:t>binary tree  </a:t>
            </a:r>
            <a:r>
              <a:rPr lang="id-ID" dirty="0" smtClean="0"/>
              <a:t>there exist 2 child, then</a:t>
            </a:r>
            <a:r>
              <a:rPr lang="en-US" dirty="0" smtClean="0"/>
              <a:t> 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order traversal</a:t>
            </a:r>
            <a:endParaRPr lang="en-US" dirty="0"/>
          </a:p>
        </p:txBody>
      </p:sp>
      <p:sp>
        <p:nvSpPr>
          <p:cNvPr id="79884" name="TextBox 3"/>
          <p:cNvSpPr txBox="1">
            <a:spLocks noChangeArrowheads="1"/>
          </p:cNvSpPr>
          <p:nvPr/>
        </p:nvSpPr>
        <p:spPr bwMode="auto">
          <a:xfrm>
            <a:off x="457200" y="48117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79885" name="TextBox 4"/>
          <p:cNvSpPr txBox="1">
            <a:spLocks noChangeArrowheads="1"/>
          </p:cNvSpPr>
          <p:nvPr/>
        </p:nvSpPr>
        <p:spPr bwMode="auto">
          <a:xfrm>
            <a:off x="4114800" y="4811713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79886" name="TextBox 5"/>
          <p:cNvSpPr txBox="1">
            <a:spLocks noChangeArrowheads="1"/>
          </p:cNvSpPr>
          <p:nvPr/>
        </p:nvSpPr>
        <p:spPr bwMode="auto">
          <a:xfrm>
            <a:off x="381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79887" name="TextBox 6"/>
          <p:cNvSpPr txBox="1">
            <a:spLocks noChangeArrowheads="1"/>
          </p:cNvSpPr>
          <p:nvPr/>
        </p:nvSpPr>
        <p:spPr bwMode="auto">
          <a:xfrm>
            <a:off x="762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9888" name="TextBox 7"/>
          <p:cNvSpPr txBox="1">
            <a:spLocks noChangeArrowheads="1"/>
          </p:cNvSpPr>
          <p:nvPr/>
        </p:nvSpPr>
        <p:spPr bwMode="auto">
          <a:xfrm>
            <a:off x="11430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9889" name="TextBox 8"/>
          <p:cNvSpPr txBox="1">
            <a:spLocks noChangeArrowheads="1"/>
          </p:cNvSpPr>
          <p:nvPr/>
        </p:nvSpPr>
        <p:spPr bwMode="auto">
          <a:xfrm>
            <a:off x="1524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9890" name="TextBox 9"/>
          <p:cNvSpPr txBox="1">
            <a:spLocks noChangeArrowheads="1"/>
          </p:cNvSpPr>
          <p:nvPr/>
        </p:nvSpPr>
        <p:spPr bwMode="auto">
          <a:xfrm>
            <a:off x="19050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9891" name="TextBox 10"/>
          <p:cNvSpPr txBox="1">
            <a:spLocks noChangeArrowheads="1"/>
          </p:cNvSpPr>
          <p:nvPr/>
        </p:nvSpPr>
        <p:spPr bwMode="auto">
          <a:xfrm>
            <a:off x="2286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9892" name="TextBox 11"/>
          <p:cNvSpPr txBox="1">
            <a:spLocks noChangeArrowheads="1"/>
          </p:cNvSpPr>
          <p:nvPr/>
        </p:nvSpPr>
        <p:spPr bwMode="auto">
          <a:xfrm>
            <a:off x="26670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9893" name="TextBox 12"/>
          <p:cNvSpPr txBox="1">
            <a:spLocks noChangeArrowheads="1"/>
          </p:cNvSpPr>
          <p:nvPr/>
        </p:nvSpPr>
        <p:spPr bwMode="auto">
          <a:xfrm>
            <a:off x="32766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9894" name="TextBox 13"/>
          <p:cNvSpPr txBox="1">
            <a:spLocks noChangeArrowheads="1"/>
          </p:cNvSpPr>
          <p:nvPr/>
        </p:nvSpPr>
        <p:spPr bwMode="auto">
          <a:xfrm>
            <a:off x="36576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9895" name="TextBox 14"/>
          <p:cNvSpPr txBox="1">
            <a:spLocks noChangeArrowheads="1"/>
          </p:cNvSpPr>
          <p:nvPr/>
        </p:nvSpPr>
        <p:spPr bwMode="auto">
          <a:xfrm>
            <a:off x="4038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9896" name="TextBox 15"/>
          <p:cNvSpPr txBox="1">
            <a:spLocks noChangeArrowheads="1"/>
          </p:cNvSpPr>
          <p:nvPr/>
        </p:nvSpPr>
        <p:spPr bwMode="auto">
          <a:xfrm>
            <a:off x="4419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9897" name="TextBox 16"/>
          <p:cNvSpPr txBox="1">
            <a:spLocks noChangeArrowheads="1"/>
          </p:cNvSpPr>
          <p:nvPr/>
        </p:nvSpPr>
        <p:spPr bwMode="auto">
          <a:xfrm>
            <a:off x="4800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9898" name="TextBox 17"/>
          <p:cNvSpPr txBox="1">
            <a:spLocks noChangeArrowheads="1"/>
          </p:cNvSpPr>
          <p:nvPr/>
        </p:nvSpPr>
        <p:spPr bwMode="auto">
          <a:xfrm>
            <a:off x="51816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79899" name="TextBox 18"/>
          <p:cNvSpPr txBox="1">
            <a:spLocks noChangeArrowheads="1"/>
          </p:cNvSpPr>
          <p:nvPr/>
        </p:nvSpPr>
        <p:spPr bwMode="auto">
          <a:xfrm>
            <a:off x="5562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6781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29" name="Oval 28"/>
          <p:cNvSpPr/>
          <p:nvPr/>
        </p:nvSpPr>
        <p:spPr>
          <a:xfrm>
            <a:off x="8001000" y="32877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  <p:cxnSp>
        <p:nvCxnSpPr>
          <p:cNvPr id="31" name="Straight Connector 30"/>
          <p:cNvCxnSpPr>
            <a:stCxn id="20" idx="4"/>
            <a:endCxn id="29" idx="0"/>
          </p:cNvCxnSpPr>
          <p:nvPr/>
        </p:nvCxnSpPr>
        <p:spPr>
          <a:xfrm rot="16200000" flipH="1">
            <a:off x="7772400" y="2906713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903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79904" name="TextBox 37"/>
          <p:cNvSpPr txBox="1">
            <a:spLocks noChangeArrowheads="1"/>
          </p:cNvSpPr>
          <p:nvPr/>
        </p:nvSpPr>
        <p:spPr bwMode="auto">
          <a:xfrm>
            <a:off x="11430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9905" name="TextBox 38"/>
          <p:cNvSpPr txBox="1">
            <a:spLocks noChangeArrowheads="1"/>
          </p:cNvSpPr>
          <p:nvPr/>
        </p:nvSpPr>
        <p:spPr bwMode="auto">
          <a:xfrm>
            <a:off x="15240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9906" name="TextBox 39"/>
          <p:cNvSpPr txBox="1">
            <a:spLocks noChangeArrowheads="1"/>
          </p:cNvSpPr>
          <p:nvPr/>
        </p:nvSpPr>
        <p:spPr bwMode="auto">
          <a:xfrm>
            <a:off x="19050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9907" name="TextBox 40"/>
          <p:cNvSpPr txBox="1">
            <a:spLocks noChangeArrowheads="1"/>
          </p:cNvSpPr>
          <p:nvPr/>
        </p:nvSpPr>
        <p:spPr bwMode="auto">
          <a:xfrm>
            <a:off x="22860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9908" name="TextBox 41"/>
          <p:cNvSpPr txBox="1">
            <a:spLocks noChangeArrowheads="1"/>
          </p:cNvSpPr>
          <p:nvPr/>
        </p:nvSpPr>
        <p:spPr bwMode="auto">
          <a:xfrm>
            <a:off x="32766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79909" name="TextBox 42"/>
          <p:cNvSpPr txBox="1">
            <a:spLocks noChangeArrowheads="1"/>
          </p:cNvSpPr>
          <p:nvPr/>
        </p:nvSpPr>
        <p:spPr bwMode="auto">
          <a:xfrm>
            <a:off x="36576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79910" name="TextBox 43"/>
          <p:cNvSpPr txBox="1">
            <a:spLocks noChangeArrowheads="1"/>
          </p:cNvSpPr>
          <p:nvPr/>
        </p:nvSpPr>
        <p:spPr bwMode="auto">
          <a:xfrm>
            <a:off x="40386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79911" name="TextBox 44"/>
          <p:cNvSpPr txBox="1">
            <a:spLocks noChangeArrowheads="1"/>
          </p:cNvSpPr>
          <p:nvPr/>
        </p:nvSpPr>
        <p:spPr bwMode="auto">
          <a:xfrm>
            <a:off x="4378325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9912" name="TextBox 45"/>
          <p:cNvSpPr txBox="1">
            <a:spLocks noChangeArrowheads="1"/>
          </p:cNvSpPr>
          <p:nvPr/>
        </p:nvSpPr>
        <p:spPr bwMode="auto">
          <a:xfrm>
            <a:off x="48006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50" name="Oval 49"/>
          <p:cNvSpPr/>
          <p:nvPr/>
        </p:nvSpPr>
        <p:spPr>
          <a:xfrm>
            <a:off x="7086600" y="32877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cxnSp>
        <p:nvCxnSpPr>
          <p:cNvPr id="52" name="Straight Connector 51"/>
          <p:cNvCxnSpPr>
            <a:stCxn id="50" idx="0"/>
            <a:endCxn id="20" idx="4"/>
          </p:cNvCxnSpPr>
          <p:nvPr/>
        </p:nvCxnSpPr>
        <p:spPr>
          <a:xfrm rot="5400000" flipH="1" flipV="1">
            <a:off x="7315200" y="2906713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4419600" y="5773738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524000" y="57150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2000" y="57610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06950" y="5756275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66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0913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node  </a:t>
            </a:r>
            <a:r>
              <a:rPr lang="id-ID" dirty="0" smtClean="0"/>
              <a:t>from </a:t>
            </a:r>
            <a:r>
              <a:rPr lang="en-US" dirty="0" smtClean="0"/>
              <a:t>binary tree  </a:t>
            </a:r>
            <a:r>
              <a:rPr lang="id-ID" dirty="0" smtClean="0"/>
              <a:t>there exist 2 child, then</a:t>
            </a:r>
            <a:r>
              <a:rPr lang="en-US" dirty="0" smtClean="0"/>
              <a:t> 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order traversal</a:t>
            </a:r>
            <a:endParaRPr lang="en-US" dirty="0"/>
          </a:p>
        </p:txBody>
      </p:sp>
      <p:sp>
        <p:nvSpPr>
          <p:cNvPr id="80910" name="TextBox 3"/>
          <p:cNvSpPr txBox="1">
            <a:spLocks noChangeArrowheads="1"/>
          </p:cNvSpPr>
          <p:nvPr/>
        </p:nvSpPr>
        <p:spPr bwMode="auto">
          <a:xfrm>
            <a:off x="457200" y="48117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80911" name="TextBox 4"/>
          <p:cNvSpPr txBox="1">
            <a:spLocks noChangeArrowheads="1"/>
          </p:cNvSpPr>
          <p:nvPr/>
        </p:nvSpPr>
        <p:spPr bwMode="auto">
          <a:xfrm>
            <a:off x="4114800" y="4811713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80912" name="TextBox 5"/>
          <p:cNvSpPr txBox="1">
            <a:spLocks noChangeArrowheads="1"/>
          </p:cNvSpPr>
          <p:nvPr/>
        </p:nvSpPr>
        <p:spPr bwMode="auto">
          <a:xfrm>
            <a:off x="381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80913" name="TextBox 6"/>
          <p:cNvSpPr txBox="1">
            <a:spLocks noChangeArrowheads="1"/>
          </p:cNvSpPr>
          <p:nvPr/>
        </p:nvSpPr>
        <p:spPr bwMode="auto">
          <a:xfrm>
            <a:off x="762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0914" name="TextBox 7"/>
          <p:cNvSpPr txBox="1">
            <a:spLocks noChangeArrowheads="1"/>
          </p:cNvSpPr>
          <p:nvPr/>
        </p:nvSpPr>
        <p:spPr bwMode="auto">
          <a:xfrm>
            <a:off x="11430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0915" name="TextBox 8"/>
          <p:cNvSpPr txBox="1">
            <a:spLocks noChangeArrowheads="1"/>
          </p:cNvSpPr>
          <p:nvPr/>
        </p:nvSpPr>
        <p:spPr bwMode="auto">
          <a:xfrm>
            <a:off x="1524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0916" name="TextBox 9"/>
          <p:cNvSpPr txBox="1">
            <a:spLocks noChangeArrowheads="1"/>
          </p:cNvSpPr>
          <p:nvPr/>
        </p:nvSpPr>
        <p:spPr bwMode="auto">
          <a:xfrm>
            <a:off x="19050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0917" name="TextBox 10"/>
          <p:cNvSpPr txBox="1">
            <a:spLocks noChangeArrowheads="1"/>
          </p:cNvSpPr>
          <p:nvPr/>
        </p:nvSpPr>
        <p:spPr bwMode="auto">
          <a:xfrm>
            <a:off x="2286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0918" name="TextBox 11"/>
          <p:cNvSpPr txBox="1">
            <a:spLocks noChangeArrowheads="1"/>
          </p:cNvSpPr>
          <p:nvPr/>
        </p:nvSpPr>
        <p:spPr bwMode="auto">
          <a:xfrm>
            <a:off x="26670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80919" name="TextBox 12"/>
          <p:cNvSpPr txBox="1">
            <a:spLocks noChangeArrowheads="1"/>
          </p:cNvSpPr>
          <p:nvPr/>
        </p:nvSpPr>
        <p:spPr bwMode="auto">
          <a:xfrm>
            <a:off x="32766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0920" name="TextBox 13"/>
          <p:cNvSpPr txBox="1">
            <a:spLocks noChangeArrowheads="1"/>
          </p:cNvSpPr>
          <p:nvPr/>
        </p:nvSpPr>
        <p:spPr bwMode="auto">
          <a:xfrm>
            <a:off x="36576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0921" name="TextBox 14"/>
          <p:cNvSpPr txBox="1">
            <a:spLocks noChangeArrowheads="1"/>
          </p:cNvSpPr>
          <p:nvPr/>
        </p:nvSpPr>
        <p:spPr bwMode="auto">
          <a:xfrm>
            <a:off x="4038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0922" name="TextBox 15"/>
          <p:cNvSpPr txBox="1">
            <a:spLocks noChangeArrowheads="1"/>
          </p:cNvSpPr>
          <p:nvPr/>
        </p:nvSpPr>
        <p:spPr bwMode="auto">
          <a:xfrm>
            <a:off x="4419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0923" name="TextBox 16"/>
          <p:cNvSpPr txBox="1">
            <a:spLocks noChangeArrowheads="1"/>
          </p:cNvSpPr>
          <p:nvPr/>
        </p:nvSpPr>
        <p:spPr bwMode="auto">
          <a:xfrm>
            <a:off x="4800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0924" name="TextBox 17"/>
          <p:cNvSpPr txBox="1">
            <a:spLocks noChangeArrowheads="1"/>
          </p:cNvSpPr>
          <p:nvPr/>
        </p:nvSpPr>
        <p:spPr bwMode="auto">
          <a:xfrm>
            <a:off x="51816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80925" name="TextBox 18"/>
          <p:cNvSpPr txBox="1">
            <a:spLocks noChangeArrowheads="1"/>
          </p:cNvSpPr>
          <p:nvPr/>
        </p:nvSpPr>
        <p:spPr bwMode="auto">
          <a:xfrm>
            <a:off x="5562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6781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29" name="Oval 28"/>
          <p:cNvSpPr/>
          <p:nvPr/>
        </p:nvSpPr>
        <p:spPr>
          <a:xfrm>
            <a:off x="8001000" y="32877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  <p:cxnSp>
        <p:nvCxnSpPr>
          <p:cNvPr id="31" name="Straight Connector 30"/>
          <p:cNvCxnSpPr>
            <a:stCxn id="20" idx="4"/>
            <a:endCxn id="29" idx="0"/>
          </p:cNvCxnSpPr>
          <p:nvPr/>
        </p:nvCxnSpPr>
        <p:spPr>
          <a:xfrm rot="16200000" flipH="1">
            <a:off x="7772400" y="2906713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29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0930" name="TextBox 37"/>
          <p:cNvSpPr txBox="1">
            <a:spLocks noChangeArrowheads="1"/>
          </p:cNvSpPr>
          <p:nvPr/>
        </p:nvSpPr>
        <p:spPr bwMode="auto">
          <a:xfrm>
            <a:off x="11430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0931" name="TextBox 38"/>
          <p:cNvSpPr txBox="1">
            <a:spLocks noChangeArrowheads="1"/>
          </p:cNvSpPr>
          <p:nvPr/>
        </p:nvSpPr>
        <p:spPr bwMode="auto">
          <a:xfrm>
            <a:off x="15240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0932" name="TextBox 39"/>
          <p:cNvSpPr txBox="1">
            <a:spLocks noChangeArrowheads="1"/>
          </p:cNvSpPr>
          <p:nvPr/>
        </p:nvSpPr>
        <p:spPr bwMode="auto">
          <a:xfrm>
            <a:off x="19050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0933" name="TextBox 40"/>
          <p:cNvSpPr txBox="1">
            <a:spLocks noChangeArrowheads="1"/>
          </p:cNvSpPr>
          <p:nvPr/>
        </p:nvSpPr>
        <p:spPr bwMode="auto">
          <a:xfrm>
            <a:off x="22860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0934" name="TextBox 41"/>
          <p:cNvSpPr txBox="1">
            <a:spLocks noChangeArrowheads="1"/>
          </p:cNvSpPr>
          <p:nvPr/>
        </p:nvSpPr>
        <p:spPr bwMode="auto">
          <a:xfrm>
            <a:off x="32766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0935" name="TextBox 42"/>
          <p:cNvSpPr txBox="1">
            <a:spLocks noChangeArrowheads="1"/>
          </p:cNvSpPr>
          <p:nvPr/>
        </p:nvSpPr>
        <p:spPr bwMode="auto">
          <a:xfrm>
            <a:off x="36576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0936" name="TextBox 43"/>
          <p:cNvSpPr txBox="1">
            <a:spLocks noChangeArrowheads="1"/>
          </p:cNvSpPr>
          <p:nvPr/>
        </p:nvSpPr>
        <p:spPr bwMode="auto">
          <a:xfrm>
            <a:off x="40386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0937" name="TextBox 44"/>
          <p:cNvSpPr txBox="1">
            <a:spLocks noChangeArrowheads="1"/>
          </p:cNvSpPr>
          <p:nvPr/>
        </p:nvSpPr>
        <p:spPr bwMode="auto">
          <a:xfrm>
            <a:off x="4378325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0938" name="TextBox 45"/>
          <p:cNvSpPr txBox="1">
            <a:spLocks noChangeArrowheads="1"/>
          </p:cNvSpPr>
          <p:nvPr/>
        </p:nvSpPr>
        <p:spPr bwMode="auto">
          <a:xfrm>
            <a:off x="48006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50" name="Oval 49"/>
          <p:cNvSpPr/>
          <p:nvPr/>
        </p:nvSpPr>
        <p:spPr>
          <a:xfrm>
            <a:off x="7086600" y="328771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cxnSp>
        <p:nvCxnSpPr>
          <p:cNvPr id="52" name="Straight Connector 51"/>
          <p:cNvCxnSpPr>
            <a:stCxn id="50" idx="0"/>
            <a:endCxn id="20" idx="4"/>
          </p:cNvCxnSpPr>
          <p:nvPr/>
        </p:nvCxnSpPr>
        <p:spPr>
          <a:xfrm rot="5400000" flipH="1" flipV="1">
            <a:off x="7315200" y="2906713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1174750" y="5773738"/>
            <a:ext cx="3048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282950" y="5778500"/>
            <a:ext cx="3048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581400" y="5773738"/>
            <a:ext cx="1143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546225" y="5765800"/>
            <a:ext cx="1044575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2000" y="57610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06950" y="5756275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66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0913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node  </a:t>
            </a:r>
            <a:r>
              <a:rPr lang="id-ID" dirty="0" smtClean="0"/>
              <a:t>from </a:t>
            </a:r>
            <a:r>
              <a:rPr lang="en-US" dirty="0" smtClean="0"/>
              <a:t>binary tree  </a:t>
            </a:r>
            <a:r>
              <a:rPr lang="id-ID" dirty="0" smtClean="0"/>
              <a:t>there exist 2 child, then</a:t>
            </a:r>
            <a:r>
              <a:rPr lang="en-US" dirty="0" smtClean="0"/>
              <a:t> 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order traversal</a:t>
            </a:r>
            <a:endParaRPr lang="en-US" dirty="0"/>
          </a:p>
        </p:txBody>
      </p:sp>
      <p:sp>
        <p:nvSpPr>
          <p:cNvPr id="81936" name="TextBox 3"/>
          <p:cNvSpPr txBox="1">
            <a:spLocks noChangeArrowheads="1"/>
          </p:cNvSpPr>
          <p:nvPr/>
        </p:nvSpPr>
        <p:spPr bwMode="auto">
          <a:xfrm>
            <a:off x="457200" y="47355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81937" name="TextBox 4"/>
          <p:cNvSpPr txBox="1">
            <a:spLocks noChangeArrowheads="1"/>
          </p:cNvSpPr>
          <p:nvPr/>
        </p:nvSpPr>
        <p:spPr bwMode="auto">
          <a:xfrm>
            <a:off x="3276600" y="4735513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81938" name="TextBox 5"/>
          <p:cNvSpPr txBox="1">
            <a:spLocks noChangeArrowheads="1"/>
          </p:cNvSpPr>
          <p:nvPr/>
        </p:nvSpPr>
        <p:spPr bwMode="auto">
          <a:xfrm>
            <a:off x="381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81939" name="TextBox 6"/>
          <p:cNvSpPr txBox="1">
            <a:spLocks noChangeArrowheads="1"/>
          </p:cNvSpPr>
          <p:nvPr/>
        </p:nvSpPr>
        <p:spPr bwMode="auto">
          <a:xfrm>
            <a:off x="762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1940" name="TextBox 7"/>
          <p:cNvSpPr txBox="1">
            <a:spLocks noChangeArrowheads="1"/>
          </p:cNvSpPr>
          <p:nvPr/>
        </p:nvSpPr>
        <p:spPr bwMode="auto">
          <a:xfrm>
            <a:off x="11430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1941" name="TextBox 8"/>
          <p:cNvSpPr txBox="1">
            <a:spLocks noChangeArrowheads="1"/>
          </p:cNvSpPr>
          <p:nvPr/>
        </p:nvSpPr>
        <p:spPr bwMode="auto">
          <a:xfrm>
            <a:off x="1524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1942" name="TextBox 9"/>
          <p:cNvSpPr txBox="1">
            <a:spLocks noChangeArrowheads="1"/>
          </p:cNvSpPr>
          <p:nvPr/>
        </p:nvSpPr>
        <p:spPr bwMode="auto">
          <a:xfrm>
            <a:off x="19050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1943" name="TextBox 10"/>
          <p:cNvSpPr txBox="1">
            <a:spLocks noChangeArrowheads="1"/>
          </p:cNvSpPr>
          <p:nvPr/>
        </p:nvSpPr>
        <p:spPr bwMode="auto">
          <a:xfrm>
            <a:off x="2286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1944" name="TextBox 11"/>
          <p:cNvSpPr txBox="1">
            <a:spLocks noChangeArrowheads="1"/>
          </p:cNvSpPr>
          <p:nvPr/>
        </p:nvSpPr>
        <p:spPr bwMode="auto">
          <a:xfrm>
            <a:off x="26670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81945" name="TextBox 12"/>
          <p:cNvSpPr txBox="1">
            <a:spLocks noChangeArrowheads="1"/>
          </p:cNvSpPr>
          <p:nvPr/>
        </p:nvSpPr>
        <p:spPr bwMode="auto">
          <a:xfrm>
            <a:off x="32766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1946" name="TextBox 13"/>
          <p:cNvSpPr txBox="1">
            <a:spLocks noChangeArrowheads="1"/>
          </p:cNvSpPr>
          <p:nvPr/>
        </p:nvSpPr>
        <p:spPr bwMode="auto">
          <a:xfrm>
            <a:off x="36576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1947" name="TextBox 14"/>
          <p:cNvSpPr txBox="1">
            <a:spLocks noChangeArrowheads="1"/>
          </p:cNvSpPr>
          <p:nvPr/>
        </p:nvSpPr>
        <p:spPr bwMode="auto">
          <a:xfrm>
            <a:off x="4038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1948" name="TextBox 15"/>
          <p:cNvSpPr txBox="1">
            <a:spLocks noChangeArrowheads="1"/>
          </p:cNvSpPr>
          <p:nvPr/>
        </p:nvSpPr>
        <p:spPr bwMode="auto">
          <a:xfrm>
            <a:off x="4419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1949" name="TextBox 16"/>
          <p:cNvSpPr txBox="1">
            <a:spLocks noChangeArrowheads="1"/>
          </p:cNvSpPr>
          <p:nvPr/>
        </p:nvSpPr>
        <p:spPr bwMode="auto">
          <a:xfrm>
            <a:off x="4800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1950" name="TextBox 17"/>
          <p:cNvSpPr txBox="1">
            <a:spLocks noChangeArrowheads="1"/>
          </p:cNvSpPr>
          <p:nvPr/>
        </p:nvSpPr>
        <p:spPr bwMode="auto">
          <a:xfrm>
            <a:off x="51816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81951" name="TextBox 18"/>
          <p:cNvSpPr txBox="1">
            <a:spLocks noChangeArrowheads="1"/>
          </p:cNvSpPr>
          <p:nvPr/>
        </p:nvSpPr>
        <p:spPr bwMode="auto">
          <a:xfrm>
            <a:off x="5562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05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29" name="Oval 28"/>
          <p:cNvSpPr/>
          <p:nvPr/>
        </p:nvSpPr>
        <p:spPr>
          <a:xfrm>
            <a:off x="8001000" y="2667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  <p:cxnSp>
        <p:nvCxnSpPr>
          <p:cNvPr id="31" name="Straight Connector 30"/>
          <p:cNvCxnSpPr>
            <a:stCxn id="20" idx="4"/>
            <a:endCxn id="29" idx="0"/>
          </p:cNvCxnSpPr>
          <p:nvPr/>
        </p:nvCxnSpPr>
        <p:spPr>
          <a:xfrm rot="16200000" flipH="1">
            <a:off x="7772400" y="2286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5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1956" name="TextBox 37"/>
          <p:cNvSpPr txBox="1">
            <a:spLocks noChangeArrowheads="1"/>
          </p:cNvSpPr>
          <p:nvPr/>
        </p:nvSpPr>
        <p:spPr bwMode="auto">
          <a:xfrm>
            <a:off x="11430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1957" name="TextBox 38"/>
          <p:cNvSpPr txBox="1">
            <a:spLocks noChangeArrowheads="1"/>
          </p:cNvSpPr>
          <p:nvPr/>
        </p:nvSpPr>
        <p:spPr bwMode="auto">
          <a:xfrm>
            <a:off x="15240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1958" name="TextBox 39"/>
          <p:cNvSpPr txBox="1">
            <a:spLocks noChangeArrowheads="1"/>
          </p:cNvSpPr>
          <p:nvPr/>
        </p:nvSpPr>
        <p:spPr bwMode="auto">
          <a:xfrm>
            <a:off x="19050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1959" name="TextBox 40"/>
          <p:cNvSpPr txBox="1">
            <a:spLocks noChangeArrowheads="1"/>
          </p:cNvSpPr>
          <p:nvPr/>
        </p:nvSpPr>
        <p:spPr bwMode="auto">
          <a:xfrm>
            <a:off x="22860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1960" name="TextBox 41"/>
          <p:cNvSpPr txBox="1">
            <a:spLocks noChangeArrowheads="1"/>
          </p:cNvSpPr>
          <p:nvPr/>
        </p:nvSpPr>
        <p:spPr bwMode="auto">
          <a:xfrm>
            <a:off x="32766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1961" name="TextBox 42"/>
          <p:cNvSpPr txBox="1">
            <a:spLocks noChangeArrowheads="1"/>
          </p:cNvSpPr>
          <p:nvPr/>
        </p:nvSpPr>
        <p:spPr bwMode="auto">
          <a:xfrm>
            <a:off x="36576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1962" name="TextBox 43"/>
          <p:cNvSpPr txBox="1">
            <a:spLocks noChangeArrowheads="1"/>
          </p:cNvSpPr>
          <p:nvPr/>
        </p:nvSpPr>
        <p:spPr bwMode="auto">
          <a:xfrm>
            <a:off x="40386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1963" name="TextBox 44"/>
          <p:cNvSpPr txBox="1">
            <a:spLocks noChangeArrowheads="1"/>
          </p:cNvSpPr>
          <p:nvPr/>
        </p:nvSpPr>
        <p:spPr bwMode="auto">
          <a:xfrm>
            <a:off x="4378325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1964" name="TextBox 45"/>
          <p:cNvSpPr txBox="1">
            <a:spLocks noChangeArrowheads="1"/>
          </p:cNvSpPr>
          <p:nvPr/>
        </p:nvSpPr>
        <p:spPr bwMode="auto">
          <a:xfrm>
            <a:off x="48006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50" name="Oval 49"/>
          <p:cNvSpPr/>
          <p:nvPr/>
        </p:nvSpPr>
        <p:spPr>
          <a:xfrm>
            <a:off x="7086600" y="2667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cxnSp>
        <p:nvCxnSpPr>
          <p:cNvPr id="52" name="Straight Connector 51"/>
          <p:cNvCxnSpPr>
            <a:stCxn id="50" idx="0"/>
            <a:endCxn id="20" idx="4"/>
          </p:cNvCxnSpPr>
          <p:nvPr/>
        </p:nvCxnSpPr>
        <p:spPr>
          <a:xfrm rot="5400000" flipH="1" flipV="1">
            <a:off x="7315200" y="2286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7" name="TextBox 55"/>
          <p:cNvSpPr txBox="1">
            <a:spLocks noChangeArrowheads="1"/>
          </p:cNvSpPr>
          <p:nvPr/>
        </p:nvSpPr>
        <p:spPr bwMode="auto">
          <a:xfrm>
            <a:off x="5867400" y="3733800"/>
            <a:ext cx="3276600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1600" dirty="0" smtClean="0">
                <a:latin typeface="Calibri" pitchFamily="34" charset="0"/>
              </a:rPr>
              <a:t>Cause </a:t>
            </a:r>
            <a:r>
              <a:rPr lang="en-US" sz="1600" dirty="0" smtClean="0">
                <a:latin typeface="Calibri" pitchFamily="34" charset="0"/>
              </a:rPr>
              <a:t>d </a:t>
            </a:r>
            <a:r>
              <a:rPr lang="id-ID" sz="1600" dirty="0" smtClean="0">
                <a:latin typeface="Calibri" pitchFamily="34" charset="0"/>
              </a:rPr>
              <a:t>is right child of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b, </a:t>
            </a:r>
            <a:r>
              <a:rPr lang="id-ID" sz="1600" dirty="0" smtClean="0">
                <a:latin typeface="Calibri" pitchFamily="34" charset="0"/>
              </a:rPr>
              <a:t>then in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Preorder</a:t>
            </a:r>
            <a:r>
              <a:rPr lang="id-ID" sz="1600" dirty="0" smtClean="0">
                <a:latin typeface="Calibri" pitchFamily="34" charset="0"/>
              </a:rPr>
              <a:t>,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node </a:t>
            </a:r>
            <a:r>
              <a:rPr lang="id-ID" sz="1600" dirty="0" smtClean="0">
                <a:latin typeface="Calibri" pitchFamily="34" charset="0"/>
              </a:rPr>
              <a:t>behind its right  of  b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id-ID" sz="1600" dirty="0" smtClean="0">
                <a:latin typeface="Calibri" pitchFamily="34" charset="0"/>
              </a:rPr>
              <a:t>and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c </a:t>
            </a:r>
            <a:r>
              <a:rPr lang="id-ID" sz="1600" dirty="0" smtClean="0">
                <a:latin typeface="Calibri" pitchFamily="34" charset="0"/>
              </a:rPr>
              <a:t>must be left child of b.</a:t>
            </a:r>
            <a:r>
              <a:rPr lang="en-US" sz="1600" dirty="0" smtClean="0">
                <a:latin typeface="Calibri" pitchFamily="34" charset="0"/>
              </a:rPr>
              <a:t> </a:t>
            </a:r>
            <a:endParaRPr lang="en-US" sz="1600" dirty="0">
              <a:latin typeface="Calibri" pitchFamily="34" charset="0"/>
            </a:endParaRPr>
          </a:p>
          <a:p>
            <a:r>
              <a:rPr lang="id-ID" sz="1600" dirty="0" smtClean="0">
                <a:latin typeface="Calibri" pitchFamily="34" charset="0"/>
              </a:rPr>
              <a:t>The rest we follow post method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7467600" y="3200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</a:p>
        </p:txBody>
      </p:sp>
      <p:cxnSp>
        <p:nvCxnSpPr>
          <p:cNvPr id="60" name="Straight Connector 59"/>
          <p:cNvCxnSpPr>
            <a:stCxn id="50" idx="3"/>
            <a:endCxn id="58" idx="0"/>
          </p:cNvCxnSpPr>
          <p:nvPr/>
        </p:nvCxnSpPr>
        <p:spPr>
          <a:xfrm rot="16200000" flipH="1">
            <a:off x="7239000" y="2819400"/>
            <a:ext cx="273050" cy="488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1174750" y="5773738"/>
            <a:ext cx="3048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282950" y="5778500"/>
            <a:ext cx="3048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581400" y="5773738"/>
            <a:ext cx="1143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546225" y="5765800"/>
            <a:ext cx="1044575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2000" y="57610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06950" y="5756275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66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9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node  </a:t>
            </a:r>
            <a:r>
              <a:rPr lang="id-ID" dirty="0" smtClean="0"/>
              <a:t>from </a:t>
            </a:r>
            <a:r>
              <a:rPr lang="en-US" dirty="0" smtClean="0"/>
              <a:t>binary tree  </a:t>
            </a:r>
            <a:r>
              <a:rPr lang="id-ID" dirty="0" smtClean="0"/>
              <a:t>there exist 2 child, then</a:t>
            </a:r>
            <a:r>
              <a:rPr lang="en-US" dirty="0" smtClean="0"/>
              <a:t> 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order traversal</a:t>
            </a:r>
            <a:endParaRPr lang="en-US" dirty="0"/>
          </a:p>
        </p:txBody>
      </p:sp>
      <p:sp>
        <p:nvSpPr>
          <p:cNvPr id="82960" name="TextBox 3"/>
          <p:cNvSpPr txBox="1">
            <a:spLocks noChangeArrowheads="1"/>
          </p:cNvSpPr>
          <p:nvPr/>
        </p:nvSpPr>
        <p:spPr bwMode="auto">
          <a:xfrm>
            <a:off x="457200" y="47355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82961" name="TextBox 4"/>
          <p:cNvSpPr txBox="1">
            <a:spLocks noChangeArrowheads="1"/>
          </p:cNvSpPr>
          <p:nvPr/>
        </p:nvSpPr>
        <p:spPr bwMode="auto">
          <a:xfrm>
            <a:off x="3276600" y="4735513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82962" name="TextBox 5"/>
          <p:cNvSpPr txBox="1">
            <a:spLocks noChangeArrowheads="1"/>
          </p:cNvSpPr>
          <p:nvPr/>
        </p:nvSpPr>
        <p:spPr bwMode="auto">
          <a:xfrm>
            <a:off x="381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82963" name="TextBox 6"/>
          <p:cNvSpPr txBox="1">
            <a:spLocks noChangeArrowheads="1"/>
          </p:cNvSpPr>
          <p:nvPr/>
        </p:nvSpPr>
        <p:spPr bwMode="auto">
          <a:xfrm>
            <a:off x="762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2964" name="TextBox 7"/>
          <p:cNvSpPr txBox="1">
            <a:spLocks noChangeArrowheads="1"/>
          </p:cNvSpPr>
          <p:nvPr/>
        </p:nvSpPr>
        <p:spPr bwMode="auto">
          <a:xfrm>
            <a:off x="11430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2965" name="TextBox 8"/>
          <p:cNvSpPr txBox="1">
            <a:spLocks noChangeArrowheads="1"/>
          </p:cNvSpPr>
          <p:nvPr/>
        </p:nvSpPr>
        <p:spPr bwMode="auto">
          <a:xfrm>
            <a:off x="1524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2966" name="TextBox 9"/>
          <p:cNvSpPr txBox="1">
            <a:spLocks noChangeArrowheads="1"/>
          </p:cNvSpPr>
          <p:nvPr/>
        </p:nvSpPr>
        <p:spPr bwMode="auto">
          <a:xfrm>
            <a:off x="19050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2967" name="TextBox 10"/>
          <p:cNvSpPr txBox="1">
            <a:spLocks noChangeArrowheads="1"/>
          </p:cNvSpPr>
          <p:nvPr/>
        </p:nvSpPr>
        <p:spPr bwMode="auto">
          <a:xfrm>
            <a:off x="2286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2968" name="TextBox 11"/>
          <p:cNvSpPr txBox="1">
            <a:spLocks noChangeArrowheads="1"/>
          </p:cNvSpPr>
          <p:nvPr/>
        </p:nvSpPr>
        <p:spPr bwMode="auto">
          <a:xfrm>
            <a:off x="26670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82969" name="TextBox 12"/>
          <p:cNvSpPr txBox="1">
            <a:spLocks noChangeArrowheads="1"/>
          </p:cNvSpPr>
          <p:nvPr/>
        </p:nvSpPr>
        <p:spPr bwMode="auto">
          <a:xfrm>
            <a:off x="32766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2970" name="TextBox 13"/>
          <p:cNvSpPr txBox="1">
            <a:spLocks noChangeArrowheads="1"/>
          </p:cNvSpPr>
          <p:nvPr/>
        </p:nvSpPr>
        <p:spPr bwMode="auto">
          <a:xfrm>
            <a:off x="36576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2971" name="TextBox 14"/>
          <p:cNvSpPr txBox="1">
            <a:spLocks noChangeArrowheads="1"/>
          </p:cNvSpPr>
          <p:nvPr/>
        </p:nvSpPr>
        <p:spPr bwMode="auto">
          <a:xfrm>
            <a:off x="4038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2972" name="TextBox 15"/>
          <p:cNvSpPr txBox="1">
            <a:spLocks noChangeArrowheads="1"/>
          </p:cNvSpPr>
          <p:nvPr/>
        </p:nvSpPr>
        <p:spPr bwMode="auto">
          <a:xfrm>
            <a:off x="4419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2973" name="TextBox 16"/>
          <p:cNvSpPr txBox="1">
            <a:spLocks noChangeArrowheads="1"/>
          </p:cNvSpPr>
          <p:nvPr/>
        </p:nvSpPr>
        <p:spPr bwMode="auto">
          <a:xfrm>
            <a:off x="4800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2974" name="TextBox 17"/>
          <p:cNvSpPr txBox="1">
            <a:spLocks noChangeArrowheads="1"/>
          </p:cNvSpPr>
          <p:nvPr/>
        </p:nvSpPr>
        <p:spPr bwMode="auto">
          <a:xfrm>
            <a:off x="51816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82975" name="TextBox 18"/>
          <p:cNvSpPr txBox="1">
            <a:spLocks noChangeArrowheads="1"/>
          </p:cNvSpPr>
          <p:nvPr/>
        </p:nvSpPr>
        <p:spPr bwMode="auto">
          <a:xfrm>
            <a:off x="5562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057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29" name="Oval 28"/>
          <p:cNvSpPr/>
          <p:nvPr/>
        </p:nvSpPr>
        <p:spPr>
          <a:xfrm>
            <a:off x="8001000" y="2667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</a:t>
            </a:r>
          </a:p>
        </p:txBody>
      </p:sp>
      <p:cxnSp>
        <p:nvCxnSpPr>
          <p:cNvPr id="31" name="Straight Connector 30"/>
          <p:cNvCxnSpPr>
            <a:stCxn id="20" idx="4"/>
            <a:endCxn id="29" idx="0"/>
          </p:cNvCxnSpPr>
          <p:nvPr/>
        </p:nvCxnSpPr>
        <p:spPr>
          <a:xfrm rot="16200000" flipH="1">
            <a:off x="7772400" y="2286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79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2980" name="TextBox 37"/>
          <p:cNvSpPr txBox="1">
            <a:spLocks noChangeArrowheads="1"/>
          </p:cNvSpPr>
          <p:nvPr/>
        </p:nvSpPr>
        <p:spPr bwMode="auto">
          <a:xfrm>
            <a:off x="11430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2981" name="TextBox 38"/>
          <p:cNvSpPr txBox="1">
            <a:spLocks noChangeArrowheads="1"/>
          </p:cNvSpPr>
          <p:nvPr/>
        </p:nvSpPr>
        <p:spPr bwMode="auto">
          <a:xfrm>
            <a:off x="15240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2982" name="TextBox 39"/>
          <p:cNvSpPr txBox="1">
            <a:spLocks noChangeArrowheads="1"/>
          </p:cNvSpPr>
          <p:nvPr/>
        </p:nvSpPr>
        <p:spPr bwMode="auto">
          <a:xfrm>
            <a:off x="19050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2983" name="TextBox 40"/>
          <p:cNvSpPr txBox="1">
            <a:spLocks noChangeArrowheads="1"/>
          </p:cNvSpPr>
          <p:nvPr/>
        </p:nvSpPr>
        <p:spPr bwMode="auto">
          <a:xfrm>
            <a:off x="22860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2984" name="TextBox 41"/>
          <p:cNvSpPr txBox="1">
            <a:spLocks noChangeArrowheads="1"/>
          </p:cNvSpPr>
          <p:nvPr/>
        </p:nvSpPr>
        <p:spPr bwMode="auto">
          <a:xfrm>
            <a:off x="32766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2985" name="TextBox 42"/>
          <p:cNvSpPr txBox="1">
            <a:spLocks noChangeArrowheads="1"/>
          </p:cNvSpPr>
          <p:nvPr/>
        </p:nvSpPr>
        <p:spPr bwMode="auto">
          <a:xfrm>
            <a:off x="36576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2986" name="TextBox 43"/>
          <p:cNvSpPr txBox="1">
            <a:spLocks noChangeArrowheads="1"/>
          </p:cNvSpPr>
          <p:nvPr/>
        </p:nvSpPr>
        <p:spPr bwMode="auto">
          <a:xfrm>
            <a:off x="40386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2987" name="TextBox 44"/>
          <p:cNvSpPr txBox="1">
            <a:spLocks noChangeArrowheads="1"/>
          </p:cNvSpPr>
          <p:nvPr/>
        </p:nvSpPr>
        <p:spPr bwMode="auto">
          <a:xfrm>
            <a:off x="4378325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2988" name="TextBox 45"/>
          <p:cNvSpPr txBox="1">
            <a:spLocks noChangeArrowheads="1"/>
          </p:cNvSpPr>
          <p:nvPr/>
        </p:nvSpPr>
        <p:spPr bwMode="auto">
          <a:xfrm>
            <a:off x="48006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50" name="Oval 49"/>
          <p:cNvSpPr/>
          <p:nvPr/>
        </p:nvSpPr>
        <p:spPr>
          <a:xfrm>
            <a:off x="7086600" y="2667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cxnSp>
        <p:nvCxnSpPr>
          <p:cNvPr id="52" name="Straight Connector 51"/>
          <p:cNvCxnSpPr>
            <a:stCxn id="50" idx="0"/>
            <a:endCxn id="20" idx="4"/>
          </p:cNvCxnSpPr>
          <p:nvPr/>
        </p:nvCxnSpPr>
        <p:spPr>
          <a:xfrm rot="5400000" flipH="1" flipV="1">
            <a:off x="7315200" y="2286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467600" y="3200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</a:p>
        </p:txBody>
      </p:sp>
      <p:cxnSp>
        <p:nvCxnSpPr>
          <p:cNvPr id="60" name="Straight Connector 59"/>
          <p:cNvCxnSpPr>
            <a:stCxn id="50" idx="4"/>
            <a:endCxn id="58" idx="0"/>
          </p:cNvCxnSpPr>
          <p:nvPr/>
        </p:nvCxnSpPr>
        <p:spPr>
          <a:xfrm rot="16200000" flipH="1">
            <a:off x="7315200" y="28956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93" name="TextBox 56"/>
          <p:cNvSpPr txBox="1">
            <a:spLocks noChangeArrowheads="1"/>
          </p:cNvSpPr>
          <p:nvPr/>
        </p:nvSpPr>
        <p:spPr bwMode="auto">
          <a:xfrm>
            <a:off x="4953000" y="4445000"/>
            <a:ext cx="401840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600" dirty="0" smtClean="0">
                <a:latin typeface="Calibri" pitchFamily="34" charset="0"/>
              </a:rPr>
              <a:t>Cause </a:t>
            </a:r>
            <a:r>
              <a:rPr lang="en-US" sz="1600" dirty="0" smtClean="0">
                <a:latin typeface="Calibri" pitchFamily="34" charset="0"/>
              </a:rPr>
              <a:t>c </a:t>
            </a:r>
            <a:r>
              <a:rPr lang="id-ID" sz="1600" dirty="0" smtClean="0">
                <a:latin typeface="Calibri" pitchFamily="34" charset="0"/>
              </a:rPr>
              <a:t>on the </a:t>
            </a:r>
            <a:r>
              <a:rPr lang="en-US" sz="1600" dirty="0" smtClean="0">
                <a:latin typeface="Calibri" pitchFamily="34" charset="0"/>
              </a:rPr>
              <a:t>post </a:t>
            </a:r>
            <a:r>
              <a:rPr lang="id-ID" sz="1600" dirty="0" smtClean="0">
                <a:latin typeface="Calibri" pitchFamily="34" charset="0"/>
              </a:rPr>
              <a:t>is </a:t>
            </a:r>
            <a:r>
              <a:rPr lang="en-US" sz="1600" dirty="0" smtClean="0">
                <a:latin typeface="Calibri" pitchFamily="34" charset="0"/>
              </a:rPr>
              <a:t>leaf</a:t>
            </a:r>
            <a:r>
              <a:rPr lang="en-US" sz="1600" dirty="0">
                <a:latin typeface="Calibri" pitchFamily="34" charset="0"/>
              </a:rPr>
              <a:t>, </a:t>
            </a:r>
            <a:r>
              <a:rPr lang="id-ID" sz="1600" dirty="0" smtClean="0">
                <a:latin typeface="Calibri" pitchFamily="34" charset="0"/>
              </a:rPr>
              <a:t>and at the left of </a:t>
            </a:r>
            <a:r>
              <a:rPr lang="en-US" sz="1600" dirty="0" smtClean="0">
                <a:latin typeface="Calibri" pitchFamily="34" charset="0"/>
              </a:rPr>
              <a:t>b </a:t>
            </a:r>
            <a:endParaRPr lang="id-ID" sz="1600" dirty="0" smtClean="0">
              <a:latin typeface="Calibri" pitchFamily="34" charset="0"/>
            </a:endParaRPr>
          </a:p>
          <a:p>
            <a:r>
              <a:rPr lang="id-ID" sz="1600" dirty="0" smtClean="0">
                <a:latin typeface="Calibri" pitchFamily="34" charset="0"/>
              </a:rPr>
              <a:t>Then we can draw it</a:t>
            </a:r>
            <a:r>
              <a:rPr lang="en-US" sz="1600" dirty="0" smtClean="0">
                <a:latin typeface="Calibri" pitchFamily="34" charset="0"/>
              </a:rPr>
              <a:t>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629400" y="3200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cxnSp>
        <p:nvCxnSpPr>
          <p:cNvPr id="65" name="Straight Connector 64"/>
          <p:cNvCxnSpPr>
            <a:stCxn id="63" idx="0"/>
            <a:endCxn id="50" idx="4"/>
          </p:cNvCxnSpPr>
          <p:nvPr/>
        </p:nvCxnSpPr>
        <p:spPr>
          <a:xfrm rot="5400000" flipH="1" flipV="1">
            <a:off x="6896100" y="2857500"/>
            <a:ext cx="228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1600200" y="6324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419600" y="6324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038600" y="6324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286000" y="6324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657600" y="6324600"/>
            <a:ext cx="3048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905000" y="6324600"/>
            <a:ext cx="3048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174750" y="5773738"/>
            <a:ext cx="3048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282950" y="5778500"/>
            <a:ext cx="3048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581400" y="5773738"/>
            <a:ext cx="1143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546225" y="5765800"/>
            <a:ext cx="1044575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2000" y="5761038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06950" y="5756275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6600" y="5181600"/>
            <a:ext cx="1905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670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181600"/>
            <a:ext cx="304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5181600"/>
            <a:ext cx="30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9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Special Case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5257800" cy="2438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If every </a:t>
            </a:r>
            <a:r>
              <a:rPr lang="en-US" dirty="0" smtClean="0"/>
              <a:t>internal node  </a:t>
            </a:r>
            <a:r>
              <a:rPr lang="id-ID" dirty="0" smtClean="0"/>
              <a:t>from </a:t>
            </a:r>
            <a:r>
              <a:rPr lang="en-US" dirty="0" smtClean="0"/>
              <a:t>binary tree  </a:t>
            </a:r>
            <a:r>
              <a:rPr lang="id-ID" dirty="0" smtClean="0"/>
              <a:t>there exist 2 child, then</a:t>
            </a:r>
            <a:r>
              <a:rPr lang="en-US" dirty="0" smtClean="0"/>
              <a:t> tree  </a:t>
            </a:r>
            <a:r>
              <a:rPr lang="id-ID" dirty="0" smtClean="0"/>
              <a:t>could determine from </a:t>
            </a:r>
            <a:r>
              <a:rPr lang="en-US" dirty="0" smtClean="0"/>
              <a:t>pre </a:t>
            </a:r>
            <a:r>
              <a:rPr lang="id-ID" dirty="0" smtClean="0"/>
              <a:t>and </a:t>
            </a:r>
            <a:r>
              <a:rPr lang="en-US" dirty="0" smtClean="0"/>
              <a:t>post order traversal</a:t>
            </a:r>
            <a:endParaRPr lang="en-US" dirty="0"/>
          </a:p>
        </p:txBody>
      </p:sp>
      <p:sp>
        <p:nvSpPr>
          <p:cNvPr id="83990" name="TextBox 3"/>
          <p:cNvSpPr txBox="1">
            <a:spLocks noChangeArrowheads="1"/>
          </p:cNvSpPr>
          <p:nvPr/>
        </p:nvSpPr>
        <p:spPr bwMode="auto">
          <a:xfrm>
            <a:off x="457200" y="4735513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preorder</a:t>
            </a:r>
          </a:p>
        </p:txBody>
      </p:sp>
      <p:sp>
        <p:nvSpPr>
          <p:cNvPr id="83991" name="TextBox 4"/>
          <p:cNvSpPr txBox="1">
            <a:spLocks noChangeArrowheads="1"/>
          </p:cNvSpPr>
          <p:nvPr/>
        </p:nvSpPr>
        <p:spPr bwMode="auto">
          <a:xfrm>
            <a:off x="3276600" y="4735513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postorder</a:t>
            </a:r>
          </a:p>
        </p:txBody>
      </p:sp>
      <p:sp>
        <p:nvSpPr>
          <p:cNvPr id="83992" name="TextBox 5"/>
          <p:cNvSpPr txBox="1">
            <a:spLocks noChangeArrowheads="1"/>
          </p:cNvSpPr>
          <p:nvPr/>
        </p:nvSpPr>
        <p:spPr bwMode="auto">
          <a:xfrm>
            <a:off x="381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83993" name="TextBox 6"/>
          <p:cNvSpPr txBox="1">
            <a:spLocks noChangeArrowheads="1"/>
          </p:cNvSpPr>
          <p:nvPr/>
        </p:nvSpPr>
        <p:spPr bwMode="auto">
          <a:xfrm>
            <a:off x="762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3994" name="TextBox 7"/>
          <p:cNvSpPr txBox="1">
            <a:spLocks noChangeArrowheads="1"/>
          </p:cNvSpPr>
          <p:nvPr/>
        </p:nvSpPr>
        <p:spPr bwMode="auto">
          <a:xfrm>
            <a:off x="11430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3995" name="TextBox 8"/>
          <p:cNvSpPr txBox="1">
            <a:spLocks noChangeArrowheads="1"/>
          </p:cNvSpPr>
          <p:nvPr/>
        </p:nvSpPr>
        <p:spPr bwMode="auto">
          <a:xfrm>
            <a:off x="15240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3996" name="TextBox 9"/>
          <p:cNvSpPr txBox="1">
            <a:spLocks noChangeArrowheads="1"/>
          </p:cNvSpPr>
          <p:nvPr/>
        </p:nvSpPr>
        <p:spPr bwMode="auto">
          <a:xfrm>
            <a:off x="19050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3997" name="TextBox 10"/>
          <p:cNvSpPr txBox="1">
            <a:spLocks noChangeArrowheads="1"/>
          </p:cNvSpPr>
          <p:nvPr/>
        </p:nvSpPr>
        <p:spPr bwMode="auto">
          <a:xfrm>
            <a:off x="22860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3998" name="TextBox 11"/>
          <p:cNvSpPr txBox="1">
            <a:spLocks noChangeArrowheads="1"/>
          </p:cNvSpPr>
          <p:nvPr/>
        </p:nvSpPr>
        <p:spPr bwMode="auto">
          <a:xfrm>
            <a:off x="26670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83999" name="TextBox 12"/>
          <p:cNvSpPr txBox="1">
            <a:spLocks noChangeArrowheads="1"/>
          </p:cNvSpPr>
          <p:nvPr/>
        </p:nvSpPr>
        <p:spPr bwMode="auto">
          <a:xfrm>
            <a:off x="3276600" y="5105400"/>
            <a:ext cx="31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4000" name="TextBox 13"/>
          <p:cNvSpPr txBox="1">
            <a:spLocks noChangeArrowheads="1"/>
          </p:cNvSpPr>
          <p:nvPr/>
        </p:nvSpPr>
        <p:spPr bwMode="auto">
          <a:xfrm>
            <a:off x="3657600" y="5105400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4001" name="TextBox 14"/>
          <p:cNvSpPr txBox="1">
            <a:spLocks noChangeArrowheads="1"/>
          </p:cNvSpPr>
          <p:nvPr/>
        </p:nvSpPr>
        <p:spPr bwMode="auto">
          <a:xfrm>
            <a:off x="4038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4002" name="TextBox 15"/>
          <p:cNvSpPr txBox="1">
            <a:spLocks noChangeArrowheads="1"/>
          </p:cNvSpPr>
          <p:nvPr/>
        </p:nvSpPr>
        <p:spPr bwMode="auto">
          <a:xfrm>
            <a:off x="4419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4003" name="TextBox 16"/>
          <p:cNvSpPr txBox="1">
            <a:spLocks noChangeArrowheads="1"/>
          </p:cNvSpPr>
          <p:nvPr/>
        </p:nvSpPr>
        <p:spPr bwMode="auto">
          <a:xfrm>
            <a:off x="4800600" y="51054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4004" name="TextBox 17"/>
          <p:cNvSpPr txBox="1">
            <a:spLocks noChangeArrowheads="1"/>
          </p:cNvSpPr>
          <p:nvPr/>
        </p:nvSpPr>
        <p:spPr bwMode="auto">
          <a:xfrm>
            <a:off x="5181600" y="51054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</a:t>
            </a:r>
          </a:p>
        </p:txBody>
      </p:sp>
      <p:sp>
        <p:nvSpPr>
          <p:cNvPr id="84005" name="TextBox 18"/>
          <p:cNvSpPr txBox="1">
            <a:spLocks noChangeArrowheads="1"/>
          </p:cNvSpPr>
          <p:nvPr/>
        </p:nvSpPr>
        <p:spPr bwMode="auto">
          <a:xfrm>
            <a:off x="5562600" y="5105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7543800" y="20574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Oval 28"/>
          <p:cNvSpPr/>
          <p:nvPr/>
        </p:nvSpPr>
        <p:spPr>
          <a:xfrm>
            <a:off x="8001000" y="2667000"/>
            <a:ext cx="304800" cy="304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31" name="Straight Connector 30"/>
          <p:cNvCxnSpPr>
            <a:stCxn id="20" idx="4"/>
            <a:endCxn id="29" idx="0"/>
          </p:cNvCxnSpPr>
          <p:nvPr/>
        </p:nvCxnSpPr>
        <p:spPr>
          <a:xfrm rot="16200000" flipH="1">
            <a:off x="7772400" y="2286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09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84010" name="TextBox 37"/>
          <p:cNvSpPr txBox="1">
            <a:spLocks noChangeArrowheads="1"/>
          </p:cNvSpPr>
          <p:nvPr/>
        </p:nvSpPr>
        <p:spPr bwMode="auto">
          <a:xfrm>
            <a:off x="11430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4011" name="TextBox 38"/>
          <p:cNvSpPr txBox="1">
            <a:spLocks noChangeArrowheads="1"/>
          </p:cNvSpPr>
          <p:nvPr/>
        </p:nvSpPr>
        <p:spPr bwMode="auto">
          <a:xfrm>
            <a:off x="1524000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4012" name="TextBox 39"/>
          <p:cNvSpPr txBox="1">
            <a:spLocks noChangeArrowheads="1"/>
          </p:cNvSpPr>
          <p:nvPr/>
        </p:nvSpPr>
        <p:spPr bwMode="auto">
          <a:xfrm>
            <a:off x="19050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4013" name="TextBox 40"/>
          <p:cNvSpPr txBox="1">
            <a:spLocks noChangeArrowheads="1"/>
          </p:cNvSpPr>
          <p:nvPr/>
        </p:nvSpPr>
        <p:spPr bwMode="auto">
          <a:xfrm>
            <a:off x="22860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4014" name="TextBox 41"/>
          <p:cNvSpPr txBox="1">
            <a:spLocks noChangeArrowheads="1"/>
          </p:cNvSpPr>
          <p:nvPr/>
        </p:nvSpPr>
        <p:spPr bwMode="auto">
          <a:xfrm>
            <a:off x="3276600" y="57102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84015" name="TextBox 42"/>
          <p:cNvSpPr txBox="1">
            <a:spLocks noChangeArrowheads="1"/>
          </p:cNvSpPr>
          <p:nvPr/>
        </p:nvSpPr>
        <p:spPr bwMode="auto">
          <a:xfrm>
            <a:off x="3657600" y="57102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4016" name="TextBox 43"/>
          <p:cNvSpPr txBox="1">
            <a:spLocks noChangeArrowheads="1"/>
          </p:cNvSpPr>
          <p:nvPr/>
        </p:nvSpPr>
        <p:spPr bwMode="auto">
          <a:xfrm>
            <a:off x="4038600" y="571023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4017" name="TextBox 44"/>
          <p:cNvSpPr txBox="1">
            <a:spLocks noChangeArrowheads="1"/>
          </p:cNvSpPr>
          <p:nvPr/>
        </p:nvSpPr>
        <p:spPr bwMode="auto">
          <a:xfrm>
            <a:off x="4378325" y="57102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4018" name="TextBox 45"/>
          <p:cNvSpPr txBox="1">
            <a:spLocks noChangeArrowheads="1"/>
          </p:cNvSpPr>
          <p:nvPr/>
        </p:nvSpPr>
        <p:spPr bwMode="auto">
          <a:xfrm>
            <a:off x="4800600" y="571500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b</a:t>
            </a:r>
          </a:p>
        </p:txBody>
      </p:sp>
      <p:sp>
        <p:nvSpPr>
          <p:cNvPr id="50" name="Oval 49"/>
          <p:cNvSpPr/>
          <p:nvPr/>
        </p:nvSpPr>
        <p:spPr>
          <a:xfrm>
            <a:off x="7086600" y="26670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52" name="Straight Connector 51"/>
          <p:cNvCxnSpPr>
            <a:stCxn id="50" idx="0"/>
            <a:endCxn id="20" idx="4"/>
          </p:cNvCxnSpPr>
          <p:nvPr/>
        </p:nvCxnSpPr>
        <p:spPr>
          <a:xfrm rot="5400000" flipH="1" flipV="1">
            <a:off x="7315200" y="2286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467600" y="3200400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60" name="Straight Connector 59"/>
          <p:cNvCxnSpPr>
            <a:stCxn id="50" idx="4"/>
            <a:endCxn id="58" idx="0"/>
          </p:cNvCxnSpPr>
          <p:nvPr/>
        </p:nvCxnSpPr>
        <p:spPr>
          <a:xfrm rot="16200000" flipH="1">
            <a:off x="7315200" y="28956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6629400" y="3200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cxnSp>
        <p:nvCxnSpPr>
          <p:cNvPr id="65" name="Straight Connector 64"/>
          <p:cNvCxnSpPr>
            <a:stCxn id="63" idx="0"/>
            <a:endCxn id="50" idx="4"/>
          </p:cNvCxnSpPr>
          <p:nvPr/>
        </p:nvCxnSpPr>
        <p:spPr>
          <a:xfrm rot="5400000" flipH="1" flipV="1">
            <a:off x="6896100" y="2857500"/>
            <a:ext cx="228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25" name="TextBox 63"/>
          <p:cNvSpPr txBox="1">
            <a:spLocks noChangeArrowheads="1"/>
          </p:cNvSpPr>
          <p:nvPr/>
        </p:nvSpPr>
        <p:spPr bwMode="auto">
          <a:xfrm>
            <a:off x="1533525" y="6283325"/>
            <a:ext cx="34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84026" name="TextBox 65"/>
          <p:cNvSpPr txBox="1">
            <a:spLocks noChangeArrowheads="1"/>
          </p:cNvSpPr>
          <p:nvPr/>
        </p:nvSpPr>
        <p:spPr bwMode="auto">
          <a:xfrm>
            <a:off x="1914525" y="6283325"/>
            <a:ext cx="27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4027" name="TextBox 66"/>
          <p:cNvSpPr txBox="1">
            <a:spLocks noChangeArrowheads="1"/>
          </p:cNvSpPr>
          <p:nvPr/>
        </p:nvSpPr>
        <p:spPr bwMode="auto">
          <a:xfrm>
            <a:off x="2295525" y="6283325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4028" name="TextBox 67"/>
          <p:cNvSpPr txBox="1">
            <a:spLocks noChangeArrowheads="1"/>
          </p:cNvSpPr>
          <p:nvPr/>
        </p:nvSpPr>
        <p:spPr bwMode="auto">
          <a:xfrm>
            <a:off x="3660775" y="624998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</a:t>
            </a:r>
          </a:p>
        </p:txBody>
      </p:sp>
      <p:sp>
        <p:nvSpPr>
          <p:cNvPr id="84029" name="TextBox 68"/>
          <p:cNvSpPr txBox="1">
            <a:spLocks noChangeArrowheads="1"/>
          </p:cNvSpPr>
          <p:nvPr/>
        </p:nvSpPr>
        <p:spPr bwMode="auto">
          <a:xfrm>
            <a:off x="4041775" y="6249988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g</a:t>
            </a:r>
          </a:p>
        </p:txBody>
      </p:sp>
      <p:sp>
        <p:nvSpPr>
          <p:cNvPr id="84030" name="TextBox 69"/>
          <p:cNvSpPr txBox="1">
            <a:spLocks noChangeArrowheads="1"/>
          </p:cNvSpPr>
          <p:nvPr/>
        </p:nvSpPr>
        <p:spPr bwMode="auto">
          <a:xfrm>
            <a:off x="4381500" y="624998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</a:t>
            </a:r>
          </a:p>
        </p:txBody>
      </p:sp>
      <p:sp>
        <p:nvSpPr>
          <p:cNvPr id="78" name="Oval 77"/>
          <p:cNvSpPr/>
          <p:nvPr/>
        </p:nvSpPr>
        <p:spPr>
          <a:xfrm>
            <a:off x="7924800" y="3733800"/>
            <a:ext cx="304800" cy="304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80" name="Straight Connector 79"/>
          <p:cNvCxnSpPr>
            <a:stCxn id="58" idx="4"/>
            <a:endCxn id="78" idx="0"/>
          </p:cNvCxnSpPr>
          <p:nvPr/>
        </p:nvCxnSpPr>
        <p:spPr>
          <a:xfrm rot="16200000" flipH="1">
            <a:off x="7734300" y="3390900"/>
            <a:ext cx="228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70866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</a:p>
        </p:txBody>
      </p:sp>
      <p:cxnSp>
        <p:nvCxnSpPr>
          <p:cNvPr id="84" name="Straight Connector 83"/>
          <p:cNvCxnSpPr>
            <a:stCxn id="58" idx="4"/>
            <a:endCxn id="82" idx="0"/>
          </p:cNvCxnSpPr>
          <p:nvPr/>
        </p:nvCxnSpPr>
        <p:spPr>
          <a:xfrm rot="5400000">
            <a:off x="7315200" y="34290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25776"/>
            <a:ext cx="7239000" cy="500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600" b="1" dirty="0" smtClean="0"/>
              <a:t>Another example</a:t>
            </a:r>
            <a:endParaRPr lang="en-US" sz="2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Given tree </a:t>
            </a:r>
            <a:r>
              <a:rPr lang="id-ID" sz="2400" dirty="0" smtClean="0"/>
              <a:t>:</a:t>
            </a: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In Order	: 5, 10, 15, 20, 25, 30, 35, </a:t>
            </a:r>
            <a:r>
              <a:rPr lang="id-ID" sz="2400" b="1" u="sng" dirty="0" smtClean="0"/>
              <a:t>40</a:t>
            </a:r>
            <a:r>
              <a:rPr lang="id-ID" sz="2400" dirty="0" smtClean="0"/>
              <a:t>, 45, 50, 55</a:t>
            </a: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Post Order	: 5, 15, 25, 20, 30, 10, 35, 50, 55, 45, </a:t>
            </a:r>
            <a:r>
              <a:rPr lang="id-ID" sz="2400" b="1" u="sng" dirty="0" smtClean="0"/>
              <a:t>40</a:t>
            </a: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d-ID" sz="2400" dirty="0" smtClean="0"/>
              <a:t>(index) 	 11  10   9   8    7    6    5     4    3   2    1</a:t>
            </a:r>
            <a:endParaRPr lang="en-US" sz="2400" dirty="0" smtClean="0"/>
          </a:p>
          <a:p>
            <a:pPr eaLnBrk="1" hangingPunct="1">
              <a:defRPr/>
            </a:pPr>
            <a:r>
              <a:rPr lang="id-ID" sz="2400" dirty="0" smtClean="0"/>
              <a:t>Root is </a:t>
            </a:r>
            <a:r>
              <a:rPr lang="id-ID" sz="2400" b="1" dirty="0" smtClean="0"/>
              <a:t>40</a:t>
            </a:r>
            <a:r>
              <a:rPr lang="id-ID" sz="2400" dirty="0" smtClean="0"/>
              <a:t>, </a:t>
            </a:r>
            <a:r>
              <a:rPr lang="id-ID" sz="2400" dirty="0" smtClean="0"/>
              <a:t>becaouse in Post </a:t>
            </a:r>
            <a:r>
              <a:rPr lang="id-ID" sz="2400" dirty="0" smtClean="0"/>
              <a:t>Order </a:t>
            </a:r>
            <a:r>
              <a:rPr lang="id-ID" sz="2400" dirty="0" smtClean="0"/>
              <a:t>the right most value is the root.</a:t>
            </a:r>
            <a:endParaRPr lang="en-US" sz="2400" dirty="0" smtClean="0"/>
          </a:p>
          <a:p>
            <a:pPr eaLnBrk="1" hangingPunct="1">
              <a:defRPr/>
            </a:pPr>
            <a:r>
              <a:rPr lang="id-ID" sz="2400" dirty="0" smtClean="0"/>
              <a:t>How do we draw the picture In </a:t>
            </a:r>
            <a:r>
              <a:rPr lang="id-ID" sz="2400" dirty="0" smtClean="0"/>
              <a:t>Order ?</a:t>
            </a: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10, 15, 20, 25, 30, 35, </a:t>
            </a:r>
            <a:r>
              <a:rPr lang="id-ID" sz="2400" b="1" u="sng" smtClean="0"/>
              <a:t>40</a:t>
            </a:r>
            <a:r>
              <a:rPr lang="id-ID" sz="2400" smtClean="0"/>
              <a:t>, 45, </a:t>
            </a:r>
            <a:r>
              <a:rPr lang="id-ID" sz="2400" smtClean="0">
                <a:solidFill>
                  <a:srgbClr val="002060"/>
                </a:solidFill>
              </a:rPr>
              <a:t>50</a:t>
            </a:r>
            <a:r>
              <a:rPr lang="id-ID" sz="2400" smtClean="0"/>
              <a:t>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15, 25, 20, 30, 10, 35, 50, 55, </a:t>
            </a:r>
            <a:r>
              <a:rPr lang="id-ID" sz="2400" smtClean="0">
                <a:solidFill>
                  <a:srgbClr val="FF0000"/>
                </a:solidFill>
              </a:rPr>
              <a:t>45</a:t>
            </a:r>
            <a:r>
              <a:rPr lang="id-ID" sz="2400" smtClean="0"/>
              <a:t>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1</a:t>
            </a:r>
            <a:endParaRPr lang="en-US" sz="2400" smtClean="0"/>
          </a:p>
        </p:txBody>
      </p:sp>
      <p:pic>
        <p:nvPicPr>
          <p:cNvPr id="860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62325"/>
            <a:ext cx="203041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10, 15, 20, 25, 30, 35, </a:t>
            </a:r>
            <a:r>
              <a:rPr lang="id-ID" sz="2400" b="1" u="sng" smtClean="0"/>
              <a:t>40</a:t>
            </a:r>
            <a:r>
              <a:rPr lang="id-ID" sz="2400" smtClean="0"/>
              <a:t>, </a:t>
            </a:r>
            <a:r>
              <a:rPr lang="id-ID" sz="2400" smtClean="0">
                <a:solidFill>
                  <a:srgbClr val="002060"/>
                </a:solidFill>
              </a:rPr>
              <a:t>45</a:t>
            </a:r>
            <a:r>
              <a:rPr lang="id-ID" sz="2400" smtClean="0"/>
              <a:t>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15, 25, 20, 30, 10, 35, 50, </a:t>
            </a:r>
            <a:r>
              <a:rPr lang="id-ID" sz="2400" smtClean="0">
                <a:solidFill>
                  <a:srgbClr val="FF0000"/>
                </a:solidFill>
              </a:rPr>
              <a:t>55</a:t>
            </a:r>
            <a:r>
              <a:rPr lang="id-ID" sz="2400" smtClean="0"/>
              <a:t>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2</a:t>
            </a:r>
            <a:endParaRPr lang="en-US" sz="240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4350" y="3571875"/>
            <a:ext cx="28892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10, 15, 20, 25, 30, 35, </a:t>
            </a:r>
            <a:r>
              <a:rPr lang="id-ID" sz="2400" b="1" u="sng" smtClean="0">
                <a:solidFill>
                  <a:srgbClr val="002060"/>
                </a:solidFill>
              </a:rPr>
              <a:t>40</a:t>
            </a:r>
            <a:r>
              <a:rPr lang="id-ID" sz="2400" smtClean="0"/>
              <a:t>, 45,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15, 25, 20, 30, 10, 35, </a:t>
            </a:r>
            <a:r>
              <a:rPr lang="id-ID" sz="2400" smtClean="0">
                <a:solidFill>
                  <a:srgbClr val="FF0000"/>
                </a:solidFill>
              </a:rPr>
              <a:t>50</a:t>
            </a:r>
            <a:r>
              <a:rPr lang="id-ID" sz="2400" smtClean="0"/>
              <a:t>, 55,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3</a:t>
            </a:r>
            <a:endParaRPr lang="en-US" sz="2400" smtClean="0"/>
          </a:p>
        </p:txBody>
      </p:sp>
      <p:pic>
        <p:nvPicPr>
          <p:cNvPr id="880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0"/>
            <a:ext cx="28194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10, 15, 20, 25, 30, </a:t>
            </a:r>
            <a:r>
              <a:rPr lang="id-ID" sz="2400" smtClean="0">
                <a:solidFill>
                  <a:srgbClr val="002060"/>
                </a:solidFill>
              </a:rPr>
              <a:t>35</a:t>
            </a:r>
            <a:r>
              <a:rPr lang="id-ID" sz="2400" smtClean="0"/>
              <a:t>, </a:t>
            </a:r>
            <a:r>
              <a:rPr lang="id-ID" sz="2400" b="1" u="sng" smtClean="0"/>
              <a:t>40</a:t>
            </a:r>
            <a:r>
              <a:rPr lang="id-ID" sz="2400" smtClean="0"/>
              <a:t>, 45,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15, 25, 20, 30, 10, </a:t>
            </a:r>
            <a:r>
              <a:rPr lang="id-ID" sz="2400" smtClean="0">
                <a:solidFill>
                  <a:srgbClr val="FF0000"/>
                </a:solidFill>
              </a:rPr>
              <a:t>35</a:t>
            </a:r>
            <a:r>
              <a:rPr lang="id-ID" sz="2400" smtClean="0"/>
              <a:t>, 50, 55,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4</a:t>
            </a:r>
            <a:endParaRPr lang="en-US" sz="2400" smtClean="0"/>
          </a:p>
        </p:txBody>
      </p:sp>
      <p:pic>
        <p:nvPicPr>
          <p:cNvPr id="890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5650" y="4572000"/>
            <a:ext cx="27241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10, 15, 20, 25, </a:t>
            </a:r>
            <a:r>
              <a:rPr lang="id-ID" sz="2400" smtClean="0">
                <a:solidFill>
                  <a:srgbClr val="002060"/>
                </a:solidFill>
              </a:rPr>
              <a:t>30</a:t>
            </a:r>
            <a:r>
              <a:rPr lang="id-ID" sz="2400" smtClean="0"/>
              <a:t>, 35, </a:t>
            </a:r>
            <a:r>
              <a:rPr lang="id-ID" sz="2400" b="1" u="sng" smtClean="0"/>
              <a:t>40</a:t>
            </a:r>
            <a:r>
              <a:rPr lang="id-ID" sz="2400" smtClean="0"/>
              <a:t>, 45,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15, 25, 20, 30, </a:t>
            </a:r>
            <a:r>
              <a:rPr lang="id-ID" sz="2400" smtClean="0">
                <a:solidFill>
                  <a:srgbClr val="FF0000"/>
                </a:solidFill>
              </a:rPr>
              <a:t>10</a:t>
            </a:r>
            <a:r>
              <a:rPr lang="id-ID" sz="2400" smtClean="0"/>
              <a:t>, 35, 50, 55,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5</a:t>
            </a:r>
            <a:endParaRPr lang="en-US" sz="2400" smtClean="0"/>
          </a:p>
        </p:txBody>
      </p:sp>
      <p:pic>
        <p:nvPicPr>
          <p:cNvPr id="901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495800"/>
            <a:ext cx="32194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10, 15, 20, </a:t>
            </a:r>
            <a:r>
              <a:rPr lang="id-ID" sz="2400" smtClean="0">
                <a:solidFill>
                  <a:srgbClr val="002060"/>
                </a:solidFill>
              </a:rPr>
              <a:t>25</a:t>
            </a:r>
            <a:r>
              <a:rPr lang="id-ID" sz="2400" smtClean="0"/>
              <a:t>, 30, 35, </a:t>
            </a:r>
            <a:r>
              <a:rPr lang="id-ID" sz="2400" b="1" u="sng" smtClean="0"/>
              <a:t>40</a:t>
            </a:r>
            <a:r>
              <a:rPr lang="id-ID" sz="2400" smtClean="0"/>
              <a:t>, 45,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15, 25, 20, </a:t>
            </a:r>
            <a:r>
              <a:rPr lang="id-ID" sz="2400" smtClean="0">
                <a:solidFill>
                  <a:srgbClr val="FF0000"/>
                </a:solidFill>
              </a:rPr>
              <a:t>30</a:t>
            </a:r>
            <a:r>
              <a:rPr lang="id-ID" sz="2400" smtClean="0"/>
              <a:t>, 10, 35, 50, 55,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6</a:t>
            </a:r>
            <a:endParaRPr lang="en-US" sz="2400" smtClean="0"/>
          </a:p>
        </p:txBody>
      </p:sp>
      <p:pic>
        <p:nvPicPr>
          <p:cNvPr id="911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181475"/>
            <a:ext cx="32004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10, 15, </a:t>
            </a:r>
            <a:r>
              <a:rPr lang="id-ID" sz="2400" smtClean="0">
                <a:solidFill>
                  <a:srgbClr val="002060"/>
                </a:solidFill>
              </a:rPr>
              <a:t>20</a:t>
            </a:r>
            <a:r>
              <a:rPr lang="id-ID" sz="2400" smtClean="0"/>
              <a:t>, 25, 30, 35, </a:t>
            </a:r>
            <a:r>
              <a:rPr lang="id-ID" sz="2400" b="1" u="sng" smtClean="0"/>
              <a:t>40</a:t>
            </a:r>
            <a:r>
              <a:rPr lang="id-ID" sz="2400" smtClean="0"/>
              <a:t>, 45,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15, 25, </a:t>
            </a:r>
            <a:r>
              <a:rPr lang="id-ID" sz="2400" smtClean="0">
                <a:solidFill>
                  <a:srgbClr val="FF0000"/>
                </a:solidFill>
              </a:rPr>
              <a:t>20</a:t>
            </a:r>
            <a:r>
              <a:rPr lang="id-ID" sz="2400" smtClean="0"/>
              <a:t>, 30, 10, 35, 50, 55,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7</a:t>
            </a:r>
            <a:endParaRPr lang="en-US" sz="2400" smtClean="0"/>
          </a:p>
        </p:txBody>
      </p:sp>
      <p:pic>
        <p:nvPicPr>
          <p:cNvPr id="921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057650"/>
            <a:ext cx="30099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10, </a:t>
            </a:r>
            <a:r>
              <a:rPr lang="id-ID" sz="2400" smtClean="0">
                <a:solidFill>
                  <a:srgbClr val="002060"/>
                </a:solidFill>
              </a:rPr>
              <a:t>15</a:t>
            </a:r>
            <a:r>
              <a:rPr lang="id-ID" sz="2400" smtClean="0"/>
              <a:t>, 20, 25, 30, 35, </a:t>
            </a:r>
            <a:r>
              <a:rPr lang="id-ID" sz="2400" b="1" u="sng" smtClean="0"/>
              <a:t>40</a:t>
            </a:r>
            <a:r>
              <a:rPr lang="id-ID" sz="2400" smtClean="0"/>
              <a:t>, 45,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15, </a:t>
            </a:r>
            <a:r>
              <a:rPr lang="id-ID" sz="2400" smtClean="0">
                <a:solidFill>
                  <a:srgbClr val="FF0000"/>
                </a:solidFill>
              </a:rPr>
              <a:t>25</a:t>
            </a:r>
            <a:r>
              <a:rPr lang="id-ID" sz="2400" smtClean="0"/>
              <a:t>, 20, 30, 10, 35, 50, 55,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8</a:t>
            </a:r>
            <a:endParaRPr lang="en-US" sz="2400" smtClean="0"/>
          </a:p>
        </p:txBody>
      </p:sp>
      <p:pic>
        <p:nvPicPr>
          <p:cNvPr id="931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0" y="3657600"/>
            <a:ext cx="34861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5, </a:t>
            </a:r>
            <a:r>
              <a:rPr lang="id-ID" sz="2400" smtClean="0">
                <a:solidFill>
                  <a:srgbClr val="002060"/>
                </a:solidFill>
              </a:rPr>
              <a:t>10</a:t>
            </a:r>
            <a:r>
              <a:rPr lang="id-ID" sz="2400" smtClean="0"/>
              <a:t>, 15, 20, 25, 30, 35, </a:t>
            </a:r>
            <a:r>
              <a:rPr lang="id-ID" sz="2400" b="1" u="sng" smtClean="0"/>
              <a:t>40</a:t>
            </a:r>
            <a:r>
              <a:rPr lang="id-ID" sz="2400" smtClean="0"/>
              <a:t>, 45,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5, </a:t>
            </a:r>
            <a:r>
              <a:rPr lang="id-ID" sz="2400" smtClean="0">
                <a:solidFill>
                  <a:srgbClr val="FF0000"/>
                </a:solidFill>
              </a:rPr>
              <a:t>15</a:t>
            </a:r>
            <a:r>
              <a:rPr lang="id-ID" sz="2400" smtClean="0"/>
              <a:t>, 25, 20, 30, 10, 35, 50, 55,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9</a:t>
            </a:r>
            <a:endParaRPr lang="en-US" sz="2400" smtClean="0"/>
          </a:p>
        </p:txBody>
      </p:sp>
      <p:pic>
        <p:nvPicPr>
          <p:cNvPr id="942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1850" y="3648075"/>
            <a:ext cx="34099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Drawing Any </a:t>
            </a:r>
            <a:r>
              <a:rPr lang="en-US" dirty="0" err="1" smtClean="0"/>
              <a:t>BTree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There are any Btree..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475" y="2790825"/>
            <a:ext cx="51911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971800" y="243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676400" y="350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8194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4495800" y="3429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7912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3268663" y="24384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1905000" y="35163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040063" y="4648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4724400" y="3352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6088063" y="45720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3649663" y="2438400"/>
            <a:ext cx="31273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5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2201863" y="3505200"/>
            <a:ext cx="31273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3344863" y="4648200"/>
            <a:ext cx="31273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5097463" y="3440113"/>
            <a:ext cx="312737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6469063" y="4648200"/>
            <a:ext cx="31273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5772150" y="1611312"/>
            <a:ext cx="2743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 Pre Order : </a:t>
            </a:r>
            <a:r>
              <a:rPr lang="id-ID" dirty="0" smtClean="0"/>
              <a:t>print left right</a:t>
            </a:r>
            <a:endParaRPr lang="en-US" dirty="0"/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5786438" y="2068512"/>
            <a:ext cx="26104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 In Order : </a:t>
            </a:r>
            <a:r>
              <a:rPr lang="id-ID" dirty="0" smtClean="0">
                <a:solidFill>
                  <a:srgbClr val="FF0000"/>
                </a:solidFill>
              </a:rPr>
              <a:t>left print rigth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5791200" y="2449512"/>
            <a:ext cx="283225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5 Post Order : </a:t>
            </a:r>
            <a:r>
              <a:rPr lang="id-ID" dirty="0" smtClean="0">
                <a:solidFill>
                  <a:srgbClr val="FFC000"/>
                </a:solidFill>
              </a:rPr>
              <a:t>left right print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6400800" y="2830512"/>
            <a:ext cx="2697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/>
              <a:t>Print on every visited node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In Order	: </a:t>
            </a:r>
            <a:r>
              <a:rPr lang="id-ID" sz="2400" smtClean="0">
                <a:solidFill>
                  <a:srgbClr val="002060"/>
                </a:solidFill>
              </a:rPr>
              <a:t>5</a:t>
            </a:r>
            <a:r>
              <a:rPr lang="id-ID" sz="2400" smtClean="0"/>
              <a:t>, 10, 15, 20, 25, 30, 35, </a:t>
            </a:r>
            <a:r>
              <a:rPr lang="id-ID" sz="2400" b="1" u="sng" smtClean="0"/>
              <a:t>40</a:t>
            </a:r>
            <a:r>
              <a:rPr lang="id-ID" sz="2400" smtClean="0"/>
              <a:t>, 45, 50, 55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id-ID" sz="2400" smtClean="0"/>
              <a:t>Post Order	: </a:t>
            </a:r>
            <a:r>
              <a:rPr lang="id-ID" sz="2400" smtClean="0">
                <a:solidFill>
                  <a:srgbClr val="FF0000"/>
                </a:solidFill>
              </a:rPr>
              <a:t>5</a:t>
            </a:r>
            <a:r>
              <a:rPr lang="id-ID" sz="2400" smtClean="0"/>
              <a:t>, 15, 25, 20, 30, 10, 35, 50, 55, 45, </a:t>
            </a:r>
            <a:r>
              <a:rPr lang="id-ID" sz="2400" b="1" u="sng" smtClean="0"/>
              <a:t>40</a:t>
            </a:r>
            <a:r>
              <a:rPr lang="en-US" sz="2400" b="1" u="sng" smtClean="0"/>
              <a:t/>
            </a:r>
            <a:br>
              <a:rPr lang="en-US" sz="2400" b="1" u="sng" smtClean="0"/>
            </a:br>
            <a:r>
              <a:rPr lang="en-US" sz="2400" b="1" u="sng" smtClean="0"/>
              <a:t>Step 10</a:t>
            </a:r>
            <a:endParaRPr lang="en-US" sz="2400" smtClean="0"/>
          </a:p>
        </p:txBody>
      </p:sp>
      <p:pic>
        <p:nvPicPr>
          <p:cNvPr id="952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6538" y="3838575"/>
            <a:ext cx="35909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What we’ve got so far ?</a:t>
            </a:r>
            <a:endParaRPr lang="en-US" dirty="0" smtClean="0"/>
          </a:p>
        </p:txBody>
      </p:sp>
      <p:sp>
        <p:nvSpPr>
          <p:cNvPr id="96260" name="Rectangle 1"/>
          <p:cNvSpPr>
            <a:spLocks noChangeArrowheads="1"/>
          </p:cNvSpPr>
          <p:nvPr/>
        </p:nvSpPr>
        <p:spPr bwMode="auto">
          <a:xfrm>
            <a:off x="1857356" y="1714488"/>
            <a:ext cx="50809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d-ID" sz="2200" b="1" dirty="0" smtClean="0">
                <a:solidFill>
                  <a:srgbClr val="FF0000"/>
                </a:solidFill>
                <a:cs typeface="Times New Roman" pitchFamily="18" charset="0"/>
              </a:rPr>
              <a:t>To read and draw tree we need  </a:t>
            </a:r>
            <a:r>
              <a:rPr lang="id-ID" sz="2200" b="1" dirty="0">
                <a:solidFill>
                  <a:srgbClr val="FF0000"/>
                </a:solidFill>
                <a:cs typeface="Times New Roman" pitchFamily="18" charset="0"/>
              </a:rPr>
              <a:t>: </a:t>
            </a:r>
            <a:endParaRPr lang="en-US" sz="22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id-ID" sz="2200" b="1" dirty="0">
                <a:solidFill>
                  <a:srgbClr val="FF0000"/>
                </a:solidFill>
                <a:cs typeface="Times New Roman" pitchFamily="18" charset="0"/>
              </a:rPr>
              <a:t>In </a:t>
            </a:r>
            <a:r>
              <a:rPr lang="id-ID" sz="2200" b="1" dirty="0" smtClean="0">
                <a:solidFill>
                  <a:srgbClr val="FF0000"/>
                </a:solidFill>
                <a:cs typeface="Times New Roman" pitchFamily="18" charset="0"/>
              </a:rPr>
              <a:t>and Pre OR In and post TRAVERSAL LIST</a:t>
            </a:r>
            <a:endParaRPr lang="id-ID" sz="22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4744" y="3000372"/>
            <a:ext cx="11630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d-ID" sz="2200" b="1" dirty="0" smtClean="0">
                <a:solidFill>
                  <a:srgbClr val="FF0000"/>
                </a:solidFill>
                <a:cs typeface="Times New Roman" pitchFamily="18" charset="0"/>
              </a:rPr>
              <a:t>Thats all</a:t>
            </a:r>
            <a:endParaRPr lang="id-ID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Reading Tree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Pre Order	</a:t>
            </a:r>
            <a:r>
              <a:rPr lang="en-US" dirty="0" smtClean="0"/>
              <a:t>	</a:t>
            </a:r>
            <a:r>
              <a:rPr lang="id-ID" dirty="0" smtClean="0"/>
              <a:t>= </a:t>
            </a:r>
            <a:r>
              <a:rPr lang="id-ID" b="1" i="1" u="sng" dirty="0" smtClean="0"/>
              <a:t>30</a:t>
            </a:r>
            <a:r>
              <a:rPr lang="id-ID" dirty="0" smtClean="0"/>
              <a:t>, 40, 15, 27, 45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In Order	</a:t>
            </a:r>
            <a:r>
              <a:rPr lang="en-US" dirty="0" smtClean="0"/>
              <a:t>	</a:t>
            </a:r>
            <a:r>
              <a:rPr lang="id-ID" dirty="0" smtClean="0"/>
              <a:t>= 40, 15, </a:t>
            </a:r>
            <a:r>
              <a:rPr lang="id-ID" b="1" i="1" u="sng" dirty="0" smtClean="0"/>
              <a:t>30</a:t>
            </a:r>
            <a:r>
              <a:rPr lang="id-ID" dirty="0" smtClean="0"/>
              <a:t>, 27, 45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Post Order</a:t>
            </a:r>
            <a:r>
              <a:rPr lang="en-US" dirty="0" smtClean="0"/>
              <a:t>		</a:t>
            </a:r>
            <a:r>
              <a:rPr lang="id-ID" dirty="0" smtClean="0"/>
              <a:t>= 15, 40, 45, 27, </a:t>
            </a:r>
            <a:r>
              <a:rPr lang="id-ID" b="1" i="1" u="sng" dirty="0" smtClean="0"/>
              <a:t>30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Level	</a:t>
            </a:r>
            <a:r>
              <a:rPr lang="en-US" dirty="0" smtClean="0"/>
              <a:t>		</a:t>
            </a:r>
            <a:r>
              <a:rPr lang="id-ID" dirty="0" smtClean="0"/>
              <a:t>= </a:t>
            </a:r>
            <a:r>
              <a:rPr lang="id-ID" b="1" i="1" u="sng" dirty="0" smtClean="0"/>
              <a:t>30</a:t>
            </a:r>
            <a:r>
              <a:rPr lang="id-ID" dirty="0" smtClean="0"/>
              <a:t>, 40, 27, 15, 45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(Reading level</a:t>
            </a:r>
            <a:r>
              <a:rPr lang="id-ID" dirty="0" smtClean="0"/>
              <a:t>, </a:t>
            </a:r>
            <a:r>
              <a:rPr lang="id-ID" dirty="0" smtClean="0"/>
              <a:t>start from root, left, right, down to next level, left, right, and so forth.. 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Given T</a:t>
            </a:r>
            <a:r>
              <a:rPr lang="en-US" dirty="0" err="1" smtClean="0"/>
              <a:t>ree</a:t>
            </a:r>
            <a:r>
              <a:rPr lang="id-ID" dirty="0" smtClean="0"/>
              <a:t> In Order : 7, 4, 3, </a:t>
            </a:r>
            <a:r>
              <a:rPr lang="id-ID" b="1" u="sng" dirty="0" smtClean="0"/>
              <a:t>12</a:t>
            </a:r>
            <a:r>
              <a:rPr lang="id-ID" dirty="0" smtClean="0"/>
              <a:t>, 6, 1, 13</a:t>
            </a:r>
            <a:endParaRPr lang="en-US" dirty="0" smtClean="0"/>
          </a:p>
          <a:p>
            <a:pPr>
              <a:defRPr/>
            </a:pPr>
            <a:r>
              <a:rPr lang="id-ID" dirty="0" smtClean="0"/>
              <a:t>Question</a:t>
            </a:r>
            <a:r>
              <a:rPr lang="en-US" dirty="0" smtClean="0"/>
              <a:t>:</a:t>
            </a:r>
            <a:endParaRPr lang="en-US" dirty="0" smtClean="0"/>
          </a:p>
          <a:p>
            <a:pPr marL="914400" lvl="1" indent="-514350">
              <a:buFont typeface="Wingdings" pitchFamily="2" charset="2"/>
              <a:buAutoNum type="arabicPeriod"/>
              <a:defRPr/>
            </a:pPr>
            <a:r>
              <a:rPr lang="id-ID" dirty="0" smtClean="0"/>
              <a:t>Draw any binary tree in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 smtClean="0"/>
              <a:t>InOrder</a:t>
            </a:r>
            <a:endParaRPr lang="en-US" dirty="0" smtClean="0"/>
          </a:p>
          <a:p>
            <a:pPr marL="914400" lvl="1" indent="-514350">
              <a:buFont typeface="Wingdings" pitchFamily="2" charset="2"/>
              <a:buAutoNum type="arabicPeriod"/>
              <a:defRPr/>
            </a:pPr>
            <a:r>
              <a:rPr lang="id-ID" dirty="0" smtClean="0"/>
              <a:t>Write list in </a:t>
            </a:r>
            <a:r>
              <a:rPr lang="en-US" dirty="0" err="1" smtClean="0"/>
              <a:t>PreOrder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Answer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id-ID" dirty="0" smtClean="0"/>
              <a:t>Any </a:t>
            </a:r>
            <a:r>
              <a:rPr lang="en-US" dirty="0" err="1" smtClean="0"/>
              <a:t>BTree</a:t>
            </a:r>
            <a:r>
              <a:rPr lang="en-US" dirty="0" smtClean="0"/>
              <a:t> </a:t>
            </a:r>
            <a:r>
              <a:rPr lang="en-US" dirty="0" err="1" smtClean="0"/>
              <a:t>InOrder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38400" y="2971800"/>
            <a:ext cx="457200" cy="457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12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7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4290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13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971800" y="44196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6</a:t>
            </a: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cxnSp>
        <p:nvCxnSpPr>
          <p:cNvPr id="9" name="Straight Connector 17"/>
          <p:cNvCxnSpPr>
            <a:cxnSpLocks noChangeShapeType="1"/>
            <a:stCxn id="4" idx="3"/>
            <a:endCxn id="5" idx="7"/>
          </p:cNvCxnSpPr>
          <p:nvPr/>
        </p:nvCxnSpPr>
        <p:spPr bwMode="auto">
          <a:xfrm rot="5400000">
            <a:off x="1914525" y="3209925"/>
            <a:ext cx="438150" cy="742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19"/>
          <p:cNvCxnSpPr>
            <a:cxnSpLocks noChangeShapeType="1"/>
            <a:stCxn id="4" idx="5"/>
            <a:endCxn id="6" idx="0"/>
          </p:cNvCxnSpPr>
          <p:nvPr/>
        </p:nvCxnSpPr>
        <p:spPr bwMode="auto">
          <a:xfrm rot="16200000" flipH="1">
            <a:off x="3057525" y="3133725"/>
            <a:ext cx="371475" cy="828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21"/>
          <p:cNvCxnSpPr>
            <a:cxnSpLocks noChangeShapeType="1"/>
            <a:stCxn id="5" idx="4"/>
            <a:endCxn id="17" idx="2"/>
          </p:cNvCxnSpPr>
          <p:nvPr/>
        </p:nvCxnSpPr>
        <p:spPr bwMode="auto">
          <a:xfrm rot="16200000" flipH="1">
            <a:off x="1793876" y="3997324"/>
            <a:ext cx="246062" cy="6334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31"/>
          <p:cNvCxnSpPr>
            <a:cxnSpLocks noChangeShapeType="1"/>
            <a:stCxn id="6" idx="4"/>
            <a:endCxn id="7" idx="1"/>
          </p:cNvCxnSpPr>
          <p:nvPr/>
        </p:nvCxnSpPr>
        <p:spPr bwMode="auto">
          <a:xfrm rot="5400000">
            <a:off x="3200400" y="4029075"/>
            <a:ext cx="295275" cy="619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35"/>
          <p:cNvCxnSpPr>
            <a:cxnSpLocks noChangeShapeType="1"/>
            <a:stCxn id="7" idx="4"/>
            <a:endCxn id="21" idx="0"/>
          </p:cNvCxnSpPr>
          <p:nvPr/>
        </p:nvCxnSpPr>
        <p:spPr bwMode="auto">
          <a:xfrm rot="16200000" flipH="1">
            <a:off x="3395663" y="4681537"/>
            <a:ext cx="152400" cy="542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38"/>
          <p:cNvSpPr txBox="1">
            <a:spLocks noChangeArrowheads="1"/>
          </p:cNvSpPr>
          <p:nvPr/>
        </p:nvSpPr>
        <p:spPr bwMode="auto">
          <a:xfrm>
            <a:off x="2819400" y="2878137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4</a:t>
            </a:r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1524000" y="3505200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1</a:t>
            </a:r>
          </a:p>
        </p:txBody>
      </p:sp>
      <p:sp>
        <p:nvSpPr>
          <p:cNvPr id="16" name="TextBox 40"/>
          <p:cNvSpPr txBox="1">
            <a:spLocks noChangeArrowheads="1"/>
          </p:cNvSpPr>
          <p:nvPr/>
        </p:nvSpPr>
        <p:spPr bwMode="auto">
          <a:xfrm>
            <a:off x="3554413" y="3505200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7</a:t>
            </a:r>
          </a:p>
        </p:txBody>
      </p:sp>
      <p:sp>
        <p:nvSpPr>
          <p:cNvPr id="17" name="TextBox 41"/>
          <p:cNvSpPr txBox="1">
            <a:spLocks noChangeArrowheads="1"/>
          </p:cNvSpPr>
          <p:nvPr/>
        </p:nvSpPr>
        <p:spPr bwMode="auto">
          <a:xfrm>
            <a:off x="2106613" y="4191000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3</a:t>
            </a:r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14478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4</a:t>
            </a:r>
          </a:p>
        </p:txBody>
      </p:sp>
      <p:sp>
        <p:nvSpPr>
          <p:cNvPr id="19" name="TextBox 41"/>
          <p:cNvSpPr txBox="1">
            <a:spLocks noChangeArrowheads="1"/>
          </p:cNvSpPr>
          <p:nvPr/>
        </p:nvSpPr>
        <p:spPr bwMode="auto">
          <a:xfrm>
            <a:off x="1573213" y="4800600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2</a:t>
            </a:r>
          </a:p>
        </p:txBody>
      </p:sp>
      <p:cxnSp>
        <p:nvCxnSpPr>
          <p:cNvPr id="20" name="Straight Connector 20"/>
          <p:cNvCxnSpPr>
            <a:cxnSpLocks noChangeShapeType="1"/>
            <a:stCxn id="8" idx="4"/>
            <a:endCxn id="18" idx="0"/>
          </p:cNvCxnSpPr>
          <p:nvPr/>
        </p:nvCxnSpPr>
        <p:spPr bwMode="auto">
          <a:xfrm rot="5400000">
            <a:off x="1866900" y="4686300"/>
            <a:ext cx="152400" cy="533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3514725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1</a:t>
            </a:r>
          </a:p>
        </p:txBody>
      </p:sp>
      <p:sp>
        <p:nvSpPr>
          <p:cNvPr id="22" name="TextBox 40"/>
          <p:cNvSpPr txBox="1">
            <a:spLocks noChangeArrowheads="1"/>
          </p:cNvSpPr>
          <p:nvPr/>
        </p:nvSpPr>
        <p:spPr bwMode="auto">
          <a:xfrm>
            <a:off x="3352800" y="4402137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5</a:t>
            </a:r>
          </a:p>
        </p:txBody>
      </p:sp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3783013" y="4783137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6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638300" y="5829300"/>
            <a:ext cx="2171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/>
              <a:t> </a:t>
            </a:r>
            <a:r>
              <a:rPr lang="id-ID" dirty="0">
                <a:solidFill>
                  <a:srgbClr val="FFC000"/>
                </a:solidFill>
              </a:rPr>
              <a:t>7, 4, 3</a:t>
            </a:r>
            <a:r>
              <a:rPr lang="id-ID" dirty="0"/>
              <a:t>, </a:t>
            </a:r>
            <a:r>
              <a:rPr lang="id-ID" b="1" u="sng" dirty="0"/>
              <a:t>12</a:t>
            </a:r>
            <a:r>
              <a:rPr lang="id-ID" dirty="0"/>
              <a:t>, </a:t>
            </a:r>
            <a:r>
              <a:rPr lang="id-ID" dirty="0">
                <a:solidFill>
                  <a:srgbClr val="00B0F0"/>
                </a:solidFill>
              </a:rPr>
              <a:t>6, 1, 13</a:t>
            </a:r>
            <a:endParaRPr lang="en-US" dirty="0">
              <a:solidFill>
                <a:srgbClr val="00B0F0"/>
              </a:solidFill>
            </a:endParaRPr>
          </a:p>
          <a:p>
            <a:endParaRPr lang="en-US" sz="1400" i="1" dirty="0"/>
          </a:p>
          <a:p>
            <a:r>
              <a:rPr lang="en-US" sz="1400" i="1" dirty="0"/>
              <a:t>1     2   3    4    5    6    7 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102505" y="3773269"/>
            <a:ext cx="19078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350" lvl="1"/>
            <a:r>
              <a:rPr lang="id-ID" b="1" u="sng" dirty="0" smtClean="0"/>
              <a:t>12</a:t>
            </a:r>
            <a:r>
              <a:rPr lang="id-ID" dirty="0"/>
              <a:t>, 7, 3, 4, 13, 6, 1</a:t>
            </a:r>
            <a:endParaRPr lang="en-US" dirty="0"/>
          </a:p>
          <a:p>
            <a:pPr marL="6350" lvl="1"/>
            <a:r>
              <a:rPr lang="en-US" i="1" dirty="0" smtClean="0">
                <a:solidFill>
                  <a:srgbClr val="FF0000"/>
                </a:solidFill>
              </a:rPr>
              <a:t>1   </a:t>
            </a:r>
            <a:r>
              <a:rPr lang="en-US" i="1" dirty="0">
                <a:solidFill>
                  <a:srgbClr val="FF0000"/>
                </a:solidFill>
              </a:rPr>
              <a:t>2  3  4   5   6  7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2514600" y="3487737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extBox 39"/>
          <p:cNvSpPr txBox="1">
            <a:spLocks noChangeArrowheads="1"/>
          </p:cNvSpPr>
          <p:nvPr/>
        </p:nvSpPr>
        <p:spPr bwMode="auto">
          <a:xfrm>
            <a:off x="1497013" y="4232275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Box 39"/>
          <p:cNvSpPr txBox="1">
            <a:spLocks noChangeArrowheads="1"/>
          </p:cNvSpPr>
          <p:nvPr/>
        </p:nvSpPr>
        <p:spPr bwMode="auto">
          <a:xfrm>
            <a:off x="2133600" y="4918075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1524000" y="5527675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TextBox 39"/>
          <p:cNvSpPr txBox="1">
            <a:spLocks noChangeArrowheads="1"/>
          </p:cNvSpPr>
          <p:nvPr/>
        </p:nvSpPr>
        <p:spPr bwMode="auto">
          <a:xfrm>
            <a:off x="3630613" y="4173537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3021013" y="4935537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2" name="TextBox 39"/>
          <p:cNvSpPr txBox="1">
            <a:spLocks noChangeArrowheads="1"/>
          </p:cNvSpPr>
          <p:nvPr/>
        </p:nvSpPr>
        <p:spPr bwMode="auto">
          <a:xfrm>
            <a:off x="3630613" y="5527675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3" name="TextBox 31"/>
          <p:cNvSpPr txBox="1">
            <a:spLocks noChangeArrowheads="1"/>
          </p:cNvSpPr>
          <p:nvPr/>
        </p:nvSpPr>
        <p:spPr bwMode="auto">
          <a:xfrm>
            <a:off x="390725" y="2581870"/>
            <a:ext cx="15765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InOrder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LDR </a:t>
            </a:r>
            <a:r>
              <a:rPr lang="id-ID" dirty="0" smtClean="0">
                <a:solidFill>
                  <a:srgbClr val="FF0000"/>
                </a:solidFill>
              </a:rPr>
              <a:t>/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Left </a:t>
            </a:r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id-ID" dirty="0" smtClean="0">
                <a:solidFill>
                  <a:srgbClr val="FF0000"/>
                </a:solidFill>
              </a:rPr>
              <a:t>right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PreOrder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picture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InOrder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TextBox 31"/>
          <p:cNvSpPr txBox="1">
            <a:spLocks noChangeArrowheads="1"/>
          </p:cNvSpPr>
          <p:nvPr/>
        </p:nvSpPr>
        <p:spPr bwMode="auto">
          <a:xfrm>
            <a:off x="5029200" y="2667000"/>
            <a:ext cx="1478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PreOrder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DLR </a:t>
            </a:r>
            <a:r>
              <a:rPr lang="id-ID" dirty="0" smtClean="0">
                <a:solidFill>
                  <a:srgbClr val="FF0000"/>
                </a:solidFill>
              </a:rPr>
              <a:t>/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id-ID" dirty="0" smtClean="0">
                <a:solidFill>
                  <a:srgbClr val="FF0000"/>
                </a:solidFill>
              </a:rPr>
              <a:t>left right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685800" y="44196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sp>
        <p:nvSpPr>
          <p:cNvPr id="42" name="Oval 7"/>
          <p:cNvSpPr>
            <a:spLocks noChangeArrowheads="1"/>
          </p:cNvSpPr>
          <p:nvPr/>
        </p:nvSpPr>
        <p:spPr bwMode="auto">
          <a:xfrm>
            <a:off x="4038600" y="44196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6</a:t>
            </a:r>
          </a:p>
        </p:txBody>
      </p:sp>
      <p:sp>
        <p:nvSpPr>
          <p:cNvPr id="43" name="Oval 13"/>
          <p:cNvSpPr>
            <a:spLocks noChangeArrowheads="1"/>
          </p:cNvSpPr>
          <p:nvPr/>
        </p:nvSpPr>
        <p:spPr bwMode="auto">
          <a:xfrm>
            <a:off x="2286000" y="51054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4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44" name="Oval 13"/>
          <p:cNvSpPr>
            <a:spLocks noChangeArrowheads="1"/>
          </p:cNvSpPr>
          <p:nvPr/>
        </p:nvSpPr>
        <p:spPr bwMode="auto">
          <a:xfrm>
            <a:off x="2743200" y="51054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1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381000" y="51054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4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46" name="Oval 13"/>
          <p:cNvSpPr>
            <a:spLocks noChangeArrowheads="1"/>
          </p:cNvSpPr>
          <p:nvPr/>
        </p:nvSpPr>
        <p:spPr bwMode="auto">
          <a:xfrm>
            <a:off x="914400" y="51054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4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47" name="Oval 13"/>
          <p:cNvSpPr>
            <a:spLocks noChangeArrowheads="1"/>
          </p:cNvSpPr>
          <p:nvPr/>
        </p:nvSpPr>
        <p:spPr bwMode="auto">
          <a:xfrm>
            <a:off x="4038600" y="50292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1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48" name="Oval 13"/>
          <p:cNvSpPr>
            <a:spLocks noChangeArrowheads="1"/>
          </p:cNvSpPr>
          <p:nvPr/>
        </p:nvSpPr>
        <p:spPr bwMode="auto">
          <a:xfrm>
            <a:off x="4724400" y="50292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1</a:t>
            </a:r>
            <a:endParaRPr lang="en-US" sz="1000" dirty="0">
              <a:latin typeface="Tahoma" pitchFamily="34" charset="0"/>
            </a:endParaRPr>
          </a:p>
        </p:txBody>
      </p:sp>
      <p:cxnSp>
        <p:nvCxnSpPr>
          <p:cNvPr id="50" name="Straight Connector 49"/>
          <p:cNvCxnSpPr>
            <a:stCxn id="42" idx="4"/>
          </p:cNvCxnSpPr>
          <p:nvPr/>
        </p:nvCxnSpPr>
        <p:spPr>
          <a:xfrm rot="16200000" flipH="1">
            <a:off x="4533900" y="4610100"/>
            <a:ext cx="152400" cy="6858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2" idx="4"/>
            <a:endCxn id="47" idx="0"/>
          </p:cNvCxnSpPr>
          <p:nvPr/>
        </p:nvCxnSpPr>
        <p:spPr>
          <a:xfrm rot="5400000">
            <a:off x="4191000" y="4953000"/>
            <a:ext cx="15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4"/>
            <a:endCxn id="46" idx="0"/>
          </p:cNvCxnSpPr>
          <p:nvPr/>
        </p:nvCxnSpPr>
        <p:spPr>
          <a:xfrm rot="16200000" flipH="1">
            <a:off x="914400" y="4876800"/>
            <a:ext cx="228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9" idx="4"/>
            <a:endCxn id="45" idx="0"/>
          </p:cNvCxnSpPr>
          <p:nvPr/>
        </p:nvCxnSpPr>
        <p:spPr>
          <a:xfrm rot="5400000">
            <a:off x="647700" y="4838700"/>
            <a:ext cx="228600" cy="3048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" idx="4"/>
            <a:endCxn id="39" idx="0"/>
          </p:cNvCxnSpPr>
          <p:nvPr/>
        </p:nvCxnSpPr>
        <p:spPr>
          <a:xfrm rot="5400000">
            <a:off x="1143000" y="3962400"/>
            <a:ext cx="228600" cy="6858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0"/>
            <a:endCxn id="6" idx="4"/>
          </p:cNvCxnSpPr>
          <p:nvPr/>
        </p:nvCxnSpPr>
        <p:spPr>
          <a:xfrm rot="16200000" flipV="1">
            <a:off x="3848100" y="4000500"/>
            <a:ext cx="228600" cy="609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8" idx="4"/>
            <a:endCxn id="43" idx="0"/>
          </p:cNvCxnSpPr>
          <p:nvPr/>
        </p:nvCxnSpPr>
        <p:spPr>
          <a:xfrm rot="16200000" flipH="1">
            <a:off x="2247900" y="4838700"/>
            <a:ext cx="228600" cy="3048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7" idx="4"/>
            <a:endCxn id="44" idx="0"/>
          </p:cNvCxnSpPr>
          <p:nvPr/>
        </p:nvCxnSpPr>
        <p:spPr>
          <a:xfrm rot="5400000">
            <a:off x="2971800" y="4876800"/>
            <a:ext cx="228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31"/>
          <p:cNvSpPr txBox="1">
            <a:spLocks noChangeArrowheads="1"/>
          </p:cNvSpPr>
          <p:nvPr/>
        </p:nvSpPr>
        <p:spPr bwMode="auto">
          <a:xfrm>
            <a:off x="5562600" y="5486400"/>
            <a:ext cx="1849352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Result not</a:t>
            </a:r>
            <a:r>
              <a:rPr lang="en-US" dirty="0" smtClean="0">
                <a:solidFill>
                  <a:srgbClr val="FF0000"/>
                </a:solidFill>
              </a:rPr>
              <a:t>UNI</a:t>
            </a:r>
            <a:r>
              <a:rPr lang="id-ID" dirty="0" smtClean="0">
                <a:solidFill>
                  <a:srgbClr val="FF0000"/>
                </a:solidFill>
              </a:rPr>
              <a:t>que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>
                <a:latin typeface="Tahoma" pitchFamily="34" charset="0"/>
              </a:rPr>
              <a:t>3</a:t>
            </a:r>
          </a:p>
        </p:txBody>
      </p:sp>
      <p:sp>
        <p:nvSpPr>
          <p:cNvPr id="81" name="Oval 13"/>
          <p:cNvSpPr>
            <a:spLocks noChangeArrowheads="1"/>
          </p:cNvSpPr>
          <p:nvPr/>
        </p:nvSpPr>
        <p:spPr bwMode="auto">
          <a:xfrm>
            <a:off x="914400" y="37338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4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82" name="Oval 13"/>
          <p:cNvSpPr>
            <a:spLocks noChangeArrowheads="1"/>
          </p:cNvSpPr>
          <p:nvPr/>
        </p:nvSpPr>
        <p:spPr bwMode="auto">
          <a:xfrm>
            <a:off x="1143000" y="44196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4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83" name="Oval 13"/>
          <p:cNvSpPr>
            <a:spLocks noChangeArrowheads="1"/>
          </p:cNvSpPr>
          <p:nvPr/>
        </p:nvSpPr>
        <p:spPr bwMode="auto">
          <a:xfrm>
            <a:off x="228600" y="44196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7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0" y="53340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7</a:t>
            </a:r>
            <a:endParaRPr lang="en-US" sz="1000" dirty="0">
              <a:latin typeface="Tahoma" pitchFamily="34" charset="0"/>
            </a:endParaRPr>
          </a:p>
        </p:txBody>
      </p: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1066800" y="5562600"/>
            <a:ext cx="457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Tahoma" pitchFamily="34" charset="0"/>
              </a:rPr>
              <a:t>7</a:t>
            </a:r>
            <a:endParaRPr lang="en-US" sz="1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 </a:t>
            </a:r>
            <a:r>
              <a:rPr lang="en-US" dirty="0" smtClean="0"/>
              <a:t>2 </a:t>
            </a:r>
            <a:r>
              <a:rPr lang="id-ID" dirty="0" smtClean="0"/>
              <a:t>Ordered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Given T</a:t>
            </a:r>
            <a:r>
              <a:rPr lang="en-US" dirty="0" err="1" smtClean="0"/>
              <a:t>ree</a:t>
            </a:r>
            <a:r>
              <a:rPr lang="id-ID" dirty="0" smtClean="0"/>
              <a:t> In Order : </a:t>
            </a:r>
            <a:r>
              <a:rPr lang="en-US" dirty="0" smtClean="0"/>
              <a:t>1</a:t>
            </a:r>
            <a:r>
              <a:rPr lang="id-ID" dirty="0" smtClean="0"/>
              <a:t>, </a:t>
            </a:r>
            <a:r>
              <a:rPr lang="en-US" dirty="0" smtClean="0"/>
              <a:t>2</a:t>
            </a:r>
            <a:r>
              <a:rPr lang="id-ID" dirty="0" smtClean="0"/>
              <a:t>, </a:t>
            </a:r>
            <a:r>
              <a:rPr lang="en-US" b="1" u="sng" dirty="0" smtClean="0"/>
              <a:t>3</a:t>
            </a:r>
            <a:r>
              <a:rPr lang="id-ID" dirty="0" smtClean="0"/>
              <a:t>, </a:t>
            </a:r>
            <a:r>
              <a:rPr lang="en-US" dirty="0" smtClean="0"/>
              <a:t>4, 5</a:t>
            </a:r>
            <a:r>
              <a:rPr lang="id-ID" dirty="0" smtClean="0"/>
              <a:t>, </a:t>
            </a:r>
            <a:r>
              <a:rPr lang="en-US" dirty="0" smtClean="0"/>
              <a:t>6</a:t>
            </a:r>
            <a:r>
              <a:rPr lang="id-ID" dirty="0" smtClean="0"/>
              <a:t>,</a:t>
            </a:r>
            <a:r>
              <a:rPr lang="en-US" dirty="0" smtClean="0"/>
              <a:t>7</a:t>
            </a:r>
          </a:p>
          <a:p>
            <a:pPr>
              <a:defRPr/>
            </a:pPr>
            <a:r>
              <a:rPr lang="id-ID" dirty="0" smtClean="0"/>
              <a:t>Question</a:t>
            </a:r>
            <a:r>
              <a:rPr lang="en-US" dirty="0" smtClean="0"/>
              <a:t>:</a:t>
            </a:r>
            <a:endParaRPr lang="en-US" dirty="0" smtClean="0"/>
          </a:p>
          <a:p>
            <a:pPr marL="914400" lvl="1" indent="-514350">
              <a:buFont typeface="Wingdings" pitchFamily="2" charset="2"/>
              <a:buAutoNum type="arabicPeriod"/>
              <a:defRPr/>
            </a:pPr>
            <a:r>
              <a:rPr lang="id-ID" dirty="0" smtClean="0"/>
              <a:t>Draw any Binary Tree in InOrder</a:t>
            </a:r>
            <a:endParaRPr lang="en-US" dirty="0" smtClean="0"/>
          </a:p>
          <a:p>
            <a:pPr marL="914400" lvl="1" indent="-514350">
              <a:buFont typeface="Wingdings" pitchFamily="2" charset="2"/>
              <a:buAutoNum type="arabicPeriod"/>
              <a:defRPr/>
            </a:pPr>
            <a:r>
              <a:rPr lang="id-ID" dirty="0" smtClean="0"/>
              <a:t>Write list in </a:t>
            </a:r>
            <a:r>
              <a:rPr lang="en-US" dirty="0" err="1" smtClean="0"/>
              <a:t>PostOrder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1911</Words>
  <Application>Microsoft Office PowerPoint</Application>
  <PresentationFormat>On-screen Show (4:3)</PresentationFormat>
  <Paragraphs>1014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Drawing Tree</vt:lpstr>
      <vt:lpstr>Any Tree</vt:lpstr>
      <vt:lpstr>BST</vt:lpstr>
      <vt:lpstr>Traversal Tree</vt:lpstr>
      <vt:lpstr>Drawing Any BTree</vt:lpstr>
      <vt:lpstr>Reading Tree Pictures</vt:lpstr>
      <vt:lpstr>Example 1 </vt:lpstr>
      <vt:lpstr>Answer 1</vt:lpstr>
      <vt:lpstr>Example 2 Ordered</vt:lpstr>
      <vt:lpstr>Answer 2</vt:lpstr>
      <vt:lpstr>Solution Drawing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Drawing tree from pre and inorder</vt:lpstr>
      <vt:lpstr>How about pre andpost</vt:lpstr>
      <vt:lpstr>Special case</vt:lpstr>
      <vt:lpstr>Special Case</vt:lpstr>
      <vt:lpstr>Special Case</vt:lpstr>
      <vt:lpstr>Special Case</vt:lpstr>
      <vt:lpstr>Special Case</vt:lpstr>
      <vt:lpstr>Special Case</vt:lpstr>
      <vt:lpstr>Special Case</vt:lpstr>
      <vt:lpstr>Special Case</vt:lpstr>
      <vt:lpstr>Special Case</vt:lpstr>
      <vt:lpstr>Another example</vt:lpstr>
      <vt:lpstr>In Order : 5, 10, 15, 20, 25, 30, 35, 40, 45, 50, 55 Post Order : 5, 15, 25, 20, 30, 10, 35, 50, 55, 45, 40 Step 1</vt:lpstr>
      <vt:lpstr>In Order : 5, 10, 15, 20, 25, 30, 35, 40, 45, 50, 55 Post Order : 5, 15, 25, 20, 30, 10, 35, 50, 55, 45, 40 Step 2</vt:lpstr>
      <vt:lpstr>In Order : 5, 10, 15, 20, 25, 30, 35, 40, 45, 50, 55 Post Order : 5, 15, 25, 20, 30, 10, 35, 50, 55, 45, 40 Step 3</vt:lpstr>
      <vt:lpstr>In Order : 5, 10, 15, 20, 25, 30, 35, 40, 45, 50, 55 Post Order : 5, 15, 25, 20, 30, 10, 35, 50, 55, 45, 40 Step 4</vt:lpstr>
      <vt:lpstr>In Order : 5, 10, 15, 20, 25, 30, 35, 40, 45, 50, 55 Post Order : 5, 15, 25, 20, 30, 10, 35, 50, 55, 45, 40 Step 5</vt:lpstr>
      <vt:lpstr>In Order : 5, 10, 15, 20, 25, 30, 35, 40, 45, 50, 55 Post Order : 5, 15, 25, 20, 30, 10, 35, 50, 55, 45, 40 Step 6</vt:lpstr>
      <vt:lpstr>In Order : 5, 10, 15, 20, 25, 30, 35, 40, 45, 50, 55 Post Order : 5, 15, 25, 20, 30, 10, 35, 50, 55, 45, 40 Step 7</vt:lpstr>
      <vt:lpstr>In Order : 5, 10, 15, 20, 25, 30, 35, 40, 45, 50, 55 Post Order : 5, 15, 25, 20, 30, 10, 35, 50, 55, 45, 40 Step 8</vt:lpstr>
      <vt:lpstr>In Order : 5, 10, 15, 20, 25, 30, 35, 40, 45, 50, 55 Post Order : 5, 15, 25, 20, 30, 10, 35, 50, 55, 45, 40 Step 9</vt:lpstr>
      <vt:lpstr>In Order : 5, 10, 15, 20, 25, 30, 35, 40, 45, 50, 55 Post Order : 5, 15, 25, 20, 30, 10, 35, 50, 55, 45, 40 Step 10</vt:lpstr>
      <vt:lpstr>What we’ve got so far 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Menggambar Tree</dc:title>
  <dc:creator>TOSHIBA</dc:creator>
  <cp:lastModifiedBy>TOSHIBA</cp:lastModifiedBy>
  <cp:revision>4</cp:revision>
  <dcterms:created xsi:type="dcterms:W3CDTF">2013-12-12T09:42:46Z</dcterms:created>
  <dcterms:modified xsi:type="dcterms:W3CDTF">2013-12-18T01:09:36Z</dcterms:modified>
</cp:coreProperties>
</file>