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6" r:id="rId8"/>
    <p:sldId id="267" r:id="rId9"/>
    <p:sldId id="269" r:id="rId10"/>
    <p:sldId id="261" r:id="rId11"/>
    <p:sldId id="262" r:id="rId12"/>
    <p:sldId id="270" r:id="rId13"/>
    <p:sldId id="271" r:id="rId14"/>
    <p:sldId id="263" r:id="rId15"/>
    <p:sldId id="272" r:id="rId16"/>
    <p:sldId id="282" r:id="rId17"/>
    <p:sldId id="283" r:id="rId18"/>
    <p:sldId id="284" r:id="rId19"/>
    <p:sldId id="285" r:id="rId20"/>
    <p:sldId id="264" r:id="rId21"/>
    <p:sldId id="273" r:id="rId22"/>
    <p:sldId id="274" r:id="rId23"/>
    <p:sldId id="275" r:id="rId24"/>
    <p:sldId id="280" r:id="rId25"/>
    <p:sldId id="276" r:id="rId26"/>
    <p:sldId id="278" r:id="rId27"/>
    <p:sldId id="277" r:id="rId28"/>
    <p:sldId id="279" r:id="rId2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E391-88B3-45AF-B178-7300770C9C66}" type="datetimeFigureOut">
              <a:rPr lang="id-ID" smtClean="0"/>
              <a:t>16/12/2016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24F8-0EAA-400C-A5BD-E3DEE2F218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1074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E391-88B3-45AF-B178-7300770C9C66}" type="datetimeFigureOut">
              <a:rPr lang="id-ID" smtClean="0"/>
              <a:t>16/12/2016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24F8-0EAA-400C-A5BD-E3DEE2F218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16006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E391-88B3-45AF-B178-7300770C9C66}" type="datetimeFigureOut">
              <a:rPr lang="id-ID" smtClean="0"/>
              <a:t>16/12/2016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24F8-0EAA-400C-A5BD-E3DEE2F218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02444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E391-88B3-45AF-B178-7300770C9C66}" type="datetimeFigureOut">
              <a:rPr lang="id-ID" smtClean="0"/>
              <a:t>16/12/2016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24F8-0EAA-400C-A5BD-E3DEE2F218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09968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E391-88B3-45AF-B178-7300770C9C66}" type="datetimeFigureOut">
              <a:rPr lang="id-ID" smtClean="0"/>
              <a:t>16/12/2016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24F8-0EAA-400C-A5BD-E3DEE2F218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08534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E391-88B3-45AF-B178-7300770C9C66}" type="datetimeFigureOut">
              <a:rPr lang="id-ID" smtClean="0"/>
              <a:t>16/12/2016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24F8-0EAA-400C-A5BD-E3DEE2F218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1928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E391-88B3-45AF-B178-7300770C9C66}" type="datetimeFigureOut">
              <a:rPr lang="id-ID" smtClean="0"/>
              <a:t>16/12/2016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24F8-0EAA-400C-A5BD-E3DEE2F218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8122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E391-88B3-45AF-B178-7300770C9C66}" type="datetimeFigureOut">
              <a:rPr lang="id-ID" smtClean="0"/>
              <a:t>16/12/2016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24F8-0EAA-400C-A5BD-E3DEE2F218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6752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E391-88B3-45AF-B178-7300770C9C66}" type="datetimeFigureOut">
              <a:rPr lang="id-ID" smtClean="0"/>
              <a:t>16/12/2016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24F8-0EAA-400C-A5BD-E3DEE2F218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8008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E391-88B3-45AF-B178-7300770C9C66}" type="datetimeFigureOut">
              <a:rPr lang="id-ID" smtClean="0"/>
              <a:t>16/12/2016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24F8-0EAA-400C-A5BD-E3DEE2F218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45849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E391-88B3-45AF-B178-7300770C9C66}" type="datetimeFigureOut">
              <a:rPr lang="id-ID" smtClean="0"/>
              <a:t>16/12/2016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24F8-0EAA-400C-A5BD-E3DEE2F218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0819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4E391-88B3-45AF-B178-7300770C9C66}" type="datetimeFigureOut">
              <a:rPr lang="id-ID" smtClean="0"/>
              <a:t>16/12/2016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724F8-0EAA-400C-A5BD-E3DEE2F218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5375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6000" b="1" dirty="0" smtClean="0"/>
              <a:t>E- BUSINESS SECURITY</a:t>
            </a:r>
            <a:endParaRPr lang="id-ID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4285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id-ID" sz="3600" b="1" dirty="0" smtClean="0"/>
              <a:t>4 Layer Manajemen Keamanan </a:t>
            </a:r>
            <a:r>
              <a:rPr lang="id-ID" sz="3600" b="1" i="1" dirty="0" smtClean="0"/>
              <a:t>E-Business</a:t>
            </a:r>
            <a:endParaRPr lang="id-ID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id-ID" sz="2800" dirty="0"/>
              <a:t>Adapun 4 (empat) layer pendekatan yang digunakan untuk menjabarkan proses perencanaan sebagai bagian dari tahapan manajemen keamanan pada </a:t>
            </a:r>
            <a:r>
              <a:rPr lang="id-ID" sz="2800" i="1" dirty="0" smtClean="0"/>
              <a:t>e-Business </a:t>
            </a:r>
            <a:r>
              <a:rPr lang="id-ID" sz="2800" dirty="0" smtClean="0"/>
              <a:t>:</a:t>
            </a:r>
            <a:endParaRPr lang="id-ID" sz="2800" dirty="0"/>
          </a:p>
          <a:p>
            <a:pPr lvl="1">
              <a:spcBef>
                <a:spcPts val="1200"/>
              </a:spcBef>
            </a:pPr>
            <a:r>
              <a:rPr lang="id-ID" b="1" dirty="0"/>
              <a:t>Pendekatan </a:t>
            </a:r>
            <a:r>
              <a:rPr lang="id-ID" b="1" i="1" dirty="0" smtClean="0"/>
              <a:t>Asset </a:t>
            </a:r>
            <a:r>
              <a:rPr lang="id-ID" b="1" i="1" dirty="0"/>
              <a:t>Identification</a:t>
            </a:r>
            <a:endParaRPr lang="id-ID" i="1" dirty="0"/>
          </a:p>
          <a:p>
            <a:pPr lvl="1">
              <a:spcBef>
                <a:spcPts val="1200"/>
              </a:spcBef>
            </a:pPr>
            <a:r>
              <a:rPr lang="id-ID" b="1" dirty="0" smtClean="0"/>
              <a:t>Pendekatan </a:t>
            </a:r>
            <a:r>
              <a:rPr lang="id-ID" b="1" i="1" dirty="0"/>
              <a:t>Risk Identification</a:t>
            </a:r>
            <a:endParaRPr lang="id-ID" i="1" dirty="0"/>
          </a:p>
          <a:p>
            <a:pPr lvl="1">
              <a:spcBef>
                <a:spcPts val="1200"/>
              </a:spcBef>
            </a:pPr>
            <a:r>
              <a:rPr lang="id-ID" b="1" dirty="0" smtClean="0"/>
              <a:t>Pendekatan </a:t>
            </a:r>
            <a:r>
              <a:rPr lang="id-ID" b="1" i="1" dirty="0"/>
              <a:t>Tool Identification</a:t>
            </a:r>
            <a:endParaRPr lang="id-ID" i="1" dirty="0"/>
          </a:p>
          <a:p>
            <a:pPr lvl="1">
              <a:spcBef>
                <a:spcPts val="1200"/>
              </a:spcBef>
            </a:pPr>
            <a:r>
              <a:rPr lang="id-ID" b="1" dirty="0" smtClean="0"/>
              <a:t>Pendekatan </a:t>
            </a:r>
            <a:r>
              <a:rPr lang="id-ID" b="1" i="1" dirty="0"/>
              <a:t>Action Planning</a:t>
            </a:r>
            <a:r>
              <a:rPr lang="id-ID" b="1" dirty="0"/>
              <a:t> 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2694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id-ID" sz="2800" b="1" dirty="0" smtClean="0"/>
              <a:t>Pendekatan </a:t>
            </a:r>
            <a:r>
              <a:rPr lang="id-ID" sz="2800" b="1" i="1" dirty="0" smtClean="0"/>
              <a:t>Asset </a:t>
            </a:r>
            <a:r>
              <a:rPr lang="id-ID" sz="2800" b="1" i="1" dirty="0"/>
              <a:t>Identification</a:t>
            </a:r>
            <a:endParaRPr lang="id-ID" sz="2800" i="1" dirty="0"/>
          </a:p>
          <a:p>
            <a:pPr lvl="1">
              <a:spcBef>
                <a:spcPts val="1200"/>
              </a:spcBef>
            </a:pPr>
            <a:r>
              <a:rPr lang="id-ID" sz="2400" dirty="0"/>
              <a:t>Dalam proses identifikasi keamanan, perlu didefinisikan aset berharga yang akan diamankan. </a:t>
            </a:r>
            <a:endParaRPr lang="id-ID" sz="2400" dirty="0" smtClean="0"/>
          </a:p>
          <a:p>
            <a:pPr lvl="1">
              <a:spcBef>
                <a:spcPts val="1200"/>
              </a:spcBef>
            </a:pPr>
            <a:r>
              <a:rPr lang="id-ID" sz="2400" dirty="0" smtClean="0"/>
              <a:t>Pada </a:t>
            </a:r>
            <a:r>
              <a:rPr lang="id-ID" sz="2400" i="1" dirty="0" smtClean="0"/>
              <a:t>e-Business,</a:t>
            </a:r>
            <a:r>
              <a:rPr lang="id-ID" sz="2400" dirty="0" smtClean="0"/>
              <a:t> </a:t>
            </a:r>
            <a:r>
              <a:rPr lang="id-ID" sz="2400" dirty="0"/>
              <a:t>aset yang dimaksud adalah </a:t>
            </a:r>
            <a:r>
              <a:rPr lang="id-ID" sz="2400" dirty="0" smtClean="0"/>
              <a:t>:</a:t>
            </a:r>
          </a:p>
          <a:p>
            <a:pPr lvl="2">
              <a:spcBef>
                <a:spcPts val="1200"/>
              </a:spcBef>
            </a:pPr>
            <a:r>
              <a:rPr lang="id-ID" sz="2000" dirty="0" smtClean="0"/>
              <a:t>data </a:t>
            </a:r>
            <a:r>
              <a:rPr lang="id-ID" sz="2000" dirty="0"/>
              <a:t>atau informasi yang tersimpan dalam database, </a:t>
            </a:r>
            <a:endParaRPr lang="id-ID" sz="2000" dirty="0" smtClean="0"/>
          </a:p>
          <a:p>
            <a:pPr lvl="2">
              <a:spcBef>
                <a:spcPts val="1200"/>
              </a:spcBef>
            </a:pPr>
            <a:r>
              <a:rPr lang="id-ID" sz="2000" dirty="0" smtClean="0"/>
              <a:t>infrastruktur </a:t>
            </a:r>
            <a:r>
              <a:rPr lang="id-ID" sz="2000" i="1" dirty="0"/>
              <a:t>hardware</a:t>
            </a:r>
            <a:r>
              <a:rPr lang="id-ID" sz="2000" dirty="0"/>
              <a:t> (server, router, dsb) pada pusat layanan </a:t>
            </a:r>
            <a:r>
              <a:rPr lang="id-ID" sz="2000" i="1" dirty="0"/>
              <a:t>e-Business</a:t>
            </a:r>
            <a:r>
              <a:rPr lang="id-ID" sz="2000" dirty="0"/>
              <a:t>  </a:t>
            </a:r>
            <a:endParaRPr lang="id-ID" sz="2000" dirty="0" smtClean="0"/>
          </a:p>
          <a:p>
            <a:pPr lvl="2">
              <a:spcBef>
                <a:spcPts val="1200"/>
              </a:spcBef>
            </a:pPr>
            <a:r>
              <a:rPr lang="id-ID" sz="2000" dirty="0" smtClean="0"/>
              <a:t>perangkat lunak </a:t>
            </a:r>
            <a:r>
              <a:rPr lang="id-ID" sz="2000" dirty="0"/>
              <a:t>sebagai antarmuka dalam mengakses layanan </a:t>
            </a:r>
            <a:r>
              <a:rPr lang="id-ID" sz="2000" i="1" dirty="0"/>
              <a:t>e-Business</a:t>
            </a:r>
            <a:r>
              <a:rPr lang="id-ID" sz="2000" dirty="0"/>
              <a:t>. 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3600" b="1" dirty="0" smtClean="0"/>
              <a:t>4 Layer Manajemen Keamanan </a:t>
            </a:r>
            <a:r>
              <a:rPr lang="id-ID" sz="3600" b="1" i="1" dirty="0" smtClean="0"/>
              <a:t>E-Business</a:t>
            </a:r>
            <a:endParaRPr lang="id-ID" sz="3600" b="1" i="1" dirty="0"/>
          </a:p>
        </p:txBody>
      </p:sp>
    </p:spTree>
    <p:extLst>
      <p:ext uri="{BB962C8B-B14F-4D97-AF65-F5344CB8AC3E}">
        <p14:creationId xmlns:p14="http://schemas.microsoft.com/office/powerpoint/2010/main" val="415856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5373216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id-ID" sz="2800" b="1" dirty="0" smtClean="0"/>
              <a:t>Pendekatan </a:t>
            </a:r>
            <a:r>
              <a:rPr lang="id-ID" sz="2800" b="1" i="1" dirty="0"/>
              <a:t>Risk Identification</a:t>
            </a:r>
            <a:endParaRPr lang="id-ID" sz="2800" i="1" dirty="0"/>
          </a:p>
          <a:p>
            <a:pPr lvl="1">
              <a:spcBef>
                <a:spcPts val="1200"/>
              </a:spcBef>
            </a:pPr>
            <a:r>
              <a:rPr lang="id-ID" sz="2400" dirty="0"/>
              <a:t>Untuk mempermudah mengidentifikasi resiko </a:t>
            </a:r>
            <a:r>
              <a:rPr lang="id-ID" sz="2400" dirty="0" smtClean="0"/>
              <a:t>dilihat </a:t>
            </a:r>
            <a:r>
              <a:rPr lang="id-ID" sz="2400" dirty="0"/>
              <a:t>dari aset berharga yang telah </a:t>
            </a:r>
            <a:r>
              <a:rPr lang="id-ID" sz="2400" dirty="0" smtClean="0"/>
              <a:t>didefinisikan</a:t>
            </a:r>
            <a:r>
              <a:rPr lang="id-ID" sz="2400" dirty="0"/>
              <a:t>, </a:t>
            </a:r>
            <a:r>
              <a:rPr lang="id-ID" sz="2400" dirty="0" smtClean="0"/>
              <a:t>kemudian menentukan </a:t>
            </a:r>
            <a:r>
              <a:rPr lang="id-ID" sz="2400" dirty="0"/>
              <a:t>resiko yang mungkin terjadi. </a:t>
            </a:r>
            <a:endParaRPr lang="id-ID" sz="2400" dirty="0" smtClean="0"/>
          </a:p>
          <a:p>
            <a:pPr lvl="1">
              <a:spcBef>
                <a:spcPts val="1200"/>
              </a:spcBef>
            </a:pPr>
            <a:r>
              <a:rPr lang="id-ID" sz="2400" dirty="0" smtClean="0"/>
              <a:t>Bila </a:t>
            </a:r>
            <a:r>
              <a:rPr lang="id-ID" sz="2400" dirty="0"/>
              <a:t>aset berupa </a:t>
            </a:r>
            <a:r>
              <a:rPr lang="id-ID" sz="2400" dirty="0">
                <a:solidFill>
                  <a:srgbClr val="C00000"/>
                </a:solidFill>
              </a:rPr>
              <a:t>data dan informasi</a:t>
            </a:r>
            <a:r>
              <a:rPr lang="id-ID" sz="2400" dirty="0"/>
              <a:t>, resiko yang mungkin terjadi adalah </a:t>
            </a:r>
            <a:r>
              <a:rPr lang="id-ID" sz="2400" dirty="0">
                <a:solidFill>
                  <a:srgbClr val="C00000"/>
                </a:solidFill>
              </a:rPr>
              <a:t>data rusak</a:t>
            </a:r>
            <a:r>
              <a:rPr lang="id-ID" sz="2400" dirty="0"/>
              <a:t>, </a:t>
            </a:r>
            <a:r>
              <a:rPr lang="id-ID" sz="2400" dirty="0">
                <a:solidFill>
                  <a:srgbClr val="C00000"/>
                </a:solidFill>
              </a:rPr>
              <a:t>data hilang</a:t>
            </a:r>
            <a:r>
              <a:rPr lang="id-ID" sz="2400" dirty="0"/>
              <a:t>, </a:t>
            </a:r>
            <a:r>
              <a:rPr lang="id-ID" sz="2400" dirty="0">
                <a:solidFill>
                  <a:srgbClr val="C00000"/>
                </a:solidFill>
              </a:rPr>
              <a:t>data dimodifikasi </a:t>
            </a:r>
            <a:r>
              <a:rPr lang="id-ID" sz="2400" dirty="0"/>
              <a:t>oleh pihak yang tidak berwenang dan sejenisnya. </a:t>
            </a:r>
          </a:p>
          <a:p>
            <a:pPr lvl="1">
              <a:spcBef>
                <a:spcPts val="1200"/>
              </a:spcBef>
            </a:pPr>
            <a:r>
              <a:rPr lang="id-ID" sz="2400" dirty="0"/>
              <a:t>Bila aset berupa </a:t>
            </a:r>
            <a:r>
              <a:rPr lang="id-ID" sz="2400" dirty="0">
                <a:solidFill>
                  <a:srgbClr val="C00000"/>
                </a:solidFill>
              </a:rPr>
              <a:t>perangkat keras</a:t>
            </a:r>
            <a:r>
              <a:rPr lang="id-ID" sz="2400" dirty="0"/>
              <a:t>, kemungkinan besar resiko </a:t>
            </a:r>
            <a:r>
              <a:rPr lang="id-ID" sz="2400" dirty="0" smtClean="0"/>
              <a:t>adalah </a:t>
            </a:r>
            <a:r>
              <a:rPr lang="id-ID" sz="2400" dirty="0"/>
              <a:t>perangkat </a:t>
            </a:r>
            <a:r>
              <a:rPr lang="id-ID" sz="2400" dirty="0">
                <a:solidFill>
                  <a:srgbClr val="C00000"/>
                </a:solidFill>
              </a:rPr>
              <a:t>hilang dicuri</a:t>
            </a:r>
            <a:r>
              <a:rPr lang="id-ID" sz="2400" dirty="0"/>
              <a:t>, perangkat mengalami </a:t>
            </a:r>
            <a:r>
              <a:rPr lang="id-ID" sz="2400" dirty="0">
                <a:solidFill>
                  <a:srgbClr val="C00000"/>
                </a:solidFill>
              </a:rPr>
              <a:t>kerusakan pada komponen elektronik </a:t>
            </a:r>
            <a:r>
              <a:rPr lang="id-ID" sz="2400" dirty="0"/>
              <a:t>dan </a:t>
            </a:r>
            <a:r>
              <a:rPr lang="id-ID" sz="2400" dirty="0">
                <a:solidFill>
                  <a:srgbClr val="C00000"/>
                </a:solidFill>
              </a:rPr>
              <a:t>salah konfigurasi </a:t>
            </a:r>
            <a:r>
              <a:rPr lang="id-ID" sz="2400" dirty="0"/>
              <a:t>pada perangkat yang mengakibatkan perangkat beroperasi tidak sebagaimana </a:t>
            </a:r>
            <a:r>
              <a:rPr lang="id-ID" sz="2400" dirty="0" smtClean="0"/>
              <a:t>mestinya</a:t>
            </a:r>
            <a:r>
              <a:rPr lang="id-ID" sz="2400" dirty="0"/>
              <a:t>. </a:t>
            </a:r>
          </a:p>
          <a:p>
            <a:pPr>
              <a:spcBef>
                <a:spcPts val="1200"/>
              </a:spcBef>
            </a:pPr>
            <a:endParaRPr lang="id-ID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3600" b="1" dirty="0" smtClean="0"/>
              <a:t>4 Layer Manajemen Keamanan </a:t>
            </a:r>
            <a:r>
              <a:rPr lang="id-ID" sz="3600" b="1" i="1" dirty="0" smtClean="0"/>
              <a:t>E-Business</a:t>
            </a:r>
            <a:endParaRPr lang="id-ID" sz="3600" b="1" i="1" dirty="0"/>
          </a:p>
        </p:txBody>
      </p:sp>
    </p:spTree>
    <p:extLst>
      <p:ext uri="{BB962C8B-B14F-4D97-AF65-F5344CB8AC3E}">
        <p14:creationId xmlns:p14="http://schemas.microsoft.com/office/powerpoint/2010/main" val="8511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id-ID" sz="2800" b="1" dirty="0" smtClean="0"/>
              <a:t>Pendekatan </a:t>
            </a:r>
            <a:r>
              <a:rPr lang="id-ID" sz="2800" b="1" i="1" dirty="0"/>
              <a:t>Risk </a:t>
            </a:r>
            <a:r>
              <a:rPr lang="id-ID" sz="2800" b="1" i="1" dirty="0" smtClean="0"/>
              <a:t>Identification </a:t>
            </a:r>
            <a:r>
              <a:rPr lang="id-ID" sz="2800" dirty="0" smtClean="0"/>
              <a:t>- lanjt</a:t>
            </a:r>
            <a:endParaRPr lang="id-ID" sz="2800" dirty="0"/>
          </a:p>
          <a:p>
            <a:pPr lvl="1">
              <a:spcBef>
                <a:spcPts val="1200"/>
              </a:spcBef>
            </a:pPr>
            <a:r>
              <a:rPr lang="id-ID" sz="2400" dirty="0" smtClean="0"/>
              <a:t>Bila </a:t>
            </a:r>
            <a:r>
              <a:rPr lang="id-ID" sz="2400" dirty="0"/>
              <a:t>aset adalah </a:t>
            </a:r>
            <a:r>
              <a:rPr lang="id-ID" sz="2400" dirty="0">
                <a:solidFill>
                  <a:srgbClr val="C00000"/>
                </a:solidFill>
              </a:rPr>
              <a:t>perangkat lunak </a:t>
            </a:r>
            <a:r>
              <a:rPr lang="id-ID" sz="2400" dirty="0" smtClean="0"/>
              <a:t>berupa </a:t>
            </a:r>
            <a:r>
              <a:rPr lang="id-ID" sz="2400" dirty="0"/>
              <a:t>halaman web, web service, driver dan sistem operasi, maka kemungkinan resiko </a:t>
            </a:r>
            <a:r>
              <a:rPr lang="id-ID" sz="2400" dirty="0" smtClean="0"/>
              <a:t>adalah </a:t>
            </a:r>
            <a:r>
              <a:rPr lang="id-ID" sz="2400" dirty="0" smtClean="0">
                <a:solidFill>
                  <a:srgbClr val="C00000"/>
                </a:solidFill>
              </a:rPr>
              <a:t>aplikasi</a:t>
            </a:r>
            <a:r>
              <a:rPr lang="id-ID" sz="2400" dirty="0" smtClean="0"/>
              <a:t> </a:t>
            </a:r>
            <a:r>
              <a:rPr lang="id-ID" sz="2400" dirty="0"/>
              <a:t>dalam </a:t>
            </a:r>
            <a:r>
              <a:rPr lang="id-ID" sz="2400" i="1" dirty="0"/>
              <a:t>e-Business</a:t>
            </a:r>
            <a:r>
              <a:rPr lang="id-ID" sz="2400" dirty="0"/>
              <a:t> </a:t>
            </a:r>
            <a:r>
              <a:rPr lang="id-ID" sz="2400" dirty="0" smtClean="0"/>
              <a:t>yang </a:t>
            </a:r>
            <a:r>
              <a:rPr lang="id-ID" sz="2400" dirty="0" smtClean="0">
                <a:solidFill>
                  <a:srgbClr val="C00000"/>
                </a:solidFill>
              </a:rPr>
              <a:t>mudah </a:t>
            </a:r>
            <a:r>
              <a:rPr lang="id-ID" sz="2400" dirty="0">
                <a:solidFill>
                  <a:srgbClr val="C00000"/>
                </a:solidFill>
              </a:rPr>
              <a:t>di eksploitasi</a:t>
            </a:r>
            <a:r>
              <a:rPr lang="id-ID" sz="2400" dirty="0"/>
              <a:t> </a:t>
            </a:r>
            <a:r>
              <a:rPr lang="id-ID" sz="2400" dirty="0" smtClean="0"/>
              <a:t>akibat </a:t>
            </a:r>
            <a:r>
              <a:rPr lang="id-ID" sz="2400" dirty="0"/>
              <a:t>kesalahan konfigurasi, celah keamanan dan bug yang belum di </a:t>
            </a:r>
            <a:r>
              <a:rPr lang="id-ID" sz="2400" i="1" dirty="0"/>
              <a:t>patch</a:t>
            </a:r>
            <a:r>
              <a:rPr lang="id-ID" sz="2400" dirty="0"/>
              <a:t> dan sejenisnya. </a:t>
            </a:r>
            <a:endParaRPr lang="id-ID" sz="2400" dirty="0" smtClean="0"/>
          </a:p>
          <a:p>
            <a:pPr lvl="1">
              <a:spcBef>
                <a:spcPts val="1200"/>
              </a:spcBef>
            </a:pPr>
            <a:r>
              <a:rPr lang="id-ID" sz="2400" dirty="0" smtClean="0"/>
              <a:t>Resiko </a:t>
            </a:r>
            <a:r>
              <a:rPr lang="id-ID" sz="2400" dirty="0"/>
              <a:t>lain adalah misalnya </a:t>
            </a:r>
            <a:r>
              <a:rPr lang="id-ID" sz="2400" dirty="0">
                <a:solidFill>
                  <a:srgbClr val="C00000"/>
                </a:solidFill>
              </a:rPr>
              <a:t>penggunaan hak akses yang tidak sesuai</a:t>
            </a:r>
            <a:r>
              <a:rPr lang="id-ID" sz="2400" dirty="0"/>
              <a:t>, pengaksesan </a:t>
            </a:r>
            <a:r>
              <a:rPr lang="id-ID" sz="2400" i="1" dirty="0"/>
              <a:t>resource</a:t>
            </a:r>
            <a:r>
              <a:rPr lang="id-ID" sz="2400" dirty="0"/>
              <a:t> </a:t>
            </a:r>
            <a:r>
              <a:rPr lang="id-ID" sz="2400" dirty="0" smtClean="0"/>
              <a:t>tanpa </a:t>
            </a:r>
            <a:r>
              <a:rPr lang="id-ID" sz="2400" dirty="0"/>
              <a:t>ijin yang jelas dan sebagainya.  </a:t>
            </a:r>
          </a:p>
          <a:p>
            <a:pPr marL="0" indent="0">
              <a:spcBef>
                <a:spcPts val="1200"/>
              </a:spcBef>
              <a:buNone/>
            </a:pPr>
            <a:endParaRPr lang="id-ID" sz="2800" dirty="0"/>
          </a:p>
          <a:p>
            <a:pPr>
              <a:spcBef>
                <a:spcPts val="1200"/>
              </a:spcBef>
            </a:pPr>
            <a:endParaRPr lang="id-ID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3600" b="1" dirty="0" smtClean="0"/>
              <a:t>4 Layer Manajemen Keamanan </a:t>
            </a:r>
            <a:r>
              <a:rPr lang="id-ID" sz="3600" b="1" i="1" dirty="0" smtClean="0"/>
              <a:t>E-Business</a:t>
            </a:r>
            <a:endParaRPr lang="id-ID" sz="3600" b="1" i="1" dirty="0"/>
          </a:p>
        </p:txBody>
      </p:sp>
    </p:spTree>
    <p:extLst>
      <p:ext uri="{BB962C8B-B14F-4D97-AF65-F5344CB8AC3E}">
        <p14:creationId xmlns:p14="http://schemas.microsoft.com/office/powerpoint/2010/main" val="273370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id-ID" sz="2800" b="1" dirty="0" smtClean="0"/>
              <a:t>Pendekatan </a:t>
            </a:r>
            <a:r>
              <a:rPr lang="id-ID" sz="2800" b="1" i="1" dirty="0"/>
              <a:t>Tool Identification</a:t>
            </a:r>
            <a:endParaRPr lang="id-ID" sz="2800" i="1" dirty="0"/>
          </a:p>
          <a:p>
            <a:pPr lvl="1">
              <a:spcBef>
                <a:spcPts val="1200"/>
              </a:spcBef>
            </a:pPr>
            <a:r>
              <a:rPr lang="id-ID" sz="2400" dirty="0"/>
              <a:t>Pendekatan yang ditawarkan sebelumnya akan lebih optimal lagi bila </a:t>
            </a:r>
            <a:r>
              <a:rPr lang="id-ID" sz="2400" i="1" dirty="0"/>
              <a:t>tool identification </a:t>
            </a:r>
            <a:r>
              <a:rPr lang="id-ID" sz="2400" dirty="0"/>
              <a:t>disertakan kedalamnya</a:t>
            </a:r>
            <a:r>
              <a:rPr lang="id-ID" sz="2400" dirty="0" smtClean="0"/>
              <a:t>.</a:t>
            </a:r>
          </a:p>
          <a:p>
            <a:pPr lvl="1">
              <a:spcBef>
                <a:spcPts val="1200"/>
              </a:spcBef>
            </a:pPr>
            <a:r>
              <a:rPr lang="id-ID" sz="2400" dirty="0" smtClean="0"/>
              <a:t>Tool </a:t>
            </a:r>
            <a:r>
              <a:rPr lang="id-ID" sz="2400" dirty="0"/>
              <a:t>atau alat, disadari sebagai bagian yang perlu di identifikasi. </a:t>
            </a:r>
            <a:endParaRPr lang="id-ID" sz="2400" dirty="0" smtClean="0"/>
          </a:p>
          <a:p>
            <a:pPr lvl="1">
              <a:spcBef>
                <a:spcPts val="1200"/>
              </a:spcBef>
            </a:pPr>
            <a:r>
              <a:rPr lang="id-ID" sz="2400" dirty="0" smtClean="0"/>
              <a:t>Alat </a:t>
            </a:r>
            <a:r>
              <a:rPr lang="id-ID" sz="2400" dirty="0"/>
              <a:t>yang dimaksud ini bukan termasuk aset yang perlu diamankan, melainkan “alat”  ini yang akan digunakan untuk mengamankan aset.</a:t>
            </a:r>
          </a:p>
          <a:p>
            <a:pPr>
              <a:spcBef>
                <a:spcPts val="1200"/>
              </a:spcBef>
            </a:pPr>
            <a:endParaRPr lang="id-ID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3600" smtClean="0"/>
              <a:t>4 Layer Manajemen Keamanan E Business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103234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id-ID" sz="2800" b="1" dirty="0" smtClean="0"/>
              <a:t>Pendekatan </a:t>
            </a:r>
            <a:r>
              <a:rPr lang="id-ID" sz="2800" b="1" i="1" dirty="0"/>
              <a:t>Action Planning </a:t>
            </a:r>
            <a:endParaRPr lang="id-ID" sz="2800" i="1" dirty="0"/>
          </a:p>
          <a:p>
            <a:pPr lvl="1">
              <a:spcBef>
                <a:spcPts val="1200"/>
              </a:spcBef>
            </a:pPr>
            <a:r>
              <a:rPr lang="id-ID" sz="2400" dirty="0" smtClean="0"/>
              <a:t>Masing-masing </a:t>
            </a:r>
            <a:r>
              <a:rPr lang="id-ID" sz="2400" dirty="0"/>
              <a:t>resiko dianalisa dan </a:t>
            </a:r>
            <a:r>
              <a:rPr lang="id-ID" sz="2400" dirty="0">
                <a:solidFill>
                  <a:srgbClr val="C00000"/>
                </a:solidFill>
              </a:rPr>
              <a:t>direncanakan tindakan pencegahannya</a:t>
            </a:r>
            <a:r>
              <a:rPr lang="id-ID" sz="2400" dirty="0" smtClean="0">
                <a:solidFill>
                  <a:srgbClr val="C00000"/>
                </a:solidFill>
              </a:rPr>
              <a:t>.</a:t>
            </a:r>
          </a:p>
          <a:p>
            <a:pPr lvl="1">
              <a:spcBef>
                <a:spcPts val="1200"/>
              </a:spcBef>
            </a:pPr>
            <a:r>
              <a:rPr lang="id-ID" sz="2400" dirty="0" smtClean="0"/>
              <a:t>Contoh, </a:t>
            </a:r>
            <a:r>
              <a:rPr lang="id-ID" sz="2400" dirty="0"/>
              <a:t>untuk mencegah resiko akses yang tidak sesuai terhadap </a:t>
            </a:r>
            <a:r>
              <a:rPr lang="id-ID" sz="2400" i="1" dirty="0"/>
              <a:t>resource</a:t>
            </a:r>
            <a:r>
              <a:rPr lang="id-ID" sz="2400" dirty="0"/>
              <a:t> atau aset </a:t>
            </a:r>
            <a:r>
              <a:rPr lang="id-ID" sz="2400" i="1" dirty="0"/>
              <a:t>e-Business</a:t>
            </a:r>
            <a:r>
              <a:rPr lang="id-ID" sz="2400" dirty="0"/>
              <a:t>, dapat dilakukan proses </a:t>
            </a:r>
            <a:r>
              <a:rPr lang="id-ID" sz="2400" dirty="0">
                <a:solidFill>
                  <a:srgbClr val="C00000"/>
                </a:solidFill>
              </a:rPr>
              <a:t>autentikasi</a:t>
            </a:r>
            <a:r>
              <a:rPr lang="id-ID" sz="2400" dirty="0"/>
              <a:t> jati diri </a:t>
            </a:r>
            <a:r>
              <a:rPr lang="id-ID" sz="2400" dirty="0" smtClean="0"/>
              <a:t>pengakses. </a:t>
            </a:r>
          </a:p>
          <a:p>
            <a:pPr lvl="1">
              <a:spcBef>
                <a:spcPts val="1200"/>
              </a:spcBef>
            </a:pPr>
            <a:r>
              <a:rPr lang="id-ID" sz="2400" dirty="0" smtClean="0"/>
              <a:t>Setiap tindakan </a:t>
            </a:r>
            <a:r>
              <a:rPr lang="id-ID" sz="2400" dirty="0"/>
              <a:t>yang direncanakan untuk dijalankan, </a:t>
            </a:r>
            <a:r>
              <a:rPr lang="id-ID" sz="2400" dirty="0" smtClean="0"/>
              <a:t>harus </a:t>
            </a:r>
            <a:r>
              <a:rPr lang="id-ID" sz="2400" dirty="0"/>
              <a:t>melalui tahap pengujian terlebih dahulu sehingga rencana yang disusun menjadi lebih matang untuk dilaksanakan dan peluang terjadinya kesalahan dalam penerapan rencana menjadi lebih sedikit karena </a:t>
            </a:r>
            <a:r>
              <a:rPr lang="id-ID" sz="2400" dirty="0" smtClean="0"/>
              <a:t>tiap </a:t>
            </a:r>
            <a:r>
              <a:rPr lang="id-ID" sz="2400" dirty="0"/>
              <a:t>rencana tindakan yang akan dilakukan  telah dibuktikan hasilnya.</a:t>
            </a:r>
          </a:p>
          <a:p>
            <a:pPr>
              <a:spcBef>
                <a:spcPts val="1200"/>
              </a:spcBef>
            </a:pPr>
            <a:endParaRPr lang="id-ID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3600" dirty="0" smtClean="0"/>
              <a:t>4 Layer Manajemen Keamanan E Business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96527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dirty="0" err="1" smtClean="0"/>
              <a:t>Resiko</a:t>
            </a:r>
            <a:r>
              <a:rPr lang="en-US" sz="4000" b="1" dirty="0" smtClean="0"/>
              <a:t> &amp; </a:t>
            </a:r>
            <a:r>
              <a:rPr lang="en-US" sz="4000" b="1" dirty="0" err="1" smtClean="0"/>
              <a:t>Sistem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Keamanan</a:t>
            </a:r>
            <a:endParaRPr lang="en-US" sz="4000" b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eaLnBrk="1" hangingPunct="1">
              <a:spcBef>
                <a:spcPts val="1200"/>
              </a:spcBef>
            </a:pPr>
            <a:r>
              <a:rPr lang="en-US" sz="2400" dirty="0" err="1" smtClean="0"/>
              <a:t>Resiko</a:t>
            </a:r>
            <a:r>
              <a:rPr lang="en-US" sz="2400" dirty="0" smtClean="0"/>
              <a:t>: “</a:t>
            </a:r>
            <a:r>
              <a:rPr lang="en-US" sz="2400" dirty="0" err="1" smtClean="0"/>
              <a:t>Sesuatu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faktor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CC3300"/>
                </a:solidFill>
              </a:rPr>
              <a:t>kemungkinan</a:t>
            </a:r>
            <a:r>
              <a:rPr lang="en-US" sz="2400" dirty="0" smtClean="0"/>
              <a:t> (</a:t>
            </a:r>
            <a:r>
              <a:rPr lang="en-US" sz="2400" i="1" dirty="0" smtClean="0"/>
              <a:t>likelihood</a:t>
            </a:r>
            <a:r>
              <a:rPr lang="en-US" sz="2400" dirty="0" smtClean="0"/>
              <a:t>),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CC3300"/>
                </a:solidFill>
              </a:rPr>
              <a:t>ancaman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CC3300"/>
                </a:solidFill>
              </a:rPr>
              <a:t>kelemahan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CC3300"/>
                </a:solidFill>
              </a:rPr>
              <a:t>dampak</a:t>
            </a:r>
            <a:r>
              <a:rPr lang="en-US" sz="2400" dirty="0" smtClean="0"/>
              <a:t> (</a:t>
            </a:r>
            <a:r>
              <a:rPr lang="en-US" sz="2400" i="1" dirty="0" smtClean="0"/>
              <a:t>impact</a:t>
            </a:r>
            <a:r>
              <a:rPr lang="en-US" sz="2400" dirty="0" smtClean="0"/>
              <a:t>) yang </a:t>
            </a:r>
            <a:r>
              <a:rPr lang="en-US" sz="2400" dirty="0" err="1" smtClean="0"/>
              <a:t>merugikan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”</a:t>
            </a:r>
          </a:p>
          <a:p>
            <a:pPr eaLnBrk="1" hangingPunct="1">
              <a:spcBef>
                <a:spcPts val="1200"/>
              </a:spcBef>
            </a:pP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keamanan</a:t>
            </a:r>
            <a:r>
              <a:rPr lang="en-US" sz="2400" dirty="0" smtClean="0"/>
              <a:t>: “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CC3300"/>
                </a:solidFill>
              </a:rPr>
              <a:t>tindakan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CC3300"/>
                </a:solidFill>
              </a:rPr>
              <a:t>aset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menjamin</a:t>
            </a:r>
            <a:r>
              <a:rPr lang="en-US" sz="2400" dirty="0" smtClean="0"/>
              <a:t> </a:t>
            </a:r>
            <a:r>
              <a:rPr lang="en-US" sz="2400" dirty="0" err="1" smtClean="0"/>
              <a:t>keamanan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810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Hazard risk</a:t>
            </a:r>
            <a:r>
              <a:rPr lang="en-US" dirty="0" smtClean="0"/>
              <a:t>: fire, flood, theft, etc.</a:t>
            </a:r>
          </a:p>
          <a:p>
            <a:pPr eaLnBrk="1" hangingPunct="1"/>
            <a:r>
              <a:rPr lang="en-US" i="1" dirty="0" smtClean="0"/>
              <a:t>Financial risk</a:t>
            </a:r>
            <a:r>
              <a:rPr lang="en-US" dirty="0" smtClean="0"/>
              <a:t>: price, credit, inflation, etc.</a:t>
            </a:r>
          </a:p>
          <a:p>
            <a:pPr eaLnBrk="1" hangingPunct="1"/>
            <a:r>
              <a:rPr lang="en-US" i="1" dirty="0" smtClean="0"/>
              <a:t>Strategic risk</a:t>
            </a:r>
            <a:r>
              <a:rPr lang="en-US" dirty="0" smtClean="0"/>
              <a:t>: competition, technological innovation, regulatory changes, brand image damage etc.</a:t>
            </a:r>
          </a:p>
          <a:p>
            <a:pPr eaLnBrk="1" hangingPunct="1"/>
            <a:r>
              <a:rPr lang="en-US" i="1" dirty="0" smtClean="0"/>
              <a:t>Operational risk</a:t>
            </a:r>
            <a:r>
              <a:rPr lang="en-US" dirty="0" smtClean="0"/>
              <a:t>: IT capability, business operations, security threat, </a:t>
            </a:r>
            <a:r>
              <a:rPr lang="en-US" dirty="0" err="1" smtClean="0"/>
              <a:t>etc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847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Resiko sebagai ‘fungsi’</a:t>
            </a:r>
          </a:p>
        </p:txBody>
      </p:sp>
      <p:sp>
        <p:nvSpPr>
          <p:cNvPr id="6147" name="Rectangle 10"/>
          <p:cNvSpPr>
            <a:spLocks noChangeArrowheads="1"/>
          </p:cNvSpPr>
          <p:nvPr/>
        </p:nvSpPr>
        <p:spPr bwMode="auto">
          <a:xfrm>
            <a:off x="457200" y="2849563"/>
            <a:ext cx="2286000" cy="533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FF00"/>
                </a:solidFill>
              </a:rPr>
              <a:t>Probability</a:t>
            </a:r>
          </a:p>
        </p:txBody>
      </p:sp>
      <p:sp>
        <p:nvSpPr>
          <p:cNvPr id="6148" name="Rectangle 11"/>
          <p:cNvSpPr>
            <a:spLocks noChangeArrowheads="1"/>
          </p:cNvSpPr>
          <p:nvPr/>
        </p:nvSpPr>
        <p:spPr bwMode="auto">
          <a:xfrm>
            <a:off x="3200400" y="2849563"/>
            <a:ext cx="2286000" cy="533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FF00"/>
                </a:solidFill>
              </a:rPr>
              <a:t>Frequency</a:t>
            </a:r>
          </a:p>
        </p:txBody>
      </p:sp>
      <p:sp>
        <p:nvSpPr>
          <p:cNvPr id="6149" name="Rectangle 12"/>
          <p:cNvSpPr>
            <a:spLocks noChangeArrowheads="1"/>
          </p:cNvSpPr>
          <p:nvPr/>
        </p:nvSpPr>
        <p:spPr bwMode="auto">
          <a:xfrm>
            <a:off x="5943600" y="2849563"/>
            <a:ext cx="2057400" cy="533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FF00"/>
                </a:solidFill>
              </a:rPr>
              <a:t>Impact</a:t>
            </a:r>
          </a:p>
        </p:txBody>
      </p:sp>
      <p:sp>
        <p:nvSpPr>
          <p:cNvPr id="6150" name="WordArt 13"/>
          <p:cNvSpPr>
            <a:spLocks noChangeArrowheads="1" noChangeShapeType="1" noTextEdit="1"/>
          </p:cNvSpPr>
          <p:nvPr/>
        </p:nvSpPr>
        <p:spPr bwMode="auto">
          <a:xfrm>
            <a:off x="457200" y="2011363"/>
            <a:ext cx="12192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RISK </a:t>
            </a:r>
          </a:p>
        </p:txBody>
      </p:sp>
      <p:sp>
        <p:nvSpPr>
          <p:cNvPr id="6151" name="Text Box 14"/>
          <p:cNvSpPr txBox="1">
            <a:spLocks noChangeArrowheads="1"/>
          </p:cNvSpPr>
          <p:nvPr/>
        </p:nvSpPr>
        <p:spPr bwMode="auto">
          <a:xfrm>
            <a:off x="1736725" y="1998663"/>
            <a:ext cx="4222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/>
              <a:t>=</a:t>
            </a:r>
          </a:p>
        </p:txBody>
      </p:sp>
      <p:sp>
        <p:nvSpPr>
          <p:cNvPr id="6152" name="Text Box 15"/>
          <p:cNvSpPr txBox="1">
            <a:spLocks noChangeArrowheads="1"/>
          </p:cNvSpPr>
          <p:nvPr/>
        </p:nvSpPr>
        <p:spPr bwMode="auto">
          <a:xfrm>
            <a:off x="2819400" y="2849563"/>
            <a:ext cx="387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/>
              <a:t>x</a:t>
            </a:r>
          </a:p>
        </p:txBody>
      </p:sp>
      <p:sp>
        <p:nvSpPr>
          <p:cNvPr id="6153" name="Text Box 16"/>
          <p:cNvSpPr txBox="1">
            <a:spLocks noChangeArrowheads="1"/>
          </p:cNvSpPr>
          <p:nvPr/>
        </p:nvSpPr>
        <p:spPr bwMode="auto">
          <a:xfrm>
            <a:off x="5562600" y="2849563"/>
            <a:ext cx="387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/>
              <a:t>x</a:t>
            </a:r>
          </a:p>
        </p:txBody>
      </p:sp>
      <p:sp>
        <p:nvSpPr>
          <p:cNvPr id="6154" name="WordArt 17"/>
          <p:cNvSpPr>
            <a:spLocks noChangeArrowheads="1" noChangeShapeType="1" noTextEdit="1"/>
          </p:cNvSpPr>
          <p:nvPr/>
        </p:nvSpPr>
        <p:spPr bwMode="auto">
          <a:xfrm>
            <a:off x="457200" y="4221163"/>
            <a:ext cx="12192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19050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9933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RISK </a:t>
            </a:r>
          </a:p>
        </p:txBody>
      </p:sp>
      <p:sp>
        <p:nvSpPr>
          <p:cNvPr id="6155" name="Rectangle 18"/>
          <p:cNvSpPr>
            <a:spLocks noChangeArrowheads="1"/>
          </p:cNvSpPr>
          <p:nvPr/>
        </p:nvSpPr>
        <p:spPr bwMode="auto">
          <a:xfrm>
            <a:off x="457200" y="5059363"/>
            <a:ext cx="2286000" cy="533400"/>
          </a:xfrm>
          <a:prstGeom prst="rect">
            <a:avLst/>
          </a:prstGeom>
          <a:solidFill>
            <a:srgbClr val="CC9900"/>
          </a:solidFill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A50021"/>
                </a:solidFill>
              </a:rPr>
              <a:t>Threats</a:t>
            </a:r>
          </a:p>
        </p:txBody>
      </p:sp>
      <p:sp>
        <p:nvSpPr>
          <p:cNvPr id="6156" name="Rectangle 19"/>
          <p:cNvSpPr>
            <a:spLocks noChangeArrowheads="1"/>
          </p:cNvSpPr>
          <p:nvPr/>
        </p:nvSpPr>
        <p:spPr bwMode="auto">
          <a:xfrm>
            <a:off x="3352800" y="5059363"/>
            <a:ext cx="2286000" cy="533400"/>
          </a:xfrm>
          <a:prstGeom prst="rect">
            <a:avLst/>
          </a:prstGeom>
          <a:solidFill>
            <a:srgbClr val="CC9900"/>
          </a:solidFill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800" dirty="0">
                <a:solidFill>
                  <a:srgbClr val="A50021"/>
                </a:solidFill>
              </a:rPr>
              <a:t>Vulnerability</a:t>
            </a:r>
          </a:p>
        </p:txBody>
      </p:sp>
      <p:sp>
        <p:nvSpPr>
          <p:cNvPr id="6157" name="Rectangle 20"/>
          <p:cNvSpPr>
            <a:spLocks noChangeArrowheads="1"/>
          </p:cNvSpPr>
          <p:nvPr/>
        </p:nvSpPr>
        <p:spPr bwMode="auto">
          <a:xfrm>
            <a:off x="6172200" y="5059363"/>
            <a:ext cx="2286000" cy="533400"/>
          </a:xfrm>
          <a:prstGeom prst="rect">
            <a:avLst/>
          </a:prstGeom>
          <a:solidFill>
            <a:srgbClr val="CC9900"/>
          </a:solidFill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A50021"/>
                </a:solidFill>
              </a:rPr>
              <a:t>Asset value</a:t>
            </a:r>
          </a:p>
        </p:txBody>
      </p:sp>
      <p:sp>
        <p:nvSpPr>
          <p:cNvPr id="6158" name="Text Box 22"/>
          <p:cNvSpPr txBox="1">
            <a:spLocks noChangeArrowheads="1"/>
          </p:cNvSpPr>
          <p:nvPr/>
        </p:nvSpPr>
        <p:spPr bwMode="auto">
          <a:xfrm>
            <a:off x="2895600" y="5059363"/>
            <a:ext cx="4222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/>
              <a:t>+</a:t>
            </a:r>
          </a:p>
        </p:txBody>
      </p:sp>
      <p:sp>
        <p:nvSpPr>
          <p:cNvPr id="6159" name="Text Box 23"/>
          <p:cNvSpPr txBox="1">
            <a:spLocks noChangeArrowheads="1"/>
          </p:cNvSpPr>
          <p:nvPr/>
        </p:nvSpPr>
        <p:spPr bwMode="auto">
          <a:xfrm>
            <a:off x="5715000" y="5059363"/>
            <a:ext cx="4222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80364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b="1" dirty="0" err="1" smtClean="0"/>
              <a:t>Klasifikasi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Ancaman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Dikaitkan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Dengan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Informasi</a:t>
            </a:r>
            <a:r>
              <a:rPr lang="en-US" sz="4000" b="1" dirty="0" smtClean="0"/>
              <a:t> Dan Data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7483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i="1" smtClean="0"/>
              <a:t>Loss of confidentiality of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Informasi diperlihatkan kepada pihak yang tidak berhak untuk melihatnya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i="1" smtClean="0"/>
              <a:t>Loss of integrity of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Informasi tidak lengkap, tidak sesuai aslinya, atau telah dimodifikasi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i="1" smtClean="0"/>
              <a:t>Loss of availability of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Informasi tidak tersedia saat dibutuhkan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i="1" smtClean="0"/>
              <a:t>Loss of authentication of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Informasi tidak benar atau tidak sesuai fakta atau sumbernya tidak jelas</a:t>
            </a:r>
          </a:p>
        </p:txBody>
      </p:sp>
    </p:spTree>
    <p:extLst>
      <p:ext uri="{BB962C8B-B14F-4D97-AF65-F5344CB8AC3E}">
        <p14:creationId xmlns:p14="http://schemas.microsoft.com/office/powerpoint/2010/main" val="325544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id-ID" b="1" i="1" dirty="0" smtClean="0"/>
              <a:t>Electronic Business</a:t>
            </a:r>
            <a:endParaRPr lang="id-ID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06916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id-ID" sz="2800" b="1" i="1" dirty="0"/>
              <a:t>Electronic business</a:t>
            </a:r>
            <a:r>
              <a:rPr lang="id-ID" sz="2800" dirty="0"/>
              <a:t> adalah aktivitas yang berkaitan secara langsung maupun tidak langsung dengan </a:t>
            </a:r>
            <a:r>
              <a:rPr lang="id-ID" sz="2800" dirty="0">
                <a:solidFill>
                  <a:srgbClr val="C00000"/>
                </a:solidFill>
              </a:rPr>
              <a:t>proses pertukaran </a:t>
            </a:r>
            <a:r>
              <a:rPr lang="id-ID" sz="2800" dirty="0"/>
              <a:t>barang dan/atau jasa dengan memanfaatkan </a:t>
            </a:r>
            <a:r>
              <a:rPr lang="id-ID" sz="2800" dirty="0">
                <a:solidFill>
                  <a:srgbClr val="C00000"/>
                </a:solidFill>
              </a:rPr>
              <a:t>internet</a:t>
            </a:r>
            <a:r>
              <a:rPr lang="id-ID" sz="2800" dirty="0"/>
              <a:t> sebagai media komunikasi dan </a:t>
            </a:r>
            <a:r>
              <a:rPr lang="id-ID" sz="2800" dirty="0" smtClean="0"/>
              <a:t>transaksi</a:t>
            </a:r>
          </a:p>
          <a:p>
            <a:pPr>
              <a:spcBef>
                <a:spcPts val="1200"/>
              </a:spcBef>
            </a:pPr>
            <a:r>
              <a:rPr lang="id-ID" sz="2800" dirty="0" smtClean="0"/>
              <a:t>Aplikasi teknologi </a:t>
            </a:r>
            <a:r>
              <a:rPr lang="id-ID" sz="2800" dirty="0"/>
              <a:t>internet yang merambah dunia bisnis internal, melingkupi sistem</a:t>
            </a:r>
            <a:r>
              <a:rPr lang="id-ID" sz="2800" dirty="0" smtClean="0"/>
              <a:t>, </a:t>
            </a:r>
            <a:r>
              <a:rPr lang="id-ID" sz="2800" dirty="0">
                <a:solidFill>
                  <a:srgbClr val="C00000"/>
                </a:solidFill>
              </a:rPr>
              <a:t>pengembangan produk</a:t>
            </a:r>
            <a:r>
              <a:rPr lang="id-ID" sz="2800" dirty="0"/>
              <a:t>, dan </a:t>
            </a:r>
            <a:r>
              <a:rPr lang="id-ID" sz="2800" dirty="0">
                <a:solidFill>
                  <a:srgbClr val="C00000"/>
                </a:solidFill>
              </a:rPr>
              <a:t>pengembangan usaha</a:t>
            </a:r>
            <a:r>
              <a:rPr lang="id-ID" sz="2800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id-ID" sz="2800" dirty="0" smtClean="0"/>
              <a:t>Secara </a:t>
            </a:r>
            <a:r>
              <a:rPr lang="id-ID" sz="2800" dirty="0"/>
              <a:t>luas sebagai proses bisnis yang bergantung pada sebuah </a:t>
            </a:r>
            <a:r>
              <a:rPr lang="id-ID" sz="2800" dirty="0">
                <a:solidFill>
                  <a:srgbClr val="C00000"/>
                </a:solidFill>
              </a:rPr>
              <a:t>sistem terotomatisasi</a:t>
            </a:r>
            <a:r>
              <a:rPr lang="id-ID" sz="2800" dirty="0" smtClean="0"/>
              <a:t>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6355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id-ID" sz="4000" b="1" i="1" dirty="0" smtClean="0"/>
              <a:t>Secure Electronic Commerce</a:t>
            </a:r>
            <a:endParaRPr lang="id-ID" sz="4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id-ID" sz="2800" dirty="0" smtClean="0"/>
              <a:t>Adalah </a:t>
            </a:r>
            <a:r>
              <a:rPr lang="id-ID" sz="2800" i="1" dirty="0" smtClean="0"/>
              <a:t>E </a:t>
            </a:r>
            <a:r>
              <a:rPr lang="id-ID" sz="2800" i="1" dirty="0"/>
              <a:t>Commerce </a:t>
            </a:r>
            <a:r>
              <a:rPr lang="id-ID" sz="2800" dirty="0"/>
              <a:t>yang menggunakan prosedur sistem keamanan dan teknik untuk menghadapi resiko yang terjadi. </a:t>
            </a:r>
            <a:endParaRPr lang="id-ID" sz="2800" dirty="0" smtClean="0"/>
          </a:p>
          <a:p>
            <a:pPr>
              <a:spcBef>
                <a:spcPts val="1200"/>
              </a:spcBef>
            </a:pPr>
            <a:r>
              <a:rPr lang="id-ID" sz="2800" dirty="0" smtClean="0"/>
              <a:t>Fungsi-fungsi </a:t>
            </a:r>
            <a:r>
              <a:rPr lang="id-ID" sz="2800" dirty="0"/>
              <a:t>umumnya antara lain:</a:t>
            </a:r>
            <a:br>
              <a:rPr lang="id-ID" sz="2800" dirty="0"/>
            </a:br>
            <a:r>
              <a:rPr lang="id-ID" sz="2800" dirty="0"/>
              <a:t>  - </a:t>
            </a:r>
            <a:r>
              <a:rPr lang="id-ID" sz="2800" i="1" dirty="0"/>
              <a:t>Authentication</a:t>
            </a:r>
            <a:r>
              <a:rPr lang="id-ID" sz="2800" dirty="0"/>
              <a:t> (Pembuktian keaslian)</a:t>
            </a:r>
            <a:br>
              <a:rPr lang="id-ID" sz="2800" dirty="0"/>
            </a:br>
            <a:r>
              <a:rPr lang="id-ID" sz="2800" dirty="0"/>
              <a:t>  - </a:t>
            </a:r>
            <a:r>
              <a:rPr lang="id-ID" sz="2800" i="1" dirty="0"/>
              <a:t>Confidentiality</a:t>
            </a:r>
            <a:r>
              <a:rPr lang="id-ID" sz="2800" dirty="0"/>
              <a:t> (kerahasiaan)</a:t>
            </a:r>
            <a:br>
              <a:rPr lang="id-ID" sz="2800" dirty="0"/>
            </a:br>
            <a:r>
              <a:rPr lang="id-ID" sz="2800" dirty="0"/>
              <a:t>  - </a:t>
            </a:r>
            <a:r>
              <a:rPr lang="id-ID" sz="2800" i="1" dirty="0"/>
              <a:t>Data integrity </a:t>
            </a:r>
            <a:r>
              <a:rPr lang="id-ID" sz="2800" dirty="0"/>
              <a:t>(integritas </a:t>
            </a:r>
            <a:r>
              <a:rPr lang="id-ID" sz="2800" dirty="0" smtClean="0"/>
              <a:t>data)</a:t>
            </a:r>
            <a:endParaRPr lang="id-ID" sz="2800" dirty="0"/>
          </a:p>
          <a:p>
            <a:pPr>
              <a:spcBef>
                <a:spcPts val="1200"/>
              </a:spcBef>
            </a:pPr>
            <a:r>
              <a:rPr lang="id-ID" sz="2800" dirty="0" smtClean="0"/>
              <a:t>Biasanya  diimplementasikan </a:t>
            </a:r>
            <a:r>
              <a:rPr lang="id-ID" sz="2800" dirty="0"/>
              <a:t>dengan menggunakan teknologi kriptografi seperti enkripsi dan </a:t>
            </a:r>
            <a:r>
              <a:rPr lang="id-ID" sz="2800" i="1" dirty="0"/>
              <a:t>digital signature</a:t>
            </a:r>
            <a:r>
              <a:rPr lang="id-ID" sz="2800" dirty="0" smtClean="0"/>
              <a:t>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2092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id-ID" sz="4000" b="1" i="1" dirty="0" smtClean="0"/>
              <a:t>Secure Electronic Commerce</a:t>
            </a:r>
            <a:endParaRPr lang="id-ID" sz="4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id-ID" i="1" dirty="0" smtClean="0"/>
              <a:t>Security </a:t>
            </a:r>
            <a:r>
              <a:rPr lang="id-ID" i="1" dirty="0"/>
              <a:t>service safe guards</a:t>
            </a:r>
            <a:r>
              <a:rPr lang="id-ID" dirty="0" smtClean="0"/>
              <a:t>:</a:t>
            </a:r>
          </a:p>
          <a:p>
            <a:pPr>
              <a:spcBef>
                <a:spcPts val="1200"/>
              </a:spcBef>
            </a:pPr>
            <a:r>
              <a:rPr lang="id-ID" sz="2800" b="1" i="1" dirty="0" smtClean="0">
                <a:solidFill>
                  <a:schemeClr val="tx2"/>
                </a:solidFill>
              </a:rPr>
              <a:t>Authentication </a:t>
            </a:r>
            <a:r>
              <a:rPr lang="id-ID" sz="2800" b="1" i="1" dirty="0">
                <a:solidFill>
                  <a:schemeClr val="tx2"/>
                </a:solidFill>
              </a:rPr>
              <a:t>Service</a:t>
            </a:r>
            <a:r>
              <a:rPr lang="id-ID" sz="2800" dirty="0"/>
              <a:t>: memberikan kepastian identitas pengguna</a:t>
            </a:r>
            <a:r>
              <a:rPr lang="id-ID" sz="2800" dirty="0" smtClean="0"/>
              <a:t>.</a:t>
            </a:r>
          </a:p>
          <a:p>
            <a:pPr lvl="1">
              <a:spcBef>
                <a:spcPts val="1200"/>
              </a:spcBef>
            </a:pPr>
            <a:r>
              <a:rPr lang="id-ID" sz="2400" i="1" dirty="0" smtClean="0"/>
              <a:t>Entity Authentication</a:t>
            </a:r>
            <a:r>
              <a:rPr lang="id-ID" sz="2400" dirty="0" smtClean="0"/>
              <a:t>:  contohnya </a:t>
            </a:r>
            <a:r>
              <a:rPr lang="id-ID" sz="2400" dirty="0"/>
              <a:t>password</a:t>
            </a:r>
            <a:r>
              <a:rPr lang="id-ID" sz="2400" dirty="0" smtClean="0"/>
              <a:t>.</a:t>
            </a:r>
          </a:p>
          <a:p>
            <a:pPr lvl="1">
              <a:spcBef>
                <a:spcPts val="1200"/>
              </a:spcBef>
            </a:pPr>
            <a:r>
              <a:rPr lang="id-ID" sz="2400" i="1" dirty="0" smtClean="0"/>
              <a:t>Data Origin Authentication</a:t>
            </a:r>
            <a:r>
              <a:rPr lang="id-ID" sz="2400" dirty="0" smtClean="0"/>
              <a:t>: </a:t>
            </a:r>
            <a:r>
              <a:rPr lang="id-ID" sz="2400" dirty="0"/>
              <a:t>membuktikan sah tidaknya identitas dalam bentuk pesan tertulis</a:t>
            </a:r>
            <a:r>
              <a:rPr lang="id-ID" sz="2400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id-ID" sz="2800" b="1" i="1" dirty="0" smtClean="0">
                <a:solidFill>
                  <a:schemeClr val="tx2"/>
                </a:solidFill>
              </a:rPr>
              <a:t>Access </a:t>
            </a:r>
            <a:r>
              <a:rPr lang="id-ID" sz="2800" b="1" i="1" dirty="0">
                <a:solidFill>
                  <a:schemeClr val="tx2"/>
                </a:solidFill>
              </a:rPr>
              <a:t>Control Services</a:t>
            </a:r>
            <a:r>
              <a:rPr lang="id-ID" sz="2800" dirty="0"/>
              <a:t>: melindungi semua fasilitas dan sumber-sumber yang ada dari akses-akses yang tidak berhak</a:t>
            </a:r>
            <a:r>
              <a:rPr lang="id-ID" sz="2800" dirty="0" smtClean="0"/>
              <a:t>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91796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id-ID" sz="4000" i="1" dirty="0" smtClean="0"/>
              <a:t>Secure Electronic Commerce</a:t>
            </a:r>
            <a:endParaRPr lang="id-ID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0912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id-ID" sz="3000" b="1" i="1" dirty="0" smtClean="0"/>
              <a:t>Security </a:t>
            </a:r>
            <a:r>
              <a:rPr lang="id-ID" sz="3000" b="1" i="1" dirty="0"/>
              <a:t>service safe </a:t>
            </a:r>
            <a:r>
              <a:rPr lang="id-ID" sz="3000" b="1" i="1" dirty="0" smtClean="0"/>
              <a:t>guards </a:t>
            </a:r>
            <a:r>
              <a:rPr lang="id-ID" sz="3000" dirty="0" smtClean="0"/>
              <a:t>–lanjt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id-ID" sz="2600" b="1" i="1" dirty="0" smtClean="0">
                <a:solidFill>
                  <a:schemeClr val="tx2"/>
                </a:solidFill>
              </a:rPr>
              <a:t>Confidentiality </a:t>
            </a:r>
            <a:r>
              <a:rPr lang="id-ID" sz="2600" b="1" i="1" dirty="0">
                <a:solidFill>
                  <a:schemeClr val="tx2"/>
                </a:solidFill>
              </a:rPr>
              <a:t>Service</a:t>
            </a:r>
            <a:r>
              <a:rPr lang="id-ID" sz="2600" dirty="0"/>
              <a:t>: memberikan perlindungan terhadap informasi yang berusaha disingkap oleh orang lain yang tidak berhak.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id-ID" sz="2600" b="1" i="1" dirty="0" smtClean="0">
                <a:solidFill>
                  <a:schemeClr val="tx2"/>
                </a:solidFill>
              </a:rPr>
              <a:t>Data </a:t>
            </a:r>
            <a:r>
              <a:rPr lang="id-ID" sz="2600" b="1" i="1" dirty="0">
                <a:solidFill>
                  <a:schemeClr val="tx2"/>
                </a:solidFill>
              </a:rPr>
              <a:t>Integrity </a:t>
            </a:r>
            <a:r>
              <a:rPr lang="id-ID" sz="2600" b="1" i="1" dirty="0" smtClean="0">
                <a:solidFill>
                  <a:schemeClr val="tx2"/>
                </a:solidFill>
              </a:rPr>
              <a:t>Service</a:t>
            </a:r>
            <a:r>
              <a:rPr lang="id-ID" sz="2600" dirty="0"/>
              <a:t>: perlindungan terhadap ancaman yang dapat mengubah data item seandainya ini terjadi di dalam lingkungan </a:t>
            </a:r>
            <a:r>
              <a:rPr lang="id-ID" sz="2600" i="1" dirty="0"/>
              <a:t>security policy.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id-ID" sz="2600" b="1" i="1" dirty="0" smtClean="0">
                <a:solidFill>
                  <a:schemeClr val="tx2"/>
                </a:solidFill>
              </a:rPr>
              <a:t>Non-Repudiation </a:t>
            </a:r>
            <a:r>
              <a:rPr lang="id-ID" sz="2600" b="1" i="1" dirty="0">
                <a:solidFill>
                  <a:schemeClr val="tx2"/>
                </a:solidFill>
              </a:rPr>
              <a:t>Service</a:t>
            </a:r>
            <a:r>
              <a:rPr lang="id-ID" sz="2600" dirty="0"/>
              <a:t>: melindungi user melawan ancaman yang berasal dari user berhak lainnya seperti kesalahan penolakan ketika transaksi atau komunikasi sedang </a:t>
            </a:r>
            <a:r>
              <a:rPr lang="id-ID" sz="2600" dirty="0" smtClean="0"/>
              <a:t>terjadi</a:t>
            </a:r>
            <a:endParaRPr lang="id-ID" sz="2600" dirty="0"/>
          </a:p>
        </p:txBody>
      </p:sp>
    </p:spTree>
    <p:extLst>
      <p:ext uri="{BB962C8B-B14F-4D97-AF65-F5344CB8AC3E}">
        <p14:creationId xmlns:p14="http://schemas.microsoft.com/office/powerpoint/2010/main" val="286496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Google Web Security </a:t>
            </a:r>
            <a:r>
              <a:rPr lang="en-US" b="1" dirty="0" err="1" smtClean="0"/>
              <a:t>Untuk</a:t>
            </a:r>
            <a:r>
              <a:rPr lang="en-US" b="1" dirty="0" smtClean="0"/>
              <a:t> Perusahaan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Google </a:t>
            </a:r>
            <a:r>
              <a:rPr lang="en-US" sz="2800" dirty="0"/>
              <a:t>Web Security </a:t>
            </a:r>
            <a:r>
              <a:rPr lang="en-US" sz="2800" dirty="0" err="1"/>
              <a:t>untuk</a:t>
            </a:r>
            <a:r>
              <a:rPr lang="en-US" sz="2800" dirty="0"/>
              <a:t> Perusahaan </a:t>
            </a:r>
            <a:r>
              <a:rPr lang="en-US" sz="2800" dirty="0" err="1" smtClean="0"/>
              <a:t>menyediakan</a:t>
            </a:r>
            <a:r>
              <a:rPr lang="id-ID" sz="2800" dirty="0" smtClean="0"/>
              <a:t> gateway </a:t>
            </a:r>
            <a:r>
              <a:rPr lang="id-ID" sz="2800" dirty="0"/>
              <a:t>aman sesuai permintaan bagi perusahaan yang ingin melindungi diri </a:t>
            </a:r>
            <a:r>
              <a:rPr lang="id-ID" sz="2800" dirty="0" smtClean="0"/>
              <a:t>dari serangan </a:t>
            </a:r>
            <a:r>
              <a:rPr lang="id-ID" sz="2800" dirty="0"/>
              <a:t>berbasis Web. </a:t>
            </a:r>
          </a:p>
          <a:p>
            <a:r>
              <a:rPr lang="en-US" sz="2800" dirty="0" err="1" smtClean="0"/>
              <a:t>Layanan</a:t>
            </a:r>
            <a:r>
              <a:rPr lang="en-US" sz="2800" dirty="0" smtClean="0"/>
              <a:t> Google </a:t>
            </a:r>
            <a:r>
              <a:rPr lang="en-US" sz="2800" dirty="0"/>
              <a:t>Security and Compliance, </a:t>
            </a:r>
            <a:r>
              <a:rPr lang="id-ID" sz="2800" dirty="0" smtClean="0"/>
              <a:t> </a:t>
            </a:r>
            <a:r>
              <a:rPr lang="id-ID" sz="2800" dirty="0"/>
              <a:t>melindungi semua komunikasi elektronik (email dan Web) dan </a:t>
            </a:r>
            <a:r>
              <a:rPr lang="id-ID" sz="2800" dirty="0" smtClean="0"/>
              <a:t>mengelola </a:t>
            </a:r>
            <a:r>
              <a:rPr lang="fi-FI" sz="2800" dirty="0" smtClean="0"/>
              <a:t>kebijakan </a:t>
            </a:r>
            <a:r>
              <a:rPr lang="fi-FI" sz="2800" dirty="0"/>
              <a:t>komunikasi dari satu lokasi.</a:t>
            </a:r>
            <a:endParaRPr lang="id-ID" sz="2800" dirty="0"/>
          </a:p>
          <a:p>
            <a:r>
              <a:rPr lang="id-ID" sz="2800" dirty="0" smtClean="0"/>
              <a:t>Layanan </a:t>
            </a:r>
            <a:r>
              <a:rPr lang="id-ID" sz="2800" dirty="0"/>
              <a:t>Google </a:t>
            </a:r>
            <a:r>
              <a:rPr lang="id-ID" sz="2800" dirty="0" smtClean="0"/>
              <a:t>dapat </a:t>
            </a:r>
            <a:r>
              <a:rPr lang="id-ID" sz="2800" dirty="0"/>
              <a:t>meningkatkan</a:t>
            </a:r>
            <a:r>
              <a:rPr lang="id-ID" sz="2800" dirty="0" smtClean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95481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Google Web Security </a:t>
            </a:r>
            <a:r>
              <a:rPr lang="en-US" dirty="0" err="1" smtClean="0"/>
              <a:t>Untuk</a:t>
            </a:r>
            <a:r>
              <a:rPr lang="en-US" dirty="0" smtClean="0"/>
              <a:t> Perusahaan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61662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id-ID" sz="5100" b="1" dirty="0" smtClean="0"/>
              <a:t>Perlindungan </a:t>
            </a:r>
            <a:r>
              <a:rPr lang="id-ID" sz="5100" b="1" dirty="0"/>
              <a:t>Celah Keamanan</a:t>
            </a:r>
          </a:p>
          <a:p>
            <a:pPr marL="442913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id-ID" sz="3800" dirty="0"/>
              <a:t>Google Web Security untuk Perusahaan menyediakan </a:t>
            </a:r>
            <a:r>
              <a:rPr lang="id-ID" sz="3800" dirty="0">
                <a:solidFill>
                  <a:srgbClr val="C00000"/>
                </a:solidFill>
              </a:rPr>
              <a:t>perlindungan </a:t>
            </a:r>
            <a:r>
              <a:rPr lang="id-ID" sz="3800" dirty="0" smtClean="0">
                <a:solidFill>
                  <a:srgbClr val="C00000"/>
                </a:solidFill>
              </a:rPr>
              <a:t>realtime dan </a:t>
            </a:r>
            <a:r>
              <a:rPr lang="id-ID" sz="3800" dirty="0">
                <a:solidFill>
                  <a:srgbClr val="C00000"/>
                </a:solidFill>
              </a:rPr>
              <a:t>dinamis </a:t>
            </a:r>
            <a:r>
              <a:rPr lang="id-ID" sz="3800" dirty="0"/>
              <a:t>setiap hari dengan </a:t>
            </a:r>
            <a:r>
              <a:rPr lang="id-ID" sz="3800" dirty="0">
                <a:solidFill>
                  <a:srgbClr val="C00000"/>
                </a:solidFill>
              </a:rPr>
              <a:t>mendeteksi malware dan </a:t>
            </a:r>
            <a:r>
              <a:rPr lang="id-ID" sz="3800" dirty="0" smtClean="0">
                <a:solidFill>
                  <a:srgbClr val="C00000"/>
                </a:solidFill>
              </a:rPr>
              <a:t>informasi sensitif </a:t>
            </a:r>
            <a:r>
              <a:rPr lang="id-ID" sz="3800" dirty="0"/>
              <a:t>di lalu lintas sebelum masuk atau meninggalkan jaringan</a:t>
            </a:r>
            <a:r>
              <a:rPr lang="id-ID" sz="3800" dirty="0" smtClean="0"/>
              <a:t>.</a:t>
            </a:r>
          </a:p>
          <a:p>
            <a:pPr marL="442913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id-ID" sz="3800" dirty="0" smtClean="0"/>
              <a:t>Layanan </a:t>
            </a:r>
            <a:r>
              <a:rPr lang="id-ID" sz="3800" dirty="0"/>
              <a:t>ini menggunakan </a:t>
            </a:r>
            <a:r>
              <a:rPr lang="id-ID" sz="3800" dirty="0">
                <a:solidFill>
                  <a:srgbClr val="C00000"/>
                </a:solidFill>
              </a:rPr>
              <a:t>pendeteksian heuristik </a:t>
            </a:r>
            <a:r>
              <a:rPr lang="id-ID" sz="3800" dirty="0" smtClean="0"/>
              <a:t>terkontrol di </a:t>
            </a:r>
            <a:r>
              <a:rPr lang="id-ID" sz="3800" dirty="0"/>
              <a:t>komputer untuk menganalisis aktivitas celah keamanan </a:t>
            </a:r>
            <a:r>
              <a:rPr lang="id-ID" sz="3800" dirty="0" smtClean="0"/>
              <a:t>dan menggunakan </a:t>
            </a:r>
            <a:r>
              <a:rPr lang="id-ID" sz="3800" dirty="0">
                <a:solidFill>
                  <a:srgbClr val="C00000"/>
                </a:solidFill>
              </a:rPr>
              <a:t>perlindungan setiap menit atau jam dan bukan setiap </a:t>
            </a:r>
            <a:r>
              <a:rPr lang="id-ID" sz="3800" dirty="0" smtClean="0">
                <a:solidFill>
                  <a:srgbClr val="C00000"/>
                </a:solidFill>
              </a:rPr>
              <a:t>hari </a:t>
            </a:r>
            <a:r>
              <a:rPr lang="id-ID" sz="3800" dirty="0" smtClean="0"/>
              <a:t>dibandingkan </a:t>
            </a:r>
            <a:r>
              <a:rPr lang="id-ID" sz="3800" dirty="0"/>
              <a:t>teknologi berbasis label biasa yang </a:t>
            </a:r>
            <a:r>
              <a:rPr lang="id-ID" sz="3800" dirty="0" smtClean="0"/>
              <a:t>mengharuskan serangan </a:t>
            </a:r>
            <a:r>
              <a:rPr lang="id-ID" sz="3800" dirty="0"/>
              <a:t>muncul sebelum perlindungan dapat dikembangkan</a:t>
            </a:r>
            <a:r>
              <a:rPr lang="id-ID" sz="3800" dirty="0" smtClean="0"/>
              <a:t>.</a:t>
            </a:r>
            <a:endParaRPr lang="id-ID" sz="3800" dirty="0"/>
          </a:p>
        </p:txBody>
      </p:sp>
    </p:spTree>
    <p:extLst>
      <p:ext uri="{BB962C8B-B14F-4D97-AF65-F5344CB8AC3E}">
        <p14:creationId xmlns:p14="http://schemas.microsoft.com/office/powerpoint/2010/main" val="81541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52565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id-ID" sz="2800" b="1" dirty="0" smtClean="0"/>
              <a:t>Penyaringan </a:t>
            </a:r>
            <a:r>
              <a:rPr lang="id-ID" sz="2800" b="1" dirty="0"/>
              <a:t>URL </a:t>
            </a:r>
            <a:r>
              <a:rPr lang="id-ID" sz="2800" b="1" dirty="0" smtClean="0"/>
              <a:t>Terbaik</a:t>
            </a:r>
          </a:p>
          <a:p>
            <a:pPr marL="442913" indent="0">
              <a:spcBef>
                <a:spcPts val="1200"/>
              </a:spcBef>
              <a:buNone/>
            </a:pPr>
            <a:r>
              <a:rPr lang="id-ID" sz="2400" dirty="0" smtClean="0"/>
              <a:t>Google </a:t>
            </a:r>
            <a:r>
              <a:rPr lang="id-ID" sz="2400" dirty="0"/>
              <a:t>Web Security untuk Perusahaan memungkinkan akses ke </a:t>
            </a:r>
            <a:r>
              <a:rPr lang="id-ID" sz="2400" dirty="0" smtClean="0"/>
              <a:t>konten terkait </a:t>
            </a:r>
            <a:r>
              <a:rPr lang="id-ID" sz="2400" dirty="0"/>
              <a:t>bisnis dengan </a:t>
            </a:r>
            <a:r>
              <a:rPr lang="id-ID" sz="2400" dirty="0">
                <a:solidFill>
                  <a:srgbClr val="C00000"/>
                </a:solidFill>
              </a:rPr>
              <a:t>membuat daftar URL yang disetujui </a:t>
            </a:r>
            <a:r>
              <a:rPr lang="id-ID" sz="2400" dirty="0" smtClean="0"/>
              <a:t>berdasarkan </a:t>
            </a:r>
            <a:r>
              <a:rPr lang="nn-NO" sz="2400" dirty="0" smtClean="0"/>
              <a:t>persyaratan </a:t>
            </a:r>
            <a:r>
              <a:rPr lang="nn-NO" sz="2400" dirty="0"/>
              <a:t>perusahaan dan memblokir akses ke URL yang tidak </a:t>
            </a:r>
            <a:r>
              <a:rPr lang="nn-NO" sz="2400" dirty="0" smtClean="0"/>
              <a:t>terkait</a:t>
            </a:r>
            <a:r>
              <a:rPr lang="id-ID" sz="2400" dirty="0" smtClean="0"/>
              <a:t> </a:t>
            </a:r>
            <a:r>
              <a:rPr lang="sv-SE" sz="2400" dirty="0" smtClean="0"/>
              <a:t>dengan </a:t>
            </a:r>
            <a:r>
              <a:rPr lang="sv-SE" sz="2400" dirty="0"/>
              <a:t>perusahaan. </a:t>
            </a:r>
            <a:endParaRPr lang="id-ID" sz="2400" dirty="0" smtClean="0"/>
          </a:p>
          <a:p>
            <a:pPr marL="442913" indent="0">
              <a:spcBef>
                <a:spcPts val="1200"/>
              </a:spcBef>
              <a:buNone/>
            </a:pPr>
            <a:r>
              <a:rPr lang="sv-SE" sz="2400" dirty="0" smtClean="0"/>
              <a:t>Dengan </a:t>
            </a:r>
            <a:r>
              <a:rPr lang="sv-SE" sz="2400" dirty="0"/>
              <a:t>demikian, layanan ini akan </a:t>
            </a:r>
            <a:r>
              <a:rPr lang="sv-SE" sz="2400" dirty="0" smtClean="0"/>
              <a:t>mengurangi</a:t>
            </a:r>
            <a:r>
              <a:rPr lang="id-ID" sz="2400" dirty="0" smtClean="0"/>
              <a:t> risiko </a:t>
            </a:r>
            <a:r>
              <a:rPr lang="id-ID" sz="2400" dirty="0"/>
              <a:t>masuknya konten yang besar dan menyinggung ke </a:t>
            </a:r>
            <a:r>
              <a:rPr lang="id-ID" sz="2400" dirty="0" smtClean="0"/>
              <a:t>jaringan. </a:t>
            </a:r>
          </a:p>
          <a:p>
            <a:pPr marL="442913" indent="0">
              <a:spcBef>
                <a:spcPts val="1200"/>
              </a:spcBef>
              <a:buNone/>
            </a:pPr>
            <a:r>
              <a:rPr lang="id-ID" sz="2400" dirty="0" smtClean="0"/>
              <a:t>Dengan </a:t>
            </a:r>
            <a:r>
              <a:rPr lang="id-ID" sz="2400" dirty="0"/>
              <a:t>mengurangi risiko, layanan ini akan membantu </a:t>
            </a:r>
            <a:r>
              <a:rPr lang="id-ID" sz="2400" dirty="0" smtClean="0"/>
              <a:t>menurunkan kemungkinan </a:t>
            </a:r>
            <a:r>
              <a:rPr lang="id-ID" sz="2400" dirty="0"/>
              <a:t>gugatan hukum dan biaya bandwidth tambahan</a:t>
            </a:r>
            <a:r>
              <a:rPr lang="id-ID" sz="2400" dirty="0" smtClean="0"/>
              <a:t>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2" y="44624"/>
            <a:ext cx="87849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Google Web Security </a:t>
            </a:r>
            <a:r>
              <a:rPr lang="en-US" dirty="0" err="1" smtClean="0"/>
              <a:t>Untuk</a:t>
            </a:r>
            <a:r>
              <a:rPr lang="en-US" dirty="0" smtClean="0"/>
              <a:t> Perusahaan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1431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14116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id-ID" sz="2800" b="1" dirty="0" smtClean="0"/>
              <a:t>Performa </a:t>
            </a:r>
            <a:r>
              <a:rPr lang="id-ID" sz="2800" b="1" dirty="0"/>
              <a:t>Tinggi</a:t>
            </a:r>
          </a:p>
          <a:p>
            <a:pPr marL="530225" indent="0">
              <a:spcBef>
                <a:spcPts val="1200"/>
              </a:spcBef>
              <a:buNone/>
            </a:pPr>
            <a:r>
              <a:rPr lang="id-ID" sz="2400" dirty="0"/>
              <a:t>Platform Google Web Security untuk Perusahaan </a:t>
            </a:r>
            <a:r>
              <a:rPr lang="id-ID" sz="2400" dirty="0" smtClean="0"/>
              <a:t>dirancang </a:t>
            </a:r>
            <a:r>
              <a:rPr lang="id-ID" sz="2400" dirty="0"/>
              <a:t>khusus bagi lalu lintas Web menggunakan </a:t>
            </a:r>
            <a:r>
              <a:rPr lang="id-ID" sz="2400" dirty="0" smtClean="0"/>
              <a:t>pemrosesan sangat </a:t>
            </a:r>
            <a:r>
              <a:rPr lang="id-ID" sz="2400" dirty="0"/>
              <a:t>paralel untuk throughput optimal. </a:t>
            </a:r>
            <a:endParaRPr lang="id-ID" sz="2400" dirty="0" smtClean="0"/>
          </a:p>
          <a:p>
            <a:pPr>
              <a:spcBef>
                <a:spcPts val="1200"/>
              </a:spcBef>
            </a:pPr>
            <a:endParaRPr lang="id-ID" sz="24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1520" y="44624"/>
            <a:ext cx="85689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Google Web Security </a:t>
            </a:r>
            <a:r>
              <a:rPr lang="en-US" dirty="0" err="1" smtClean="0"/>
              <a:t>Untuk</a:t>
            </a:r>
            <a:r>
              <a:rPr lang="en-US" dirty="0" smtClean="0"/>
              <a:t> Perusahaan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033519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256584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id-ID" sz="2800" b="1" dirty="0" smtClean="0"/>
              <a:t>Skalabilitas </a:t>
            </a:r>
            <a:r>
              <a:rPr lang="id-ID" sz="2800" b="1" dirty="0"/>
              <a:t>Mudah</a:t>
            </a:r>
          </a:p>
          <a:p>
            <a:pPr marL="530225" indent="0">
              <a:spcBef>
                <a:spcPts val="1200"/>
              </a:spcBef>
              <a:buNone/>
            </a:pPr>
            <a:r>
              <a:rPr lang="en-US" sz="2400" dirty="0"/>
              <a:t>Google Web Security </a:t>
            </a:r>
            <a:r>
              <a:rPr lang="en-US" sz="2400" dirty="0" err="1"/>
              <a:t>untuk</a:t>
            </a:r>
            <a:r>
              <a:rPr lang="en-US" sz="2400" dirty="0"/>
              <a:t> Perusahaan </a:t>
            </a:r>
            <a:r>
              <a:rPr lang="en-US" sz="2400" dirty="0" err="1"/>
              <a:t>mudah</a:t>
            </a:r>
            <a:r>
              <a:rPr lang="en-US" sz="2400" dirty="0"/>
              <a:t> </a:t>
            </a:r>
            <a:r>
              <a:rPr lang="en-US" sz="2400" dirty="0" err="1"/>
              <a:t>dikembangkan</a:t>
            </a:r>
            <a:r>
              <a:rPr lang="en-US" sz="2400" dirty="0"/>
              <a:t> </a:t>
            </a:r>
            <a:r>
              <a:rPr lang="en-US" sz="2400" dirty="0" err="1" smtClean="0"/>
              <a:t>sehingga</a:t>
            </a:r>
            <a:r>
              <a:rPr lang="id-ID" sz="2400" dirty="0" smtClean="0"/>
              <a:t> </a:t>
            </a:r>
            <a:r>
              <a:rPr lang="id-ID" sz="2400" dirty="0" smtClean="0">
                <a:solidFill>
                  <a:srgbClr val="C00000"/>
                </a:solidFill>
              </a:rPr>
              <a:t>pengguna </a:t>
            </a:r>
            <a:r>
              <a:rPr lang="id-ID" sz="2400" dirty="0">
                <a:solidFill>
                  <a:srgbClr val="C00000"/>
                </a:solidFill>
              </a:rPr>
              <a:t>dapat cepat ditambahkan dengan biaya tetap</a:t>
            </a:r>
            <a:r>
              <a:rPr lang="id-ID" sz="2400" dirty="0"/>
              <a:t>. </a:t>
            </a:r>
            <a:endParaRPr lang="id-ID" sz="2400" dirty="0" smtClean="0"/>
          </a:p>
          <a:p>
            <a:pPr marL="530225" indent="0">
              <a:spcBef>
                <a:spcPts val="1200"/>
              </a:spcBef>
              <a:buNone/>
            </a:pPr>
            <a:r>
              <a:rPr lang="id-ID" sz="2400" dirty="0" smtClean="0"/>
              <a:t>Perencanaan kapasitas </a:t>
            </a:r>
            <a:r>
              <a:rPr lang="id-ID" sz="2400" dirty="0"/>
              <a:t>tambahan tidak diperlukan untuk peningkatan atau </a:t>
            </a:r>
            <a:r>
              <a:rPr lang="id-ID" sz="2400" dirty="0" smtClean="0"/>
              <a:t>penurunan skala </a:t>
            </a:r>
            <a:r>
              <a:rPr lang="id-ID" sz="2400" dirty="0"/>
              <a:t>perusahaan sehingga layanan dapat digunakan di beberapa </a:t>
            </a:r>
            <a:r>
              <a:rPr lang="id-ID" sz="2400" dirty="0" smtClean="0"/>
              <a:t>lokasi internasional </a:t>
            </a:r>
            <a:r>
              <a:rPr lang="id-ID" sz="2400" dirty="0"/>
              <a:t>atau kantor cabang tanpa waktu arahan atau biaya </a:t>
            </a:r>
            <a:r>
              <a:rPr lang="id-ID" sz="2400" dirty="0" smtClean="0"/>
              <a:t>modal, konfigurasi</a:t>
            </a:r>
            <a:r>
              <a:rPr lang="id-ID" sz="2400" dirty="0"/>
              <a:t>, maupun administrasi. </a:t>
            </a:r>
            <a:endParaRPr lang="id-ID" sz="2400" dirty="0" smtClean="0"/>
          </a:p>
          <a:p>
            <a:pPr marL="530225" indent="0">
              <a:spcBef>
                <a:spcPts val="1200"/>
              </a:spcBef>
              <a:buNone/>
            </a:pPr>
            <a:r>
              <a:rPr lang="en-US" sz="2400" dirty="0" smtClean="0"/>
              <a:t>Google </a:t>
            </a:r>
            <a:r>
              <a:rPr lang="en-US" sz="2400" dirty="0"/>
              <a:t>Web Security </a:t>
            </a:r>
            <a:r>
              <a:rPr lang="en-US" sz="2400" dirty="0" err="1"/>
              <a:t>untuk</a:t>
            </a:r>
            <a:r>
              <a:rPr lang="en-US" sz="2400" dirty="0"/>
              <a:t> Perusahaan </a:t>
            </a:r>
            <a:r>
              <a:rPr lang="en-US" sz="2400" dirty="0" err="1" smtClean="0"/>
              <a:t>memiliki</a:t>
            </a:r>
            <a:r>
              <a:rPr lang="id-ID" sz="2400" dirty="0" smtClean="0"/>
              <a:t> sistem </a:t>
            </a:r>
            <a:r>
              <a:rPr lang="id-ID" sz="2400" dirty="0"/>
              <a:t>pemulihan bencana, ketersediaan, dan redundansi </a:t>
            </a:r>
            <a:r>
              <a:rPr lang="id-ID" sz="2400" dirty="0" smtClean="0"/>
              <a:t>internal, sehingga </a:t>
            </a:r>
            <a:r>
              <a:rPr lang="id-ID" sz="2400" dirty="0"/>
              <a:t>dapat menghemat sumber daya serta biaya waktu </a:t>
            </a:r>
            <a:r>
              <a:rPr lang="id-ID" sz="2400" dirty="0" smtClean="0"/>
              <a:t>operasional yang </a:t>
            </a:r>
            <a:r>
              <a:rPr lang="id-ID" sz="2400" dirty="0"/>
              <a:t>direncanakan atau tidak direncanakan</a:t>
            </a:r>
            <a:r>
              <a:rPr lang="id-ID" sz="2400" dirty="0" smtClean="0"/>
              <a:t>.</a:t>
            </a:r>
            <a:endParaRPr lang="id-ID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1520" y="44624"/>
            <a:ext cx="86409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Google Web Security </a:t>
            </a:r>
            <a:r>
              <a:rPr lang="en-US" dirty="0" err="1" smtClean="0"/>
              <a:t>Untuk</a:t>
            </a:r>
            <a:r>
              <a:rPr lang="en-US" dirty="0" smtClean="0"/>
              <a:t> Perusahaan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950159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06916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id-ID" sz="2800" b="1" dirty="0" smtClean="0"/>
              <a:t>Biaya </a:t>
            </a:r>
            <a:r>
              <a:rPr lang="id-ID" sz="2800" b="1" dirty="0"/>
              <a:t>Kepemilikan Total yang Rendah</a:t>
            </a:r>
          </a:p>
          <a:p>
            <a:pPr marL="530225" indent="0">
              <a:spcBef>
                <a:spcPts val="1200"/>
              </a:spcBef>
              <a:buNone/>
              <a:tabLst>
                <a:tab pos="530225" algn="l"/>
              </a:tabLst>
            </a:pPr>
            <a:r>
              <a:rPr lang="id-ID" sz="2400" dirty="0" smtClean="0"/>
              <a:t>Layanan </a:t>
            </a:r>
            <a:r>
              <a:rPr lang="id-ID" sz="2400" dirty="0"/>
              <a:t>Google sesuai permintaan dirancang </a:t>
            </a:r>
            <a:r>
              <a:rPr lang="id-ID" sz="2400" dirty="0" smtClean="0"/>
              <a:t>untuk diintegrasikan </a:t>
            </a:r>
            <a:r>
              <a:rPr lang="id-ID" sz="2400" dirty="0"/>
              <a:t>secara transparan dengan arsitektur jaringan yang </a:t>
            </a:r>
            <a:r>
              <a:rPr lang="id-ID" sz="2400" dirty="0" smtClean="0"/>
              <a:t>ada, sehingga </a:t>
            </a:r>
            <a:r>
              <a:rPr lang="id-ID" sz="2400" dirty="0"/>
              <a:t>akan mengurangi persyaratan penerapan. </a:t>
            </a:r>
            <a:endParaRPr lang="id-ID" sz="2400" dirty="0" smtClean="0"/>
          </a:p>
          <a:p>
            <a:pPr marL="530225" indent="0">
              <a:spcBef>
                <a:spcPts val="1200"/>
              </a:spcBef>
              <a:buNone/>
              <a:tabLst>
                <a:tab pos="530225" algn="l"/>
              </a:tabLst>
            </a:pPr>
            <a:r>
              <a:rPr lang="id-ID" sz="2400" dirty="0" smtClean="0"/>
              <a:t>Dengan demikian, </a:t>
            </a:r>
            <a:r>
              <a:rPr lang="sv-SE" sz="2400" dirty="0" smtClean="0"/>
              <a:t>biaya </a:t>
            </a:r>
            <a:r>
              <a:rPr lang="sv-SE" sz="2400" dirty="0"/>
              <a:t>kepemilikan total dapat dikurangi karena tidak diperlukan </a:t>
            </a:r>
            <a:r>
              <a:rPr lang="sv-SE" sz="2400" dirty="0" smtClean="0"/>
              <a:t>tambahan</a:t>
            </a:r>
            <a:r>
              <a:rPr lang="id-ID" sz="2400" dirty="0" smtClean="0"/>
              <a:t> perangkat </a:t>
            </a:r>
            <a:r>
              <a:rPr lang="id-ID" sz="2400" dirty="0"/>
              <a:t>lunak, perangkat keras, atau sumber daya manusia </a:t>
            </a:r>
            <a:r>
              <a:rPr lang="id-ID" sz="2400" dirty="0" smtClean="0"/>
              <a:t>untuk menggunakan </a:t>
            </a:r>
            <a:r>
              <a:rPr lang="id-ID" sz="2400" dirty="0"/>
              <a:t>dan memelihara solusi</a:t>
            </a:r>
            <a:r>
              <a:rPr lang="id-ID" sz="2400" dirty="0" smtClean="0"/>
              <a:t>.</a:t>
            </a:r>
            <a:endParaRPr lang="id-ID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1520" y="44624"/>
            <a:ext cx="87129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Google Web Security </a:t>
            </a:r>
            <a:r>
              <a:rPr lang="en-US" dirty="0" err="1" smtClean="0"/>
              <a:t>Untuk</a:t>
            </a:r>
            <a:r>
              <a:rPr lang="en-US" dirty="0" smtClean="0"/>
              <a:t> Perusahaan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99798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id-ID" b="1" i="1" dirty="0" smtClean="0"/>
              <a:t>Electronic Business</a:t>
            </a:r>
            <a:endParaRPr lang="id-ID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id-ID" sz="2800" b="1" i="1" dirty="0" smtClean="0"/>
              <a:t>e-Business</a:t>
            </a:r>
            <a:r>
              <a:rPr lang="id-ID" sz="2800" dirty="0" smtClean="0"/>
              <a:t>  memiliki </a:t>
            </a:r>
            <a:r>
              <a:rPr lang="id-ID" sz="2800" dirty="0" smtClean="0">
                <a:solidFill>
                  <a:srgbClr val="C00000"/>
                </a:solidFill>
              </a:rPr>
              <a:t>masalah dan resiko</a:t>
            </a:r>
            <a:r>
              <a:rPr lang="id-ID" sz="2800" dirty="0" smtClean="0"/>
              <a:t>, oleh karena kita harus memastikan : </a:t>
            </a:r>
          </a:p>
          <a:p>
            <a:pPr>
              <a:spcBef>
                <a:spcPts val="1200"/>
              </a:spcBef>
            </a:pPr>
            <a:r>
              <a:rPr lang="id-ID" sz="2800" dirty="0" smtClean="0"/>
              <a:t>keamanan sistem komputer  dan aktivitas online</a:t>
            </a:r>
          </a:p>
          <a:p>
            <a:pPr>
              <a:spcBef>
                <a:spcPts val="1200"/>
              </a:spcBef>
            </a:pPr>
            <a:r>
              <a:rPr lang="id-ID" sz="2800" dirty="0" smtClean="0"/>
              <a:t>melindungi bisnis</a:t>
            </a:r>
          </a:p>
          <a:p>
            <a:pPr>
              <a:spcBef>
                <a:spcPts val="1200"/>
              </a:spcBef>
            </a:pPr>
            <a:r>
              <a:rPr lang="id-ID" sz="2800" dirty="0"/>
              <a:t>melindungi </a:t>
            </a:r>
            <a:r>
              <a:rPr lang="id-ID" sz="2800" dirty="0" smtClean="0"/>
              <a:t> aset</a:t>
            </a:r>
          </a:p>
          <a:p>
            <a:pPr>
              <a:spcBef>
                <a:spcPts val="1200"/>
              </a:spcBef>
            </a:pPr>
            <a:r>
              <a:rPr lang="id-ID" sz="2800" dirty="0" smtClean="0"/>
              <a:t>melindungi reputasi serta privasi pelanggan</a:t>
            </a:r>
          </a:p>
          <a:p>
            <a:pPr>
              <a:spcBef>
                <a:spcPts val="1200"/>
              </a:spcBef>
            </a:pPr>
            <a:r>
              <a:rPr lang="id-ID" sz="2800" dirty="0"/>
              <a:t>melindungi hubungan</a:t>
            </a:r>
            <a:r>
              <a:rPr lang="id-ID" sz="2800" dirty="0" smtClean="0"/>
              <a:t> dengan pelanggan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id-ID" sz="2800" dirty="0"/>
              <a:t>           </a:t>
            </a:r>
          </a:p>
        </p:txBody>
      </p:sp>
    </p:spTree>
    <p:extLst>
      <p:ext uri="{BB962C8B-B14F-4D97-AF65-F5344CB8AC3E}">
        <p14:creationId xmlns:p14="http://schemas.microsoft.com/office/powerpoint/2010/main" val="17365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Tujuan </a:t>
            </a:r>
            <a:r>
              <a:rPr lang="id-ID" b="1" dirty="0"/>
              <a:t>Sistem Keamanan Informasi </a:t>
            </a:r>
            <a:r>
              <a:rPr lang="id-ID" b="1" i="1" dirty="0" smtClean="0"/>
              <a:t>e-Business</a:t>
            </a:r>
            <a:endParaRPr lang="id-ID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06916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id-ID" sz="2800" i="1" dirty="0">
                <a:solidFill>
                  <a:schemeClr val="tx2"/>
                </a:solidFill>
              </a:rPr>
              <a:t>Confidentially</a:t>
            </a:r>
            <a:r>
              <a:rPr lang="id-ID" sz="2800" dirty="0"/>
              <a:t>: menjamin </a:t>
            </a:r>
            <a:r>
              <a:rPr lang="id-ID" sz="2800" dirty="0" smtClean="0"/>
              <a:t> </a:t>
            </a:r>
            <a:r>
              <a:rPr lang="id-ID" sz="2800" dirty="0"/>
              <a:t>informasi yang dikirim </a:t>
            </a:r>
            <a:r>
              <a:rPr lang="id-ID" sz="2800" dirty="0" smtClean="0"/>
              <a:t>tidak </a:t>
            </a:r>
            <a:r>
              <a:rPr lang="id-ID" sz="2800" dirty="0"/>
              <a:t>dapat dibuka </a:t>
            </a:r>
            <a:r>
              <a:rPr lang="id-ID" sz="2800" dirty="0" smtClean="0"/>
              <a:t>/diketahui </a:t>
            </a:r>
            <a:r>
              <a:rPr lang="id-ID" sz="2800" dirty="0"/>
              <a:t>oleh orang </a:t>
            </a:r>
            <a:r>
              <a:rPr lang="id-ID" sz="2800" dirty="0" smtClean="0"/>
              <a:t> yang </a:t>
            </a:r>
            <a:r>
              <a:rPr lang="id-ID" sz="2800" dirty="0"/>
              <a:t>tidak berhak.</a:t>
            </a:r>
          </a:p>
          <a:p>
            <a:pPr>
              <a:spcBef>
                <a:spcPts val="1200"/>
              </a:spcBef>
            </a:pPr>
            <a:r>
              <a:rPr lang="id-ID" sz="2800" i="1" dirty="0" smtClean="0">
                <a:solidFill>
                  <a:schemeClr val="tx2"/>
                </a:solidFill>
              </a:rPr>
              <a:t>Integrity</a:t>
            </a:r>
            <a:r>
              <a:rPr lang="id-ID" sz="2800" dirty="0"/>
              <a:t>: menjamin konsistensi data </a:t>
            </a:r>
            <a:r>
              <a:rPr lang="id-ID" sz="2800" dirty="0" smtClean="0"/>
              <a:t>, masih </a:t>
            </a:r>
            <a:r>
              <a:rPr lang="id-ID" sz="2800" dirty="0"/>
              <a:t>utuh sesuai aslinya atau tidak, sehingga upaya </a:t>
            </a:r>
            <a:r>
              <a:rPr lang="id-ID" sz="2800" dirty="0" smtClean="0"/>
              <a:t>penduplikatan </a:t>
            </a:r>
            <a:r>
              <a:rPr lang="id-ID" sz="2800" dirty="0"/>
              <a:t>dan perusakan data bisa dihindari.</a:t>
            </a:r>
          </a:p>
          <a:p>
            <a:pPr>
              <a:spcBef>
                <a:spcPts val="1200"/>
              </a:spcBef>
            </a:pPr>
            <a:r>
              <a:rPr lang="id-ID" sz="2800" i="1" dirty="0" smtClean="0">
                <a:solidFill>
                  <a:schemeClr val="tx2"/>
                </a:solidFill>
              </a:rPr>
              <a:t>Availability</a:t>
            </a:r>
            <a:r>
              <a:rPr lang="id-ID" sz="2800" dirty="0"/>
              <a:t>: menjamin pengguna yang sah agar dapat mengakses informasi dan sumber miliknya sendiri.</a:t>
            </a:r>
          </a:p>
          <a:p>
            <a:pPr>
              <a:spcBef>
                <a:spcPts val="1200"/>
              </a:spcBef>
            </a:pPr>
            <a:r>
              <a:rPr lang="id-ID" sz="2800" i="1" dirty="0" smtClean="0">
                <a:solidFill>
                  <a:schemeClr val="tx2"/>
                </a:solidFill>
              </a:rPr>
              <a:t>Legitimate </a:t>
            </a:r>
            <a:r>
              <a:rPr lang="id-ID" sz="2800" i="1" dirty="0">
                <a:solidFill>
                  <a:schemeClr val="tx2"/>
                </a:solidFill>
              </a:rPr>
              <a:t>Use</a:t>
            </a:r>
            <a:r>
              <a:rPr lang="id-ID" sz="2800" dirty="0"/>
              <a:t>: menjamin kepastian bahwa sumber tidak digunakan oleh orang-orang yang tidak bertanggung jawab.</a:t>
            </a:r>
          </a:p>
          <a:p>
            <a:pPr>
              <a:spcBef>
                <a:spcPts val="1200"/>
              </a:spcBef>
            </a:pP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42714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id-ID" b="1" dirty="0"/>
              <a:t>Ancaman dalam </a:t>
            </a:r>
            <a:r>
              <a:rPr lang="id-ID" b="1" i="1" dirty="0" smtClean="0"/>
              <a:t>e-Business</a:t>
            </a:r>
            <a:endParaRPr lang="id-ID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</p:spPr>
        <p:txBody>
          <a:bodyPr>
            <a:noAutofit/>
          </a:bodyPr>
          <a:lstStyle/>
          <a:p>
            <a:pPr lvl="0">
              <a:spcBef>
                <a:spcPts val="1200"/>
              </a:spcBef>
            </a:pPr>
            <a:r>
              <a:rPr lang="id-ID" sz="2800" b="1" i="1" dirty="0">
                <a:solidFill>
                  <a:schemeClr val="tx2"/>
                </a:solidFill>
              </a:rPr>
              <a:t>Accident </a:t>
            </a:r>
            <a:endParaRPr lang="id-ID" sz="2800" b="1" i="1" dirty="0" smtClean="0">
              <a:solidFill>
                <a:schemeClr val="tx2"/>
              </a:solidFill>
            </a:endParaRPr>
          </a:p>
          <a:p>
            <a:pPr marL="457200" lvl="1" indent="0">
              <a:spcBef>
                <a:spcPts val="1200"/>
              </a:spcBef>
              <a:buNone/>
            </a:pPr>
            <a:r>
              <a:rPr lang="id-ID" sz="2400" dirty="0" smtClean="0"/>
              <a:t>Kesalahan yang </a:t>
            </a:r>
            <a:r>
              <a:rPr lang="id-ID" sz="2400" dirty="0"/>
              <a:t>berasal dari staff. </a:t>
            </a:r>
            <a:endParaRPr lang="id-ID" sz="2400" dirty="0" smtClean="0"/>
          </a:p>
          <a:p>
            <a:pPr marL="457200" lvl="1" indent="0">
              <a:spcBef>
                <a:spcPts val="1200"/>
              </a:spcBef>
              <a:buNone/>
            </a:pPr>
            <a:r>
              <a:rPr lang="id-ID" sz="2400" dirty="0" smtClean="0"/>
              <a:t>Contoh </a:t>
            </a:r>
            <a:r>
              <a:rPr lang="id-ID" sz="2400" dirty="0"/>
              <a:t>: Mudah bagi webmaster untuk </a:t>
            </a:r>
            <a:r>
              <a:rPr lang="id-ID" sz="2400" dirty="0" smtClean="0"/>
              <a:t>menghilangkan </a:t>
            </a:r>
            <a:r>
              <a:rPr lang="id-ID" sz="2400" i="1" dirty="0" smtClean="0"/>
              <a:t>key </a:t>
            </a:r>
            <a:r>
              <a:rPr lang="id-ID" sz="2400" i="1" dirty="0"/>
              <a:t>files </a:t>
            </a:r>
            <a:r>
              <a:rPr lang="id-ID" sz="2400" dirty="0"/>
              <a:t>dari sebuah situs web.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id-ID" sz="2800" b="1" i="1" dirty="0">
                <a:solidFill>
                  <a:schemeClr val="tx2"/>
                </a:solidFill>
              </a:rPr>
              <a:t>Sabotage</a:t>
            </a:r>
            <a:r>
              <a:rPr lang="id-ID" sz="2800" i="1" dirty="0"/>
              <a:t> 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id-ID" sz="2400" dirty="0"/>
              <a:t>industrial maupun individual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id-ID" sz="2400" dirty="0"/>
              <a:t>sabotase sistem yang disengaja untuk keuntungan komersial ataupun motif lain, misal dendam pribadi seperti mantan </a:t>
            </a:r>
            <a:r>
              <a:rPr lang="id-ID" sz="2400" dirty="0" smtClean="0"/>
              <a:t>karyawan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52586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id-ID" b="1" dirty="0"/>
              <a:t>Ancaman dalam </a:t>
            </a:r>
            <a:r>
              <a:rPr lang="id-ID" b="1" dirty="0" smtClean="0"/>
              <a:t>e-business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</p:spPr>
        <p:txBody>
          <a:bodyPr>
            <a:noAutofit/>
          </a:bodyPr>
          <a:lstStyle/>
          <a:p>
            <a:pPr lvl="0">
              <a:spcBef>
                <a:spcPts val="1200"/>
              </a:spcBef>
            </a:pPr>
            <a:r>
              <a:rPr lang="id-ID" sz="2800" b="1" i="1" dirty="0">
                <a:solidFill>
                  <a:schemeClr val="tx2"/>
                </a:solidFill>
              </a:rPr>
              <a:t>Natural Disaster</a:t>
            </a:r>
            <a:r>
              <a:rPr lang="id-ID" sz="2800" i="1" dirty="0"/>
              <a:t> </a:t>
            </a:r>
            <a:r>
              <a:rPr lang="id-ID" sz="2800" dirty="0"/>
              <a:t> </a:t>
            </a:r>
            <a:br>
              <a:rPr lang="id-ID" sz="2800" dirty="0"/>
            </a:br>
            <a:r>
              <a:rPr lang="id-ID" sz="2800" dirty="0"/>
              <a:t>Bencana banjir dan juga kebakaran. </a:t>
            </a:r>
            <a:endParaRPr lang="id-ID" sz="2800" dirty="0" smtClean="0"/>
          </a:p>
          <a:p>
            <a:pPr marL="354013" lvl="0" indent="0">
              <a:spcBef>
                <a:spcPts val="1200"/>
              </a:spcBef>
              <a:buNone/>
            </a:pPr>
            <a:r>
              <a:rPr lang="id-ID" sz="2800" dirty="0" smtClean="0"/>
              <a:t>Contoh </a:t>
            </a:r>
            <a:r>
              <a:rPr lang="id-ID" sz="2800" dirty="0"/>
              <a:t>: </a:t>
            </a:r>
          </a:p>
          <a:p>
            <a:pPr lvl="1">
              <a:spcBef>
                <a:spcPts val="1200"/>
              </a:spcBef>
            </a:pPr>
            <a:r>
              <a:rPr lang="id-ID" dirty="0"/>
              <a:t>Jika sebuah perusahaan </a:t>
            </a:r>
            <a:r>
              <a:rPr lang="id-ID" i="1" dirty="0"/>
              <a:t>host server e-commerce </a:t>
            </a:r>
            <a:r>
              <a:rPr lang="id-ID" dirty="0"/>
              <a:t>mereka sendiri atau ISP mereka yang terkena bencana seperti itu, maka ada kemungkinan bahwa kehadiran web mereka bisa hilang selama beberapa hari pada saat terjadi banjir.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73677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id-ID" b="1" dirty="0"/>
              <a:t>Ancaman dalam </a:t>
            </a:r>
            <a:r>
              <a:rPr lang="id-ID" b="1" dirty="0" smtClean="0"/>
              <a:t>e-business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id-ID" sz="2800" b="1" i="1" dirty="0" smtClean="0">
                <a:solidFill>
                  <a:schemeClr val="tx2"/>
                </a:solidFill>
              </a:rPr>
              <a:t>Theft</a:t>
            </a:r>
            <a:r>
              <a:rPr lang="id-ID" sz="2800" i="1" dirty="0"/>
              <a:t> </a:t>
            </a:r>
            <a:endParaRPr lang="id-ID" sz="2800" i="1" dirty="0" smtClean="0"/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id-ID" sz="2400" dirty="0" smtClean="0"/>
              <a:t>Pencurian informasi </a:t>
            </a:r>
            <a:r>
              <a:rPr lang="id-ID" sz="2400" dirty="0"/>
              <a:t>seperti nomor kartu kredit, untuk keuntungan komersial.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id-ID" sz="2800" b="1" i="1" dirty="0">
                <a:solidFill>
                  <a:schemeClr val="tx2"/>
                </a:solidFill>
              </a:rPr>
              <a:t>Unauthorized Use (Hacking) </a:t>
            </a:r>
            <a:endParaRPr lang="id-ID" sz="2800" b="1" i="1" dirty="0" smtClean="0">
              <a:solidFill>
                <a:schemeClr val="tx2"/>
              </a:solidFill>
            </a:endParaRP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id-ID" sz="2400" dirty="0" smtClean="0"/>
              <a:t>Bertujuan untuk </a:t>
            </a:r>
            <a:r>
              <a:rPr lang="id-ID" sz="2400" dirty="0"/>
              <a:t>pencurian atau </a:t>
            </a:r>
            <a:r>
              <a:rPr lang="id-ID" sz="2400" dirty="0" smtClean="0"/>
              <a:t>sabotase, tapi kadang-kadang tidak memiliki niat jahat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id-ID" sz="2400" dirty="0" smtClean="0"/>
              <a:t>tantangan bagi orang-orang teknis berpikiran untuk mencoba masuk ke sistem.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8913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id-ID" b="1" dirty="0"/>
              <a:t>Ancaman dalam </a:t>
            </a:r>
            <a:r>
              <a:rPr lang="id-ID" b="1" dirty="0" smtClean="0"/>
              <a:t>e-business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579296" cy="5257800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id-ID" sz="3000" b="1" i="1" dirty="0" smtClean="0">
                <a:solidFill>
                  <a:schemeClr val="tx2"/>
                </a:solidFill>
              </a:rPr>
              <a:t>Hijacking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id-ID" sz="2600" dirty="0" smtClean="0"/>
              <a:t>Sebuah server perusahaan dapat digunakan untuk meningkatkan serangan terhadap server lain. 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id-ID" sz="2600" dirty="0" smtClean="0"/>
              <a:t>Misalnya serangan </a:t>
            </a:r>
            <a:r>
              <a:rPr lang="id-ID" sz="2600" i="1" dirty="0" smtClean="0"/>
              <a:t>Denial of Service</a:t>
            </a:r>
            <a:r>
              <a:rPr lang="id-ID" sz="2600" dirty="0" smtClean="0"/>
              <a:t> untuk mengirim banyak lalu lintas yang tidak diinginkan ke situs besar seperti Yahoo! yang dipasang dengan mengirimkan pesan dari banyak komputer dibajak. 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id-ID" sz="2600" dirty="0" smtClean="0"/>
              <a:t>Demikian pula Spammer dapat membajak server mail dan menggunakannya untuk mengirimkan SPAM.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id-ID" sz="2600" dirty="0" smtClean="0"/>
              <a:t>Hal ini dapat mengakibatkan operasi web Anda ditutup oleh ISP jika mereka percaya Anda yang harus disalahkan.</a:t>
            </a:r>
          </a:p>
        </p:txBody>
      </p:sp>
    </p:spTree>
    <p:extLst>
      <p:ext uri="{BB962C8B-B14F-4D97-AF65-F5344CB8AC3E}">
        <p14:creationId xmlns:p14="http://schemas.microsoft.com/office/powerpoint/2010/main" val="3518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/>
              <a:t>Ancaman dalam </a:t>
            </a:r>
            <a:r>
              <a:rPr lang="id-ID" b="1" i="1" dirty="0" smtClean="0"/>
              <a:t>e-Business</a:t>
            </a:r>
            <a:endParaRPr lang="id-ID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1200"/>
              </a:spcBef>
            </a:pPr>
            <a:r>
              <a:rPr lang="id-ID" sz="2800" b="1" i="1" dirty="0" smtClean="0">
                <a:solidFill>
                  <a:schemeClr val="tx2"/>
                </a:solidFill>
              </a:rPr>
              <a:t>Computer </a:t>
            </a:r>
            <a:r>
              <a:rPr lang="id-ID" sz="2800" b="1" i="1" dirty="0">
                <a:solidFill>
                  <a:schemeClr val="tx2"/>
                </a:solidFill>
              </a:rPr>
              <a:t>Viruses </a:t>
            </a:r>
            <a:endParaRPr lang="id-ID" sz="2800" b="1" i="1" dirty="0" smtClean="0">
              <a:solidFill>
                <a:schemeClr val="tx2"/>
              </a:solidFill>
            </a:endParaRP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id-ID" sz="2400" dirty="0" smtClean="0"/>
              <a:t>Program </a:t>
            </a:r>
            <a:r>
              <a:rPr lang="id-ID" sz="2400" dirty="0"/>
              <a:t>yang tersebar antara mesin dengan </a:t>
            </a:r>
            <a:r>
              <a:rPr lang="id-ID" sz="2400" dirty="0" smtClean="0"/>
              <a:t>atau </a:t>
            </a:r>
            <a:r>
              <a:rPr lang="id-ID" sz="2400" dirty="0"/>
              <a:t>tanpa tujuan menimbulkan kerusakan. 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164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2255</TotalTime>
  <Words>1114</Words>
  <Application>Microsoft Office PowerPoint</Application>
  <PresentationFormat>On-screen Show (4:3)</PresentationFormat>
  <Paragraphs>147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E- BUSINESS SECURITY</vt:lpstr>
      <vt:lpstr>Electronic Business</vt:lpstr>
      <vt:lpstr>Electronic Business</vt:lpstr>
      <vt:lpstr>Tujuan Sistem Keamanan Informasi e-Business</vt:lpstr>
      <vt:lpstr>Ancaman dalam e-Business</vt:lpstr>
      <vt:lpstr>Ancaman dalam e-business</vt:lpstr>
      <vt:lpstr>Ancaman dalam e-business</vt:lpstr>
      <vt:lpstr>Ancaman dalam e-business</vt:lpstr>
      <vt:lpstr>Ancaman dalam e-Business</vt:lpstr>
      <vt:lpstr>4 Layer Manajemen Keamanan E-Business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Resiko &amp; Sistem Keamanan</vt:lpstr>
      <vt:lpstr>Klasifikasi resiko</vt:lpstr>
      <vt:lpstr>Resiko sebagai ‘fungsi’</vt:lpstr>
      <vt:lpstr>Klasifikasi Ancaman Dikaitkan Dengan Informasi Dan Data</vt:lpstr>
      <vt:lpstr>Secure Electronic Commerce</vt:lpstr>
      <vt:lpstr>Secure Electronic Commerce</vt:lpstr>
      <vt:lpstr>Secure Electronic Commerce</vt:lpstr>
      <vt:lpstr>Google Web Security Untuk Perusahaan</vt:lpstr>
      <vt:lpstr>Google Web Security Untuk Perusahaan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 BUSINESS SECURITY</dc:title>
  <dc:creator>DELL</dc:creator>
  <cp:lastModifiedBy>DELL</cp:lastModifiedBy>
  <cp:revision>31</cp:revision>
  <dcterms:created xsi:type="dcterms:W3CDTF">2015-10-10T01:54:34Z</dcterms:created>
  <dcterms:modified xsi:type="dcterms:W3CDTF">2016-12-16T08:41:30Z</dcterms:modified>
</cp:coreProperties>
</file>