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64" r:id="rId5"/>
    <p:sldId id="258" r:id="rId6"/>
    <p:sldId id="259" r:id="rId7"/>
    <p:sldId id="265"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E7762D-E6A6-45D8-BFD9-83B91DB1FB6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40888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7762D-E6A6-45D8-BFD9-83B91DB1FB6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9134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7762D-E6A6-45D8-BFD9-83B91DB1FB6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1071238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9/17/2020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solidFill>
                <a:prstClr val="black">
                  <a:lumMod val="85000"/>
                  <a:lumOff val="15000"/>
                </a:prstClr>
              </a:solidFill>
            </a:endParaRPr>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3945792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4113934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smtClean="0"/>
              <a:pPr/>
              <a:t>9/17/2020</a:t>
            </a:fld>
            <a:endParaRPr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760084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046418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654431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564877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231490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solidFill>
                  <a:prstClr val="black">
                    <a:lumMod val="85000"/>
                    <a:lumOff val="15000"/>
                  </a:prstClr>
                </a:solidFill>
              </a:rPr>
              <a:pPr/>
              <a:t>9/17/2020</a:t>
            </a:fld>
            <a:endParaRPr lang="en-US" dirty="0">
              <a:solidFill>
                <a:prstClr val="black">
                  <a:lumMod val="85000"/>
                  <a:lumOff val="15000"/>
                </a:prstClr>
              </a:solidFill>
            </a:endParaRPr>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solidFill>
                <a:prstClr val="black">
                  <a:lumMod val="85000"/>
                  <a:lumOff val="15000"/>
                </a:prstClr>
              </a:solidFill>
            </a:endParaRPr>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518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7762D-E6A6-45D8-BFD9-83B91DB1FB6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37133618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47866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099004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031367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9/17/2020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solidFill>
                <a:prstClr val="black">
                  <a:lumMod val="85000"/>
                  <a:lumOff val="15000"/>
                </a:prstClr>
              </a:solidFill>
            </a:endParaRPr>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75146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3316246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smtClean="0"/>
              <a:pPr/>
              <a:t>9/17/2020</a:t>
            </a:fld>
            <a:endParaRPr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078989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3331604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3542751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2283343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423796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E7762D-E6A6-45D8-BFD9-83B91DB1FB6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28580081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solidFill>
                  <a:prstClr val="black">
                    <a:lumMod val="85000"/>
                    <a:lumOff val="15000"/>
                  </a:prstClr>
                </a:solidFill>
              </a:rPr>
              <a:pPr/>
              <a:t>9/17/2020</a:t>
            </a:fld>
            <a:endParaRPr lang="en-US" dirty="0">
              <a:solidFill>
                <a:prstClr val="black">
                  <a:lumMod val="85000"/>
                  <a:lumOff val="15000"/>
                </a:prstClr>
              </a:solidFill>
            </a:endParaRPr>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solidFill>
                <a:prstClr val="black">
                  <a:lumMod val="85000"/>
                  <a:lumOff val="15000"/>
                </a:prstClr>
              </a:solidFill>
            </a:endParaRPr>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7549249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303833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087911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425128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E7762D-E6A6-45D8-BFD9-83B91DB1FB68}"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383082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E7762D-E6A6-45D8-BFD9-83B91DB1FB68}"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291372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E7762D-E6A6-45D8-BFD9-83B91DB1FB68}"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59219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7762D-E6A6-45D8-BFD9-83B91DB1FB68}"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220372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7762D-E6A6-45D8-BFD9-83B91DB1FB68}"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292454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7762D-E6A6-45D8-BFD9-83B91DB1FB68}"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EF3E2-51DF-4477-A166-1B3D3DC6109C}" type="slidenum">
              <a:rPr lang="en-US" smtClean="0"/>
              <a:t>‹#›</a:t>
            </a:fld>
            <a:endParaRPr lang="en-US"/>
          </a:p>
        </p:txBody>
      </p:sp>
    </p:spTree>
    <p:extLst>
      <p:ext uri="{BB962C8B-B14F-4D97-AF65-F5344CB8AC3E}">
        <p14:creationId xmlns:p14="http://schemas.microsoft.com/office/powerpoint/2010/main" val="209051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7762D-E6A6-45D8-BFD9-83B91DB1FB68}"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F3E2-51DF-4477-A166-1B3D3DC6109C}" type="slidenum">
              <a:rPr lang="en-US" smtClean="0"/>
              <a:t>‹#›</a:t>
            </a:fld>
            <a:endParaRPr lang="en-US"/>
          </a:p>
        </p:txBody>
      </p:sp>
    </p:spTree>
    <p:extLst>
      <p:ext uri="{BB962C8B-B14F-4D97-AF65-F5344CB8AC3E}">
        <p14:creationId xmlns:p14="http://schemas.microsoft.com/office/powerpoint/2010/main" val="97786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176440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solidFill>
                  <a:prstClr val="black">
                    <a:lumMod val="75000"/>
                    <a:lumOff val="25000"/>
                  </a:prstClr>
                </a:solidFill>
              </a:rPr>
              <a:pPr/>
              <a:t>9/17/2020</a:t>
            </a:fld>
            <a:endParaRPr lang="en-US" dirty="0">
              <a:solidFill>
                <a:prstClr val="black">
                  <a:lumMod val="75000"/>
                  <a:lumOff val="25000"/>
                </a:prstClr>
              </a:solidFill>
            </a:endParaRPr>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solidFill>
                  <a:prstClr val="black">
                    <a:lumMod val="75000"/>
                    <a:lumOff val="25000"/>
                  </a:prstClr>
                </a:solidFill>
              </a:rPr>
              <a:pP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963636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1mHjMNZZvFo"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O6zV5C0COc"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9309" y="732070"/>
            <a:ext cx="5293382" cy="3522028"/>
          </a:xfrm>
          <a:prstGeom prst="rect">
            <a:avLst/>
          </a:prstGeom>
        </p:spPr>
      </p:pic>
      <p:sp>
        <p:nvSpPr>
          <p:cNvPr id="5" name="TextBox 4"/>
          <p:cNvSpPr txBox="1"/>
          <p:nvPr/>
        </p:nvSpPr>
        <p:spPr>
          <a:xfrm>
            <a:off x="874165" y="4491317"/>
            <a:ext cx="10443670" cy="1323439"/>
          </a:xfrm>
          <a:prstGeom prst="rect">
            <a:avLst/>
          </a:prstGeom>
          <a:noFill/>
        </p:spPr>
        <p:txBody>
          <a:bodyPr wrap="square" rtlCol="0">
            <a:spAutoFit/>
          </a:bodyPr>
          <a:lstStyle/>
          <a:p>
            <a:pPr algn="ctr"/>
            <a:r>
              <a:rPr lang="en-US" sz="4000" b="1" dirty="0" smtClean="0">
                <a:latin typeface="Cambria" panose="02040503050406030204" pitchFamily="18" charset="0"/>
                <a:ea typeface="Cambria" panose="02040503050406030204" pitchFamily="18" charset="0"/>
              </a:rPr>
              <a:t>UNIT 2</a:t>
            </a:r>
          </a:p>
          <a:p>
            <a:pPr algn="ctr"/>
            <a:r>
              <a:rPr lang="en-US" sz="4000" b="1" dirty="0" smtClean="0">
                <a:latin typeface="Cambria" panose="02040503050406030204" pitchFamily="18" charset="0"/>
                <a:ea typeface="Cambria" panose="02040503050406030204" pitchFamily="18" charset="0"/>
              </a:rPr>
              <a:t>CAREER</a:t>
            </a:r>
            <a:endParaRPr lang="en-US" sz="4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9414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9156" y="2275166"/>
            <a:ext cx="8933688" cy="1353406"/>
          </a:xfrm>
        </p:spPr>
        <p:txBody>
          <a:bodyPr>
            <a:normAutofit fontScale="90000"/>
          </a:bodyPr>
          <a:lstStyle/>
          <a:p>
            <a:r>
              <a:rPr lang="en-US" sz="5400" b="1" dirty="0" smtClean="0">
                <a:latin typeface="Calibri" panose="020F0502020204030204" pitchFamily="34" charset="0"/>
                <a:cs typeface="Calibri" panose="020F0502020204030204" pitchFamily="34" charset="0"/>
              </a:rPr>
              <a:t>Eight common interview questions and answers</a:t>
            </a:r>
            <a:endParaRPr lang="en-US" sz="5400" dirty="0">
              <a:latin typeface="Calibri" panose="020F0502020204030204" pitchFamily="34" charset="0"/>
              <a:cs typeface="Calibri" panose="020F0502020204030204" pitchFamily="34" charset="0"/>
            </a:endParaRPr>
          </a:p>
        </p:txBody>
      </p:sp>
      <p:sp>
        <p:nvSpPr>
          <p:cNvPr id="5" name="Text Placeholder 4"/>
          <p:cNvSpPr>
            <a:spLocks noGrp="1"/>
          </p:cNvSpPr>
          <p:nvPr>
            <p:ph type="body" idx="1"/>
          </p:nvPr>
        </p:nvSpPr>
        <p:spPr>
          <a:xfrm>
            <a:off x="1629156" y="4005943"/>
            <a:ext cx="8939784" cy="1133319"/>
          </a:xfrm>
        </p:spPr>
        <p:txBody>
          <a:bodyPr>
            <a:normAutofit/>
          </a:bodyPr>
          <a:lstStyle/>
          <a:p>
            <a:r>
              <a:rPr lang="en-US" dirty="0" smtClean="0">
                <a:latin typeface="Calibri" panose="020F0502020204030204" pitchFamily="34" charset="0"/>
                <a:cs typeface="Calibri" panose="020F0502020204030204" pitchFamily="34" charset="0"/>
              </a:rPr>
              <a:t>Click this YouTube link </a:t>
            </a:r>
            <a:r>
              <a:rPr lang="en-US" dirty="0" smtClean="0">
                <a:hlinkClick r:id="rId2"/>
              </a:rPr>
              <a:t>https</a:t>
            </a:r>
            <a:r>
              <a:rPr lang="en-US" dirty="0">
                <a:hlinkClick r:id="rId2"/>
              </a:rPr>
              <a:t>://</a:t>
            </a:r>
            <a:r>
              <a:rPr lang="en-US" dirty="0" smtClean="0">
                <a:hlinkClick r:id="rId2"/>
              </a:rPr>
              <a:t>www.youtube.com/watch?v=1mHjMNZZvFo</a:t>
            </a:r>
            <a:r>
              <a:rPr lang="en-US" dirty="0" smtClean="0"/>
              <a:t> to watch the video.</a:t>
            </a:r>
          </a:p>
          <a:p>
            <a:r>
              <a:rPr lang="en-US" dirty="0" smtClean="0">
                <a:latin typeface="Calibri" panose="020F0502020204030204" pitchFamily="34" charset="0"/>
                <a:cs typeface="Calibri" panose="020F0502020204030204" pitchFamily="34" charset="0"/>
              </a:rPr>
              <a:t>Watch and summarize it with your own language.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663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65FAA58-0EDC-412F-A5F8-01968BE605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8089CB0-2F03-4E3C-ADBB-570A3BE78F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0DBA80B1-3B69-49C0-8AC9-716ABA57F5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xmlns="" id="{047E1103-B264-49BE-BC2A-F4E40BD3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16" name="Rectangle 15">
            <a:extLst>
              <a:ext uri="{FF2B5EF4-FFF2-40B4-BE49-F238E27FC236}">
                <a16:creationId xmlns:a16="http://schemas.microsoft.com/office/drawing/2014/main" xmlns="" id="{52DA11B6-B538-4624-9628-98B823D761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CFB1CB5B-67A5-45DB-B8E1-7A09A642E3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xmlns="" id="{2684228B-588E-4AF0-B9FF-14C860F6FB3C}"/>
              </a:ext>
            </a:extLst>
          </p:cNvPr>
          <p:cNvSpPr>
            <a:spLocks noGrp="1"/>
          </p:cNvSpPr>
          <p:nvPr>
            <p:ph idx="1"/>
          </p:nvPr>
        </p:nvSpPr>
        <p:spPr>
          <a:xfrm>
            <a:off x="6403656" y="533400"/>
            <a:ext cx="4731069" cy="5800725"/>
          </a:xfrm>
        </p:spPr>
        <p:txBody>
          <a:bodyPr anchor="ctr">
            <a:normAutofit lnSpcReduction="10000"/>
          </a:bodyPr>
          <a:lstStyle/>
          <a:p>
            <a:pPr>
              <a:lnSpc>
                <a:spcPct val="100000"/>
              </a:lnSpc>
            </a:pPr>
            <a:r>
              <a:rPr lang="en-US" sz="1200" b="1" i="1" u="sng" dirty="0">
                <a:latin typeface="Cambria" panose="02040503050406030204" pitchFamily="18" charset="0"/>
                <a:ea typeface="Cambria" panose="02040503050406030204" pitchFamily="18" charset="0"/>
                <a:cs typeface="Calibri" panose="020F0502020204030204" pitchFamily="34" charset="0"/>
              </a:rPr>
              <a:t>Application Letter Content</a:t>
            </a:r>
            <a:r>
              <a:rPr lang="en-US" sz="1200" dirty="0">
                <a:latin typeface="Cambria" panose="02040503050406030204" pitchFamily="18" charset="0"/>
                <a:ea typeface="Cambria" panose="02040503050406030204" pitchFamily="18" charset="0"/>
                <a:cs typeface="Calibri" panose="020F0502020204030204" pitchFamily="34" charset="0"/>
              </a:rP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your application letter will the employer know what position you are</a:t>
            </a: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 applying for, why the employer should select you for an interview, and how you will follow-up</a:t>
            </a:r>
            <a:endParaRPr lang="en-US" sz="1200" b="1"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First Paragraph:</a:t>
            </a:r>
            <a:r>
              <a:rPr lang="en-US" sz="1200" dirty="0">
                <a:latin typeface="Cambria" panose="02040503050406030204" pitchFamily="18" charset="0"/>
                <a:ea typeface="Cambria" panose="02040503050406030204" pitchFamily="18" charset="0"/>
                <a:cs typeface="Calibri" panose="020F0502020204030204" pitchFamily="34" charset="0"/>
              </a:rPr>
              <a:t>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The first paragraph of your job application letter should include information on why you are writing. Mention the job you are applying for and where you found the position. If you have a contact at the company, include it.</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Middle Paragraphs: </a:t>
            </a:r>
            <a:r>
              <a:rPr lang="en-US" sz="1200" dirty="0">
                <a:latin typeface="Cambria" panose="02040503050406030204" pitchFamily="18" charset="0"/>
                <a:ea typeface="Cambria" panose="02040503050406030204" pitchFamily="18" charset="0"/>
                <a:cs typeface="Calibri" panose="020F0502020204030204" pitchFamily="34" charset="0"/>
              </a:rP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The next section of your cover letter should describe what you have to offer the company. Make strong connections between your abilities and the requirements listed in the job posting. Mention specifically how your skills and experience match the job. Expand on the information in your resume, don't just repeat it. Try to support each statement you make with a piece of evidence. Use several shorter paragraphs or bullets rather than one large block of text.</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Final Paragraph: </a:t>
            </a:r>
            <a:r>
              <a:rPr lang="en-US" sz="1200" dirty="0">
                <a:latin typeface="Cambria" panose="02040503050406030204" pitchFamily="18" charset="0"/>
                <a:ea typeface="Cambria" panose="02040503050406030204" pitchFamily="18" charset="0"/>
                <a:cs typeface="Calibri" panose="020F0502020204030204" pitchFamily="34" charset="0"/>
              </a:rP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Conclude your application letter by thanking the employer for considering you for the position. Include information on how you will follow-up. State that you will do so and indicate when (one week's time is typical). You may want to reduce the time between sending out your resume and follow up if you fax or email it.</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Complimentary Close:</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Sincerely,</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Signature	</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endParaRPr lang="en-US" sz="500" dirty="0">
              <a:latin typeface="Cambria" panose="02040503050406030204" pitchFamily="18" charset="0"/>
              <a:ea typeface="Cambria" panose="02040503050406030204"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96C95465-CB88-4FE0-95AF-F447D27032C6}"/>
              </a:ext>
            </a:extLst>
          </p:cNvPr>
          <p:cNvSpPr/>
          <p:nvPr/>
        </p:nvSpPr>
        <p:spPr>
          <a:xfrm>
            <a:off x="821587" y="806860"/>
            <a:ext cx="3813048" cy="5078313"/>
          </a:xfrm>
          <a:prstGeom prst="rect">
            <a:avLst/>
          </a:prstGeom>
        </p:spPr>
        <p:txBody>
          <a:bodyPr wrap="square">
            <a:spAutoFit/>
          </a:bodyPr>
          <a:lstStyle/>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Contact Information</a:t>
            </a: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The first section of your letter should include information on how</a:t>
            </a: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 the employer can contact you. If you have contact information for</a:t>
            </a: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 the employer, include that. Otherwise, just list your information.</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 </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Your Personal Information</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First Name Last Name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Street Address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City, State, Zip Code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Phone Number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Email Address</a:t>
            </a: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Date</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 Employer Contact Information (</a:t>
            </a:r>
            <a:r>
              <a:rPr lang="en-US" sz="1200" i="1" dirty="0">
                <a:latin typeface="Cambria" panose="02040503050406030204" pitchFamily="18" charset="0"/>
                <a:ea typeface="Cambria" panose="02040503050406030204" pitchFamily="18" charset="0"/>
                <a:cs typeface="Calibri" panose="020F0502020204030204" pitchFamily="34" charset="0"/>
              </a:rPr>
              <a:t>if you have it)</a:t>
            </a:r>
            <a:r>
              <a:rPr lang="en-US" sz="1200" dirty="0">
                <a:latin typeface="Cambria" panose="02040503050406030204" pitchFamily="18" charset="0"/>
                <a:ea typeface="Cambria" panose="02040503050406030204" pitchFamily="18" charset="0"/>
                <a:cs typeface="Calibri" panose="020F0502020204030204" pitchFamily="34" charset="0"/>
              </a:rP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Name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Title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Company</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Address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City, State, Zip Code</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 </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Salutation</a:t>
            </a:r>
            <a:r>
              <a:rPr lang="en-US" sz="1200" dirty="0">
                <a:latin typeface="Cambria" panose="02040503050406030204" pitchFamily="18" charset="0"/>
                <a:ea typeface="Cambria" panose="02040503050406030204" pitchFamily="18" charset="0"/>
                <a:cs typeface="Calibri" panose="020F0502020204030204" pitchFamily="34" charset="0"/>
              </a:rPr>
              <a:t/>
            </a:r>
            <a:br>
              <a:rPr lang="en-US" sz="1200" dirty="0">
                <a:latin typeface="Cambria" panose="02040503050406030204" pitchFamily="18" charset="0"/>
                <a:ea typeface="Cambria" panose="02040503050406030204" pitchFamily="18" charset="0"/>
                <a:cs typeface="Calibri" panose="020F0502020204030204" pitchFamily="34" charset="0"/>
              </a:rPr>
            </a:br>
            <a:r>
              <a:rPr lang="en-US" sz="1200" dirty="0">
                <a:latin typeface="Cambria" panose="02040503050406030204" pitchFamily="18" charset="0"/>
                <a:ea typeface="Cambria" panose="02040503050406030204" pitchFamily="18" charset="0"/>
                <a:cs typeface="Calibri" panose="020F0502020204030204" pitchFamily="34" charset="0"/>
              </a:rPr>
              <a:t>Dear Mr./Ms. Last Name or Dear Hiring Manager:</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 </a:t>
            </a:r>
            <a:endParaRPr lang="en-US" sz="1200" dirty="0">
              <a:latin typeface="Cambria" panose="02040503050406030204" pitchFamily="18" charset="0"/>
              <a:ea typeface="Cambria" panose="02040503050406030204" pitchFamily="18" charset="0"/>
              <a:cs typeface="Calibri" panose="020F0502020204030204" pitchFamily="34" charset="0"/>
            </a:endParaRPr>
          </a:p>
          <a:p>
            <a:pPr>
              <a:lnSpc>
                <a:spcPct val="100000"/>
              </a:lnSpc>
            </a:pPr>
            <a:r>
              <a:rPr lang="en-US" sz="1200" dirty="0">
                <a:latin typeface="Cambria" panose="02040503050406030204" pitchFamily="18" charset="0"/>
                <a:ea typeface="Cambria" panose="02040503050406030204" pitchFamily="18" charset="0"/>
                <a:cs typeface="Calibri" panose="020F0502020204030204" pitchFamily="34" charset="0"/>
              </a:rPr>
              <a:t>.</a:t>
            </a:r>
          </a:p>
          <a:p>
            <a:pPr>
              <a:lnSpc>
                <a:spcPct val="100000"/>
              </a:lnSpc>
            </a:pPr>
            <a:r>
              <a:rPr lang="en-US" sz="1200" b="1" dirty="0">
                <a:latin typeface="Cambria" panose="02040503050406030204" pitchFamily="18" charset="0"/>
                <a:ea typeface="Cambria" panose="02040503050406030204" pitchFamily="18" charset="0"/>
                <a:cs typeface="Calibri" panose="020F0502020204030204" pitchFamily="34" charset="0"/>
              </a:rPr>
              <a:t> </a:t>
            </a:r>
            <a:endParaRPr lang="en-US" sz="1200" dirty="0">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239939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BE607-3FA0-4A87-9A04-C6D9D40D0B84}"/>
              </a:ext>
            </a:extLst>
          </p:cNvPr>
          <p:cNvSpPr>
            <a:spLocks noGrp="1"/>
          </p:cNvSpPr>
          <p:nvPr>
            <p:ph type="title"/>
          </p:nvPr>
        </p:nvSpPr>
        <p:spPr>
          <a:xfrm>
            <a:off x="2955036" y="551543"/>
            <a:ext cx="6281928" cy="1001488"/>
          </a:xfrm>
        </p:spPr>
        <p:txBody>
          <a:bodyPr>
            <a:normAutofit/>
          </a:bodyPr>
          <a:lstStyle/>
          <a:p>
            <a:pPr marL="0" marR="0" lvl="0" indent="0" algn="ctr" defTabSz="914400" rtl="0" eaLnBrk="0" fontAlgn="base" latinLnBrk="0" hangingPunct="0">
              <a:spcBef>
                <a:spcPct val="0"/>
              </a:spcBef>
              <a:spcAft>
                <a:spcPct val="0"/>
              </a:spcAft>
              <a:buClrTx/>
              <a:buSzTx/>
              <a:buFontTx/>
              <a:buNone/>
              <a:tabLst/>
            </a:pPr>
            <a:r>
              <a:rPr kumimoji="0" lang="en-US" altLang="en-US" sz="4000"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Past Continuous </a:t>
            </a:r>
            <a:r>
              <a:rPr kumimoji="0" lang="en-US" altLang="en-US" sz="4000" b="1" i="0" u="none" strike="noStrike" cap="none" normalizeH="0" baseline="0" dirty="0" smtClean="0">
                <a:ln>
                  <a:noFill/>
                </a:ln>
                <a:effectLst/>
                <a:latin typeface="Cambria" panose="02040503050406030204" pitchFamily="18" charset="0"/>
                <a:ea typeface="Cambria" panose="02040503050406030204" pitchFamily="18" charset="0"/>
                <a:cs typeface="Times New Roman" panose="02020603050405020304" pitchFamily="18" charset="0"/>
              </a:rPr>
              <a:t>Tense</a:t>
            </a:r>
            <a:endParaRPr kumimoji="0" lang="en-US" altLang="en-US" sz="4000" b="0" i="0" u="none" strike="noStrike" cap="none" normalizeH="0" baseline="0" dirty="0">
              <a:ln>
                <a:noFill/>
              </a:ln>
              <a:effectLst/>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xmlns="" id="{36C00BA3-2ACA-44A9-9A5A-23211705F006}"/>
              </a:ext>
            </a:extLst>
          </p:cNvPr>
          <p:cNvSpPr>
            <a:spLocks noGrp="1"/>
          </p:cNvSpPr>
          <p:nvPr>
            <p:ph idx="1"/>
          </p:nvPr>
        </p:nvSpPr>
        <p:spPr>
          <a:xfrm>
            <a:off x="868680" y="1553031"/>
            <a:ext cx="6446520" cy="4482009"/>
          </a:xfrm>
        </p:spPr>
        <p:txBody>
          <a:bodyPr>
            <a:normAutofit fontScale="62500" lnSpcReduction="20000"/>
          </a:bodyPr>
          <a:lstStyle/>
          <a:p>
            <a:pPr marL="0" marR="0" lvl="0" indent="0" defTabSz="914400" rtl="0" eaLnBrk="0" fontAlgn="base" latinLnBrk="0" hangingPunct="0">
              <a:lnSpc>
                <a:spcPct val="120000"/>
              </a:lnSpc>
              <a:spcBef>
                <a:spcPct val="0"/>
              </a:spcBef>
              <a:buClrTx/>
              <a:buSzTx/>
              <a:buFontTx/>
              <a:buNone/>
              <a:tabLst>
                <a:tab pos="228600" algn="l"/>
              </a:tabLst>
            </a:pP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The past continuous tense, also known as the past progressive tense, refers to a continuing action or state that was happening at some point in the past.  </a:t>
            </a:r>
            <a:endParaRPr kumimoji="0" lang="en-US" altLang="en-US" b="0" i="0" u="none" strike="noStrike" cap="none" normalizeH="0" baseline="0" dirty="0" smtClean="0">
              <a:ln>
                <a:noFill/>
              </a:ln>
              <a:effectLst/>
              <a:latin typeface="Cambria" panose="02040503050406030204" pitchFamily="18" charset="0"/>
              <a:ea typeface="Cambria" panose="02040503050406030204" pitchFamily="18" charset="0"/>
              <a:cs typeface="Times New Roman" panose="02020603050405020304" pitchFamily="18" charset="0"/>
            </a:endParaRPr>
          </a:p>
          <a:p>
            <a:pPr marL="0" marR="0" lvl="0" indent="0" defTabSz="914400" rtl="0" eaLnBrk="0" fontAlgn="base" latinLnBrk="0" hangingPunct="0">
              <a:lnSpc>
                <a:spcPct val="120000"/>
              </a:lnSpc>
              <a:spcBef>
                <a:spcPct val="0"/>
              </a:spcBef>
              <a:buClrTx/>
              <a:buSzTx/>
              <a:buFontTx/>
              <a:buNone/>
              <a:tabLst>
                <a:tab pos="228600" algn="l"/>
              </a:tabLst>
            </a:pPr>
            <a:r>
              <a:rPr kumimoji="0" lang="en-US" altLang="en-US" b="0" i="0" u="none" strike="noStrike" cap="none" normalizeH="0" baseline="0" dirty="0" smtClean="0">
                <a:ln>
                  <a:noFill/>
                </a:ln>
                <a:effectLst/>
                <a:latin typeface="Cambria" panose="02040503050406030204" pitchFamily="18" charset="0"/>
                <a:ea typeface="Cambria" panose="02040503050406030204" pitchFamily="18" charset="0"/>
                <a:cs typeface="Times New Roman" panose="02020603050405020304" pitchFamily="18" charset="0"/>
              </a:rPr>
              <a:t>In </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other words, it expresses an </a:t>
            </a:r>
            <a:r>
              <a:rPr kumimoji="0" lang="en-US" altLang="en-US"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unfinished or incomplete action</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in the past. </a:t>
            </a:r>
            <a:endParaRPr kumimoji="0" lang="en-US" altLang="en-US" b="0" i="0" u="none" strike="noStrike" cap="none" normalizeH="0" baseline="0" dirty="0" smtClean="0">
              <a:ln>
                <a:noFill/>
              </a:ln>
              <a:effectLst/>
              <a:latin typeface="Cambria" panose="02040503050406030204" pitchFamily="18" charset="0"/>
              <a:ea typeface="Cambria" panose="020405030504060302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tab pos="228600" algn="l"/>
              </a:tabLst>
            </a:pP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marL="0" marR="0" lvl="0" indent="0" defTabSz="914400" rtl="0" eaLnBrk="0" fontAlgn="base" latinLnBrk="0" hangingPunct="0">
              <a:lnSpc>
                <a:spcPct val="120000"/>
              </a:lnSpc>
              <a:spcBef>
                <a:spcPct val="0"/>
              </a:spcBef>
              <a:buClrTx/>
              <a:buSzTx/>
              <a:buFontTx/>
              <a:buNone/>
              <a:tabLst>
                <a:tab pos="228600" algn="l"/>
              </a:tabLst>
            </a:pP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Function of past continuous tense can be seen for:</a:t>
            </a: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eaLnBrk="0" fontAlgn="base" hangingPunct="0">
              <a:lnSpc>
                <a:spcPct val="120000"/>
              </a:lnSpc>
              <a:spcBef>
                <a:spcPct val="0"/>
              </a:spcBef>
              <a:tabLst>
                <a:tab pos="228600" algn="l"/>
              </a:tabLst>
            </a:pP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To show that someone is in the middle of an action.</a:t>
            </a: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marL="231775" marR="0" lvl="0" indent="0" defTabSz="914400" rtl="0" eaLnBrk="0" fontAlgn="base" latinLnBrk="0" hangingPunct="0">
              <a:lnSpc>
                <a:spcPct val="120000"/>
              </a:lnSpc>
              <a:spcBef>
                <a:spcPct val="0"/>
              </a:spcBef>
              <a:buClrTx/>
              <a:buSzTx/>
              <a:buFontTx/>
              <a:buNone/>
              <a:tabLst>
                <a:tab pos="228600" algn="l"/>
              </a:tabLst>
            </a:pPr>
            <a:r>
              <a:rPr kumimoji="0" lang="en-US" altLang="en-US" b="0" i="0" u="sng"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Example:</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I </a:t>
            </a:r>
            <a:r>
              <a:rPr kumimoji="0" lang="en-US" altLang="en-US"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was calling </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him when he came home</a:t>
            </a:r>
            <a:r>
              <a:rPr kumimoji="0" lang="en-US" altLang="en-US" b="0" i="0" u="none" strike="noStrike" cap="none" normalizeH="0" baseline="0" dirty="0" smtClean="0">
                <a:ln>
                  <a:noFill/>
                </a:ln>
                <a:effectLst/>
                <a:latin typeface="Cambria" panose="02040503050406030204" pitchFamily="18" charset="0"/>
                <a:ea typeface="Cambria" panose="02040503050406030204" pitchFamily="18" charset="0"/>
                <a:cs typeface="Times New Roman" panose="02020603050405020304" pitchFamily="18" charset="0"/>
              </a:rPr>
              <a:t>.</a:t>
            </a: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eaLnBrk="0" fontAlgn="base" hangingPunct="0">
              <a:lnSpc>
                <a:spcPct val="120000"/>
              </a:lnSpc>
              <a:spcBef>
                <a:spcPct val="0"/>
              </a:spcBef>
              <a:tabLst>
                <a:tab pos="228600" algn="l"/>
              </a:tabLst>
            </a:pP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Is used to describe an action taking place when another occurred. </a:t>
            </a: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marL="231775" marR="0" lvl="0" indent="0" defTabSz="914400" rtl="0" eaLnBrk="0" fontAlgn="base" latinLnBrk="0" hangingPunct="0">
              <a:lnSpc>
                <a:spcPct val="120000"/>
              </a:lnSpc>
              <a:spcBef>
                <a:spcPct val="0"/>
              </a:spcBef>
              <a:buClrTx/>
              <a:buSzTx/>
              <a:buFontTx/>
              <a:buNone/>
              <a:tabLst>
                <a:tab pos="228600" algn="l"/>
              </a:tabLst>
            </a:pPr>
            <a:r>
              <a:rPr kumimoji="0" lang="en-US" altLang="en-US" b="0" i="0" u="sng"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Example:</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While they </a:t>
            </a:r>
            <a:r>
              <a:rPr kumimoji="0" lang="en-US" altLang="en-US"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were painting </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the door, I </a:t>
            </a:r>
            <a:r>
              <a:rPr kumimoji="0" lang="en-US" altLang="en-US"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was painting</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the windows.</a:t>
            </a:r>
            <a:endParaRPr kumimoji="0" lang="en-US" altLang="en-US" b="0" i="0" u="none" strike="noStrike" cap="none" normalizeH="0" baseline="0" dirty="0">
              <a:ln>
                <a:noFill/>
              </a:ln>
              <a:effectLst/>
              <a:latin typeface="Cambria" panose="02040503050406030204" pitchFamily="18" charset="0"/>
              <a:ea typeface="Cambria" panose="02040503050406030204" pitchFamily="18" charset="0"/>
            </a:endParaRPr>
          </a:p>
          <a:p>
            <a:pPr eaLnBrk="0" fontAlgn="base" hangingPunct="0">
              <a:lnSpc>
                <a:spcPct val="120000"/>
              </a:lnSpc>
              <a:spcBef>
                <a:spcPct val="0"/>
              </a:spcBef>
              <a:tabLst>
                <a:tab pos="228600" algn="l"/>
              </a:tabLst>
            </a:pP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For an action that was taking place in the past when an interrupted action happened.</a:t>
            </a:r>
            <a:endParaRPr kumimoji="0" lang="en-US" altLang="en-US" b="0" i="0" u="sng"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endParaRPr>
          </a:p>
          <a:p>
            <a:pPr marL="231775" marR="0" lvl="0" indent="0" defTabSz="914400" rtl="0" eaLnBrk="0" fontAlgn="base" latinLnBrk="0" hangingPunct="0">
              <a:lnSpc>
                <a:spcPct val="120000"/>
              </a:lnSpc>
              <a:spcBef>
                <a:spcPct val="0"/>
              </a:spcBef>
              <a:buClrTx/>
              <a:buSzTx/>
              <a:buFontTx/>
              <a:buNone/>
              <a:tabLst>
                <a:tab pos="228600" algn="l"/>
              </a:tabLst>
            </a:pPr>
            <a:r>
              <a:rPr kumimoji="0" lang="en-US" altLang="en-US" b="0" i="0" u="sng"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Example:</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While he </a:t>
            </a:r>
            <a:r>
              <a:rPr kumimoji="0" lang="en-US" altLang="en-US" b="1"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was working</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cs typeface="Times New Roman" panose="02020603050405020304" pitchFamily="18" charset="0"/>
              </a:rPr>
              <a:t> on his laptop, he fell asleep</a:t>
            </a:r>
            <a:r>
              <a:rPr kumimoji="0" lang="en-US" altLang="en-US" b="0" i="0" u="none" strike="noStrike" cap="none" normalizeH="0" baseline="0" dirty="0">
                <a:ln>
                  <a:noFill/>
                </a:ln>
                <a:effectLst/>
                <a:latin typeface="Cambria" panose="02040503050406030204" pitchFamily="18" charset="0"/>
                <a:ea typeface="Cambria" panose="02040503050406030204" pitchFamily="18" charset="0"/>
              </a:rPr>
              <a:t> </a:t>
            </a:r>
          </a:p>
        </p:txBody>
      </p:sp>
      <p:pic>
        <p:nvPicPr>
          <p:cNvPr id="4097" name="Picture 249">
            <a:extLst>
              <a:ext uri="{FF2B5EF4-FFF2-40B4-BE49-F238E27FC236}">
                <a16:creationId xmlns:a16="http://schemas.microsoft.com/office/drawing/2014/main" xmlns="" id="{9B2DDED7-3435-4228-9BCE-B322E53593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8563" y="2262778"/>
            <a:ext cx="3985843" cy="328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177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Cambria" panose="02040503050406030204" pitchFamily="18" charset="0"/>
                <a:ea typeface="Cambria" panose="02040503050406030204" pitchFamily="18" charset="0"/>
                <a:cs typeface="Calibri" panose="020F0502020204030204" pitchFamily="34" charset="0"/>
              </a:rPr>
              <a:t>EXERCISE</a:t>
            </a:r>
            <a:r>
              <a:rPr lang="en-US" dirty="0" smtClean="0">
                <a:latin typeface="Cambria" panose="02040503050406030204" pitchFamily="18" charset="0"/>
                <a:ea typeface="Cambria" panose="02040503050406030204" pitchFamily="18" charset="0"/>
                <a:cs typeface="Calibri" panose="020F0502020204030204" pitchFamily="34" charset="0"/>
              </a:rPr>
              <a:t/>
            </a:r>
            <a:br>
              <a:rPr lang="en-US" dirty="0" smtClean="0">
                <a:latin typeface="Cambria" panose="02040503050406030204" pitchFamily="18" charset="0"/>
                <a:ea typeface="Cambria" panose="02040503050406030204" pitchFamily="18" charset="0"/>
                <a:cs typeface="Calibri" panose="020F0502020204030204" pitchFamily="34" charset="0"/>
              </a:rPr>
            </a:br>
            <a:r>
              <a:rPr lang="en-US" dirty="0" smtClean="0">
                <a:latin typeface="Cambria" panose="02040503050406030204" pitchFamily="18" charset="0"/>
                <a:ea typeface="Cambria" panose="02040503050406030204" pitchFamily="18" charset="0"/>
                <a:cs typeface="Calibri" panose="020F0502020204030204" pitchFamily="34" charset="0"/>
              </a:rPr>
              <a:t>Make a creative cv</a:t>
            </a:r>
            <a:endParaRPr lang="en-US" dirty="0">
              <a:latin typeface="Cambria" panose="02040503050406030204" pitchFamily="18" charset="0"/>
              <a:ea typeface="Cambria" panose="02040503050406030204" pitchFamily="18" charset="0"/>
              <a:cs typeface="Calibri" panose="020F0502020204030204" pitchFamily="34" charset="0"/>
            </a:endParaRPr>
          </a:p>
        </p:txBody>
      </p:sp>
      <p:sp>
        <p:nvSpPr>
          <p:cNvPr id="5" name="Text Placeholder 4"/>
          <p:cNvSpPr>
            <a:spLocks noGrp="1"/>
          </p:cNvSpPr>
          <p:nvPr>
            <p:ph type="body" idx="1"/>
          </p:nvPr>
        </p:nvSpPr>
        <p:spPr>
          <a:xfrm>
            <a:off x="1629156" y="4513943"/>
            <a:ext cx="8939784" cy="625319"/>
          </a:xfrm>
        </p:spPr>
        <p:txBody>
          <a:bodyPr>
            <a:normAutofit fontScale="92500" lnSpcReduction="10000"/>
          </a:bodyPr>
          <a:lstStyle/>
          <a:p>
            <a:r>
              <a:rPr lang="en-US" dirty="0" smtClean="0">
                <a:latin typeface="Cambria" panose="02040503050406030204" pitchFamily="18" charset="0"/>
                <a:ea typeface="Cambria" panose="02040503050406030204" pitchFamily="18" charset="0"/>
                <a:cs typeface="Calibri" panose="020F0502020204030204" pitchFamily="34" charset="0"/>
              </a:rPr>
              <a:t>Type “creative CV example” in your browser in your smartphone or your laptop to find what you are looking for</a:t>
            </a:r>
            <a:endParaRPr lang="en-US" dirty="0">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713363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alpha val="75000"/>
          </a:srgbClr>
        </a:solidFill>
        <a:effectLst/>
      </p:bgPr>
    </p:bg>
    <p:spTree>
      <p:nvGrpSpPr>
        <p:cNvPr id="1" name=""/>
        <p:cNvGrpSpPr/>
        <p:nvPr/>
      </p:nvGrpSpPr>
      <p:grpSpPr>
        <a:xfrm>
          <a:off x="0" y="0"/>
          <a:ext cx="0" cy="0"/>
          <a:chOff x="0" y="0"/>
          <a:chExt cx="0" cy="0"/>
        </a:xfrm>
      </p:grpSpPr>
      <p:sp>
        <p:nvSpPr>
          <p:cNvPr id="4" name="TextBox 3"/>
          <p:cNvSpPr txBox="1"/>
          <p:nvPr/>
        </p:nvSpPr>
        <p:spPr>
          <a:xfrm>
            <a:off x="3424655" y="4572001"/>
            <a:ext cx="5915286" cy="707886"/>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hlinkClick r:id="rId2"/>
              </a:rPr>
              <a:t>https://</a:t>
            </a:r>
            <a:r>
              <a:rPr lang="en-US" sz="2000" dirty="0" smtClean="0">
                <a:latin typeface="Cambria" panose="02040503050406030204" pitchFamily="18" charset="0"/>
                <a:ea typeface="Cambria" panose="02040503050406030204" pitchFamily="18" charset="0"/>
                <a:hlinkClick r:id="rId2"/>
              </a:rPr>
              <a:t>www.youtube.com/watch?v=KO6zV5C0COc</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p:txBody>
      </p:sp>
      <p:sp>
        <p:nvSpPr>
          <p:cNvPr id="5" name="TextBox 4"/>
          <p:cNvSpPr txBox="1"/>
          <p:nvPr/>
        </p:nvSpPr>
        <p:spPr>
          <a:xfrm>
            <a:off x="2570153" y="2107463"/>
            <a:ext cx="7624291" cy="1015663"/>
          </a:xfrm>
          <a:prstGeom prst="rect">
            <a:avLst/>
          </a:prstGeom>
          <a:noFill/>
        </p:spPr>
        <p:txBody>
          <a:bodyPr wrap="square" rtlCol="0">
            <a:spAutoFit/>
          </a:bodyPr>
          <a:lstStyle/>
          <a:p>
            <a:pPr algn="ctr"/>
            <a:r>
              <a:rPr lang="en-US" sz="2000" dirty="0" smtClean="0">
                <a:latin typeface="Cambria" panose="02040503050406030204" pitchFamily="18" charset="0"/>
                <a:ea typeface="Cambria" panose="02040503050406030204" pitchFamily="18" charset="0"/>
              </a:rPr>
              <a:t>You may watch the video below. </a:t>
            </a:r>
            <a:endParaRPr lang="en-US" sz="2000" dirty="0">
              <a:latin typeface="Cambria" panose="02040503050406030204" pitchFamily="18" charset="0"/>
              <a:ea typeface="Cambria" panose="02040503050406030204" pitchFamily="18" charset="0"/>
            </a:endParaRPr>
          </a:p>
          <a:p>
            <a:pPr algn="ctr"/>
            <a:r>
              <a:rPr lang="en-US" sz="2000" dirty="0" smtClean="0">
                <a:latin typeface="Cambria" panose="02040503050406030204" pitchFamily="18" charset="0"/>
                <a:ea typeface="Cambria" panose="02040503050406030204" pitchFamily="18" charset="0"/>
              </a:rPr>
              <a:t>It will help you to make a CV or just the assignment said “a Creative CV”</a:t>
            </a:r>
          </a:p>
        </p:txBody>
      </p:sp>
      <p:cxnSp>
        <p:nvCxnSpPr>
          <p:cNvPr id="7" name="Straight Arrow Connector 6"/>
          <p:cNvCxnSpPr/>
          <p:nvPr/>
        </p:nvCxnSpPr>
        <p:spPr>
          <a:xfrm>
            <a:off x="6088768" y="3242206"/>
            <a:ext cx="12879" cy="1004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369419" y="3242206"/>
            <a:ext cx="12879" cy="1004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675828" y="3242206"/>
            <a:ext cx="12879" cy="1004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04065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3.xml><?xml version="1.0" encoding="utf-8"?>
<a:theme xmlns:a="http://schemas.openxmlformats.org/drawingml/2006/main" name="1_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27</TotalTime>
  <Words>157</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vt:i4>
      </vt:variant>
    </vt:vector>
  </HeadingPairs>
  <TitlesOfParts>
    <vt:vector size="17" baseType="lpstr">
      <vt:lpstr>Arial</vt:lpstr>
      <vt:lpstr>Avenir Next LT Pro</vt:lpstr>
      <vt:lpstr>Avenir Next LT Pro Light</vt:lpstr>
      <vt:lpstr>Calibri</vt:lpstr>
      <vt:lpstr>Calibri Light</vt:lpstr>
      <vt:lpstr>Cambria</vt:lpstr>
      <vt:lpstr>Garamond</vt:lpstr>
      <vt:lpstr>Times New Roman</vt:lpstr>
      <vt:lpstr>Office Theme</vt:lpstr>
      <vt:lpstr>SavonVTI</vt:lpstr>
      <vt:lpstr>1_SavonVTI</vt:lpstr>
      <vt:lpstr>PowerPoint Presentation</vt:lpstr>
      <vt:lpstr>Eight common interview questions and answers</vt:lpstr>
      <vt:lpstr>PowerPoint Presentation</vt:lpstr>
      <vt:lpstr>Past Continuous Tense</vt:lpstr>
      <vt:lpstr>EXERCISE Make a creative cv</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cp:revision>
  <dcterms:created xsi:type="dcterms:W3CDTF">2020-09-17T08:20:36Z</dcterms:created>
  <dcterms:modified xsi:type="dcterms:W3CDTF">2020-09-17T08:48:26Z</dcterms:modified>
</cp:coreProperties>
</file>