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71" r:id="rId6"/>
    <p:sldId id="272" r:id="rId7"/>
    <p:sldId id="273" r:id="rId8"/>
    <p:sldId id="274" r:id="rId9"/>
    <p:sldId id="269" r:id="rId10"/>
    <p:sldId id="257" r:id="rId11"/>
    <p:sldId id="259" r:id="rId12"/>
    <p:sldId id="270" r:id="rId13"/>
    <p:sldId id="265" r:id="rId14"/>
    <p:sldId id="267" r:id="rId15"/>
    <p:sldId id="268" r:id="rId16"/>
    <p:sldId id="262" r:id="rId17"/>
    <p:sldId id="275" r:id="rId18"/>
    <p:sldId id="276" r:id="rId19"/>
    <p:sldId id="277" r:id="rId20"/>
    <p:sldId id="278" r:id="rId21"/>
    <p:sldId id="279" r:id="rId22"/>
    <p:sldId id="281" r:id="rId23"/>
    <p:sldId id="280" r:id="rId24"/>
    <p:sldId id="282" r:id="rId25"/>
    <p:sldId id="283" r:id="rId26"/>
    <p:sldId id="284" r:id="rId27"/>
    <p:sldId id="285" r:id="rId28"/>
    <p:sldId id="303" r:id="rId29"/>
    <p:sldId id="304" r:id="rId30"/>
    <p:sldId id="286" r:id="rId31"/>
    <p:sldId id="287" r:id="rId32"/>
    <p:sldId id="288" r:id="rId33"/>
    <p:sldId id="289" r:id="rId34"/>
    <p:sldId id="263" r:id="rId35"/>
    <p:sldId id="264" r:id="rId36"/>
    <p:sldId id="290" r:id="rId37"/>
    <p:sldId id="291" r:id="rId38"/>
    <p:sldId id="292" r:id="rId39"/>
    <p:sldId id="293" r:id="rId40"/>
    <p:sldId id="294" r:id="rId41"/>
    <p:sldId id="295" r:id="rId42"/>
    <p:sldId id="296" r:id="rId43"/>
    <p:sldId id="297" r:id="rId44"/>
    <p:sldId id="299" r:id="rId45"/>
    <p:sldId id="298" r:id="rId46"/>
    <p:sldId id="301" r:id="rId47"/>
    <p:sldId id="300" r:id="rId48"/>
    <p:sldId id="302" r:id="rId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1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965" autoAdjust="0"/>
  </p:normalViewPr>
  <p:slideViewPr>
    <p:cSldViewPr>
      <p:cViewPr>
        <p:scale>
          <a:sx n="66" d="100"/>
          <a:sy n="66" d="100"/>
        </p:scale>
        <p:origin x="-55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AD386-D47B-4806-90DB-EA5C8D3B4E45}"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id-ID"/>
        </a:p>
      </dgm:t>
    </dgm:pt>
    <dgm:pt modelId="{DC62B9A3-30DC-4624-A60F-6C91CDA75130}">
      <dgm:prSet phldrT="[Text]"/>
      <dgm:spPr/>
      <dgm:t>
        <a:bodyPr/>
        <a:lstStyle/>
        <a:p>
          <a:r>
            <a:rPr lang="id-ID" dirty="0" smtClean="0"/>
            <a:t>Fitur TIK Kes di Layanan Primer</a:t>
          </a:r>
          <a:endParaRPr lang="id-ID" dirty="0"/>
        </a:p>
      </dgm:t>
    </dgm:pt>
    <dgm:pt modelId="{0B37DD4F-3E2F-49AC-BFF8-F0200756FA31}" type="parTrans" cxnId="{254CCB71-FD7A-4051-BB7B-AD560A258F8F}">
      <dgm:prSet/>
      <dgm:spPr/>
      <dgm:t>
        <a:bodyPr/>
        <a:lstStyle/>
        <a:p>
          <a:endParaRPr lang="id-ID"/>
        </a:p>
      </dgm:t>
    </dgm:pt>
    <dgm:pt modelId="{5EC7A843-214E-4EA5-855E-1C48D410B013}" type="sibTrans" cxnId="{254CCB71-FD7A-4051-BB7B-AD560A258F8F}">
      <dgm:prSet/>
      <dgm:spPr/>
      <dgm:t>
        <a:bodyPr/>
        <a:lstStyle/>
        <a:p>
          <a:endParaRPr lang="id-ID"/>
        </a:p>
      </dgm:t>
    </dgm:pt>
    <dgm:pt modelId="{D8B6AF12-D463-4213-B775-2B6B97B68FF9}">
      <dgm:prSet phldrT="[Text]"/>
      <dgm:spPr/>
      <dgm:t>
        <a:bodyPr/>
        <a:lstStyle/>
        <a:p>
          <a:r>
            <a:rPr lang="id-ID" dirty="0" smtClean="0"/>
            <a:t>Menghasilkan informasi pasien </a:t>
          </a:r>
          <a:endParaRPr lang="id-ID" dirty="0"/>
        </a:p>
      </dgm:t>
    </dgm:pt>
    <dgm:pt modelId="{97ED12C6-21B3-4B4C-B283-BAFEF29390FB}" type="parTrans" cxnId="{4FFC1E5E-1AE4-4C0F-8764-AF2B66A2A5EC}">
      <dgm:prSet/>
      <dgm:spPr/>
      <dgm:t>
        <a:bodyPr/>
        <a:lstStyle/>
        <a:p>
          <a:endParaRPr lang="id-ID"/>
        </a:p>
      </dgm:t>
    </dgm:pt>
    <dgm:pt modelId="{F736CE32-7547-4CFE-9D09-D67104A3DD56}" type="sibTrans" cxnId="{4FFC1E5E-1AE4-4C0F-8764-AF2B66A2A5EC}">
      <dgm:prSet/>
      <dgm:spPr/>
      <dgm:t>
        <a:bodyPr/>
        <a:lstStyle/>
        <a:p>
          <a:endParaRPr lang="id-ID"/>
        </a:p>
      </dgm:t>
    </dgm:pt>
    <dgm:pt modelId="{223FD10E-75BD-46C2-BB50-2108F5F384A8}">
      <dgm:prSet phldrT="[Text]"/>
      <dgm:spPr/>
      <dgm:t>
        <a:bodyPr/>
        <a:lstStyle/>
        <a:p>
          <a:r>
            <a:rPr lang="id-ID" dirty="0" smtClean="0"/>
            <a:t>Fasilitas pemasukan perintah (order entry)</a:t>
          </a:r>
          <a:endParaRPr lang="id-ID" dirty="0"/>
        </a:p>
      </dgm:t>
    </dgm:pt>
    <dgm:pt modelId="{FF08EE21-DEB9-477A-9517-7C0E75CAD8EA}" type="parTrans" cxnId="{DF1FCB38-2A15-46E1-BF0B-BC6C11619703}">
      <dgm:prSet/>
      <dgm:spPr/>
      <dgm:t>
        <a:bodyPr/>
        <a:lstStyle/>
        <a:p>
          <a:endParaRPr lang="id-ID"/>
        </a:p>
      </dgm:t>
    </dgm:pt>
    <dgm:pt modelId="{68DCFBD8-BF6B-45DF-829C-E52012150324}" type="sibTrans" cxnId="{DF1FCB38-2A15-46E1-BF0B-BC6C11619703}">
      <dgm:prSet/>
      <dgm:spPr/>
      <dgm:t>
        <a:bodyPr/>
        <a:lstStyle/>
        <a:p>
          <a:endParaRPr lang="id-ID"/>
        </a:p>
      </dgm:t>
    </dgm:pt>
    <dgm:pt modelId="{B2A4A5CA-5364-4563-A179-D0C90F85F011}">
      <dgm:prSet phldrT="[Text]"/>
      <dgm:spPr/>
      <dgm:t>
        <a:bodyPr/>
        <a:lstStyle/>
        <a:p>
          <a:r>
            <a:rPr lang="id-ID" dirty="0" smtClean="0"/>
            <a:t>Sistem pendukung keputusan</a:t>
          </a:r>
          <a:endParaRPr lang="id-ID" dirty="0"/>
        </a:p>
      </dgm:t>
    </dgm:pt>
    <dgm:pt modelId="{840CB3C5-4E6C-4FED-A705-FA977478D75C}" type="parTrans" cxnId="{8EA5C5F6-EF9A-465E-934E-3E1D3347D2B0}">
      <dgm:prSet/>
      <dgm:spPr/>
      <dgm:t>
        <a:bodyPr/>
        <a:lstStyle/>
        <a:p>
          <a:endParaRPr lang="id-ID"/>
        </a:p>
      </dgm:t>
    </dgm:pt>
    <dgm:pt modelId="{D6CCBDF4-21C2-4BFC-BCFF-35AC55B5B577}" type="sibTrans" cxnId="{8EA5C5F6-EF9A-465E-934E-3E1D3347D2B0}">
      <dgm:prSet/>
      <dgm:spPr/>
      <dgm:t>
        <a:bodyPr/>
        <a:lstStyle/>
        <a:p>
          <a:endParaRPr lang="id-ID"/>
        </a:p>
      </dgm:t>
    </dgm:pt>
    <dgm:pt modelId="{97FF6CD0-7FB6-4728-9E25-1E06294D4535}">
      <dgm:prSet phldrT="[Text]"/>
      <dgm:spPr/>
      <dgm:t>
        <a:bodyPr/>
        <a:lstStyle/>
        <a:p>
          <a:r>
            <a:rPr lang="id-ID" dirty="0" smtClean="0"/>
            <a:t>Pertukaran informasi secara elektronik</a:t>
          </a:r>
          <a:endParaRPr lang="id-ID" dirty="0"/>
        </a:p>
      </dgm:t>
    </dgm:pt>
    <dgm:pt modelId="{14A94F9E-4573-4856-BE2C-3A815A7D955D}" type="parTrans" cxnId="{37076AE2-BCDA-4BD5-88DE-9D44394C4030}">
      <dgm:prSet/>
      <dgm:spPr/>
      <dgm:t>
        <a:bodyPr/>
        <a:lstStyle/>
        <a:p>
          <a:endParaRPr lang="id-ID"/>
        </a:p>
      </dgm:t>
    </dgm:pt>
    <dgm:pt modelId="{DBA8C52A-44B3-4268-8C99-A3B4D1F433A1}" type="sibTrans" cxnId="{37076AE2-BCDA-4BD5-88DE-9D44394C4030}">
      <dgm:prSet/>
      <dgm:spPr/>
      <dgm:t>
        <a:bodyPr/>
        <a:lstStyle/>
        <a:p>
          <a:endParaRPr lang="id-ID"/>
        </a:p>
      </dgm:t>
    </dgm:pt>
    <dgm:pt modelId="{C568AC86-4DF5-441D-9318-EE12ED0D5DC5}">
      <dgm:prSet phldrT="[Text]"/>
      <dgm:spPr/>
      <dgm:t>
        <a:bodyPr/>
        <a:lstStyle/>
        <a:p>
          <a:r>
            <a:rPr lang="id-ID" dirty="0" smtClean="0"/>
            <a:t>Keterlibatan pasien</a:t>
          </a:r>
          <a:endParaRPr lang="id-ID" dirty="0"/>
        </a:p>
      </dgm:t>
    </dgm:pt>
    <dgm:pt modelId="{94D4699F-5F74-4C58-838B-49E6EEC7AE33}" type="parTrans" cxnId="{3678CFE6-67E9-4D85-8743-22AF28324FA9}">
      <dgm:prSet/>
      <dgm:spPr/>
      <dgm:t>
        <a:bodyPr/>
        <a:lstStyle/>
        <a:p>
          <a:endParaRPr lang="id-ID"/>
        </a:p>
      </dgm:t>
    </dgm:pt>
    <dgm:pt modelId="{9B6B4ADA-3C62-413D-B6DA-96C31ECD26CC}" type="sibTrans" cxnId="{3678CFE6-67E9-4D85-8743-22AF28324FA9}">
      <dgm:prSet/>
      <dgm:spPr/>
      <dgm:t>
        <a:bodyPr/>
        <a:lstStyle/>
        <a:p>
          <a:endParaRPr lang="id-ID"/>
        </a:p>
      </dgm:t>
    </dgm:pt>
    <dgm:pt modelId="{3429CD92-9399-462E-8B96-C9AB6A98FED6}">
      <dgm:prSet phldrT="[Text]"/>
      <dgm:spPr/>
      <dgm:t>
        <a:bodyPr/>
        <a:lstStyle/>
        <a:p>
          <a:r>
            <a:rPr lang="id-ID" dirty="0" smtClean="0"/>
            <a:t>Menyediakan register dan laporan</a:t>
          </a:r>
          <a:endParaRPr lang="id-ID" dirty="0"/>
        </a:p>
      </dgm:t>
    </dgm:pt>
    <dgm:pt modelId="{2C43636D-66F2-470E-8170-C428A060B687}" type="parTrans" cxnId="{3141A961-0B0B-4950-BCC3-47DB786A4805}">
      <dgm:prSet/>
      <dgm:spPr/>
      <dgm:t>
        <a:bodyPr/>
        <a:lstStyle/>
        <a:p>
          <a:endParaRPr lang="id-ID"/>
        </a:p>
      </dgm:t>
    </dgm:pt>
    <dgm:pt modelId="{442390E5-135E-47A2-8CA2-54ACC9DFB0BF}" type="sibTrans" cxnId="{3141A961-0B0B-4950-BCC3-47DB786A4805}">
      <dgm:prSet/>
      <dgm:spPr/>
      <dgm:t>
        <a:bodyPr/>
        <a:lstStyle/>
        <a:p>
          <a:endParaRPr lang="id-ID"/>
        </a:p>
      </dgm:t>
    </dgm:pt>
    <dgm:pt modelId="{ACCE5F24-8AEF-40BA-9DD1-8E1F02951CB5}" type="pres">
      <dgm:prSet presAssocID="{618AD386-D47B-4806-90DB-EA5C8D3B4E45}" presName="Name0" presStyleCnt="0">
        <dgm:presLayoutVars>
          <dgm:chMax val="1"/>
          <dgm:dir/>
          <dgm:animLvl val="ctr"/>
          <dgm:resizeHandles val="exact"/>
        </dgm:presLayoutVars>
      </dgm:prSet>
      <dgm:spPr/>
      <dgm:t>
        <a:bodyPr/>
        <a:lstStyle/>
        <a:p>
          <a:endParaRPr lang="id-ID"/>
        </a:p>
      </dgm:t>
    </dgm:pt>
    <dgm:pt modelId="{EAA2D9A8-7018-4BD1-9395-2E4F1CDEA5D5}" type="pres">
      <dgm:prSet presAssocID="{DC62B9A3-30DC-4624-A60F-6C91CDA75130}" presName="centerShape" presStyleLbl="node0" presStyleIdx="0" presStyleCnt="1"/>
      <dgm:spPr/>
      <dgm:t>
        <a:bodyPr/>
        <a:lstStyle/>
        <a:p>
          <a:endParaRPr lang="id-ID"/>
        </a:p>
      </dgm:t>
    </dgm:pt>
    <dgm:pt modelId="{55A0E6C3-EAB6-4248-8D16-D6333041B85D}" type="pres">
      <dgm:prSet presAssocID="{97ED12C6-21B3-4B4C-B283-BAFEF29390FB}" presName="parTrans" presStyleLbl="sibTrans2D1" presStyleIdx="0" presStyleCnt="6"/>
      <dgm:spPr/>
      <dgm:t>
        <a:bodyPr/>
        <a:lstStyle/>
        <a:p>
          <a:endParaRPr lang="id-ID"/>
        </a:p>
      </dgm:t>
    </dgm:pt>
    <dgm:pt modelId="{46159500-80AE-449B-A5B8-A49BACF1DD18}" type="pres">
      <dgm:prSet presAssocID="{97ED12C6-21B3-4B4C-B283-BAFEF29390FB}" presName="connectorText" presStyleLbl="sibTrans2D1" presStyleIdx="0" presStyleCnt="6"/>
      <dgm:spPr/>
      <dgm:t>
        <a:bodyPr/>
        <a:lstStyle/>
        <a:p>
          <a:endParaRPr lang="id-ID"/>
        </a:p>
      </dgm:t>
    </dgm:pt>
    <dgm:pt modelId="{B4ADCB4E-E61E-4FF0-8657-766230CFDC08}" type="pres">
      <dgm:prSet presAssocID="{D8B6AF12-D463-4213-B775-2B6B97B68FF9}" presName="node" presStyleLbl="node1" presStyleIdx="0" presStyleCnt="6">
        <dgm:presLayoutVars>
          <dgm:bulletEnabled val="1"/>
        </dgm:presLayoutVars>
      </dgm:prSet>
      <dgm:spPr/>
      <dgm:t>
        <a:bodyPr/>
        <a:lstStyle/>
        <a:p>
          <a:endParaRPr lang="id-ID"/>
        </a:p>
      </dgm:t>
    </dgm:pt>
    <dgm:pt modelId="{51280F69-B416-465C-ADB9-16F9860DC252}" type="pres">
      <dgm:prSet presAssocID="{2C43636D-66F2-470E-8170-C428A060B687}" presName="parTrans" presStyleLbl="sibTrans2D1" presStyleIdx="1" presStyleCnt="6"/>
      <dgm:spPr/>
      <dgm:t>
        <a:bodyPr/>
        <a:lstStyle/>
        <a:p>
          <a:endParaRPr lang="id-ID"/>
        </a:p>
      </dgm:t>
    </dgm:pt>
    <dgm:pt modelId="{AFC5CEDF-A8F7-481D-B615-562432A37B57}" type="pres">
      <dgm:prSet presAssocID="{2C43636D-66F2-470E-8170-C428A060B687}" presName="connectorText" presStyleLbl="sibTrans2D1" presStyleIdx="1" presStyleCnt="6"/>
      <dgm:spPr/>
      <dgm:t>
        <a:bodyPr/>
        <a:lstStyle/>
        <a:p>
          <a:endParaRPr lang="id-ID"/>
        </a:p>
      </dgm:t>
    </dgm:pt>
    <dgm:pt modelId="{7C98A651-05E2-417B-9F59-59EDEC00F2F9}" type="pres">
      <dgm:prSet presAssocID="{3429CD92-9399-462E-8B96-C9AB6A98FED6}" presName="node" presStyleLbl="node1" presStyleIdx="1" presStyleCnt="6">
        <dgm:presLayoutVars>
          <dgm:bulletEnabled val="1"/>
        </dgm:presLayoutVars>
      </dgm:prSet>
      <dgm:spPr/>
      <dgm:t>
        <a:bodyPr/>
        <a:lstStyle/>
        <a:p>
          <a:endParaRPr lang="id-ID"/>
        </a:p>
      </dgm:t>
    </dgm:pt>
    <dgm:pt modelId="{BA3AC862-D2ED-498F-A120-785D8DC07E18}" type="pres">
      <dgm:prSet presAssocID="{FF08EE21-DEB9-477A-9517-7C0E75CAD8EA}" presName="parTrans" presStyleLbl="sibTrans2D1" presStyleIdx="2" presStyleCnt="6"/>
      <dgm:spPr/>
      <dgm:t>
        <a:bodyPr/>
        <a:lstStyle/>
        <a:p>
          <a:endParaRPr lang="id-ID"/>
        </a:p>
      </dgm:t>
    </dgm:pt>
    <dgm:pt modelId="{1FD8ACA9-2ABE-4CD3-ABBA-F19A5AAAB559}" type="pres">
      <dgm:prSet presAssocID="{FF08EE21-DEB9-477A-9517-7C0E75CAD8EA}" presName="connectorText" presStyleLbl="sibTrans2D1" presStyleIdx="2" presStyleCnt="6"/>
      <dgm:spPr/>
      <dgm:t>
        <a:bodyPr/>
        <a:lstStyle/>
        <a:p>
          <a:endParaRPr lang="id-ID"/>
        </a:p>
      </dgm:t>
    </dgm:pt>
    <dgm:pt modelId="{D9AD9473-26B2-4DBF-9920-AFC59E980D22}" type="pres">
      <dgm:prSet presAssocID="{223FD10E-75BD-46C2-BB50-2108F5F384A8}" presName="node" presStyleLbl="node1" presStyleIdx="2" presStyleCnt="6">
        <dgm:presLayoutVars>
          <dgm:bulletEnabled val="1"/>
        </dgm:presLayoutVars>
      </dgm:prSet>
      <dgm:spPr/>
      <dgm:t>
        <a:bodyPr/>
        <a:lstStyle/>
        <a:p>
          <a:endParaRPr lang="id-ID"/>
        </a:p>
      </dgm:t>
    </dgm:pt>
    <dgm:pt modelId="{888A6F88-5440-44F8-811F-4D1FA44937CD}" type="pres">
      <dgm:prSet presAssocID="{840CB3C5-4E6C-4FED-A705-FA977478D75C}" presName="parTrans" presStyleLbl="sibTrans2D1" presStyleIdx="3" presStyleCnt="6"/>
      <dgm:spPr/>
      <dgm:t>
        <a:bodyPr/>
        <a:lstStyle/>
        <a:p>
          <a:endParaRPr lang="id-ID"/>
        </a:p>
      </dgm:t>
    </dgm:pt>
    <dgm:pt modelId="{C11DDB56-0E35-4CE4-BE70-3DC025BD595E}" type="pres">
      <dgm:prSet presAssocID="{840CB3C5-4E6C-4FED-A705-FA977478D75C}" presName="connectorText" presStyleLbl="sibTrans2D1" presStyleIdx="3" presStyleCnt="6"/>
      <dgm:spPr/>
      <dgm:t>
        <a:bodyPr/>
        <a:lstStyle/>
        <a:p>
          <a:endParaRPr lang="id-ID"/>
        </a:p>
      </dgm:t>
    </dgm:pt>
    <dgm:pt modelId="{28441DA7-AA24-4BFA-A3AC-C32476D50C2C}" type="pres">
      <dgm:prSet presAssocID="{B2A4A5CA-5364-4563-A179-D0C90F85F011}" presName="node" presStyleLbl="node1" presStyleIdx="3" presStyleCnt="6">
        <dgm:presLayoutVars>
          <dgm:bulletEnabled val="1"/>
        </dgm:presLayoutVars>
      </dgm:prSet>
      <dgm:spPr/>
      <dgm:t>
        <a:bodyPr/>
        <a:lstStyle/>
        <a:p>
          <a:endParaRPr lang="id-ID"/>
        </a:p>
      </dgm:t>
    </dgm:pt>
    <dgm:pt modelId="{36E86FA5-B671-4961-B513-82F4EB9A9C44}" type="pres">
      <dgm:prSet presAssocID="{14A94F9E-4573-4856-BE2C-3A815A7D955D}" presName="parTrans" presStyleLbl="sibTrans2D1" presStyleIdx="4" presStyleCnt="6"/>
      <dgm:spPr/>
      <dgm:t>
        <a:bodyPr/>
        <a:lstStyle/>
        <a:p>
          <a:endParaRPr lang="id-ID"/>
        </a:p>
      </dgm:t>
    </dgm:pt>
    <dgm:pt modelId="{F66C579A-1BF4-4236-A6C6-4F500A3A1BB9}" type="pres">
      <dgm:prSet presAssocID="{14A94F9E-4573-4856-BE2C-3A815A7D955D}" presName="connectorText" presStyleLbl="sibTrans2D1" presStyleIdx="4" presStyleCnt="6"/>
      <dgm:spPr/>
      <dgm:t>
        <a:bodyPr/>
        <a:lstStyle/>
        <a:p>
          <a:endParaRPr lang="id-ID"/>
        </a:p>
      </dgm:t>
    </dgm:pt>
    <dgm:pt modelId="{6421AD35-7E22-45F2-B3BA-B212A7E14E46}" type="pres">
      <dgm:prSet presAssocID="{97FF6CD0-7FB6-4728-9E25-1E06294D4535}" presName="node" presStyleLbl="node1" presStyleIdx="4" presStyleCnt="6">
        <dgm:presLayoutVars>
          <dgm:bulletEnabled val="1"/>
        </dgm:presLayoutVars>
      </dgm:prSet>
      <dgm:spPr/>
      <dgm:t>
        <a:bodyPr/>
        <a:lstStyle/>
        <a:p>
          <a:endParaRPr lang="id-ID"/>
        </a:p>
      </dgm:t>
    </dgm:pt>
    <dgm:pt modelId="{20B5AA60-CCCD-41AF-A968-FFADBD9B33F8}" type="pres">
      <dgm:prSet presAssocID="{94D4699F-5F74-4C58-838B-49E6EEC7AE33}" presName="parTrans" presStyleLbl="sibTrans2D1" presStyleIdx="5" presStyleCnt="6"/>
      <dgm:spPr/>
      <dgm:t>
        <a:bodyPr/>
        <a:lstStyle/>
        <a:p>
          <a:endParaRPr lang="id-ID"/>
        </a:p>
      </dgm:t>
    </dgm:pt>
    <dgm:pt modelId="{5B301157-C8EE-41F5-B041-8FEB06AFB7B7}" type="pres">
      <dgm:prSet presAssocID="{94D4699F-5F74-4C58-838B-49E6EEC7AE33}" presName="connectorText" presStyleLbl="sibTrans2D1" presStyleIdx="5" presStyleCnt="6"/>
      <dgm:spPr/>
      <dgm:t>
        <a:bodyPr/>
        <a:lstStyle/>
        <a:p>
          <a:endParaRPr lang="id-ID"/>
        </a:p>
      </dgm:t>
    </dgm:pt>
    <dgm:pt modelId="{163BDC03-53C2-435E-8086-97A78EC09365}" type="pres">
      <dgm:prSet presAssocID="{C568AC86-4DF5-441D-9318-EE12ED0D5DC5}" presName="node" presStyleLbl="node1" presStyleIdx="5" presStyleCnt="6">
        <dgm:presLayoutVars>
          <dgm:bulletEnabled val="1"/>
        </dgm:presLayoutVars>
      </dgm:prSet>
      <dgm:spPr/>
      <dgm:t>
        <a:bodyPr/>
        <a:lstStyle/>
        <a:p>
          <a:endParaRPr lang="id-ID"/>
        </a:p>
      </dgm:t>
    </dgm:pt>
  </dgm:ptLst>
  <dgm:cxnLst>
    <dgm:cxn modelId="{BE39FEDD-B6AC-472F-A647-6C01C55E59F4}" type="presOf" srcId="{B2A4A5CA-5364-4563-A179-D0C90F85F011}" destId="{28441DA7-AA24-4BFA-A3AC-C32476D50C2C}" srcOrd="0" destOrd="0" presId="urn:microsoft.com/office/officeart/2005/8/layout/radial5"/>
    <dgm:cxn modelId="{1A9DC1A6-2DA5-4897-B558-60BA6A9E93A7}" type="presOf" srcId="{C568AC86-4DF5-441D-9318-EE12ED0D5DC5}" destId="{163BDC03-53C2-435E-8086-97A78EC09365}" srcOrd="0" destOrd="0" presId="urn:microsoft.com/office/officeart/2005/8/layout/radial5"/>
    <dgm:cxn modelId="{7C8190B8-4541-4300-B4F9-400C6F0D283C}" type="presOf" srcId="{840CB3C5-4E6C-4FED-A705-FA977478D75C}" destId="{C11DDB56-0E35-4CE4-BE70-3DC025BD595E}" srcOrd="1" destOrd="0" presId="urn:microsoft.com/office/officeart/2005/8/layout/radial5"/>
    <dgm:cxn modelId="{12F6BF33-A742-46A8-A5EA-5C160BDECED4}" type="presOf" srcId="{97FF6CD0-7FB6-4728-9E25-1E06294D4535}" destId="{6421AD35-7E22-45F2-B3BA-B212A7E14E46}" srcOrd="0" destOrd="0" presId="urn:microsoft.com/office/officeart/2005/8/layout/radial5"/>
    <dgm:cxn modelId="{4FFC1E5E-1AE4-4C0F-8764-AF2B66A2A5EC}" srcId="{DC62B9A3-30DC-4624-A60F-6C91CDA75130}" destId="{D8B6AF12-D463-4213-B775-2B6B97B68FF9}" srcOrd="0" destOrd="0" parTransId="{97ED12C6-21B3-4B4C-B283-BAFEF29390FB}" sibTransId="{F736CE32-7547-4CFE-9D09-D67104A3DD56}"/>
    <dgm:cxn modelId="{92CD5D44-BF9C-47B3-9B70-0B6C983E8124}" type="presOf" srcId="{840CB3C5-4E6C-4FED-A705-FA977478D75C}" destId="{888A6F88-5440-44F8-811F-4D1FA44937CD}" srcOrd="0" destOrd="0" presId="urn:microsoft.com/office/officeart/2005/8/layout/radial5"/>
    <dgm:cxn modelId="{B209851A-142D-4D5F-80A0-C9298F49B6C6}" type="presOf" srcId="{2C43636D-66F2-470E-8170-C428A060B687}" destId="{AFC5CEDF-A8F7-481D-B615-562432A37B57}" srcOrd="1" destOrd="0" presId="urn:microsoft.com/office/officeart/2005/8/layout/radial5"/>
    <dgm:cxn modelId="{F85D34E6-C0D8-4856-AD5D-25DB915E9B8B}" type="presOf" srcId="{2C43636D-66F2-470E-8170-C428A060B687}" destId="{51280F69-B416-465C-ADB9-16F9860DC252}" srcOrd="0" destOrd="0" presId="urn:microsoft.com/office/officeart/2005/8/layout/radial5"/>
    <dgm:cxn modelId="{815430AC-7C0B-4332-8597-65EAB1E6413C}" type="presOf" srcId="{FF08EE21-DEB9-477A-9517-7C0E75CAD8EA}" destId="{1FD8ACA9-2ABE-4CD3-ABBA-F19A5AAAB559}" srcOrd="1" destOrd="0" presId="urn:microsoft.com/office/officeart/2005/8/layout/radial5"/>
    <dgm:cxn modelId="{CDD2DDE9-7151-4BDF-90BD-CA07162F3A14}" type="presOf" srcId="{3429CD92-9399-462E-8B96-C9AB6A98FED6}" destId="{7C98A651-05E2-417B-9F59-59EDEC00F2F9}" srcOrd="0" destOrd="0" presId="urn:microsoft.com/office/officeart/2005/8/layout/radial5"/>
    <dgm:cxn modelId="{DF1FCB38-2A15-46E1-BF0B-BC6C11619703}" srcId="{DC62B9A3-30DC-4624-A60F-6C91CDA75130}" destId="{223FD10E-75BD-46C2-BB50-2108F5F384A8}" srcOrd="2" destOrd="0" parTransId="{FF08EE21-DEB9-477A-9517-7C0E75CAD8EA}" sibTransId="{68DCFBD8-BF6B-45DF-829C-E52012150324}"/>
    <dgm:cxn modelId="{F3D0E3B3-2AD8-4086-9A4A-B460650DF93A}" type="presOf" srcId="{94D4699F-5F74-4C58-838B-49E6EEC7AE33}" destId="{20B5AA60-CCCD-41AF-A968-FFADBD9B33F8}" srcOrd="0" destOrd="0" presId="urn:microsoft.com/office/officeart/2005/8/layout/radial5"/>
    <dgm:cxn modelId="{DCF61413-594F-4809-9121-A756D993514D}" type="presOf" srcId="{618AD386-D47B-4806-90DB-EA5C8D3B4E45}" destId="{ACCE5F24-8AEF-40BA-9DD1-8E1F02951CB5}" srcOrd="0" destOrd="0" presId="urn:microsoft.com/office/officeart/2005/8/layout/radial5"/>
    <dgm:cxn modelId="{DBFA565D-9D0A-441F-9C77-1565039B44CE}" type="presOf" srcId="{14A94F9E-4573-4856-BE2C-3A815A7D955D}" destId="{36E86FA5-B671-4961-B513-82F4EB9A9C44}" srcOrd="0" destOrd="0" presId="urn:microsoft.com/office/officeart/2005/8/layout/radial5"/>
    <dgm:cxn modelId="{4A875D39-E91F-45F6-BE2A-735A9D27C776}" type="presOf" srcId="{14A94F9E-4573-4856-BE2C-3A815A7D955D}" destId="{F66C579A-1BF4-4236-A6C6-4F500A3A1BB9}" srcOrd="1" destOrd="0" presId="urn:microsoft.com/office/officeart/2005/8/layout/radial5"/>
    <dgm:cxn modelId="{34705101-1AA9-405C-B192-3090260E3D1E}" type="presOf" srcId="{FF08EE21-DEB9-477A-9517-7C0E75CAD8EA}" destId="{BA3AC862-D2ED-498F-A120-785D8DC07E18}" srcOrd="0" destOrd="0" presId="urn:microsoft.com/office/officeart/2005/8/layout/radial5"/>
    <dgm:cxn modelId="{3678CFE6-67E9-4D85-8743-22AF28324FA9}" srcId="{DC62B9A3-30DC-4624-A60F-6C91CDA75130}" destId="{C568AC86-4DF5-441D-9318-EE12ED0D5DC5}" srcOrd="5" destOrd="0" parTransId="{94D4699F-5F74-4C58-838B-49E6EEC7AE33}" sibTransId="{9B6B4ADA-3C62-413D-B6DA-96C31ECD26CC}"/>
    <dgm:cxn modelId="{3141A961-0B0B-4950-BCC3-47DB786A4805}" srcId="{DC62B9A3-30DC-4624-A60F-6C91CDA75130}" destId="{3429CD92-9399-462E-8B96-C9AB6A98FED6}" srcOrd="1" destOrd="0" parTransId="{2C43636D-66F2-470E-8170-C428A060B687}" sibTransId="{442390E5-135E-47A2-8CA2-54ACC9DFB0BF}"/>
    <dgm:cxn modelId="{E3581DD4-36D3-4389-9B49-A77ED39144BE}" type="presOf" srcId="{DC62B9A3-30DC-4624-A60F-6C91CDA75130}" destId="{EAA2D9A8-7018-4BD1-9395-2E4F1CDEA5D5}" srcOrd="0" destOrd="0" presId="urn:microsoft.com/office/officeart/2005/8/layout/radial5"/>
    <dgm:cxn modelId="{13491978-D438-4EDD-826F-15C05555D573}" type="presOf" srcId="{94D4699F-5F74-4C58-838B-49E6EEC7AE33}" destId="{5B301157-C8EE-41F5-B041-8FEB06AFB7B7}" srcOrd="1" destOrd="0" presId="urn:microsoft.com/office/officeart/2005/8/layout/radial5"/>
    <dgm:cxn modelId="{8EA5C5F6-EF9A-465E-934E-3E1D3347D2B0}" srcId="{DC62B9A3-30DC-4624-A60F-6C91CDA75130}" destId="{B2A4A5CA-5364-4563-A179-D0C90F85F011}" srcOrd="3" destOrd="0" parTransId="{840CB3C5-4E6C-4FED-A705-FA977478D75C}" sibTransId="{D6CCBDF4-21C2-4BFC-BCFF-35AC55B5B577}"/>
    <dgm:cxn modelId="{9025BF6C-49F4-4B1E-BF31-024B7E37792C}" type="presOf" srcId="{223FD10E-75BD-46C2-BB50-2108F5F384A8}" destId="{D9AD9473-26B2-4DBF-9920-AFC59E980D22}" srcOrd="0" destOrd="0" presId="urn:microsoft.com/office/officeart/2005/8/layout/radial5"/>
    <dgm:cxn modelId="{37076AE2-BCDA-4BD5-88DE-9D44394C4030}" srcId="{DC62B9A3-30DC-4624-A60F-6C91CDA75130}" destId="{97FF6CD0-7FB6-4728-9E25-1E06294D4535}" srcOrd="4" destOrd="0" parTransId="{14A94F9E-4573-4856-BE2C-3A815A7D955D}" sibTransId="{DBA8C52A-44B3-4268-8C99-A3B4D1F433A1}"/>
    <dgm:cxn modelId="{78D4CB5D-C8D1-4C53-9868-0BC3EDDE8ABA}" type="presOf" srcId="{D8B6AF12-D463-4213-B775-2B6B97B68FF9}" destId="{B4ADCB4E-E61E-4FF0-8657-766230CFDC08}" srcOrd="0" destOrd="0" presId="urn:microsoft.com/office/officeart/2005/8/layout/radial5"/>
    <dgm:cxn modelId="{254CCB71-FD7A-4051-BB7B-AD560A258F8F}" srcId="{618AD386-D47B-4806-90DB-EA5C8D3B4E45}" destId="{DC62B9A3-30DC-4624-A60F-6C91CDA75130}" srcOrd="0" destOrd="0" parTransId="{0B37DD4F-3E2F-49AC-BFF8-F0200756FA31}" sibTransId="{5EC7A843-214E-4EA5-855E-1C48D410B013}"/>
    <dgm:cxn modelId="{5DAC7329-BEDA-407B-BFD2-50B084E4C488}" type="presOf" srcId="{97ED12C6-21B3-4B4C-B283-BAFEF29390FB}" destId="{55A0E6C3-EAB6-4248-8D16-D6333041B85D}" srcOrd="0" destOrd="0" presId="urn:microsoft.com/office/officeart/2005/8/layout/radial5"/>
    <dgm:cxn modelId="{B8E66A97-B039-4D58-A1F6-4C1E08867650}" type="presOf" srcId="{97ED12C6-21B3-4B4C-B283-BAFEF29390FB}" destId="{46159500-80AE-449B-A5B8-A49BACF1DD18}" srcOrd="1" destOrd="0" presId="urn:microsoft.com/office/officeart/2005/8/layout/radial5"/>
    <dgm:cxn modelId="{6B186A09-93DC-4143-91FD-92D4BDDD69C9}" type="presParOf" srcId="{ACCE5F24-8AEF-40BA-9DD1-8E1F02951CB5}" destId="{EAA2D9A8-7018-4BD1-9395-2E4F1CDEA5D5}" srcOrd="0" destOrd="0" presId="urn:microsoft.com/office/officeart/2005/8/layout/radial5"/>
    <dgm:cxn modelId="{27EE52AC-B259-464F-AD51-8D84B251D266}" type="presParOf" srcId="{ACCE5F24-8AEF-40BA-9DD1-8E1F02951CB5}" destId="{55A0E6C3-EAB6-4248-8D16-D6333041B85D}" srcOrd="1" destOrd="0" presId="urn:microsoft.com/office/officeart/2005/8/layout/radial5"/>
    <dgm:cxn modelId="{2C2336C4-F6E6-4AD5-BB88-904B65D260C0}" type="presParOf" srcId="{55A0E6C3-EAB6-4248-8D16-D6333041B85D}" destId="{46159500-80AE-449B-A5B8-A49BACF1DD18}" srcOrd="0" destOrd="0" presId="urn:microsoft.com/office/officeart/2005/8/layout/radial5"/>
    <dgm:cxn modelId="{D96A2531-A407-4DA5-849B-4B4DB8ADCFA0}" type="presParOf" srcId="{ACCE5F24-8AEF-40BA-9DD1-8E1F02951CB5}" destId="{B4ADCB4E-E61E-4FF0-8657-766230CFDC08}" srcOrd="2" destOrd="0" presId="urn:microsoft.com/office/officeart/2005/8/layout/radial5"/>
    <dgm:cxn modelId="{D4640184-8DB7-421A-8762-E9B2AA724DB2}" type="presParOf" srcId="{ACCE5F24-8AEF-40BA-9DD1-8E1F02951CB5}" destId="{51280F69-B416-465C-ADB9-16F9860DC252}" srcOrd="3" destOrd="0" presId="urn:microsoft.com/office/officeart/2005/8/layout/radial5"/>
    <dgm:cxn modelId="{E84AF396-859B-4D82-B46B-1107F92F9832}" type="presParOf" srcId="{51280F69-B416-465C-ADB9-16F9860DC252}" destId="{AFC5CEDF-A8F7-481D-B615-562432A37B57}" srcOrd="0" destOrd="0" presId="urn:microsoft.com/office/officeart/2005/8/layout/radial5"/>
    <dgm:cxn modelId="{3DB6BB19-64E5-4125-B5AE-27CCB75E1BC1}" type="presParOf" srcId="{ACCE5F24-8AEF-40BA-9DD1-8E1F02951CB5}" destId="{7C98A651-05E2-417B-9F59-59EDEC00F2F9}" srcOrd="4" destOrd="0" presId="urn:microsoft.com/office/officeart/2005/8/layout/radial5"/>
    <dgm:cxn modelId="{3FB2FA71-D36B-4AEB-A389-3998C1707790}" type="presParOf" srcId="{ACCE5F24-8AEF-40BA-9DD1-8E1F02951CB5}" destId="{BA3AC862-D2ED-498F-A120-785D8DC07E18}" srcOrd="5" destOrd="0" presId="urn:microsoft.com/office/officeart/2005/8/layout/radial5"/>
    <dgm:cxn modelId="{F43DF7D5-2070-472E-B493-5113F3BBC8B4}" type="presParOf" srcId="{BA3AC862-D2ED-498F-A120-785D8DC07E18}" destId="{1FD8ACA9-2ABE-4CD3-ABBA-F19A5AAAB559}" srcOrd="0" destOrd="0" presId="urn:microsoft.com/office/officeart/2005/8/layout/radial5"/>
    <dgm:cxn modelId="{42064D4E-2A84-4C98-8D72-A9121A6264A9}" type="presParOf" srcId="{ACCE5F24-8AEF-40BA-9DD1-8E1F02951CB5}" destId="{D9AD9473-26B2-4DBF-9920-AFC59E980D22}" srcOrd="6" destOrd="0" presId="urn:microsoft.com/office/officeart/2005/8/layout/radial5"/>
    <dgm:cxn modelId="{3D4D100F-3DB8-4C5B-A4F5-1A74FAA991D1}" type="presParOf" srcId="{ACCE5F24-8AEF-40BA-9DD1-8E1F02951CB5}" destId="{888A6F88-5440-44F8-811F-4D1FA44937CD}" srcOrd="7" destOrd="0" presId="urn:microsoft.com/office/officeart/2005/8/layout/radial5"/>
    <dgm:cxn modelId="{9A887E13-227D-4B77-93DB-9454497F2E68}" type="presParOf" srcId="{888A6F88-5440-44F8-811F-4D1FA44937CD}" destId="{C11DDB56-0E35-4CE4-BE70-3DC025BD595E}" srcOrd="0" destOrd="0" presId="urn:microsoft.com/office/officeart/2005/8/layout/radial5"/>
    <dgm:cxn modelId="{95DB4503-03FD-4D7D-B23B-E7AE5BC5B3D9}" type="presParOf" srcId="{ACCE5F24-8AEF-40BA-9DD1-8E1F02951CB5}" destId="{28441DA7-AA24-4BFA-A3AC-C32476D50C2C}" srcOrd="8" destOrd="0" presId="urn:microsoft.com/office/officeart/2005/8/layout/radial5"/>
    <dgm:cxn modelId="{EE73D077-3419-48D8-A1E0-A25DADAA89F7}" type="presParOf" srcId="{ACCE5F24-8AEF-40BA-9DD1-8E1F02951CB5}" destId="{36E86FA5-B671-4961-B513-82F4EB9A9C44}" srcOrd="9" destOrd="0" presId="urn:microsoft.com/office/officeart/2005/8/layout/radial5"/>
    <dgm:cxn modelId="{307328A4-49E4-4E6A-81A8-BA357BDA200A}" type="presParOf" srcId="{36E86FA5-B671-4961-B513-82F4EB9A9C44}" destId="{F66C579A-1BF4-4236-A6C6-4F500A3A1BB9}" srcOrd="0" destOrd="0" presId="urn:microsoft.com/office/officeart/2005/8/layout/radial5"/>
    <dgm:cxn modelId="{C3F0004E-B8A3-4454-957D-BD53FC2D3384}" type="presParOf" srcId="{ACCE5F24-8AEF-40BA-9DD1-8E1F02951CB5}" destId="{6421AD35-7E22-45F2-B3BA-B212A7E14E46}" srcOrd="10" destOrd="0" presId="urn:microsoft.com/office/officeart/2005/8/layout/radial5"/>
    <dgm:cxn modelId="{0EAF6190-C29C-42FF-A3F7-A3C7B2BDBB72}" type="presParOf" srcId="{ACCE5F24-8AEF-40BA-9DD1-8E1F02951CB5}" destId="{20B5AA60-CCCD-41AF-A968-FFADBD9B33F8}" srcOrd="11" destOrd="0" presId="urn:microsoft.com/office/officeart/2005/8/layout/radial5"/>
    <dgm:cxn modelId="{5B13C3D9-EABD-489B-95E3-F7B775CA3430}" type="presParOf" srcId="{20B5AA60-CCCD-41AF-A968-FFADBD9B33F8}" destId="{5B301157-C8EE-41F5-B041-8FEB06AFB7B7}" srcOrd="0" destOrd="0" presId="urn:microsoft.com/office/officeart/2005/8/layout/radial5"/>
    <dgm:cxn modelId="{15C6181F-8F9F-4ABD-B87D-215EBD508B56}" type="presParOf" srcId="{ACCE5F24-8AEF-40BA-9DD1-8E1F02951CB5}" destId="{163BDC03-53C2-435E-8086-97A78EC09365}" srcOrd="12"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50345-11D7-4087-BD2C-76A1FB991E3D}" type="datetimeFigureOut">
              <a:rPr lang="id-ID" smtClean="0"/>
              <a:pPr/>
              <a:t>03/12/2015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1BCA5B-B513-46AA-8F9E-7BE4DA1E725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50345-11D7-4087-BD2C-76A1FB991E3D}" type="datetimeFigureOut">
              <a:rPr lang="id-ID" smtClean="0"/>
              <a:pPr/>
              <a:t>03/12/2015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BCA5B-B513-46AA-8F9E-7BE4DA1E725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70882"/>
          <a:stretch>
            <a:fillRect/>
          </a:stretch>
        </p:blipFill>
        <p:spPr bwMode="auto">
          <a:xfrm>
            <a:off x="0" y="0"/>
            <a:ext cx="9144000" cy="1928802"/>
          </a:xfrm>
          <a:prstGeom prst="rect">
            <a:avLst/>
          </a:prstGeom>
          <a:noFill/>
          <a:ln w="9525">
            <a:noFill/>
            <a:miter lim="800000"/>
            <a:headEnd/>
            <a:tailEnd/>
          </a:ln>
          <a:effectLst/>
        </p:spPr>
      </p:pic>
      <p:pic>
        <p:nvPicPr>
          <p:cNvPr id="5" name="Picture 10" descr="https://encrypted-tbn2.gstatic.com/images?q=tbn:ANd9GcRE93zzVHMFDEeysHbyQ8DvL8kiCQBv6a91CDUXpRxi4imrU08e"/>
          <p:cNvPicPr>
            <a:picLocks noChangeAspect="1" noChangeArrowheads="1"/>
          </p:cNvPicPr>
          <p:nvPr/>
        </p:nvPicPr>
        <p:blipFill>
          <a:blip r:embed="rId3"/>
          <a:srcRect/>
          <a:stretch>
            <a:fillRect/>
          </a:stretch>
        </p:blipFill>
        <p:spPr bwMode="auto">
          <a:xfrm>
            <a:off x="4734395" y="2714620"/>
            <a:ext cx="3338067" cy="2500330"/>
          </a:xfrm>
          <a:prstGeom prst="rect">
            <a:avLst/>
          </a:prstGeom>
          <a:noFill/>
        </p:spPr>
      </p:pic>
      <p:pic>
        <p:nvPicPr>
          <p:cNvPr id="4" name="Picture 4" descr="RSPI - Photo 2"/>
          <p:cNvPicPr>
            <a:picLocks noChangeAspect="1" noChangeArrowheads="1"/>
          </p:cNvPicPr>
          <p:nvPr/>
        </p:nvPicPr>
        <p:blipFill>
          <a:blip r:embed="rId4"/>
          <a:srcRect/>
          <a:stretch>
            <a:fillRect/>
          </a:stretch>
        </p:blipFill>
        <p:spPr bwMode="auto">
          <a:xfrm>
            <a:off x="785786" y="2643182"/>
            <a:ext cx="3429023" cy="25717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842264"/>
            <a:ext cx="9144000" cy="4801314"/>
          </a:xfrm>
          <a:prstGeom prst="rect">
            <a:avLst/>
          </a:prstGeom>
        </p:spPr>
        <p:txBody>
          <a:bodyPr wrap="square">
            <a:spAutoFit/>
          </a:bodyPr>
          <a:lstStyle/>
          <a:p>
            <a:r>
              <a:rPr lang="id-ID" dirty="0" smtClean="0">
                <a:solidFill>
                  <a:srgbClr val="FFFF00"/>
                </a:solidFill>
                <a:latin typeface="Arial" pitchFamily="34" charset="0"/>
                <a:cs typeface="Arial" pitchFamily="34" charset="0"/>
              </a:rPr>
              <a:t>Menurut </a:t>
            </a:r>
            <a:r>
              <a:rPr lang="en-US" b="1" dirty="0" smtClean="0">
                <a:solidFill>
                  <a:srgbClr val="FFFF00"/>
                </a:solidFill>
                <a:latin typeface="Arial" pitchFamily="34" charset="0"/>
                <a:cs typeface="Arial" pitchFamily="34" charset="0"/>
              </a:rPr>
              <a:t>NAHIT</a:t>
            </a:r>
            <a:r>
              <a:rPr lang="id-ID" dirty="0" smtClean="0">
                <a:solidFill>
                  <a:srgbClr val="FFFF00"/>
                </a:solidFill>
                <a:latin typeface="Arial" pitchFamily="34" charset="0"/>
                <a:cs typeface="Arial" pitchFamily="34" charset="0"/>
              </a:rPr>
              <a:t> (National Alliance for Health Information Technology)</a:t>
            </a:r>
          </a:p>
          <a:p>
            <a:endParaRPr lang="en-US" dirty="0">
              <a:solidFill>
                <a:srgbClr val="FFFF00"/>
              </a:solidFill>
              <a:latin typeface="Arial" pitchFamily="34" charset="0"/>
              <a:cs typeface="Arial" pitchFamily="34" charset="0"/>
            </a:endParaRPr>
          </a:p>
          <a:p>
            <a:pPr marL="274638" indent="-274638"/>
            <a:r>
              <a:rPr lang="id-ID" b="1" dirty="0">
                <a:solidFill>
                  <a:srgbClr val="FFFF00"/>
                </a:solidFill>
                <a:latin typeface="Arial" pitchFamily="34" charset="0"/>
                <a:cs typeface="Arial" pitchFamily="34" charset="0"/>
              </a:rPr>
              <a:t>1</a:t>
            </a:r>
            <a:r>
              <a:rPr lang="id-ID" b="1" dirty="0" smtClean="0">
                <a:solidFill>
                  <a:srgbClr val="FFFF00"/>
                </a:solidFill>
                <a:latin typeface="Arial" pitchFamily="34" charset="0"/>
                <a:cs typeface="Arial" pitchFamily="34" charset="0"/>
              </a:rPr>
              <a:t>. Electronic </a:t>
            </a:r>
            <a:r>
              <a:rPr lang="id-ID" b="1" dirty="0">
                <a:solidFill>
                  <a:srgbClr val="FFFF00"/>
                </a:solidFill>
                <a:latin typeface="Arial" pitchFamily="34" charset="0"/>
                <a:cs typeface="Arial" pitchFamily="34" charset="0"/>
              </a:rPr>
              <a:t>Medical Record (EMR): </a:t>
            </a:r>
            <a:r>
              <a:rPr lang="id-ID" b="1" dirty="0" smtClean="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An </a:t>
            </a:r>
            <a:r>
              <a:rPr lang="en-US" dirty="0">
                <a:solidFill>
                  <a:srgbClr val="FFFF00"/>
                </a:solidFill>
                <a:latin typeface="Arial" pitchFamily="34" charset="0"/>
                <a:cs typeface="Arial" pitchFamily="34" charset="0"/>
              </a:rPr>
              <a:t>electronic record of health-related information on an individual that can be created, gathered, managed, and consulted by authorized clinicians and staff </a:t>
            </a:r>
            <a:r>
              <a:rPr lang="en-US" b="1" dirty="0">
                <a:solidFill>
                  <a:srgbClr val="FFFF00"/>
                </a:solidFill>
                <a:latin typeface="Arial" pitchFamily="34" charset="0"/>
                <a:cs typeface="Arial" pitchFamily="34" charset="0"/>
              </a:rPr>
              <a:t>within one health care organization. </a:t>
            </a:r>
          </a:p>
          <a:p>
            <a:endParaRPr lang="id-ID" b="1" dirty="0" smtClean="0">
              <a:solidFill>
                <a:srgbClr val="FFFF00"/>
              </a:solidFill>
              <a:latin typeface="Arial" pitchFamily="34" charset="0"/>
              <a:cs typeface="Arial" pitchFamily="34" charset="0"/>
            </a:endParaRPr>
          </a:p>
          <a:p>
            <a:pPr marL="274638" indent="-274638"/>
            <a:r>
              <a:rPr lang="id-ID" b="1" dirty="0" smtClean="0">
                <a:solidFill>
                  <a:srgbClr val="FFFF00"/>
                </a:solidFill>
                <a:latin typeface="Arial" pitchFamily="34" charset="0"/>
                <a:cs typeface="Arial" pitchFamily="34" charset="0"/>
              </a:rPr>
              <a:t>2. Electronic </a:t>
            </a:r>
            <a:r>
              <a:rPr lang="id-ID" b="1" dirty="0">
                <a:solidFill>
                  <a:srgbClr val="FFFF00"/>
                </a:solidFill>
                <a:latin typeface="Arial" pitchFamily="34" charset="0"/>
                <a:cs typeface="Arial" pitchFamily="34" charset="0"/>
              </a:rPr>
              <a:t>Health Record (EHR): </a:t>
            </a:r>
            <a:r>
              <a:rPr lang="id-ID" b="1" dirty="0" smtClean="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An </a:t>
            </a:r>
            <a:r>
              <a:rPr lang="en-US" dirty="0">
                <a:solidFill>
                  <a:srgbClr val="FFFF00"/>
                </a:solidFill>
                <a:latin typeface="Arial" pitchFamily="34" charset="0"/>
                <a:cs typeface="Arial" pitchFamily="34" charset="0"/>
              </a:rPr>
              <a:t>electronic record of health-related information on an individual that conforms to nationally recognized interoperability standards and that can be created, managed, and consulted by authorized clinicians and staff across more than one health care organization. </a:t>
            </a:r>
          </a:p>
          <a:p>
            <a:endParaRPr lang="id-ID" b="1" dirty="0" smtClean="0">
              <a:solidFill>
                <a:srgbClr val="FFFF00"/>
              </a:solidFill>
              <a:latin typeface="Arial" pitchFamily="34" charset="0"/>
              <a:cs typeface="Arial" pitchFamily="34" charset="0"/>
            </a:endParaRPr>
          </a:p>
          <a:p>
            <a:r>
              <a:rPr lang="id-ID" b="1" dirty="0" smtClean="0">
                <a:solidFill>
                  <a:srgbClr val="FFFF00"/>
                </a:solidFill>
                <a:latin typeface="Arial" pitchFamily="34" charset="0"/>
                <a:cs typeface="Arial" pitchFamily="34" charset="0"/>
              </a:rPr>
              <a:t>3. Personal </a:t>
            </a:r>
            <a:r>
              <a:rPr lang="id-ID" b="1" dirty="0">
                <a:solidFill>
                  <a:srgbClr val="FFFF00"/>
                </a:solidFill>
                <a:latin typeface="Arial" pitchFamily="34" charset="0"/>
                <a:cs typeface="Arial" pitchFamily="34" charset="0"/>
              </a:rPr>
              <a:t>Health Record (PHR): </a:t>
            </a:r>
            <a:r>
              <a:rPr lang="id-ID" b="1" dirty="0" smtClean="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An </a:t>
            </a:r>
            <a:r>
              <a:rPr lang="en-US" dirty="0">
                <a:solidFill>
                  <a:srgbClr val="FFFF00"/>
                </a:solidFill>
                <a:latin typeface="Arial" pitchFamily="34" charset="0"/>
                <a:cs typeface="Arial" pitchFamily="34" charset="0"/>
              </a:rPr>
              <a:t>electronic record </a:t>
            </a:r>
            <a:endParaRPr lang="id-ID" dirty="0" smtClean="0">
              <a:solidFill>
                <a:srgbClr val="FFFF00"/>
              </a:solidFill>
              <a:latin typeface="Arial" pitchFamily="34" charset="0"/>
              <a:cs typeface="Arial" pitchFamily="34" charset="0"/>
            </a:endParaRPr>
          </a:p>
          <a:p>
            <a:pPr marL="274638"/>
            <a:r>
              <a:rPr lang="en-US" dirty="0" smtClean="0">
                <a:solidFill>
                  <a:srgbClr val="FFFF00"/>
                </a:solidFill>
                <a:latin typeface="Arial" pitchFamily="34" charset="0"/>
                <a:cs typeface="Arial" pitchFamily="34" charset="0"/>
              </a:rPr>
              <a:t>of </a:t>
            </a:r>
            <a:r>
              <a:rPr lang="en-US" dirty="0">
                <a:solidFill>
                  <a:srgbClr val="FFFF00"/>
                </a:solidFill>
                <a:latin typeface="Arial" pitchFamily="34" charset="0"/>
                <a:cs typeface="Arial" pitchFamily="34" charset="0"/>
              </a:rPr>
              <a:t>health-related information on an individual that </a:t>
            </a:r>
            <a:endParaRPr lang="id-ID" dirty="0" smtClean="0">
              <a:solidFill>
                <a:srgbClr val="FFFF00"/>
              </a:solidFill>
              <a:latin typeface="Arial" pitchFamily="34" charset="0"/>
              <a:cs typeface="Arial" pitchFamily="34" charset="0"/>
            </a:endParaRPr>
          </a:p>
          <a:p>
            <a:pPr marL="274638"/>
            <a:r>
              <a:rPr lang="en-US" dirty="0" smtClean="0">
                <a:solidFill>
                  <a:srgbClr val="FFFF00"/>
                </a:solidFill>
                <a:latin typeface="Arial" pitchFamily="34" charset="0"/>
                <a:cs typeface="Arial" pitchFamily="34" charset="0"/>
              </a:rPr>
              <a:t>conforms </a:t>
            </a:r>
            <a:r>
              <a:rPr lang="en-US" dirty="0">
                <a:solidFill>
                  <a:srgbClr val="FFFF00"/>
                </a:solidFill>
                <a:latin typeface="Arial" pitchFamily="34" charset="0"/>
                <a:cs typeface="Arial" pitchFamily="34" charset="0"/>
              </a:rPr>
              <a:t>to nationally recognized interoperability </a:t>
            </a:r>
            <a:endParaRPr lang="id-ID" dirty="0" smtClean="0">
              <a:solidFill>
                <a:srgbClr val="FFFF00"/>
              </a:solidFill>
              <a:latin typeface="Arial" pitchFamily="34" charset="0"/>
              <a:cs typeface="Arial" pitchFamily="34" charset="0"/>
            </a:endParaRPr>
          </a:p>
          <a:p>
            <a:pPr marL="274638"/>
            <a:r>
              <a:rPr lang="en-US" dirty="0" smtClean="0">
                <a:solidFill>
                  <a:srgbClr val="FFFF00"/>
                </a:solidFill>
                <a:latin typeface="Arial" pitchFamily="34" charset="0"/>
                <a:cs typeface="Arial" pitchFamily="34" charset="0"/>
              </a:rPr>
              <a:t>standards </a:t>
            </a:r>
            <a:r>
              <a:rPr lang="en-US" dirty="0">
                <a:solidFill>
                  <a:srgbClr val="FFFF00"/>
                </a:solidFill>
                <a:latin typeface="Arial" pitchFamily="34" charset="0"/>
                <a:cs typeface="Arial" pitchFamily="34" charset="0"/>
              </a:rPr>
              <a:t>and that can be drawn from multiple </a:t>
            </a:r>
            <a:endParaRPr lang="id-ID" dirty="0" smtClean="0">
              <a:solidFill>
                <a:srgbClr val="FFFF00"/>
              </a:solidFill>
              <a:latin typeface="Arial" pitchFamily="34" charset="0"/>
              <a:cs typeface="Arial" pitchFamily="34" charset="0"/>
            </a:endParaRPr>
          </a:p>
          <a:p>
            <a:pPr marL="274638"/>
            <a:r>
              <a:rPr lang="en-US" dirty="0" smtClean="0">
                <a:solidFill>
                  <a:srgbClr val="FFFF00"/>
                </a:solidFill>
                <a:latin typeface="Arial" pitchFamily="34" charset="0"/>
                <a:cs typeface="Arial" pitchFamily="34" charset="0"/>
              </a:rPr>
              <a:t>sources </a:t>
            </a:r>
            <a:r>
              <a:rPr lang="en-US" dirty="0">
                <a:solidFill>
                  <a:srgbClr val="FFFF00"/>
                </a:solidFill>
                <a:latin typeface="Arial" pitchFamily="34" charset="0"/>
                <a:cs typeface="Arial" pitchFamily="34" charset="0"/>
              </a:rPr>
              <a:t>while being managed, </a:t>
            </a:r>
            <a:r>
              <a:rPr lang="en-US" dirty="0" err="1" smtClean="0">
                <a:solidFill>
                  <a:srgbClr val="FFFF00"/>
                </a:solidFill>
                <a:latin typeface="Arial" pitchFamily="34" charset="0"/>
                <a:cs typeface="Arial" pitchFamily="34" charset="0"/>
              </a:rPr>
              <a:t>shared,and</a:t>
            </a:r>
            <a:r>
              <a:rPr lang="en-US" dirty="0" smtClean="0">
                <a:solidFill>
                  <a:srgbClr val="FFFF00"/>
                </a:solidFill>
                <a:latin typeface="Arial" pitchFamily="34" charset="0"/>
                <a:cs typeface="Arial" pitchFamily="34" charset="0"/>
              </a:rPr>
              <a:t> </a:t>
            </a:r>
            <a:r>
              <a:rPr lang="en-US" dirty="0">
                <a:solidFill>
                  <a:srgbClr val="FFFF00"/>
                </a:solidFill>
                <a:latin typeface="Arial" pitchFamily="34" charset="0"/>
                <a:cs typeface="Arial" pitchFamily="34" charset="0"/>
              </a:rPr>
              <a:t>controlled </a:t>
            </a:r>
            <a:endParaRPr lang="id-ID" dirty="0" smtClean="0">
              <a:solidFill>
                <a:srgbClr val="FFFF00"/>
              </a:solidFill>
              <a:latin typeface="Arial" pitchFamily="34" charset="0"/>
              <a:cs typeface="Arial" pitchFamily="34" charset="0"/>
            </a:endParaRPr>
          </a:p>
          <a:p>
            <a:pPr marL="274638"/>
            <a:r>
              <a:rPr lang="en-US" dirty="0" smtClean="0">
                <a:solidFill>
                  <a:srgbClr val="FFFF00"/>
                </a:solidFill>
                <a:latin typeface="Arial" pitchFamily="34" charset="0"/>
                <a:cs typeface="Arial" pitchFamily="34" charset="0"/>
              </a:rPr>
              <a:t>by </a:t>
            </a:r>
            <a:r>
              <a:rPr lang="en-US" dirty="0">
                <a:solidFill>
                  <a:srgbClr val="FFFF00"/>
                </a:solidFill>
                <a:latin typeface="Arial" pitchFamily="34" charset="0"/>
                <a:cs typeface="Arial" pitchFamily="34" charset="0"/>
              </a:rPr>
              <a:t>the individual. </a:t>
            </a:r>
          </a:p>
        </p:txBody>
      </p:sp>
      <p:pic>
        <p:nvPicPr>
          <p:cNvPr id="6" name="Picture 2" descr="RSPI - Photo 5"/>
          <p:cNvPicPr>
            <a:picLocks noChangeAspect="1" noChangeArrowheads="1"/>
          </p:cNvPicPr>
          <p:nvPr/>
        </p:nvPicPr>
        <p:blipFill>
          <a:blip r:embed="rId2"/>
          <a:stretch>
            <a:fillRect/>
          </a:stretch>
        </p:blipFill>
        <p:spPr bwMode="auto">
          <a:xfrm>
            <a:off x="5715008" y="4286256"/>
            <a:ext cx="3428992" cy="2571744"/>
          </a:xfrm>
          <a:prstGeom prst="rect">
            <a:avLst/>
          </a:prstGeom>
          <a:noFill/>
          <a:ln>
            <a:noFill/>
          </a:ln>
        </p:spPr>
      </p:pic>
      <p:sp>
        <p:nvSpPr>
          <p:cNvPr id="8" name="Rectangle 7"/>
          <p:cNvSpPr/>
          <p:nvPr/>
        </p:nvSpPr>
        <p:spPr>
          <a:xfrm>
            <a:off x="2500298" y="0"/>
            <a:ext cx="37364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Terminologi </a:t>
            </a:r>
            <a:endParaRPr lang="id-ID"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411B"/>
        </a:solidFill>
        <a:effectLst/>
      </p:bgPr>
    </p:bg>
    <p:spTree>
      <p:nvGrpSpPr>
        <p:cNvPr id="1" name=""/>
        <p:cNvGrpSpPr/>
        <p:nvPr/>
      </p:nvGrpSpPr>
      <p:grpSpPr>
        <a:xfrm>
          <a:off x="0" y="0"/>
          <a:ext cx="0" cy="0"/>
          <a:chOff x="0" y="0"/>
          <a:chExt cx="0" cy="0"/>
        </a:xfrm>
      </p:grpSpPr>
      <p:sp>
        <p:nvSpPr>
          <p:cNvPr id="2" name="Rectangle 1"/>
          <p:cNvSpPr/>
          <p:nvPr/>
        </p:nvSpPr>
        <p:spPr>
          <a:xfrm>
            <a:off x="357158" y="918504"/>
            <a:ext cx="8429684" cy="1938992"/>
          </a:xfrm>
          <a:prstGeom prst="rect">
            <a:avLst/>
          </a:prstGeom>
        </p:spPr>
        <p:txBody>
          <a:bodyPr wrap="square">
            <a:spAutoFit/>
          </a:bodyPr>
          <a:lstStyle/>
          <a:p>
            <a:r>
              <a:rPr lang="id-ID" sz="2400" dirty="0" smtClean="0">
                <a:solidFill>
                  <a:schemeClr val="bg2"/>
                </a:solidFill>
                <a:latin typeface="Arial" pitchFamily="34" charset="0"/>
                <a:cs typeface="Arial" pitchFamily="34" charset="0"/>
              </a:rPr>
              <a:t>EMR sudah banyak digunakan di  RS di dunia sebagai pengganti atau pelengkap RM berbasis kertas. </a:t>
            </a:r>
          </a:p>
          <a:p>
            <a:r>
              <a:rPr lang="id-ID" sz="2400" dirty="0" smtClean="0">
                <a:solidFill>
                  <a:schemeClr val="bg2"/>
                </a:solidFill>
                <a:latin typeface="Arial" pitchFamily="34" charset="0"/>
                <a:cs typeface="Arial" pitchFamily="34" charset="0"/>
              </a:rPr>
              <a:t>di Indonesia mulai dikenal dengan Rekam Medis Elektronik (RME). Sejalan dengan perkembangannya RME menjadi </a:t>
            </a:r>
            <a:r>
              <a:rPr lang="id-ID" sz="2400" b="1" dirty="0" smtClean="0">
                <a:solidFill>
                  <a:schemeClr val="bg2"/>
                </a:solidFill>
                <a:latin typeface="Arial" pitchFamily="34" charset="0"/>
                <a:cs typeface="Arial" pitchFamily="34" charset="0"/>
              </a:rPr>
              <a:t>jantung informasi </a:t>
            </a:r>
            <a:r>
              <a:rPr lang="id-ID" sz="2400" dirty="0" smtClean="0">
                <a:solidFill>
                  <a:schemeClr val="bg2"/>
                </a:solidFill>
                <a:latin typeface="Arial" pitchFamily="34" charset="0"/>
                <a:cs typeface="Arial" pitchFamily="34" charset="0"/>
              </a:rPr>
              <a:t>dalam </a:t>
            </a:r>
            <a:r>
              <a:rPr lang="id-ID" sz="2400" b="1" dirty="0" smtClean="0">
                <a:solidFill>
                  <a:schemeClr val="bg2"/>
                </a:solidFill>
                <a:latin typeface="Arial" pitchFamily="34" charset="0"/>
                <a:cs typeface="Arial" pitchFamily="34" charset="0"/>
              </a:rPr>
              <a:t>SIMRS</a:t>
            </a:r>
            <a:endParaRPr lang="id-ID" sz="2400" b="1" dirty="0">
              <a:solidFill>
                <a:schemeClr val="bg2"/>
              </a:solidFill>
              <a:latin typeface="Arial" pitchFamily="34" charset="0"/>
              <a:cs typeface="Arial" pitchFamily="34" charset="0"/>
            </a:endParaRPr>
          </a:p>
        </p:txBody>
      </p:sp>
      <p:sp>
        <p:nvSpPr>
          <p:cNvPr id="3" name="Rectangle 2"/>
          <p:cNvSpPr/>
          <p:nvPr/>
        </p:nvSpPr>
        <p:spPr>
          <a:xfrm>
            <a:off x="357158" y="3347396"/>
            <a:ext cx="8358246" cy="1938992"/>
          </a:xfrm>
          <a:prstGeom prst="rect">
            <a:avLst/>
          </a:prstGeom>
        </p:spPr>
        <p:txBody>
          <a:bodyPr wrap="square">
            <a:spAutoFit/>
          </a:bodyPr>
          <a:lstStyle/>
          <a:p>
            <a:r>
              <a:rPr lang="id-ID" sz="2400" dirty="0" smtClean="0">
                <a:solidFill>
                  <a:schemeClr val="bg2"/>
                </a:solidFill>
              </a:rPr>
              <a:t>Para NAKES masih ragu menggunakan RME karena dasar belum ada peraturan perundangan yang secara khusus mengatur penggunaannya. </a:t>
            </a:r>
          </a:p>
          <a:p>
            <a:r>
              <a:rPr lang="id-ID" sz="2400" dirty="0" smtClean="0">
                <a:solidFill>
                  <a:schemeClr val="bg2"/>
                </a:solidFill>
              </a:rPr>
              <a:t>Untuk menjawab keraguan diterbitkan UU ITE  Nomor 11 Tahun 2008  (peluang implementasi RME)</a:t>
            </a:r>
            <a:endParaRPr lang="id-ID" sz="2400"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714356"/>
            <a:ext cx="7858180" cy="3785652"/>
          </a:xfrm>
          <a:prstGeom prst="rect">
            <a:avLst/>
          </a:prstGeom>
        </p:spPr>
        <p:txBody>
          <a:bodyPr wrap="square">
            <a:spAutoFit/>
          </a:bodyPr>
          <a:lstStyle/>
          <a:p>
            <a:r>
              <a:rPr lang="id-ID" sz="2400" dirty="0" smtClean="0"/>
              <a:t>Dalam    implementasinya  penggunaan tekhnologi ini memerlukan kesiapan petugas kesehatan termasuk perawat dan juga kesiapan pasien ketika berhadapan dengan teknologi  sistem  informasi ini (Heinzer,  2010). Di  Indonesia,   perubahan Rekam Medis kertas ke Rekam Medis elektronik belum banyak  dilakukan, tertinggal jauh dari negara lain.</a:t>
            </a:r>
          </a:p>
          <a:p>
            <a:pPr marL="457200" indent="-457200">
              <a:buFont typeface="+mj-lt"/>
              <a:buAutoNum type="arabicPeriod"/>
            </a:pPr>
            <a:r>
              <a:rPr lang="id-ID" sz="2400" dirty="0" smtClean="0"/>
              <a:t>Amerika ejak  tahun 1999  (Campbell et.al,2006),</a:t>
            </a:r>
          </a:p>
          <a:p>
            <a:pPr marL="457200" indent="-457200">
              <a:buFont typeface="+mj-lt"/>
              <a:buAutoNum type="arabicPeriod"/>
            </a:pPr>
            <a:r>
              <a:rPr lang="id-ID" sz="2400" dirty="0" smtClean="0"/>
              <a:t>Inggris  sejak tahun 2000 (Fawdry, 2007), </a:t>
            </a:r>
          </a:p>
          <a:p>
            <a:pPr marL="457200" indent="-457200">
              <a:buFont typeface="+mj-lt"/>
              <a:buAutoNum type="arabicPeriod"/>
            </a:pPr>
            <a:r>
              <a:rPr lang="id-ID" sz="2400" dirty="0" smtClean="0"/>
              <a:t>New  zeland  sejak  tahun  2002  (Hendry,  2008).  </a:t>
            </a:r>
            <a:endParaRPr lang="id-ID"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id-ID" sz="3200" dirty="0" smtClean="0"/>
              <a:t>Penggunaan teknologi informasi pada dokter layanan primer di beberapa negara (Schoen et al, 2012)</a:t>
            </a:r>
            <a:endParaRPr lang="id-ID" sz="3200" dirty="0"/>
          </a:p>
        </p:txBody>
      </p:sp>
      <p:graphicFrame>
        <p:nvGraphicFramePr>
          <p:cNvPr id="6" name="Content Placeholder 5"/>
          <p:cNvGraphicFramePr>
            <a:graphicFrameLocks noGrp="1"/>
          </p:cNvGraphicFramePr>
          <p:nvPr>
            <p:ph idx="1"/>
          </p:nvPr>
        </p:nvGraphicFramePr>
        <p:xfrm>
          <a:off x="571472" y="1654196"/>
          <a:ext cx="8229600" cy="4775200"/>
        </p:xfrm>
        <a:graphic>
          <a:graphicData uri="http://schemas.openxmlformats.org/drawingml/2006/table">
            <a:tbl>
              <a:tblPr firstRow="1" bandRow="1">
                <a:tableStyleId>{5C22544A-7EE6-4342-B048-85BDC9FD1C3A}</a:tableStyleId>
              </a:tblPr>
              <a:tblGrid>
                <a:gridCol w="1645920"/>
                <a:gridCol w="1645920"/>
                <a:gridCol w="1323026"/>
                <a:gridCol w="1714512"/>
                <a:gridCol w="1900222"/>
              </a:tblGrid>
              <a:tr h="185114">
                <a:tc>
                  <a:txBody>
                    <a:bodyPr/>
                    <a:lstStyle/>
                    <a:p>
                      <a:endParaRPr lang="id-ID" dirty="0" smtClean="0"/>
                    </a:p>
                    <a:p>
                      <a:r>
                        <a:rPr lang="id-ID" dirty="0" smtClean="0"/>
                        <a:t>Negara</a:t>
                      </a:r>
                      <a:endParaRPr lang="id-ID" dirty="0"/>
                    </a:p>
                  </a:txBody>
                  <a:tcPr/>
                </a:tc>
                <a:tc gridSpan="2">
                  <a:txBody>
                    <a:bodyPr/>
                    <a:lstStyle/>
                    <a:p>
                      <a:r>
                        <a:rPr lang="id-ID" dirty="0" smtClean="0"/>
                        <a:t>Menggunakan rekam medis elektronik (%)</a:t>
                      </a:r>
                      <a:endParaRPr lang="id-ID" dirty="0"/>
                    </a:p>
                  </a:txBody>
                  <a:tcPr/>
                </a:tc>
                <a:tc hMerge="1">
                  <a:txBody>
                    <a:bodyPr/>
                    <a:lstStyle/>
                    <a:p>
                      <a:endParaRPr lang="id-ID" dirty="0"/>
                    </a:p>
                  </a:txBody>
                  <a:tcPr/>
                </a:tc>
                <a:tc>
                  <a:txBody>
                    <a:bodyPr/>
                    <a:lstStyle/>
                    <a:p>
                      <a:r>
                        <a:rPr lang="id-ID" baseline="0" dirty="0" smtClean="0"/>
                        <a:t>fungsi rekam kesehatan elektronik (%)</a:t>
                      </a:r>
                      <a:endParaRPr lang="id-ID" dirty="0"/>
                    </a:p>
                  </a:txBody>
                  <a:tcPr/>
                </a:tc>
                <a:tc>
                  <a:txBody>
                    <a:bodyPr/>
                    <a:lstStyle/>
                    <a:p>
                      <a:r>
                        <a:rPr lang="id-ID" sz="1600" dirty="0" smtClean="0"/>
                        <a:t>Bertukar data kesehatan elektronik  dengan nakes lain(%)</a:t>
                      </a:r>
                      <a:endParaRPr lang="id-ID" dirty="0"/>
                    </a:p>
                  </a:txBody>
                  <a:tcPr/>
                </a:tc>
              </a:tr>
              <a:tr h="370840">
                <a:tc>
                  <a:txBody>
                    <a:bodyPr/>
                    <a:lstStyle/>
                    <a:p>
                      <a:endParaRPr lang="id-ID" dirty="0"/>
                    </a:p>
                  </a:txBody>
                  <a:tcPr/>
                </a:tc>
                <a:tc>
                  <a:txBody>
                    <a:bodyPr/>
                    <a:lstStyle/>
                    <a:p>
                      <a:r>
                        <a:rPr lang="id-ID" dirty="0" smtClean="0"/>
                        <a:t>2009</a:t>
                      </a:r>
                      <a:endParaRPr lang="id-ID" dirty="0"/>
                    </a:p>
                  </a:txBody>
                  <a:tcPr/>
                </a:tc>
                <a:tc>
                  <a:txBody>
                    <a:bodyPr/>
                    <a:lstStyle/>
                    <a:p>
                      <a:r>
                        <a:rPr lang="id-ID" dirty="0" smtClean="0"/>
                        <a:t>2012</a:t>
                      </a:r>
                      <a:endParaRPr lang="id-ID" dirty="0"/>
                    </a:p>
                  </a:txBody>
                  <a:tcPr/>
                </a:tc>
                <a:tc>
                  <a:txBody>
                    <a:bodyPr/>
                    <a:lstStyle/>
                    <a:p>
                      <a:endParaRPr lang="id-ID" dirty="0"/>
                    </a:p>
                  </a:txBody>
                  <a:tcPr/>
                </a:tc>
                <a:tc>
                  <a:txBody>
                    <a:bodyPr/>
                    <a:lstStyle/>
                    <a:p>
                      <a:endParaRPr lang="id-ID"/>
                    </a:p>
                  </a:txBody>
                  <a:tcPr/>
                </a:tc>
              </a:tr>
              <a:tr h="370840">
                <a:tc>
                  <a:txBody>
                    <a:bodyPr/>
                    <a:lstStyle/>
                    <a:p>
                      <a:r>
                        <a:rPr lang="id-ID" dirty="0" smtClean="0"/>
                        <a:t>Australia</a:t>
                      </a:r>
                      <a:endParaRPr lang="id-ID" dirty="0"/>
                    </a:p>
                  </a:txBody>
                  <a:tcPr/>
                </a:tc>
                <a:tc>
                  <a:txBody>
                    <a:bodyPr/>
                    <a:lstStyle/>
                    <a:p>
                      <a:r>
                        <a:rPr lang="id-ID" dirty="0" smtClean="0"/>
                        <a:t>95</a:t>
                      </a:r>
                      <a:endParaRPr lang="id-ID" dirty="0"/>
                    </a:p>
                  </a:txBody>
                  <a:tcPr/>
                </a:tc>
                <a:tc>
                  <a:txBody>
                    <a:bodyPr/>
                    <a:lstStyle/>
                    <a:p>
                      <a:r>
                        <a:rPr lang="id-ID" dirty="0" smtClean="0"/>
                        <a:t>92</a:t>
                      </a:r>
                      <a:endParaRPr lang="id-ID" dirty="0"/>
                    </a:p>
                  </a:txBody>
                  <a:tcPr/>
                </a:tc>
                <a:tc>
                  <a:txBody>
                    <a:bodyPr/>
                    <a:lstStyle/>
                    <a:p>
                      <a:r>
                        <a:rPr lang="id-ID" dirty="0" smtClean="0"/>
                        <a:t>60</a:t>
                      </a:r>
                      <a:endParaRPr lang="id-ID" dirty="0"/>
                    </a:p>
                  </a:txBody>
                  <a:tcPr/>
                </a:tc>
                <a:tc>
                  <a:txBody>
                    <a:bodyPr/>
                    <a:lstStyle/>
                    <a:p>
                      <a:r>
                        <a:rPr lang="id-ID" dirty="0" smtClean="0"/>
                        <a:t>27</a:t>
                      </a:r>
                      <a:endParaRPr lang="id-ID" dirty="0"/>
                    </a:p>
                  </a:txBody>
                  <a:tcPr/>
                </a:tc>
              </a:tr>
              <a:tr h="370840">
                <a:tc>
                  <a:txBody>
                    <a:bodyPr/>
                    <a:lstStyle/>
                    <a:p>
                      <a:r>
                        <a:rPr lang="id-ID" smtClean="0"/>
                        <a:t>Canada</a:t>
                      </a:r>
                      <a:endParaRPr lang="id-ID" dirty="0"/>
                    </a:p>
                  </a:txBody>
                  <a:tcPr/>
                </a:tc>
                <a:tc>
                  <a:txBody>
                    <a:bodyPr/>
                    <a:lstStyle/>
                    <a:p>
                      <a:r>
                        <a:rPr lang="id-ID" dirty="0" smtClean="0"/>
                        <a:t>37</a:t>
                      </a:r>
                      <a:endParaRPr lang="id-ID" dirty="0"/>
                    </a:p>
                  </a:txBody>
                  <a:tcPr/>
                </a:tc>
                <a:tc>
                  <a:txBody>
                    <a:bodyPr/>
                    <a:lstStyle/>
                    <a:p>
                      <a:r>
                        <a:rPr lang="id-ID" dirty="0" smtClean="0"/>
                        <a:t>56</a:t>
                      </a:r>
                      <a:endParaRPr lang="id-ID" dirty="0"/>
                    </a:p>
                  </a:txBody>
                  <a:tcPr/>
                </a:tc>
                <a:tc>
                  <a:txBody>
                    <a:bodyPr/>
                    <a:lstStyle/>
                    <a:p>
                      <a:r>
                        <a:rPr lang="id-ID" dirty="0" smtClean="0"/>
                        <a:t>10</a:t>
                      </a:r>
                      <a:endParaRPr lang="id-ID" dirty="0"/>
                    </a:p>
                  </a:txBody>
                  <a:tcPr/>
                </a:tc>
                <a:tc>
                  <a:txBody>
                    <a:bodyPr/>
                    <a:lstStyle/>
                    <a:p>
                      <a:r>
                        <a:rPr lang="id-ID" dirty="0" smtClean="0"/>
                        <a:t>14</a:t>
                      </a:r>
                      <a:endParaRPr lang="id-ID" dirty="0"/>
                    </a:p>
                  </a:txBody>
                  <a:tcPr/>
                </a:tc>
              </a:tr>
              <a:tr h="370840">
                <a:tc>
                  <a:txBody>
                    <a:bodyPr/>
                    <a:lstStyle/>
                    <a:p>
                      <a:r>
                        <a:rPr lang="id-ID" dirty="0" smtClean="0"/>
                        <a:t>Perancis</a:t>
                      </a:r>
                      <a:endParaRPr lang="id-ID" dirty="0"/>
                    </a:p>
                  </a:txBody>
                  <a:tcPr/>
                </a:tc>
                <a:tc>
                  <a:txBody>
                    <a:bodyPr/>
                    <a:lstStyle/>
                    <a:p>
                      <a:r>
                        <a:rPr lang="id-ID" dirty="0" smtClean="0"/>
                        <a:t>68</a:t>
                      </a:r>
                      <a:endParaRPr lang="id-ID" dirty="0"/>
                    </a:p>
                  </a:txBody>
                  <a:tcPr/>
                </a:tc>
                <a:tc>
                  <a:txBody>
                    <a:bodyPr/>
                    <a:lstStyle/>
                    <a:p>
                      <a:r>
                        <a:rPr lang="id-ID" dirty="0" smtClean="0"/>
                        <a:t>67</a:t>
                      </a:r>
                      <a:endParaRPr lang="id-ID" dirty="0"/>
                    </a:p>
                  </a:txBody>
                  <a:tcPr/>
                </a:tc>
                <a:tc>
                  <a:txBody>
                    <a:bodyPr/>
                    <a:lstStyle/>
                    <a:p>
                      <a:r>
                        <a:rPr lang="id-ID" dirty="0" smtClean="0"/>
                        <a:t>6</a:t>
                      </a:r>
                      <a:endParaRPr lang="id-ID" dirty="0"/>
                    </a:p>
                  </a:txBody>
                  <a:tcPr/>
                </a:tc>
                <a:tc>
                  <a:txBody>
                    <a:bodyPr/>
                    <a:lstStyle/>
                    <a:p>
                      <a:r>
                        <a:rPr lang="id-ID" dirty="0" smtClean="0"/>
                        <a:t>39</a:t>
                      </a:r>
                      <a:endParaRPr lang="id-ID" dirty="0"/>
                    </a:p>
                  </a:txBody>
                  <a:tcPr/>
                </a:tc>
              </a:tr>
              <a:tr h="370840">
                <a:tc>
                  <a:txBody>
                    <a:bodyPr/>
                    <a:lstStyle/>
                    <a:p>
                      <a:r>
                        <a:rPr lang="id-ID" dirty="0" smtClean="0"/>
                        <a:t>Jerman</a:t>
                      </a:r>
                      <a:endParaRPr lang="id-ID" dirty="0"/>
                    </a:p>
                  </a:txBody>
                  <a:tcPr/>
                </a:tc>
                <a:tc>
                  <a:txBody>
                    <a:bodyPr/>
                    <a:lstStyle/>
                    <a:p>
                      <a:r>
                        <a:rPr lang="id-ID" dirty="0" smtClean="0"/>
                        <a:t>72</a:t>
                      </a:r>
                      <a:endParaRPr lang="id-ID" dirty="0"/>
                    </a:p>
                  </a:txBody>
                  <a:tcPr/>
                </a:tc>
                <a:tc>
                  <a:txBody>
                    <a:bodyPr/>
                    <a:lstStyle/>
                    <a:p>
                      <a:r>
                        <a:rPr lang="id-ID" dirty="0" smtClean="0"/>
                        <a:t>82</a:t>
                      </a:r>
                      <a:endParaRPr lang="id-ID" dirty="0"/>
                    </a:p>
                  </a:txBody>
                  <a:tcPr/>
                </a:tc>
                <a:tc>
                  <a:txBody>
                    <a:bodyPr/>
                    <a:lstStyle/>
                    <a:p>
                      <a:r>
                        <a:rPr lang="id-ID" dirty="0" smtClean="0"/>
                        <a:t>7</a:t>
                      </a:r>
                      <a:endParaRPr lang="id-ID" dirty="0"/>
                    </a:p>
                  </a:txBody>
                  <a:tcPr/>
                </a:tc>
                <a:tc>
                  <a:txBody>
                    <a:bodyPr/>
                    <a:lstStyle/>
                    <a:p>
                      <a:r>
                        <a:rPr lang="id-ID" dirty="0" smtClean="0"/>
                        <a:t>22</a:t>
                      </a:r>
                      <a:endParaRPr lang="id-ID" dirty="0"/>
                    </a:p>
                  </a:txBody>
                  <a:tcPr/>
                </a:tc>
              </a:tr>
              <a:tr h="370840">
                <a:tc>
                  <a:txBody>
                    <a:bodyPr/>
                    <a:lstStyle/>
                    <a:p>
                      <a:r>
                        <a:rPr lang="id-ID" dirty="0" smtClean="0"/>
                        <a:t>Belanda</a:t>
                      </a:r>
                      <a:endParaRPr lang="id-ID" dirty="0"/>
                    </a:p>
                  </a:txBody>
                  <a:tcPr/>
                </a:tc>
                <a:tc>
                  <a:txBody>
                    <a:bodyPr/>
                    <a:lstStyle/>
                    <a:p>
                      <a:r>
                        <a:rPr lang="id-ID" dirty="0" smtClean="0"/>
                        <a:t>99</a:t>
                      </a:r>
                      <a:endParaRPr lang="id-ID" dirty="0"/>
                    </a:p>
                  </a:txBody>
                  <a:tcPr/>
                </a:tc>
                <a:tc>
                  <a:txBody>
                    <a:bodyPr/>
                    <a:lstStyle/>
                    <a:p>
                      <a:r>
                        <a:rPr lang="id-ID" dirty="0" smtClean="0"/>
                        <a:t>98</a:t>
                      </a:r>
                      <a:endParaRPr lang="id-ID" dirty="0"/>
                    </a:p>
                  </a:txBody>
                  <a:tcPr/>
                </a:tc>
                <a:tc>
                  <a:txBody>
                    <a:bodyPr/>
                    <a:lstStyle/>
                    <a:p>
                      <a:r>
                        <a:rPr lang="id-ID" dirty="0" smtClean="0"/>
                        <a:t>33</a:t>
                      </a:r>
                      <a:endParaRPr lang="id-ID" dirty="0"/>
                    </a:p>
                  </a:txBody>
                  <a:tcPr/>
                </a:tc>
                <a:tc>
                  <a:txBody>
                    <a:bodyPr/>
                    <a:lstStyle/>
                    <a:p>
                      <a:r>
                        <a:rPr lang="id-ID" dirty="0" smtClean="0"/>
                        <a:t>49</a:t>
                      </a:r>
                      <a:endParaRPr lang="id-ID" dirty="0"/>
                    </a:p>
                  </a:txBody>
                  <a:tcPr/>
                </a:tc>
              </a:tr>
              <a:tr h="370840">
                <a:tc>
                  <a:txBody>
                    <a:bodyPr/>
                    <a:lstStyle/>
                    <a:p>
                      <a:r>
                        <a:rPr lang="id-ID" dirty="0" smtClean="0"/>
                        <a:t>Selandia Baru</a:t>
                      </a:r>
                      <a:endParaRPr lang="id-ID" dirty="0"/>
                    </a:p>
                  </a:txBody>
                  <a:tcPr/>
                </a:tc>
                <a:tc>
                  <a:txBody>
                    <a:bodyPr/>
                    <a:lstStyle/>
                    <a:p>
                      <a:r>
                        <a:rPr lang="id-ID" dirty="0" smtClean="0"/>
                        <a:t>97</a:t>
                      </a:r>
                      <a:endParaRPr lang="id-ID" dirty="0"/>
                    </a:p>
                  </a:txBody>
                  <a:tcPr/>
                </a:tc>
                <a:tc>
                  <a:txBody>
                    <a:bodyPr/>
                    <a:lstStyle/>
                    <a:p>
                      <a:r>
                        <a:rPr lang="id-ID" dirty="0" smtClean="0"/>
                        <a:t>97</a:t>
                      </a:r>
                      <a:endParaRPr lang="id-ID" dirty="0"/>
                    </a:p>
                  </a:txBody>
                  <a:tcPr/>
                </a:tc>
                <a:tc>
                  <a:txBody>
                    <a:bodyPr/>
                    <a:lstStyle/>
                    <a:p>
                      <a:r>
                        <a:rPr lang="id-ID" dirty="0" smtClean="0"/>
                        <a:t>59</a:t>
                      </a:r>
                      <a:endParaRPr lang="id-ID" dirty="0"/>
                    </a:p>
                  </a:txBody>
                  <a:tcPr/>
                </a:tc>
                <a:tc>
                  <a:txBody>
                    <a:bodyPr/>
                    <a:lstStyle/>
                    <a:p>
                      <a:r>
                        <a:rPr lang="id-ID" dirty="0" smtClean="0"/>
                        <a:t>55</a:t>
                      </a:r>
                      <a:endParaRPr lang="id-ID" dirty="0"/>
                    </a:p>
                  </a:txBody>
                  <a:tcPr/>
                </a:tc>
              </a:tr>
              <a:tr h="370840">
                <a:tc>
                  <a:txBody>
                    <a:bodyPr/>
                    <a:lstStyle/>
                    <a:p>
                      <a:r>
                        <a:rPr lang="id-ID" dirty="0" smtClean="0"/>
                        <a:t>Inggris</a:t>
                      </a:r>
                      <a:endParaRPr lang="id-ID" dirty="0"/>
                    </a:p>
                  </a:txBody>
                  <a:tcPr/>
                </a:tc>
                <a:tc>
                  <a:txBody>
                    <a:bodyPr/>
                    <a:lstStyle/>
                    <a:p>
                      <a:r>
                        <a:rPr lang="id-ID" dirty="0" smtClean="0"/>
                        <a:t>96</a:t>
                      </a:r>
                      <a:endParaRPr lang="id-ID" dirty="0"/>
                    </a:p>
                  </a:txBody>
                  <a:tcPr/>
                </a:tc>
                <a:tc>
                  <a:txBody>
                    <a:bodyPr/>
                    <a:lstStyle/>
                    <a:p>
                      <a:r>
                        <a:rPr lang="id-ID" dirty="0" smtClean="0"/>
                        <a:t>97</a:t>
                      </a:r>
                      <a:endParaRPr lang="id-ID" dirty="0"/>
                    </a:p>
                  </a:txBody>
                  <a:tcPr/>
                </a:tc>
                <a:tc>
                  <a:txBody>
                    <a:bodyPr/>
                    <a:lstStyle/>
                    <a:p>
                      <a:r>
                        <a:rPr lang="id-ID" dirty="0" smtClean="0"/>
                        <a:t>68</a:t>
                      </a:r>
                      <a:endParaRPr lang="id-ID" dirty="0"/>
                    </a:p>
                  </a:txBody>
                  <a:tcPr/>
                </a:tc>
                <a:tc>
                  <a:txBody>
                    <a:bodyPr/>
                    <a:lstStyle/>
                    <a:p>
                      <a:r>
                        <a:rPr lang="id-ID" dirty="0" smtClean="0"/>
                        <a:t>38</a:t>
                      </a:r>
                      <a:endParaRPr lang="id-ID" dirty="0"/>
                    </a:p>
                  </a:txBody>
                  <a:tcPr/>
                </a:tc>
              </a:tr>
              <a:tr h="370840">
                <a:tc>
                  <a:txBody>
                    <a:bodyPr/>
                    <a:lstStyle/>
                    <a:p>
                      <a:r>
                        <a:rPr lang="id-ID" dirty="0" smtClean="0"/>
                        <a:t>Amerika Serikat</a:t>
                      </a:r>
                      <a:endParaRPr lang="id-ID" dirty="0"/>
                    </a:p>
                  </a:txBody>
                  <a:tcPr/>
                </a:tc>
                <a:tc>
                  <a:txBody>
                    <a:bodyPr/>
                    <a:lstStyle/>
                    <a:p>
                      <a:r>
                        <a:rPr lang="id-ID" dirty="0" smtClean="0"/>
                        <a:t>46</a:t>
                      </a:r>
                      <a:endParaRPr lang="id-ID" dirty="0"/>
                    </a:p>
                  </a:txBody>
                  <a:tcPr/>
                </a:tc>
                <a:tc>
                  <a:txBody>
                    <a:bodyPr/>
                    <a:lstStyle/>
                    <a:p>
                      <a:r>
                        <a:rPr lang="id-ID" dirty="0" smtClean="0"/>
                        <a:t>69</a:t>
                      </a:r>
                      <a:endParaRPr lang="id-ID" dirty="0"/>
                    </a:p>
                  </a:txBody>
                  <a:tcPr/>
                </a:tc>
                <a:tc>
                  <a:txBody>
                    <a:bodyPr/>
                    <a:lstStyle/>
                    <a:p>
                      <a:r>
                        <a:rPr lang="id-ID" dirty="0" smtClean="0"/>
                        <a:t>27</a:t>
                      </a:r>
                      <a:endParaRPr lang="id-ID" dirty="0"/>
                    </a:p>
                  </a:txBody>
                  <a:tcPr/>
                </a:tc>
                <a:tc>
                  <a:txBody>
                    <a:bodyPr/>
                    <a:lstStyle/>
                    <a:p>
                      <a:r>
                        <a:rPr lang="id-ID" dirty="0" smtClean="0"/>
                        <a:t>31</a:t>
                      </a:r>
                      <a:endParaRPr lang="id-ID" dirty="0"/>
                    </a:p>
                  </a:txBody>
                  <a:tcPr/>
                </a:tc>
              </a:tr>
              <a:tr h="370840">
                <a:tc>
                  <a:txBody>
                    <a:bodyPr/>
                    <a:lstStyle/>
                    <a:p>
                      <a:r>
                        <a:rPr lang="id-ID" dirty="0" smtClean="0"/>
                        <a:t>Norwegia</a:t>
                      </a:r>
                      <a:endParaRPr lang="id-ID" dirty="0"/>
                    </a:p>
                  </a:txBody>
                  <a:tcPr/>
                </a:tc>
                <a:tc>
                  <a:txBody>
                    <a:bodyPr/>
                    <a:lstStyle/>
                    <a:p>
                      <a:r>
                        <a:rPr lang="id-ID" dirty="0" smtClean="0"/>
                        <a:t>97</a:t>
                      </a:r>
                      <a:endParaRPr lang="id-ID" dirty="0"/>
                    </a:p>
                  </a:txBody>
                  <a:tcPr/>
                </a:tc>
                <a:tc>
                  <a:txBody>
                    <a:bodyPr/>
                    <a:lstStyle/>
                    <a:p>
                      <a:r>
                        <a:rPr lang="id-ID" dirty="0" smtClean="0"/>
                        <a:t>98</a:t>
                      </a:r>
                      <a:endParaRPr lang="id-ID" dirty="0"/>
                    </a:p>
                  </a:txBody>
                  <a:tcPr/>
                </a:tc>
                <a:tc>
                  <a:txBody>
                    <a:bodyPr/>
                    <a:lstStyle/>
                    <a:p>
                      <a:r>
                        <a:rPr lang="id-ID" dirty="0" smtClean="0"/>
                        <a:t>4</a:t>
                      </a:r>
                      <a:endParaRPr lang="id-ID" dirty="0"/>
                    </a:p>
                  </a:txBody>
                  <a:tcPr/>
                </a:tc>
                <a:tc>
                  <a:txBody>
                    <a:bodyPr/>
                    <a:lstStyle/>
                    <a:p>
                      <a:r>
                        <a:rPr lang="id-ID" dirty="0" smtClean="0"/>
                        <a:t>45</a:t>
                      </a:r>
                      <a:endParaRPr lang="id-ID"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
            <a:ext cx="8229600" cy="1143000"/>
          </a:xfrm>
        </p:spPr>
        <p:txBody>
          <a:bodyPr>
            <a:noAutofit/>
          </a:bodyPr>
          <a:lstStyle/>
          <a:p>
            <a:r>
              <a:rPr lang="id-ID" sz="2400" b="1" dirty="0" smtClean="0"/>
              <a:t>Fitur TIK Kesehatan di Pelayanan Primer (Audet et al, 2014)</a:t>
            </a:r>
            <a:endParaRPr lang="id-ID" sz="2400" b="1" dirty="0"/>
          </a:p>
        </p:txBody>
      </p:sp>
      <p:graphicFrame>
        <p:nvGraphicFramePr>
          <p:cNvPr id="7" name="Content Placeholder 6"/>
          <p:cNvGraphicFramePr>
            <a:graphicFrameLocks noGrp="1"/>
          </p:cNvGraphicFramePr>
          <p:nvPr>
            <p:ph idx="1"/>
          </p:nvPr>
        </p:nvGraphicFramePr>
        <p:xfrm>
          <a:off x="0" y="928670"/>
          <a:ext cx="91440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86380" y="808664"/>
            <a:ext cx="2788584" cy="1323439"/>
          </a:xfrm>
          <a:prstGeom prst="rect">
            <a:avLst/>
          </a:prstGeom>
          <a:noFill/>
        </p:spPr>
        <p:txBody>
          <a:bodyPr wrap="none" rtlCol="0">
            <a:spAutoFit/>
          </a:bodyPr>
          <a:lstStyle/>
          <a:p>
            <a:r>
              <a:rPr lang="id-ID" sz="1600" dirty="0" smtClean="0"/>
              <a:t>-rekam medis pasien elektronik</a:t>
            </a:r>
          </a:p>
          <a:p>
            <a:r>
              <a:rPr lang="id-ID" sz="1600" dirty="0" smtClean="0"/>
              <a:t>-daftar obat setiap pasien</a:t>
            </a:r>
          </a:p>
          <a:p>
            <a:r>
              <a:rPr lang="id-ID" sz="1600" dirty="0" smtClean="0"/>
              <a:t>-daftar hasil lab</a:t>
            </a:r>
          </a:p>
          <a:p>
            <a:r>
              <a:rPr lang="id-ID" sz="1600" dirty="0" smtClean="0"/>
              <a:t>-ringkasan kunjungan</a:t>
            </a:r>
          </a:p>
          <a:p>
            <a:endParaRPr lang="id-ID" sz="1600" dirty="0"/>
          </a:p>
        </p:txBody>
      </p:sp>
      <p:sp>
        <p:nvSpPr>
          <p:cNvPr id="6" name="TextBox 5"/>
          <p:cNvSpPr txBox="1"/>
          <p:nvPr/>
        </p:nvSpPr>
        <p:spPr>
          <a:xfrm>
            <a:off x="7000892" y="2071678"/>
            <a:ext cx="2143108" cy="2031325"/>
          </a:xfrm>
          <a:prstGeom prst="rect">
            <a:avLst/>
          </a:prstGeom>
          <a:noFill/>
        </p:spPr>
        <p:txBody>
          <a:bodyPr wrap="square" rtlCol="0">
            <a:spAutoFit/>
          </a:bodyPr>
          <a:lstStyle/>
          <a:p>
            <a:pPr>
              <a:defRPr/>
            </a:pPr>
            <a:r>
              <a:rPr lang="id-ID" sz="1400" dirty="0"/>
              <a:t>-daftar pasien menurut diagnosis</a:t>
            </a:r>
          </a:p>
          <a:p>
            <a:pPr>
              <a:defRPr/>
            </a:pPr>
            <a:r>
              <a:rPr lang="id-ID" sz="1400" dirty="0"/>
              <a:t>-daftar pasien yg harus skrining</a:t>
            </a:r>
          </a:p>
          <a:p>
            <a:pPr>
              <a:defRPr/>
            </a:pPr>
            <a:r>
              <a:rPr lang="id-ID" sz="1400" dirty="0"/>
              <a:t>-daftar pasien dg obat tertentu</a:t>
            </a:r>
          </a:p>
          <a:p>
            <a:pPr>
              <a:defRPr/>
            </a:pPr>
            <a:r>
              <a:rPr lang="id-ID" sz="1400" dirty="0"/>
              <a:t>-daftar pasien dengan hasil lab tertentu</a:t>
            </a:r>
          </a:p>
          <a:p>
            <a:endParaRPr lang="id-ID" sz="1400" dirty="0"/>
          </a:p>
        </p:txBody>
      </p:sp>
      <p:sp>
        <p:nvSpPr>
          <p:cNvPr id="8" name="TextBox 7"/>
          <p:cNvSpPr txBox="1"/>
          <p:nvPr/>
        </p:nvSpPr>
        <p:spPr>
          <a:xfrm>
            <a:off x="7143832" y="4071942"/>
            <a:ext cx="2000168" cy="1815882"/>
          </a:xfrm>
          <a:prstGeom prst="rect">
            <a:avLst/>
          </a:prstGeom>
          <a:noFill/>
        </p:spPr>
        <p:txBody>
          <a:bodyPr wrap="square" rtlCol="0">
            <a:spAutoFit/>
          </a:bodyPr>
          <a:lstStyle/>
          <a:p>
            <a:pPr>
              <a:defRPr/>
            </a:pPr>
            <a:r>
              <a:rPr lang="id-ID" sz="1400" dirty="0"/>
              <a:t>-memasukan resep</a:t>
            </a:r>
          </a:p>
          <a:p>
            <a:pPr>
              <a:defRPr/>
            </a:pPr>
            <a:r>
              <a:rPr lang="id-ID" sz="1400" dirty="0"/>
              <a:t>-memasukkan daftar pemeriksaan lab</a:t>
            </a:r>
          </a:p>
          <a:p>
            <a:pPr>
              <a:defRPr/>
            </a:pPr>
            <a:r>
              <a:rPr lang="id-ID" sz="1400" dirty="0"/>
              <a:t>-mengirim resep ke farmasi</a:t>
            </a:r>
          </a:p>
          <a:p>
            <a:pPr>
              <a:defRPr/>
            </a:pPr>
            <a:r>
              <a:rPr lang="id-ID" sz="1400" dirty="0"/>
              <a:t>-melihat daftar lab yg masih dalam proses</a:t>
            </a:r>
          </a:p>
          <a:p>
            <a:endParaRPr lang="id-ID" sz="1400" dirty="0"/>
          </a:p>
        </p:txBody>
      </p:sp>
      <p:sp>
        <p:nvSpPr>
          <p:cNvPr id="9" name="TextBox 8"/>
          <p:cNvSpPr txBox="1"/>
          <p:nvPr/>
        </p:nvSpPr>
        <p:spPr>
          <a:xfrm>
            <a:off x="5286380" y="5715016"/>
            <a:ext cx="2687274" cy="1323439"/>
          </a:xfrm>
          <a:prstGeom prst="rect">
            <a:avLst/>
          </a:prstGeom>
          <a:noFill/>
        </p:spPr>
        <p:txBody>
          <a:bodyPr wrap="none" rtlCol="0">
            <a:spAutoFit/>
          </a:bodyPr>
          <a:lstStyle/>
          <a:p>
            <a:pPr>
              <a:defRPr/>
            </a:pPr>
            <a:r>
              <a:rPr lang="id-ID" sz="1600" dirty="0"/>
              <a:t>-alert interaksi/dosis obat</a:t>
            </a:r>
          </a:p>
          <a:p>
            <a:pPr>
              <a:defRPr/>
            </a:pPr>
            <a:r>
              <a:rPr lang="id-ID" sz="1600" dirty="0"/>
              <a:t>-alert hasil lab</a:t>
            </a:r>
          </a:p>
          <a:p>
            <a:pPr>
              <a:defRPr/>
            </a:pPr>
            <a:r>
              <a:rPr lang="id-ID" sz="1600" dirty="0"/>
              <a:t>-alert skrining</a:t>
            </a:r>
          </a:p>
          <a:p>
            <a:pPr>
              <a:defRPr/>
            </a:pPr>
            <a:r>
              <a:rPr lang="id-ID" sz="1600" dirty="0"/>
              <a:t>-mengirim reminder ke pasien</a:t>
            </a:r>
          </a:p>
          <a:p>
            <a:endParaRPr lang="id-ID" sz="1600" dirty="0"/>
          </a:p>
        </p:txBody>
      </p:sp>
      <p:sp>
        <p:nvSpPr>
          <p:cNvPr id="10" name="TextBox 9"/>
          <p:cNvSpPr txBox="1"/>
          <p:nvPr/>
        </p:nvSpPr>
        <p:spPr>
          <a:xfrm>
            <a:off x="1" y="1930778"/>
            <a:ext cx="2428859" cy="1569660"/>
          </a:xfrm>
          <a:prstGeom prst="rect">
            <a:avLst/>
          </a:prstGeom>
          <a:noFill/>
        </p:spPr>
        <p:txBody>
          <a:bodyPr wrap="square" rtlCol="0">
            <a:spAutoFit/>
          </a:bodyPr>
          <a:lstStyle/>
          <a:p>
            <a:r>
              <a:rPr lang="id-ID" sz="1600" dirty="0" smtClean="0"/>
              <a:t>pasien dapat :</a:t>
            </a:r>
          </a:p>
          <a:p>
            <a:r>
              <a:rPr lang="id-ID" sz="1600" dirty="0" smtClean="0"/>
              <a:t>-meminta rujukan online</a:t>
            </a:r>
          </a:p>
          <a:p>
            <a:r>
              <a:rPr lang="id-ID" sz="1600" dirty="0" smtClean="0"/>
              <a:t>-konsul lewat email</a:t>
            </a:r>
          </a:p>
          <a:p>
            <a:r>
              <a:rPr lang="id-ID" sz="1600" dirty="0" smtClean="0"/>
              <a:t>-peresepan online</a:t>
            </a:r>
          </a:p>
          <a:p>
            <a:r>
              <a:rPr lang="id-ID" sz="1600" dirty="0" smtClean="0"/>
              <a:t>-melihat hasil lab secara online</a:t>
            </a:r>
            <a:endParaRPr lang="id-ID" sz="1600" dirty="0"/>
          </a:p>
        </p:txBody>
      </p:sp>
      <p:sp>
        <p:nvSpPr>
          <p:cNvPr id="11" name="TextBox 10"/>
          <p:cNvSpPr txBox="1"/>
          <p:nvPr/>
        </p:nvSpPr>
        <p:spPr>
          <a:xfrm>
            <a:off x="71406" y="4071942"/>
            <a:ext cx="2071702" cy="1815882"/>
          </a:xfrm>
          <a:prstGeom prst="rect">
            <a:avLst/>
          </a:prstGeom>
          <a:noFill/>
        </p:spPr>
        <p:txBody>
          <a:bodyPr wrap="square" rtlCol="0">
            <a:spAutoFit/>
          </a:bodyPr>
          <a:lstStyle/>
          <a:p>
            <a:r>
              <a:rPr lang="id-ID" sz="1400" dirty="0" smtClean="0"/>
              <a:t>-bertukar ringkasan klinik dengan faskes lain</a:t>
            </a:r>
          </a:p>
          <a:p>
            <a:r>
              <a:rPr lang="id-ID" sz="1400" dirty="0" smtClean="0"/>
              <a:t>-bertukar hasil lab/diagnostik dengan faskes lain</a:t>
            </a:r>
          </a:p>
          <a:p>
            <a:r>
              <a:rPr lang="id-ID" sz="1400" dirty="0" smtClean="0"/>
              <a:t>-menerima ringkasan kepulangan pasien yang dirujuk dari faskes vertikal</a:t>
            </a:r>
            <a:endParaRPr lang="id-ID"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a:bodyPr>
          <a:lstStyle/>
          <a:p>
            <a:r>
              <a:rPr lang="en-US" dirty="0" err="1" smtClean="0"/>
              <a:t>Kondisi</a:t>
            </a:r>
            <a:r>
              <a:rPr lang="en-US" dirty="0" smtClean="0"/>
              <a:t> TI</a:t>
            </a:r>
            <a:r>
              <a:rPr lang="id-ID" dirty="0" smtClean="0"/>
              <a:t>K</a:t>
            </a:r>
            <a:r>
              <a:rPr lang="en-US" dirty="0" smtClean="0"/>
              <a:t> </a:t>
            </a:r>
            <a:r>
              <a:rPr lang="en-US" dirty="0" err="1" smtClean="0"/>
              <a:t>di</a:t>
            </a:r>
            <a:r>
              <a:rPr lang="en-US" dirty="0" smtClean="0"/>
              <a:t> </a:t>
            </a:r>
            <a:r>
              <a:rPr lang="en-US" dirty="0" err="1" smtClean="0"/>
              <a:t>Puskesmas</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37783474"/>
              </p:ext>
            </p:extLst>
          </p:nvPr>
        </p:nvGraphicFramePr>
        <p:xfrm>
          <a:off x="611560" y="1268760"/>
          <a:ext cx="6460770" cy="4983480"/>
        </p:xfrm>
        <a:graphic>
          <a:graphicData uri="http://schemas.openxmlformats.org/drawingml/2006/table">
            <a:tbl>
              <a:tblPr firstRow="1" bandRow="1">
                <a:tableStyleId>{5C22544A-7EE6-4342-B048-85BDC9FD1C3A}</a:tableStyleId>
              </a:tblPr>
              <a:tblGrid>
                <a:gridCol w="4603382"/>
                <a:gridCol w="1857388"/>
              </a:tblGrid>
              <a:tr h="370840">
                <a:tc>
                  <a:txBody>
                    <a:bodyPr/>
                    <a:lstStyle/>
                    <a:p>
                      <a:r>
                        <a:rPr lang="en-US" sz="1600" dirty="0" smtClean="0"/>
                        <a:t>Parameter</a:t>
                      </a:r>
                      <a:endParaRPr lang="en-US" sz="1600" dirty="0"/>
                    </a:p>
                  </a:txBody>
                  <a:tcPr/>
                </a:tc>
                <a:tc>
                  <a:txBody>
                    <a:bodyPr/>
                    <a:lstStyle/>
                    <a:p>
                      <a:r>
                        <a:rPr lang="en-US" sz="1600" dirty="0" smtClean="0"/>
                        <a:t>Pro</a:t>
                      </a:r>
                      <a:r>
                        <a:rPr lang="id-ID" sz="1600" dirty="0" smtClean="0"/>
                        <a:t>sentase</a:t>
                      </a:r>
                      <a:r>
                        <a:rPr lang="en-US" sz="1600" dirty="0" smtClean="0"/>
                        <a:t>(%)</a:t>
                      </a:r>
                      <a:endParaRPr lang="en-US" sz="1600" dirty="0"/>
                    </a:p>
                  </a:txBody>
                  <a:tcPr/>
                </a:tc>
              </a:tr>
              <a:tr h="370840">
                <a:tc>
                  <a:txBody>
                    <a:bodyPr/>
                    <a:lstStyle/>
                    <a:p>
                      <a:r>
                        <a:rPr lang="id-ID" sz="1600" b="1" dirty="0" smtClean="0"/>
                        <a:t>Geografis</a:t>
                      </a:r>
                      <a:endParaRPr lang="en-US" sz="1600" b="1" dirty="0" smtClean="0"/>
                    </a:p>
                    <a:p>
                      <a:r>
                        <a:rPr lang="en-US" sz="1600" dirty="0" smtClean="0"/>
                        <a:t>-Urban</a:t>
                      </a:r>
                    </a:p>
                    <a:p>
                      <a:r>
                        <a:rPr lang="en-US" sz="1600" dirty="0" smtClean="0"/>
                        <a:t>-Rural</a:t>
                      </a:r>
                      <a:endParaRPr lang="en-US" sz="1600" dirty="0"/>
                    </a:p>
                  </a:txBody>
                  <a:tcPr/>
                </a:tc>
                <a:tc>
                  <a:txBody>
                    <a:bodyPr/>
                    <a:lstStyle/>
                    <a:p>
                      <a:endParaRPr lang="en-US" sz="1600" dirty="0" smtClean="0"/>
                    </a:p>
                    <a:p>
                      <a:r>
                        <a:rPr lang="en-US" sz="1600" dirty="0" smtClean="0"/>
                        <a:t>2321 (25.8)</a:t>
                      </a:r>
                    </a:p>
                    <a:p>
                      <a:r>
                        <a:rPr lang="en-US" sz="1600" dirty="0" smtClean="0"/>
                        <a:t>6660 (74.2)</a:t>
                      </a:r>
                      <a:endParaRPr lang="en-US" sz="1600" dirty="0"/>
                    </a:p>
                  </a:txBody>
                  <a:tcPr/>
                </a:tc>
              </a:tr>
              <a:tr h="370840">
                <a:tc>
                  <a:txBody>
                    <a:bodyPr/>
                    <a:lstStyle/>
                    <a:p>
                      <a:r>
                        <a:rPr lang="id-ID" sz="1600" b="1" dirty="0" smtClean="0"/>
                        <a:t>Jenis puskesmas</a:t>
                      </a:r>
                      <a:endParaRPr lang="en-US" sz="1600" b="1" dirty="0" smtClean="0"/>
                    </a:p>
                    <a:p>
                      <a:r>
                        <a:rPr lang="en-US" sz="1600" b="0" dirty="0" smtClean="0"/>
                        <a:t>-</a:t>
                      </a:r>
                      <a:r>
                        <a:rPr lang="id-ID" sz="1600" b="0" dirty="0" smtClean="0"/>
                        <a:t>Rawat jalan</a:t>
                      </a:r>
                      <a:endParaRPr lang="en-US" sz="1600" b="0" baseline="0" dirty="0" smtClean="0"/>
                    </a:p>
                    <a:p>
                      <a:r>
                        <a:rPr lang="en-US" sz="1600" b="0" baseline="0" dirty="0" smtClean="0"/>
                        <a:t>-</a:t>
                      </a:r>
                      <a:r>
                        <a:rPr lang="id-ID" sz="1600" b="0" baseline="0" dirty="0" smtClean="0"/>
                        <a:t>Rawat inap</a:t>
                      </a:r>
                      <a:endParaRPr lang="en-US" sz="1600" b="0" dirty="0"/>
                    </a:p>
                  </a:txBody>
                  <a:tcPr/>
                </a:tc>
                <a:tc>
                  <a:txBody>
                    <a:bodyPr/>
                    <a:lstStyle/>
                    <a:p>
                      <a:endParaRPr lang="en-US" sz="1600" dirty="0" smtClean="0"/>
                    </a:p>
                    <a:p>
                      <a:r>
                        <a:rPr lang="en-US" sz="1600" dirty="0" smtClean="0"/>
                        <a:t>5929 (66.1)</a:t>
                      </a:r>
                    </a:p>
                    <a:p>
                      <a:r>
                        <a:rPr lang="en-US" sz="1600" dirty="0" smtClean="0"/>
                        <a:t>3052 (33.9)</a:t>
                      </a:r>
                      <a:endParaRPr lang="en-US" sz="1600" dirty="0"/>
                    </a:p>
                  </a:txBody>
                  <a:tcPr/>
                </a:tc>
              </a:tr>
              <a:tr h="370840">
                <a:tc>
                  <a:txBody>
                    <a:bodyPr/>
                    <a:lstStyle/>
                    <a:p>
                      <a:r>
                        <a:rPr lang="id-ID" sz="1600" dirty="0" smtClean="0"/>
                        <a:t>Listrik</a:t>
                      </a:r>
                      <a:r>
                        <a:rPr lang="id-ID" sz="1600" baseline="0" dirty="0" smtClean="0"/>
                        <a:t> 24 jam</a:t>
                      </a:r>
                      <a:endParaRPr lang="en-US" sz="1600" dirty="0"/>
                    </a:p>
                  </a:txBody>
                  <a:tcPr/>
                </a:tc>
                <a:tc>
                  <a:txBody>
                    <a:bodyPr/>
                    <a:lstStyle/>
                    <a:p>
                      <a:r>
                        <a:rPr lang="en-US" sz="1600" dirty="0" smtClean="0"/>
                        <a:t>87.4 %</a:t>
                      </a:r>
                      <a:endParaRPr lang="en-US" sz="1600" dirty="0"/>
                    </a:p>
                  </a:txBody>
                  <a:tcPr/>
                </a:tc>
              </a:tr>
              <a:tr h="370840">
                <a:tc>
                  <a:txBody>
                    <a:bodyPr/>
                    <a:lstStyle/>
                    <a:p>
                      <a:r>
                        <a:rPr lang="en-US" sz="1600" dirty="0" err="1" smtClean="0"/>
                        <a:t>Telep</a:t>
                      </a:r>
                      <a:r>
                        <a:rPr lang="id-ID" sz="1600" dirty="0" smtClean="0"/>
                        <a:t>on</a:t>
                      </a:r>
                      <a:endParaRPr lang="en-US" sz="1600" dirty="0"/>
                    </a:p>
                  </a:txBody>
                  <a:tcPr/>
                </a:tc>
                <a:tc>
                  <a:txBody>
                    <a:bodyPr/>
                    <a:lstStyle/>
                    <a:p>
                      <a:r>
                        <a:rPr lang="en-US" sz="1600" dirty="0" smtClean="0"/>
                        <a:t>43.1 %</a:t>
                      </a:r>
                      <a:endParaRPr lang="en-US" sz="1600" dirty="0"/>
                    </a:p>
                  </a:txBody>
                  <a:tcPr/>
                </a:tc>
              </a:tr>
              <a:tr h="370840">
                <a:tc>
                  <a:txBody>
                    <a:bodyPr/>
                    <a:lstStyle/>
                    <a:p>
                      <a:r>
                        <a:rPr lang="en-US" sz="1600" dirty="0" smtClean="0"/>
                        <a:t>Internet</a:t>
                      </a:r>
                      <a:endParaRPr lang="en-US" sz="1600" dirty="0"/>
                    </a:p>
                  </a:txBody>
                  <a:tcPr/>
                </a:tc>
                <a:tc>
                  <a:txBody>
                    <a:bodyPr/>
                    <a:lstStyle/>
                    <a:p>
                      <a:r>
                        <a:rPr lang="en-US" sz="1600" dirty="0" smtClean="0"/>
                        <a:t>17.1 %</a:t>
                      </a:r>
                      <a:endParaRPr lang="en-US" sz="1600" dirty="0"/>
                    </a:p>
                  </a:txBody>
                  <a:tcPr/>
                </a:tc>
              </a:tr>
              <a:tr h="370840">
                <a:tc>
                  <a:txBody>
                    <a:bodyPr/>
                    <a:lstStyle/>
                    <a:p>
                      <a:r>
                        <a:rPr lang="id-ID" sz="1600" dirty="0" smtClean="0"/>
                        <a:t>Komputer</a:t>
                      </a:r>
                      <a:endParaRPr lang="en-US" sz="1600" dirty="0"/>
                    </a:p>
                  </a:txBody>
                  <a:tcPr/>
                </a:tc>
                <a:tc>
                  <a:txBody>
                    <a:bodyPr/>
                    <a:lstStyle/>
                    <a:p>
                      <a:r>
                        <a:rPr lang="en-US" sz="1600" dirty="0" smtClean="0"/>
                        <a:t>78.4 %</a:t>
                      </a:r>
                      <a:endParaRPr lang="en-US" sz="1600" dirty="0"/>
                    </a:p>
                  </a:txBody>
                  <a:tcPr/>
                </a:tc>
              </a:tr>
              <a:tr h="370840">
                <a:tc>
                  <a:txBody>
                    <a:bodyPr/>
                    <a:lstStyle/>
                    <a:p>
                      <a:r>
                        <a:rPr lang="en-US" sz="1600" b="0" dirty="0" err="1" smtClean="0">
                          <a:solidFill>
                            <a:schemeClr val="tx1"/>
                          </a:solidFill>
                        </a:rPr>
                        <a:t>Puskesmas</a:t>
                      </a:r>
                      <a:r>
                        <a:rPr lang="en-US" sz="1600" b="0" baseline="0" dirty="0" smtClean="0">
                          <a:solidFill>
                            <a:schemeClr val="tx1"/>
                          </a:solidFill>
                        </a:rPr>
                        <a:t> </a:t>
                      </a:r>
                      <a:r>
                        <a:rPr lang="id-ID" sz="1600" b="0" baseline="0" dirty="0" smtClean="0">
                          <a:solidFill>
                            <a:schemeClr val="tx1"/>
                          </a:solidFill>
                        </a:rPr>
                        <a:t>dengan Simpus dan </a:t>
                      </a:r>
                      <a:r>
                        <a:rPr lang="en-US" sz="1600" b="0" baseline="0" dirty="0" smtClean="0">
                          <a:solidFill>
                            <a:schemeClr val="tx1"/>
                          </a:solidFill>
                        </a:rPr>
                        <a:t>LAN</a:t>
                      </a:r>
                      <a:endParaRPr lang="en-US" sz="1600" b="0" dirty="0">
                        <a:solidFill>
                          <a:schemeClr val="tx1"/>
                        </a:solidFill>
                      </a:endParaRPr>
                    </a:p>
                  </a:txBody>
                  <a:tcPr/>
                </a:tc>
                <a:tc>
                  <a:txBody>
                    <a:bodyPr/>
                    <a:lstStyle/>
                    <a:p>
                      <a:r>
                        <a:rPr lang="en-US" sz="1600" dirty="0" smtClean="0">
                          <a:solidFill>
                            <a:schemeClr val="tx1"/>
                          </a:solidFill>
                        </a:rPr>
                        <a:t>15%</a:t>
                      </a:r>
                      <a:endParaRPr lang="en-US" sz="1600" dirty="0">
                        <a:solidFill>
                          <a:schemeClr val="tx1"/>
                        </a:solidFill>
                      </a:endParaRPr>
                    </a:p>
                  </a:txBody>
                  <a:tcPr/>
                </a:tc>
              </a:tr>
              <a:tr h="370840">
                <a:tc>
                  <a:txBody>
                    <a:bodyPr/>
                    <a:lstStyle/>
                    <a:p>
                      <a:r>
                        <a:rPr lang="en-US" sz="1600" b="0" dirty="0" err="1" smtClean="0"/>
                        <a:t>Puskesmas</a:t>
                      </a:r>
                      <a:r>
                        <a:rPr lang="en-US" sz="1600" b="0" baseline="0" dirty="0" smtClean="0"/>
                        <a:t> </a:t>
                      </a:r>
                      <a:r>
                        <a:rPr lang="id-ID" sz="1600" b="0" baseline="0" dirty="0" smtClean="0"/>
                        <a:t>dengan Simpus tanpa </a:t>
                      </a:r>
                      <a:r>
                        <a:rPr lang="en-US" sz="1600" b="0" dirty="0" smtClean="0"/>
                        <a:t>LAN</a:t>
                      </a:r>
                      <a:endParaRPr lang="en-US" sz="1600" b="0" dirty="0"/>
                    </a:p>
                  </a:txBody>
                  <a:tcPr/>
                </a:tc>
                <a:tc>
                  <a:txBody>
                    <a:bodyPr/>
                    <a:lstStyle/>
                    <a:p>
                      <a:r>
                        <a:rPr lang="en-US" sz="1600" dirty="0" smtClean="0"/>
                        <a:t>31%</a:t>
                      </a:r>
                      <a:endParaRPr lang="en-US" sz="1600" dirty="0"/>
                    </a:p>
                  </a:txBody>
                  <a:tcPr/>
                </a:tc>
              </a:tr>
              <a:tr h="370840">
                <a:tc>
                  <a:txBody>
                    <a:bodyPr/>
                    <a:lstStyle/>
                    <a:p>
                      <a:r>
                        <a:rPr lang="id-ID" sz="1600" b="0" dirty="0" smtClean="0"/>
                        <a:t>Menggunakan software KIA</a:t>
                      </a:r>
                      <a:endParaRPr lang="en-US" sz="1600" b="0" dirty="0"/>
                    </a:p>
                  </a:txBody>
                  <a:tcPr/>
                </a:tc>
                <a:tc>
                  <a:txBody>
                    <a:bodyPr/>
                    <a:lstStyle/>
                    <a:p>
                      <a:r>
                        <a:rPr lang="en-US" sz="1600" dirty="0" smtClean="0"/>
                        <a:t>22%</a:t>
                      </a:r>
                      <a:endParaRPr lang="en-US" sz="1600" dirty="0"/>
                    </a:p>
                  </a:txBody>
                  <a:tcPr/>
                </a:tc>
              </a:tr>
              <a:tr h="370840">
                <a:tc>
                  <a:txBody>
                    <a:bodyPr/>
                    <a:lstStyle/>
                    <a:p>
                      <a:r>
                        <a:rPr lang="id-ID" sz="1600" b="0" dirty="0" smtClean="0"/>
                        <a:t>Menggunakan</a:t>
                      </a:r>
                      <a:r>
                        <a:rPr lang="id-ID" sz="1600" b="0" baseline="0" dirty="0" smtClean="0"/>
                        <a:t> </a:t>
                      </a:r>
                      <a:r>
                        <a:rPr lang="en-US" sz="1600" b="0" dirty="0" smtClean="0"/>
                        <a:t> ICD 10 </a:t>
                      </a:r>
                      <a:r>
                        <a:rPr lang="id-ID" sz="1600" b="0" dirty="0" smtClean="0"/>
                        <a:t>untuk klasifikasi diagnosis</a:t>
                      </a:r>
                      <a:endParaRPr lang="en-US" sz="1600" b="0" dirty="0"/>
                    </a:p>
                  </a:txBody>
                  <a:tcPr/>
                </a:tc>
                <a:tc>
                  <a:txBody>
                    <a:bodyPr/>
                    <a:lstStyle/>
                    <a:p>
                      <a:r>
                        <a:rPr lang="en-US" sz="1600" dirty="0" smtClean="0"/>
                        <a:t>53%</a:t>
                      </a:r>
                      <a:endParaRPr lang="en-US" sz="1600" dirty="0"/>
                    </a:p>
                  </a:txBody>
                  <a:tcPr/>
                </a:tc>
              </a:tr>
            </a:tbl>
          </a:graphicData>
        </a:graphic>
      </p:graphicFrame>
      <p:sp>
        <p:nvSpPr>
          <p:cNvPr id="7" name="TextBox 6"/>
          <p:cNvSpPr txBox="1"/>
          <p:nvPr/>
        </p:nvSpPr>
        <p:spPr>
          <a:xfrm>
            <a:off x="7000892" y="3786190"/>
            <a:ext cx="2167388" cy="1477328"/>
          </a:xfrm>
          <a:prstGeom prst="rect">
            <a:avLst/>
          </a:prstGeom>
          <a:noFill/>
        </p:spPr>
        <p:txBody>
          <a:bodyPr wrap="none" rtlCol="0">
            <a:spAutoFit/>
          </a:bodyPr>
          <a:lstStyle/>
          <a:p>
            <a:r>
              <a:rPr lang="en-US" dirty="0" smtClean="0"/>
              <a:t>*</a:t>
            </a:r>
            <a:r>
              <a:rPr lang="en-US" dirty="0" err="1" smtClean="0"/>
              <a:t>Risfaskes</a:t>
            </a:r>
            <a:r>
              <a:rPr lang="en-US" dirty="0" smtClean="0"/>
              <a:t>, 2011</a:t>
            </a:r>
            <a:endParaRPr lang="id-ID" dirty="0" smtClean="0"/>
          </a:p>
          <a:p>
            <a:r>
              <a:rPr lang="id-ID" dirty="0" smtClean="0"/>
              <a:t>data tersebut belum </a:t>
            </a:r>
          </a:p>
          <a:p>
            <a:r>
              <a:rPr lang="id-ID" dirty="0" smtClean="0"/>
              <a:t>memperhitungkan </a:t>
            </a:r>
          </a:p>
          <a:p>
            <a:r>
              <a:rPr lang="id-ID" dirty="0" smtClean="0"/>
              <a:t>penggunaan Pcare</a:t>
            </a:r>
          </a:p>
          <a:p>
            <a:r>
              <a:rPr lang="id-ID" dirty="0" smtClean="0"/>
              <a:t>semenjak era BPJS</a:t>
            </a:r>
            <a:endParaRPr lang="en-US" dirty="0"/>
          </a:p>
        </p:txBody>
      </p:sp>
    </p:spTree>
    <p:extLst>
      <p:ext uri="{BB962C8B-B14F-4D97-AF65-F5344CB8AC3E}">
        <p14:creationId xmlns:p14="http://schemas.microsoft.com/office/powerpoint/2010/main" xmlns="" val="3662653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411B"/>
        </a:solidFill>
        <a:effectLst/>
      </p:bgPr>
    </p:bg>
    <p:spTree>
      <p:nvGrpSpPr>
        <p:cNvPr id="1" name=""/>
        <p:cNvGrpSpPr/>
        <p:nvPr/>
      </p:nvGrpSpPr>
      <p:grpSpPr>
        <a:xfrm>
          <a:off x="0" y="0"/>
          <a:ext cx="0" cy="0"/>
          <a:chOff x="0" y="0"/>
          <a:chExt cx="0" cy="0"/>
        </a:xfrm>
      </p:grpSpPr>
      <p:sp>
        <p:nvSpPr>
          <p:cNvPr id="4" name="Rectangle 3"/>
          <p:cNvSpPr/>
          <p:nvPr/>
        </p:nvSpPr>
        <p:spPr>
          <a:xfrm>
            <a:off x="357158" y="1765594"/>
            <a:ext cx="8429684" cy="2308324"/>
          </a:xfrm>
          <a:prstGeom prst="rect">
            <a:avLst/>
          </a:prstGeom>
        </p:spPr>
        <p:txBody>
          <a:bodyPr wrap="square">
            <a:spAutoFit/>
          </a:bodyPr>
          <a:lstStyle/>
          <a:p>
            <a:pPr marL="457200" indent="-457200">
              <a:buAutoNum type="arabicPeriod"/>
            </a:pPr>
            <a:r>
              <a:rPr lang="id-ID" sz="2400" dirty="0" smtClean="0">
                <a:solidFill>
                  <a:schemeClr val="bg1"/>
                </a:solidFill>
              </a:rPr>
              <a:t>UU No. 29 Tahun 2004 Pasal 46 dan Pasal 47 tentang Praktik Kedokteran </a:t>
            </a:r>
          </a:p>
          <a:p>
            <a:pPr marL="457200" indent="-457200">
              <a:buAutoNum type="arabicPeriod"/>
            </a:pPr>
            <a:r>
              <a:rPr lang="id-ID" sz="2400" dirty="0" smtClean="0">
                <a:solidFill>
                  <a:schemeClr val="bg1"/>
                </a:solidFill>
              </a:rPr>
              <a:t>Permenkes  No.269/Menkes/PER/III/2008 tentang Rekam Medis, </a:t>
            </a:r>
            <a:r>
              <a:rPr lang="id-ID" sz="2000" dirty="0" smtClean="0">
                <a:solidFill>
                  <a:schemeClr val="bg1"/>
                </a:solidFill>
              </a:rPr>
              <a:t>sebagai pengganti Permenkes  No.749a/Menkes/PER/XII/1989.</a:t>
            </a:r>
            <a:endParaRPr lang="id-ID" sz="2400" dirty="0" smtClean="0">
              <a:solidFill>
                <a:schemeClr val="bg1"/>
              </a:solidFill>
            </a:endParaRPr>
          </a:p>
          <a:p>
            <a:pPr marL="354013" lvl="0" indent="-354013" eaLnBrk="0" fontAlgn="base" hangingPunct="0">
              <a:spcBef>
                <a:spcPct val="0"/>
              </a:spcBef>
              <a:spcAft>
                <a:spcPct val="0"/>
              </a:spcAft>
              <a:buFontTx/>
              <a:buAutoNum type="arabicPeriod"/>
            </a:pPr>
            <a:r>
              <a:rPr lang="id-ID" sz="2400" dirty="0" smtClean="0">
                <a:solidFill>
                  <a:schemeClr val="bg1"/>
                </a:solidFill>
                <a:latin typeface="Arial" pitchFamily="34" charset="0"/>
                <a:ea typeface="Times New Roman" pitchFamily="18" charset="0"/>
                <a:cs typeface="Arial" pitchFamily="34" charset="0"/>
              </a:rPr>
              <a:t>UU No.11 Tahun 2008 – tentang ITE.</a:t>
            </a:r>
            <a:endParaRPr lang="id-ID" sz="2400" dirty="0" smtClean="0">
              <a:solidFill>
                <a:schemeClr val="bg1"/>
              </a:solidFill>
              <a:latin typeface="Arial" pitchFamily="34" charset="0"/>
              <a:ea typeface="Calibri" pitchFamily="34" charset="0"/>
              <a:cs typeface="Arial" pitchFamily="34" charset="0"/>
            </a:endParaRPr>
          </a:p>
          <a:p>
            <a:pPr marL="354013" lvl="0" indent="-354013" eaLnBrk="0" fontAlgn="base" hangingPunct="0">
              <a:spcBef>
                <a:spcPct val="0"/>
              </a:spcBef>
              <a:spcAft>
                <a:spcPct val="0"/>
              </a:spcAft>
              <a:buFontTx/>
              <a:buAutoNum type="arabicPeriod"/>
            </a:pPr>
            <a:r>
              <a:rPr lang="id-ID" sz="2400" dirty="0" smtClean="0">
                <a:solidFill>
                  <a:schemeClr val="bg1"/>
                </a:solidFill>
                <a:latin typeface="Arial" pitchFamily="34" charset="0"/>
                <a:ea typeface="Times New Roman" pitchFamily="18" charset="0"/>
                <a:cs typeface="Arial" pitchFamily="34" charset="0"/>
              </a:rPr>
              <a:t>Permenkes No. 1171 Tahun 2011 – SIRS. </a:t>
            </a:r>
            <a:endParaRPr lang="id-ID" sz="2400" dirty="0" smtClean="0">
              <a:solidFill>
                <a:schemeClr val="bg1"/>
              </a:solidFill>
              <a:latin typeface="Arial" pitchFamily="34" charset="0"/>
              <a:cs typeface="Arial" pitchFamily="34" charset="0"/>
            </a:endParaRPr>
          </a:p>
        </p:txBody>
      </p:sp>
      <p:sp>
        <p:nvSpPr>
          <p:cNvPr id="5" name="Rectangle 4"/>
          <p:cNvSpPr/>
          <p:nvPr/>
        </p:nvSpPr>
        <p:spPr>
          <a:xfrm>
            <a:off x="1714480" y="214314"/>
            <a:ext cx="494609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Dasar Hukum RME</a:t>
            </a:r>
          </a:p>
          <a:p>
            <a:r>
              <a:rPr lang="id-I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 Indonesia</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71472" y="4502546"/>
            <a:ext cx="8215370" cy="1569660"/>
          </a:xfrm>
          <a:prstGeom prst="rect">
            <a:avLst/>
          </a:prstGeom>
          <a:noFill/>
        </p:spPr>
        <p:txBody>
          <a:bodyPr wrap="square" rtlCol="0">
            <a:spAutoFit/>
          </a:bodyPr>
          <a:lstStyle/>
          <a:p>
            <a:r>
              <a:rPr lang="id-ID" sz="2400" dirty="0" smtClean="0">
                <a:solidFill>
                  <a:schemeClr val="bg1"/>
                </a:solidFill>
              </a:rPr>
              <a:t>Namun demikian peraturan yang khusus mengatur tentang RME belum ada , seperti No.269/Menkes/PER/III/2008 </a:t>
            </a:r>
          </a:p>
          <a:p>
            <a:r>
              <a:rPr lang="id-ID" sz="2400" dirty="0" smtClean="0">
                <a:solidFill>
                  <a:schemeClr val="bg1"/>
                </a:solidFill>
              </a:rPr>
              <a:t>Bab II pasal 2 ayat 1 dijelaskan bahwa “Rekam Medis harus dibuat secara tertulis, lengkap dan jelas atau secara elektronik”</a:t>
            </a:r>
            <a:endParaRPr lang="id-ID" sz="2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428736"/>
            <a:ext cx="8358246" cy="3785652"/>
          </a:xfrm>
          <a:prstGeom prst="rect">
            <a:avLst/>
          </a:prstGeom>
        </p:spPr>
        <p:txBody>
          <a:bodyPr wrap="square">
            <a:spAutoFit/>
          </a:bodyPr>
          <a:lstStyle/>
          <a:p>
            <a:r>
              <a:rPr lang="id-ID" sz="2400" dirty="0" smtClean="0"/>
              <a:t>Seperti yang tertuang dalam Permenkes 269 tahun 2008 pada pasal 2 yaitu :</a:t>
            </a:r>
          </a:p>
          <a:p>
            <a:pPr marL="457200" indent="-457200">
              <a:buFont typeface="+mj-lt"/>
              <a:buAutoNum type="arabicPeriod"/>
            </a:pPr>
            <a:r>
              <a:rPr lang="id-ID" sz="2400" dirty="0" smtClean="0"/>
              <a:t>Rekam medis harus dibuat secara lengkap tertulis dan jelas atau secara elektronik.</a:t>
            </a:r>
          </a:p>
          <a:p>
            <a:pPr marL="457200" lvl="0" indent="-457200">
              <a:buFont typeface="+mj-lt"/>
              <a:buAutoNum type="arabicPeriod"/>
            </a:pPr>
            <a:r>
              <a:rPr lang="id-ID" sz="2400" dirty="0" smtClean="0"/>
              <a:t>Penyelengaraan rekam medis dengan menggunakan teknologi informasi elektronik diatur lebih lanjut dengan peraturan sendiri</a:t>
            </a:r>
          </a:p>
          <a:p>
            <a:pPr marL="457200" lvl="0" indent="-457200">
              <a:buFont typeface="+mj-lt"/>
              <a:buAutoNum type="arabicPeriod"/>
            </a:pPr>
            <a:r>
              <a:rPr lang="id-ID" sz="2400" dirty="0" smtClean="0"/>
              <a:t>Dengan permenkes tersebut yang menyatakan bahwa rekam medis dapat berupa rekam medis konvensonal maupun sacara elektronik.</a:t>
            </a:r>
            <a:endParaRPr lang="id-ID" sz="2400" dirty="0"/>
          </a:p>
        </p:txBody>
      </p:sp>
      <p:sp>
        <p:nvSpPr>
          <p:cNvPr id="5" name="Rectangle 4"/>
          <p:cNvSpPr/>
          <p:nvPr/>
        </p:nvSpPr>
        <p:spPr>
          <a:xfrm>
            <a:off x="500034" y="428604"/>
            <a:ext cx="841499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Definisi Rekam Medis Elektronik</a:t>
            </a:r>
            <a:endParaRPr lang="id-ID"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941374"/>
            <a:ext cx="7929618" cy="3785652"/>
          </a:xfrm>
          <a:prstGeom prst="rect">
            <a:avLst/>
          </a:prstGeom>
        </p:spPr>
        <p:txBody>
          <a:bodyPr wrap="square">
            <a:spAutoFit/>
          </a:bodyPr>
          <a:lstStyle/>
          <a:p>
            <a:pPr marL="354013" indent="-354013" algn="just"/>
            <a:r>
              <a:rPr lang="id-ID" sz="2400" dirty="0" smtClean="0"/>
              <a:t>1. Rekam Medis elektronik merupakan catatan  Rekam Medis pasien   seumur  hidup  pasien  dalam  format  elektronik    tentang  informasi  kesehatan  seseorang    yang  dituliskan    oleh  satu  atau  lebih  petugas  kesehatan secara terpadu dalam tiap kali pertemuan antara petugas kesehatan dengan klien. Rekam Medis elektronik bisa diakses dengan computer dari suatu jaringan dengan tujuan utama menyediakan atau meningkatkan perawatan serta pelayanan kesehatan  yang efesien  dan  terpadu  (Potter  &amp; Perry,  2009).</a:t>
            </a:r>
            <a:endParaRPr lang="id-ID"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85794"/>
            <a:ext cx="7929618" cy="4524315"/>
          </a:xfrm>
          <a:prstGeom prst="rect">
            <a:avLst/>
          </a:prstGeom>
        </p:spPr>
        <p:txBody>
          <a:bodyPr wrap="square">
            <a:spAutoFit/>
          </a:bodyPr>
          <a:lstStyle/>
          <a:p>
            <a:pPr marL="354013" indent="-354013" algn="just"/>
            <a:r>
              <a:rPr lang="id-ID" sz="2400" dirty="0" smtClean="0"/>
              <a:t>2. Rekam medis elektronik (rekam medis berbasis-komputer) adalah gudang penyimpanan informasi secara elektronik mengenai status kesehatan dan layanan kesehatan yang diperoleh pasien sepanjang hidupnya, tersimpan sedemikian hingga dapat melayani berbagai pengguna rekam medis yang sah.</a:t>
            </a:r>
          </a:p>
          <a:p>
            <a:pPr marL="354013" algn="just"/>
            <a:r>
              <a:rPr lang="id-ID" sz="2400" dirty="0" smtClean="0"/>
              <a:t>Dalam rekam kesehatan elektronik juga harus mencakup mengenai data personal, demografis, sosial, klinis dan berbagai event klinis selama proses pelayanan dari berbagai sumber data (multi media) dan memiliki fungsi secara aktif memberikan dukungan bagi pengambilan keputusan medis (Shortliffe, 2001)</a:t>
            </a:r>
            <a:endParaRPr lang="id-ID"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357158" y="214290"/>
            <a:ext cx="7858180" cy="5693866"/>
          </a:xfrm>
          <a:prstGeom prst="rect">
            <a:avLst/>
          </a:prstGeom>
        </p:spPr>
        <p:txBody>
          <a:bodyPr wrap="square">
            <a:spAutoFit/>
          </a:bodyPr>
          <a:lstStyle/>
          <a:p>
            <a:r>
              <a:rPr lang="id-ID" sz="2800" dirty="0" smtClean="0">
                <a:solidFill>
                  <a:srgbClr val="FFFF00"/>
                </a:solidFill>
                <a:latin typeface="Arial" pitchFamily="34" charset="0"/>
                <a:cs typeface="Arial" pitchFamily="34" charset="0"/>
              </a:rPr>
              <a:t>Pengaturan Penyelenggaraan RM di RS Indonesia dimulai Tahun 1989</a:t>
            </a:r>
          </a:p>
          <a:p>
            <a:r>
              <a:rPr lang="id-ID" sz="2400" dirty="0" smtClean="0">
                <a:solidFill>
                  <a:schemeClr val="accent3">
                    <a:lumMod val="20000"/>
                    <a:lumOff val="80000"/>
                  </a:schemeClr>
                </a:solidFill>
                <a:latin typeface="Arial" pitchFamily="34" charset="0"/>
                <a:cs typeface="Arial" pitchFamily="34" charset="0"/>
              </a:rPr>
              <a:t>(Permenkes No.749a/Menkes/PER/XII/1989)</a:t>
            </a:r>
            <a:r>
              <a:rPr lang="id-ID" sz="2800" dirty="0" smtClean="0">
                <a:solidFill>
                  <a:schemeClr val="accent3">
                    <a:lumMod val="20000"/>
                    <a:lumOff val="80000"/>
                  </a:schemeClr>
                </a:solidFill>
                <a:latin typeface="Arial" pitchFamily="34" charset="0"/>
                <a:cs typeface="Arial" pitchFamily="34" charset="0"/>
              </a:rPr>
              <a:t> </a:t>
            </a:r>
          </a:p>
          <a:p>
            <a:endParaRPr lang="id-ID" sz="2800" dirty="0" smtClean="0">
              <a:solidFill>
                <a:srgbClr val="FFFF00"/>
              </a:solidFill>
              <a:latin typeface="Arial" pitchFamily="34" charset="0"/>
              <a:cs typeface="Arial" pitchFamily="34" charset="0"/>
            </a:endParaRPr>
          </a:p>
          <a:p>
            <a:endParaRPr lang="id-ID" sz="2800" dirty="0" smtClean="0">
              <a:solidFill>
                <a:srgbClr val="FFFF00"/>
              </a:solidFill>
              <a:latin typeface="Arial" pitchFamily="34" charset="0"/>
              <a:cs typeface="Arial" pitchFamily="34" charset="0"/>
            </a:endParaRPr>
          </a:p>
          <a:p>
            <a:r>
              <a:rPr lang="id-ID" sz="2800" dirty="0" smtClean="0">
                <a:solidFill>
                  <a:srgbClr val="FFFF00"/>
                </a:solidFill>
                <a:latin typeface="Arial" pitchFamily="34" charset="0"/>
                <a:cs typeface="Arial" pitchFamily="34" charset="0"/>
              </a:rPr>
              <a:t>Disebutkan RM berbasis kertas (konvensional). </a:t>
            </a:r>
          </a:p>
          <a:p>
            <a:endParaRPr lang="id-ID" sz="2800" dirty="0" smtClean="0">
              <a:solidFill>
                <a:srgbClr val="FFFF00"/>
              </a:solidFill>
              <a:latin typeface="Arial" pitchFamily="34" charset="0"/>
              <a:cs typeface="Arial" pitchFamily="34" charset="0"/>
            </a:endParaRPr>
          </a:p>
          <a:p>
            <a:r>
              <a:rPr lang="id-ID" sz="2800" dirty="0" smtClean="0">
                <a:solidFill>
                  <a:srgbClr val="FFFF00"/>
                </a:solidFill>
                <a:latin typeface="Arial" pitchFamily="34" charset="0"/>
                <a:cs typeface="Arial" pitchFamily="34" charset="0"/>
              </a:rPr>
              <a:t>Rekam medis konvensional saat ini (abad 21)</a:t>
            </a:r>
          </a:p>
          <a:p>
            <a:r>
              <a:rPr lang="id-ID" sz="2800" dirty="0" smtClean="0">
                <a:solidFill>
                  <a:srgbClr val="FFFF00"/>
                </a:solidFill>
                <a:latin typeface="Arial" pitchFamily="34" charset="0"/>
                <a:cs typeface="Arial" pitchFamily="34" charset="0"/>
              </a:rPr>
              <a:t>Kurang efektif karena saat ini karena:</a:t>
            </a:r>
          </a:p>
          <a:p>
            <a:pPr>
              <a:buFontTx/>
              <a:buChar char="-"/>
            </a:pPr>
            <a:r>
              <a:rPr lang="id-ID" sz="2800" dirty="0" smtClean="0">
                <a:solidFill>
                  <a:srgbClr val="FFFF00"/>
                </a:solidFill>
                <a:latin typeface="Arial" pitchFamily="34" charset="0"/>
                <a:cs typeface="Arial" pitchFamily="34" charset="0"/>
              </a:rPr>
              <a:t> Membutuhkan informasi secara intensif </a:t>
            </a:r>
          </a:p>
          <a:p>
            <a:pPr>
              <a:buFontTx/>
              <a:buChar char="-"/>
            </a:pPr>
            <a:r>
              <a:rPr lang="id-ID" sz="2800" dirty="0" smtClean="0">
                <a:solidFill>
                  <a:srgbClr val="FFFF00"/>
                </a:solidFill>
                <a:latin typeface="Arial" pitchFamily="34" charset="0"/>
                <a:cs typeface="Arial" pitchFamily="34" charset="0"/>
              </a:rPr>
              <a:t> berorientasi pada otomatisasi pelayanan kesehatan dan bukan terpusat pada unit kerja semata </a:t>
            </a:r>
            <a:endParaRPr lang="id-ID" sz="2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1441440"/>
            <a:ext cx="78581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1. Rekam medis masing-masing pasien            </a:t>
            </a:r>
          </a:p>
          <a:p>
            <a:pPr marL="365125" marR="0" lvl="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Isi Rekam Medis individual hendaknya mencerminkan sejarah perjalanan kondisi kesehatan pasien mulai dari lahir sampai berlangsungnya interaksi mutakhir antara pasien dengan rumah sakit. Pada umumnya struktur rekam medis individual ini terdiri dari daftar masalah sekarang dan masa lalu serta catatan-catatan SOAP (Subjective, Objective, Assessment, dan Plan) untuk masalah-masalah yang masih aktif</a:t>
            </a:r>
            <a:r>
              <a:rPr kumimoji="0" lang="id-ID" sz="2400" b="0" i="0" u="none" strike="noStrike" cap="none" normalizeH="0" baseline="0" dirty="0" smtClean="0">
                <a:ln>
                  <a:noFill/>
                </a:ln>
                <a:solidFill>
                  <a:schemeClr val="tx1"/>
                </a:solidFill>
                <a:effectLst/>
                <a:latin typeface="Arial" pitchFamily="34" charset="0"/>
              </a:rPr>
              <a:t> </a:t>
            </a:r>
          </a:p>
        </p:txBody>
      </p:sp>
      <p:sp>
        <p:nvSpPr>
          <p:cNvPr id="5" name="Rectangle 4"/>
          <p:cNvSpPr/>
          <p:nvPr/>
        </p:nvSpPr>
        <p:spPr>
          <a:xfrm>
            <a:off x="571472" y="376406"/>
            <a:ext cx="8072494" cy="954107"/>
          </a:xfrm>
          <a:prstGeom prst="rect">
            <a:avLst/>
          </a:prstGeom>
        </p:spPr>
        <p:txBody>
          <a:bodyPr wrap="square">
            <a:spAutoFit/>
          </a:bodyPr>
          <a:lstStyle/>
          <a:p>
            <a:pPr lvl="0" fontAlgn="base">
              <a:spcBef>
                <a:spcPct val="0"/>
              </a:spcBef>
              <a:spcAft>
                <a:spcPct val="0"/>
              </a:spcAft>
            </a:pPr>
            <a:r>
              <a:rPr lang="id-ID" sz="2800" b="1" dirty="0" smtClean="0">
                <a:solidFill>
                  <a:prstClr val="black"/>
                </a:solidFill>
                <a:latin typeface="Arial" pitchFamily="34" charset="0"/>
                <a:ea typeface="Times New Roman" pitchFamily="18" charset="0"/>
              </a:rPr>
              <a:t>Sistem Data Klinis pada Rekam Medis Elektronik</a:t>
            </a:r>
            <a:endParaRPr lang="id-ID" sz="2800" dirty="0" smtClean="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501122" cy="5262979"/>
          </a:xfrm>
          <a:prstGeom prst="rect">
            <a:avLst/>
          </a:prstGeom>
        </p:spPr>
        <p:txBody>
          <a:bodyPr wrap="square">
            <a:spAutoFit/>
          </a:bodyPr>
          <a:lstStyle/>
          <a:p>
            <a:pPr marL="265113" indent="-265113"/>
            <a:r>
              <a:rPr lang="id-ID" sz="2400" dirty="0" smtClean="0">
                <a:latin typeface="Arial" pitchFamily="34" charset="0"/>
                <a:cs typeface="Arial" pitchFamily="34" charset="0"/>
              </a:rPr>
              <a:t>2. Rangkuman data klinis untuk konsumsi manajer rumah sakit, pihak asuransi (data claim), kepala unit klinis, dan institusi terkailt sebagai pelaporan. Suatu rangkuman data klinis yang penting misalnya mengandung jumlah pasien rawat inap menurut cirri-ciri demografis, cara membayar, diagnosis dan prosedur operatif</a:t>
            </a:r>
          </a:p>
          <a:p>
            <a:pPr marL="265113" indent="-265113"/>
            <a:endParaRPr lang="id-ID" sz="2400" dirty="0" smtClean="0">
              <a:latin typeface="Arial" pitchFamily="34" charset="0"/>
              <a:cs typeface="Arial" pitchFamily="34" charset="0"/>
            </a:endParaRPr>
          </a:p>
          <a:p>
            <a:r>
              <a:rPr lang="id-ID" sz="2400" dirty="0" smtClean="0">
                <a:latin typeface="Arial" pitchFamily="34" charset="0"/>
                <a:cs typeface="Arial" pitchFamily="34" charset="0"/>
              </a:rPr>
              <a:t>3. Registrasi penyakit</a:t>
            </a:r>
          </a:p>
          <a:p>
            <a:pPr marL="265113"/>
            <a:r>
              <a:rPr lang="id-ID" sz="2400" dirty="0" smtClean="0">
                <a:latin typeface="Arial" pitchFamily="34" charset="0"/>
                <a:cs typeface="Arial" pitchFamily="34" charset="0"/>
              </a:rPr>
              <a:t>Misalnya kanker, merupakan sistem informasi yang berbasis pada suatu komunitas atau wilayah administratif, mencakup semua kejadian penyakit tertentu (misalnya segala jenis kanker) di antara penduduk yang hidup d wilayah yang bersangkutan</a:t>
            </a:r>
          </a:p>
          <a:p>
            <a:pPr marL="265113"/>
            <a:endParaRPr lang="id-ID"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857232"/>
            <a:ext cx="7858180" cy="3046988"/>
          </a:xfrm>
          <a:prstGeom prst="rect">
            <a:avLst/>
          </a:prstGeom>
        </p:spPr>
        <p:txBody>
          <a:bodyPr wrap="square">
            <a:spAutoFit/>
          </a:bodyPr>
          <a:lstStyle/>
          <a:p>
            <a:r>
              <a:rPr lang="id-ID" sz="2400" dirty="0" smtClean="0">
                <a:latin typeface="Arial" pitchFamily="34" charset="0"/>
                <a:cs typeface="Arial" pitchFamily="34" charset="0"/>
              </a:rPr>
              <a:t>4. Data Unit Spesifik</a:t>
            </a:r>
          </a:p>
          <a:p>
            <a:pPr marL="265113"/>
            <a:r>
              <a:rPr lang="id-ID" sz="2400" dirty="0" smtClean="0">
                <a:latin typeface="Arial" pitchFamily="34" charset="0"/>
                <a:cs typeface="Arial" pitchFamily="34" charset="0"/>
              </a:rPr>
              <a:t>Suatu sistem informasi mungkin diperlukan untuk mengelola unit tertentu di rumah sakit. Sebagai contoh, unit-unit farmasi, laboratorium, radiology dan perawatan memerlukan data inventory bahan-bahan habis pakai dan utilisasi jenis-jenis pelayanan untuk merencanakan dan mengefisienkan penggunaan sumber daya</a:t>
            </a:r>
            <a:endParaRPr lang="id-ID"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00034" y="684141"/>
            <a:ext cx="814393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marR="0" lvl="0" indent="-354013"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5. Sistem kepustakaan medik dan pendukung pengambilan keputusan klinis.</a:t>
            </a:r>
          </a:p>
          <a:p>
            <a:pPr marL="354013" marR="0" lvl="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Untuk menunjang keberhasilan pelayanan klinis kepada pasien diperlukan sistem untuk mengarahkan klinisi pada masalah spesifik, merekomendasikan keputusan klinis berbasis pada probabilitas kejadian tertentu.</a:t>
            </a:r>
          </a:p>
          <a:p>
            <a:pPr marL="354013" marR="0" lvl="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6.  Paspor kesehatan (</a:t>
            </a:r>
            <a:r>
              <a:rPr kumimoji="0" lang="id-ID" sz="2400" b="0" i="1" u="none" strike="noStrike" cap="none" normalizeH="0" baseline="0" dirty="0" smtClean="0">
                <a:ln>
                  <a:noFill/>
                </a:ln>
                <a:solidFill>
                  <a:schemeClr val="tx1"/>
                </a:solidFill>
                <a:effectLst/>
                <a:latin typeface="Arial" pitchFamily="34" charset="0"/>
                <a:ea typeface="Times New Roman" pitchFamily="18" charset="0"/>
              </a:rPr>
              <a:t>patient-carried records</a:t>
            </a:r>
            <a:r>
              <a:rPr kumimoji="0" lang="id-ID" sz="2400" b="0" i="0" u="none" strike="noStrike" cap="none" normalizeH="0" baseline="0" dirty="0" smtClean="0">
                <a:ln>
                  <a:noFill/>
                </a:ln>
                <a:solidFill>
                  <a:schemeClr val="tx1"/>
                </a:solidFill>
                <a:effectLst/>
                <a:latin typeface="Arial" pitchFamily="34" charset="0"/>
                <a:ea typeface="Times New Roman" pitchFamily="18" charset="0"/>
              </a:rPr>
              <a:t>)</a:t>
            </a:r>
          </a:p>
          <a:p>
            <a:pPr marL="354013" marR="0" lvl="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rPr>
              <a:t>Rangkuman medik yang dibawa pasien memungkinkan pelayanan kesehatan darurat di tempat-tempat yang jauh dari rumahnya. Rekam Medis ini mungkin dalam bentuk kertas, </a:t>
            </a:r>
            <a:r>
              <a:rPr kumimoji="0" lang="id-ID" sz="2400" b="0" i="1" u="none" strike="noStrike" cap="none" normalizeH="0" baseline="0" dirty="0" smtClean="0">
                <a:ln>
                  <a:noFill/>
                </a:ln>
                <a:solidFill>
                  <a:schemeClr val="tx1"/>
                </a:solidFill>
                <a:effectLst/>
                <a:latin typeface="Arial" pitchFamily="34" charset="0"/>
                <a:ea typeface="Times New Roman" pitchFamily="18" charset="0"/>
              </a:rPr>
              <a:t>microfiche</a:t>
            </a:r>
            <a:r>
              <a:rPr kumimoji="0" lang="id-ID" sz="2400" b="0" i="0" u="none" strike="noStrike" cap="none" normalizeH="0" baseline="0" dirty="0" smtClean="0">
                <a:ln>
                  <a:noFill/>
                </a:ln>
                <a:solidFill>
                  <a:schemeClr val="tx1"/>
                </a:solidFill>
                <a:effectLst/>
                <a:latin typeface="Arial" pitchFamily="34" charset="0"/>
                <a:ea typeface="Times New Roman" pitchFamily="18" charset="0"/>
              </a:rPr>
              <a:t> atau </a:t>
            </a:r>
            <a:r>
              <a:rPr kumimoji="0" lang="id-ID" sz="2400" b="0" i="1" u="none" strike="noStrike" cap="none" normalizeH="0" baseline="0" dirty="0" smtClean="0">
                <a:ln>
                  <a:noFill/>
                </a:ln>
                <a:solidFill>
                  <a:schemeClr val="tx1"/>
                </a:solidFill>
                <a:effectLst/>
                <a:latin typeface="Arial" pitchFamily="34" charset="0"/>
                <a:ea typeface="Times New Roman" pitchFamily="18" charset="0"/>
              </a:rPr>
              <a:t>smartcard</a:t>
            </a:r>
            <a:r>
              <a:rPr kumimoji="0" lang="id-ID" sz="2400" b="0" i="0" u="none" strike="noStrike" cap="none" normalizeH="0" baseline="0" dirty="0" smtClean="0">
                <a:ln>
                  <a:noFill/>
                </a:ln>
                <a:solidFill>
                  <a:schemeClr val="tx1"/>
                </a:solidFill>
                <a:effectLst/>
                <a:latin typeface="Arial" pitchFamily="34" charset="0"/>
                <a:ea typeface="Times New Roman" pitchFamily="18" charset="0"/>
              </a:rPr>
              <a:t> </a:t>
            </a:r>
            <a:r>
              <a:rPr kumimoji="0" lang="id-ID" sz="2400" b="0" i="1" u="none" strike="noStrike" cap="none" normalizeH="0" baseline="0" dirty="0" smtClean="0">
                <a:ln>
                  <a:noFill/>
                </a:ln>
                <a:solidFill>
                  <a:schemeClr val="tx1"/>
                </a:solidFill>
                <a:effectLst/>
                <a:latin typeface="Arial" pitchFamily="34" charset="0"/>
                <a:ea typeface="Times New Roman" pitchFamily="18" charset="0"/>
              </a:rPr>
              <a:t>format</a:t>
            </a:r>
            <a:r>
              <a:rPr kumimoji="0" lang="id-ID" sz="2400" b="0" i="0" u="none" strike="noStrike" cap="none" normalizeH="0" baseline="0" dirty="0" smtClean="0">
                <a:ln>
                  <a:noFill/>
                </a:ln>
                <a:solidFill>
                  <a:schemeClr val="tx1"/>
                </a:solidFill>
                <a:effectLst/>
                <a:latin typeface="Arial" pitchFamily="34" charset="0"/>
                <a:ea typeface="Times New Roman" pitchFamily="18" charset="0"/>
              </a:rPr>
              <a:t>. (Sabarguna, 2005)</a:t>
            </a:r>
            <a:r>
              <a:rPr kumimoji="0" lang="id-ID" sz="24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428604"/>
            <a:ext cx="837107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Konsep </a:t>
            </a:r>
            <a:r>
              <a:rPr lang="id-ID"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Rekam Medis Elektronik</a:t>
            </a:r>
            <a:endParaRPr lang="id-ID"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889" name="Rectangle 1"/>
          <p:cNvSpPr>
            <a:spLocks noChangeArrowheads="1"/>
          </p:cNvSpPr>
          <p:nvPr/>
        </p:nvSpPr>
        <p:spPr bwMode="auto">
          <a:xfrm>
            <a:off x="428596" y="1714488"/>
            <a:ext cx="821537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Konsep dasar sistem rekam medis elektronik adalah sebagai</a:t>
            </a:r>
            <a:r>
              <a:rPr kumimoji="0" lang="id-ID" sz="2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alat bantu manajemen informasi yang dapat menghasilkan :</a:t>
            </a:r>
            <a:endParaRPr lang="id-ID" sz="2200" dirty="0" smtClean="0">
              <a:latin typeface="Arial" pitchFamily="34" charset="0"/>
              <a:ea typeface="Times New Roman" pitchFamily="18" charset="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Peringatan dan pewaspadaan klinik (</a:t>
            </a:r>
            <a:r>
              <a:rPr kumimoji="0" lang="id-ID" sz="2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clinical alerts and reminders</a:t>
            </a: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898525" indent="-457200"/>
            <a:r>
              <a:rPr lang="id-ID" sz="2200" dirty="0" smtClean="0">
                <a:latin typeface="Arial" pitchFamily="34" charset="0"/>
                <a:cs typeface="Arial" pitchFamily="34" charset="0"/>
              </a:rPr>
              <a:t>a.   Pewaspadaan meliputi adanya hasil pemeriksaan laboratorium atau</a:t>
            </a:r>
          </a:p>
          <a:p>
            <a:pPr marL="898525" indent="-457200"/>
            <a:r>
              <a:rPr lang="id-ID" sz="2200" dirty="0" smtClean="0">
                <a:latin typeface="Arial" pitchFamily="34" charset="0"/>
                <a:cs typeface="Arial" pitchFamily="34" charset="0"/>
              </a:rPr>
              <a:t>      pemeriksaan penunjang lain yang abnormal</a:t>
            </a:r>
          </a:p>
          <a:p>
            <a:pPr marL="898525" indent="-457200"/>
            <a:r>
              <a:rPr lang="id-ID" sz="2200" dirty="0" smtClean="0">
                <a:latin typeface="Arial" pitchFamily="34" charset="0"/>
                <a:cs typeface="Arial" pitchFamily="34" charset="0"/>
              </a:rPr>
              <a:t>b.   Peringatan meliputi hasil pengecekan farmakologis terhadap perintah pemberian obat; adanya riwayat reaksi alergi thdobat, kontraindikasi pemberian obat, dosis obat yang tidak sesuai</a:t>
            </a: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42910" y="571480"/>
            <a:ext cx="792961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marR="0" lvl="0" indent="-354013" algn="just" defTabSz="914400" rtl="0" eaLnBrk="1" fontAlgn="base" latinLnBrk="0" hangingPunct="1">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2. Hubungan dengan sumber pengetahuan untuk penunjang keputusan layanan- kesehatan (health-care decision support)</a:t>
            </a:r>
            <a:endParaRPr lang="id-ID" sz="2200" dirty="0" smtClean="0">
              <a:latin typeface="Arial" pitchFamily="34" charset="0"/>
              <a:ea typeface="Times New Roman" pitchFamily="18" charset="0"/>
            </a:endParaRPr>
          </a:p>
          <a:p>
            <a:pPr marL="354013" marR="0" lvl="0" algn="just" defTabSz="914400" rtl="0" eaLnBrk="1" fontAlgn="base" latinLnBrk="0" hangingPunct="1">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Hal ini didasarkan atas praktek kedokteran berbasiskan-bukti (evidence-based medicine). Dalam pelaksanaannya, klinikus melakukan pencarian &amp; penarikan hasil analisis meta yg sesuai dgn kondisi pasien yg ditangani pada Web. Program pengambilan keputusan dapat diinkorporasikan dalam rekam medik  elektronik, pengguna memasukkan data pasiennya &amp; memperoleh saran untuk penanganan pasien.</a:t>
            </a:r>
            <a:endParaRPr kumimoji="0" lang="id-ID"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714356"/>
            <a:ext cx="778674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Analisis data agregat.</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a:p>
            <a:pPr marL="808038" marR="0" lvl="0" indent="-533400" algn="just" defTabSz="914400" rtl="0" eaLnBrk="0" fontAlgn="base" latinLnBrk="0" hangingPunct="0">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Uji klinik konvensional, data dikumpulkan dari pasien, dimasukkan ke dalam basis-data komputer &amp; dianalisis dengan program statistic</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a:p>
            <a:pPr marL="808038" marR="0" lvl="0" indent="-533400" algn="just" defTabSz="914400" rtl="0" eaLnBrk="0" fontAlgn="base" latinLnBrk="0" hangingPunct="0">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Rekam medik elektronik memungkinkan klinikus memperoleh data rutin dan non rutin. Data rutin dapat langsung diperoleh (dalam bentuksiap olah) dari basis-data rekam medik. Sedangkan data non-rutin dapat dikumpulkan pada waktu pemeriksaan pasien &amp; dimasukkan dalam rekam medik.</a:t>
            </a:r>
          </a:p>
          <a:p>
            <a:pPr marL="808038" marR="0" lvl="0" indent="-533400" algn="just" defTabSz="914400" rtl="0" eaLnBrk="0" fontAlgn="base" latinLnBrk="0" hangingPunct="0">
              <a:spcBef>
                <a:spcPct val="0"/>
              </a:spcBef>
              <a:spcAft>
                <a:spcPct val="0"/>
              </a:spcAft>
              <a:buClrTx/>
              <a:buSzTx/>
              <a:buFontTx/>
              <a:buNone/>
              <a:tabLst/>
            </a:pPr>
            <a:endParaRPr kumimoji="0" lang="id-ID"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65125" indent="-365125"/>
            <a:r>
              <a:rPr lang="id-ID" sz="2200" dirty="0" smtClean="0">
                <a:latin typeface="Arial" pitchFamily="34" charset="0"/>
                <a:cs typeface="Arial" pitchFamily="34" charset="0"/>
              </a:rPr>
              <a:t>4.  Perintah dokter melalui computer (CPOE; computerized physician order entry)</a:t>
            </a:r>
          </a:p>
          <a:p>
            <a:pPr marL="365125"/>
            <a:r>
              <a:rPr lang="id-ID" sz="2200" dirty="0" smtClean="0">
                <a:latin typeface="Arial" pitchFamily="34" charset="0"/>
                <a:cs typeface="Arial" pitchFamily="34" charset="0"/>
              </a:rPr>
              <a:t>Dilakukan baik itu melalui data bentuk bebas (informasi teks) maupun bentuk kode (data terstruktur).</a:t>
            </a:r>
          </a:p>
          <a:p>
            <a:pPr marL="808038" marR="0" lvl="0" indent="-533400" algn="just" defTabSz="914400" rtl="0" eaLnBrk="0" fontAlgn="base" latinLnBrk="0" hangingPunct="0">
              <a:spcBef>
                <a:spcPct val="0"/>
              </a:spcBef>
              <a:spcAft>
                <a:spcPct val="0"/>
              </a:spcAft>
              <a:buClrTx/>
              <a:buSzTx/>
              <a:buFontTx/>
              <a:buNone/>
              <a:tabLst/>
            </a:pP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282" y="1000108"/>
            <a:ext cx="850112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3400" marR="0" lvl="0" indent="-533400" algn="just" defTabSz="914400" rtl="0" eaLnBrk="1" fontAlgn="base" latinLnBrk="0" hangingPunct="1">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5.  Pengambilan data sinyal biologis secara otomatis (automatic data capture)</a:t>
            </a:r>
            <a:endParaRPr kumimoji="0" lang="id-ID" sz="2200" b="0" i="0" u="none" strike="noStrike" cap="none" normalizeH="0" baseline="0" dirty="0" smtClean="0">
              <a:ln>
                <a:noFill/>
              </a:ln>
              <a:solidFill>
                <a:schemeClr val="tx1"/>
              </a:solidFill>
              <a:effectLst/>
              <a:latin typeface="Arial" pitchFamily="34" charset="0"/>
            </a:endParaRPr>
          </a:p>
          <a:p>
            <a:pPr marL="898525" marR="0" lvl="0" indent="-457200" algn="just"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a. Sinyal digital, menampilkan nilai-nilai diskret dari suatu himpunan nilai tertentu, mis. tekanandarah, frekuensi nadi, dan densitas jaringan (CT-scan, MRI).</a:t>
            </a:r>
            <a:endParaRPr kumimoji="0" lang="id-ID" sz="2200" b="0" i="0" u="none" strike="noStrike" cap="none" normalizeH="0" baseline="0" dirty="0" smtClean="0">
              <a:ln>
                <a:noFill/>
              </a:ln>
              <a:solidFill>
                <a:schemeClr val="tx1"/>
              </a:solidFill>
              <a:effectLst/>
              <a:latin typeface="Arial" pitchFamily="34" charset="0"/>
            </a:endParaRPr>
          </a:p>
          <a:p>
            <a:pPr marL="898525" marR="0" lvl="0" indent="-457200" algn="just"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b. Sinyal analog, menampilkan nilai-nilai dalam rentang kontinu, mis. elektrokardiogram (EKG), dan densitas jaringan (radiologi konvensional). </a:t>
            </a:r>
          </a:p>
          <a:p>
            <a:pPr marL="898525" marR="0" lvl="0" algn="just"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Sistem komputer hanya dapat mengakuisisi data digital. Oleh karena itu, sinyal analog harus dikonversi terlebih dahulu menjadi sinyal digital dengan ADC (analog-to-digital conversion) (Sabarguna, 2005)</a:t>
            </a:r>
            <a:endParaRPr kumimoji="0" lang="id-ID"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r="5665" b="4158"/>
          <a:stretch>
            <a:fillRect/>
          </a:stretch>
        </p:blipFill>
        <p:spPr bwMode="auto">
          <a:xfrm>
            <a:off x="0" y="-25"/>
            <a:ext cx="9144000" cy="6967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500034" y="1500174"/>
            <a:ext cx="8143932" cy="3046988"/>
          </a:xfrm>
          <a:prstGeom prst="rect">
            <a:avLst/>
          </a:prstGeom>
        </p:spPr>
        <p:txBody>
          <a:bodyPr wrap="square">
            <a:spAutoFit/>
          </a:bodyPr>
          <a:lstStyle/>
          <a:p>
            <a:r>
              <a:rPr lang="id-ID" sz="2400" dirty="0" smtClean="0">
                <a:solidFill>
                  <a:srgbClr val="FFFF00"/>
                </a:solidFill>
                <a:latin typeface="Arial" pitchFamily="34" charset="0"/>
                <a:cs typeface="Arial" pitchFamily="34" charset="0"/>
              </a:rPr>
              <a:t>Hal ini sesuai dengan program Pemerintah dalam Rencana Pembangunan Jangka Menengah (RPJMN) 2004 – 2009 yang menjelaskan bahwa :</a:t>
            </a:r>
          </a:p>
          <a:p>
            <a:r>
              <a:rPr lang="id-ID" sz="2400" dirty="0" smtClean="0">
                <a:solidFill>
                  <a:srgbClr val="FFFF00"/>
                </a:solidFill>
                <a:latin typeface="Arial" pitchFamily="34" charset="0"/>
                <a:cs typeface="Arial" pitchFamily="34" charset="0"/>
              </a:rPr>
              <a:t>“Arah kebijakan Peningkatan Kemampuan Ilmu Pengetahuan dan Teknologi difokuskan pada enam bidang prioritas, antara lain pengembangan teknologi dan informasi dan pengembangan teknologi kesehatan dan obat-obatan”</a:t>
            </a:r>
            <a:endParaRPr lang="id-ID" sz="24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714348" y="1428736"/>
            <a:ext cx="70722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indent="-354013" eaLnBrk="0" fontAlgn="base" hangingPunct="0">
              <a:spcBef>
                <a:spcPct val="0"/>
              </a:spcBef>
              <a:spcAft>
                <a:spcPct val="0"/>
              </a:spcAft>
            </a:pPr>
            <a:r>
              <a:rPr lang="id-ID" sz="2400" b="1" dirty="0" smtClean="0"/>
              <a:t>Komponen penting yang mengacu pada kebutuhan :</a:t>
            </a: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1.  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Record format</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Bentuk yang sesuai contoh berbagai pelayanan sesuai kebutuhan.</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2.  S</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istem performance</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Seperti pemanggilan kembali, serta mudah dalam pengubahan data.</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3.  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Reporting capabilities</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Kelengkapan dokumen, mudah untuk dimengerti dan standar laporan</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4.  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Training and implementation</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Pelatihan yang minimal untuk menggunakan dengan benar.</a:t>
            </a:r>
            <a:endParaRPr kumimoji="0" lang="id-ID" sz="22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500034" y="428604"/>
            <a:ext cx="853291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Komponen </a:t>
            </a:r>
            <a:r>
              <a:rPr lang="id-ID"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Rekam Medis Elektronik</a:t>
            </a:r>
            <a:endParaRPr lang="id-ID"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28596" y="857232"/>
            <a:ext cx="807243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marR="0" lvl="0" indent="-354013" algn="l" defTabSz="914400" rtl="0" eaLnBrk="1" fontAlgn="base" latinLnBrk="0" hangingPunct="1">
              <a:lnSpc>
                <a:spcPct val="100000"/>
              </a:lnSpc>
              <a:spcBef>
                <a:spcPct val="0"/>
              </a:spcBef>
              <a:spcAft>
                <a:spcPct val="0"/>
              </a:spcAft>
              <a:buClrTx/>
              <a:buSzTx/>
              <a:buFontTx/>
              <a:buNone/>
              <a:tabLst/>
            </a:pPr>
            <a:r>
              <a:rPr kumimoji="0" lang="id-ID" sz="2200" b="0" i="1" u="none" strike="noStrike" cap="none" normalizeH="0" baseline="0" dirty="0" smtClean="0">
                <a:ln>
                  <a:noFill/>
                </a:ln>
                <a:solidFill>
                  <a:schemeClr val="tx1"/>
                </a:solidFill>
                <a:effectLst/>
                <a:latin typeface="Arial" pitchFamily="34" charset="0"/>
                <a:ea typeface="Times New Roman" pitchFamily="18" charset="0"/>
              </a:rPr>
              <a:t>5.</a:t>
            </a:r>
            <a:r>
              <a:rPr kumimoji="0" lang="id-ID" sz="2200" b="0" i="1" u="none" strike="noStrike" cap="none" normalizeH="0" dirty="0" smtClean="0">
                <a:ln>
                  <a:noFill/>
                </a:ln>
                <a:solidFill>
                  <a:schemeClr val="tx1"/>
                </a:solidFill>
                <a:effectLst/>
                <a:latin typeface="Arial" pitchFamily="34" charset="0"/>
                <a:ea typeface="Times New Roman" pitchFamily="18" charset="0"/>
              </a:rPr>
              <a:t>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Control and acces</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Untuk mengakses bagi yang berwenang tapi terlindung dari penyalahgunaan.</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6.  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Intelegence</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Seperti sistem bantu keputusan, sistem tanda baca yang sesuai.</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7.  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Linkages</a:t>
            </a:r>
            <a:endParaRPr kumimoji="0" lang="id-ID" sz="2200" b="0" i="0" u="none" strike="noStrike" cap="none" normalizeH="0" baseline="0" dirty="0" smtClean="0">
              <a:ln>
                <a:noFill/>
              </a:ln>
              <a:solidFill>
                <a:schemeClr val="tx1"/>
              </a:solidFill>
              <a:effectLst/>
              <a:latin typeface="Arial" pitchFamily="34"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Terkait dengan berbagai pelayanan lain, perpustakaan,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database</a:t>
            </a:r>
            <a:r>
              <a:rPr kumimoji="0" lang="id-ID" sz="2200" b="0" i="0" u="none" strike="noStrike" cap="none" normalizeH="0" baseline="0" dirty="0" smtClean="0">
                <a:ln>
                  <a:noFill/>
                </a:ln>
                <a:solidFill>
                  <a:schemeClr val="tx1"/>
                </a:solidFill>
                <a:effectLst/>
                <a:latin typeface="Arial" pitchFamily="34" charset="0"/>
                <a:ea typeface="Times New Roman" pitchFamily="18" charset="0"/>
              </a:rPr>
              <a:t> pasien dan keuangan.</a:t>
            </a:r>
            <a:endParaRPr kumimoji="0" lang="id-ID" sz="2200" b="0" i="0" u="none" strike="noStrike" cap="none" normalizeH="0" baseline="0" dirty="0" smtClean="0">
              <a:ln>
                <a:noFill/>
              </a:ln>
              <a:solidFill>
                <a:schemeClr val="tx1"/>
              </a:solidFill>
              <a:effectLst/>
              <a:latin typeface="Arial" pitchFamily="34" charset="0"/>
            </a:endParaRPr>
          </a:p>
          <a:p>
            <a:pPr marL="354013" marR="0" lvl="0" indent="-354013"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8.  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Record content</a:t>
            </a:r>
            <a:endParaRPr kumimoji="0" lang="id-ID" sz="2200" b="0" i="0" u="none" strike="noStrike" cap="none" normalizeH="0" baseline="0" dirty="0" smtClean="0">
              <a:ln>
                <a:noFill/>
              </a:ln>
              <a:solidFill>
                <a:schemeClr val="tx1"/>
              </a:solidFill>
              <a:effectLst/>
              <a:latin typeface="Arial" pitchFamily="34" charset="0"/>
              <a:ea typeface="Times New Roman" pitchFamily="18" charset="0"/>
            </a:endParaRPr>
          </a:p>
          <a:p>
            <a:pPr marL="354013" marR="0" lvl="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Meliputi standarisasi formulir dan isi, sesuai dengan kode penyakit dan tujuan layanan</a:t>
            </a:r>
            <a:r>
              <a:rPr kumimoji="0" lang="id-ID" sz="22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0034" y="1071546"/>
            <a:ext cx="8001056"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Komponen Penting Penggunaan Rekam Medik pada Individual :</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1.  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Patient Care Delivery (consumers),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pasien dan keluarga.</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2.  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Patient Care Management and Support,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manajer mutu, informasi kesehatan dan manajemen para professional dan administrasi.</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3.   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Lain-lain,</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Seperti akreditasi, kebijakan pemerintah dan penelitian.</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4.  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Patient Care Reimbursment,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manajer keuangan dan penagihan asuransi.</a:t>
            </a: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5.  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Patient Care Delivery (Provider),</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Seperti perawat, dokter, dan ahli farmasi</a:t>
            </a:r>
            <a:r>
              <a:rPr kumimoji="0" lang="id-ID" sz="23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57158" y="428604"/>
            <a:ext cx="828680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Penggunaan Rekam Medik oleh Institusi</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1.  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Research,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Penelitian penyakit dan kesehatan umum</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2. 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Education,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pendidikan dokter, perawat, kesehatan masyarakat</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3.  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Accreditation, </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Akreditasi, institusi, dan para profesional</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4.  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Reimbursment of care,</a:t>
            </a: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kerjasama penagihan antara pusat pelayanan</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5.   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Management and review of care</a:t>
            </a:r>
            <a:endParaRPr kumimoji="0" lang="id-ID" sz="2300" b="0" i="0" u="none" strike="noStrike" cap="none" normalizeH="0" baseline="0" dirty="0" smtClean="0">
              <a:ln>
                <a:noFill/>
              </a:ln>
              <a:solidFill>
                <a:schemeClr val="tx1"/>
              </a:solidFill>
              <a:effectLst/>
              <a:latin typeface="Arial" pitchFamily="34" charset="0"/>
            </a:endParaRPr>
          </a:p>
          <a:p>
            <a:pPr marL="442913" marR="0" lvl="0"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peer review, menjaga mutu dan utilization review dan manajemen pelayanan.</a:t>
            </a:r>
            <a:endParaRPr kumimoji="0" lang="id-ID" sz="2300" b="0" i="0" u="none" strike="noStrike" cap="none" normalizeH="0" baseline="0" dirty="0" smtClean="0">
              <a:ln>
                <a:noFill/>
              </a:ln>
              <a:solidFill>
                <a:schemeClr val="tx1"/>
              </a:solidFill>
              <a:effectLst/>
              <a:latin typeface="Arial" pitchFamily="34" charset="0"/>
            </a:endParaRPr>
          </a:p>
          <a:p>
            <a:pPr marL="442913" marR="0" lvl="0" indent="-442913"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6.   </a:t>
            </a:r>
            <a:r>
              <a:rPr kumimoji="0" lang="id-ID" sz="2300" b="0" i="1" u="none" strike="noStrike" cap="none" normalizeH="0" baseline="0" dirty="0" smtClean="0">
                <a:ln>
                  <a:noFill/>
                </a:ln>
                <a:solidFill>
                  <a:schemeClr val="tx1"/>
                </a:solidFill>
                <a:effectLst/>
                <a:latin typeface="Arial" pitchFamily="34" charset="0"/>
                <a:ea typeface="Times New Roman" pitchFamily="18" charset="0"/>
              </a:rPr>
              <a:t>Health Care Delivery (Inpatient and outpatient)</a:t>
            </a:r>
            <a:endParaRPr kumimoji="0" lang="id-ID" sz="2300" b="0" i="0" u="none" strike="noStrike" cap="none" normalizeH="0" baseline="0" dirty="0" smtClean="0">
              <a:ln>
                <a:noFill/>
              </a:ln>
              <a:solidFill>
                <a:schemeClr val="tx1"/>
              </a:solidFill>
              <a:effectLst/>
              <a:latin typeface="Arial" pitchFamily="34" charset="0"/>
            </a:endParaRPr>
          </a:p>
          <a:p>
            <a:pPr marL="442913" marR="0" lvl="0" algn="l" defTabSz="914400" rtl="0" eaLnBrk="0" fontAlgn="base" latinLnBrk="0" hangingPunct="0">
              <a:lnSpc>
                <a:spcPct val="100000"/>
              </a:lnSpc>
              <a:spcBef>
                <a:spcPct val="0"/>
              </a:spcBef>
              <a:spcAft>
                <a:spcPct val="0"/>
              </a:spcAft>
              <a:buClrTx/>
              <a:buSzTx/>
              <a:buFontTx/>
              <a:buNone/>
              <a:tabLst/>
            </a:pPr>
            <a:r>
              <a:rPr kumimoji="0" lang="id-ID" sz="2300" b="0" i="0" u="none" strike="noStrike" cap="none" normalizeH="0" baseline="0" dirty="0" smtClean="0">
                <a:ln>
                  <a:noFill/>
                </a:ln>
                <a:solidFill>
                  <a:schemeClr val="tx1"/>
                </a:solidFill>
                <a:effectLst/>
                <a:latin typeface="Arial" pitchFamily="34" charset="0"/>
                <a:ea typeface="Times New Roman" pitchFamily="18" charset="0"/>
              </a:rPr>
              <a:t>Untuk aliansi pelayanan, jaringan pelayanan, pengmbangan administrasi pembebanan. (Sabarguna, 2005)</a:t>
            </a:r>
            <a:endParaRPr kumimoji="0" lang="id-ID" sz="23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714488"/>
            <a:ext cx="8001056" cy="3970318"/>
          </a:xfrm>
          <a:prstGeom prst="rect">
            <a:avLst/>
          </a:prstGeom>
        </p:spPr>
        <p:txBody>
          <a:bodyPr wrap="square">
            <a:spAutoFit/>
          </a:bodyPr>
          <a:lstStyle/>
          <a:p>
            <a:pPr marL="265113" indent="-265113"/>
            <a:r>
              <a:rPr lang="id-ID" sz="2800" dirty="0" smtClean="0">
                <a:latin typeface="Arial" pitchFamily="34" charset="0"/>
                <a:cs typeface="Arial" pitchFamily="34" charset="0"/>
              </a:rPr>
              <a:t>1. Memudahkan penelusuran dan pengiriman informasi dan membuat penyimpanan lebih ringkas. Sehingga data dapat ditampilkan dengan cepat sesuai kebutuhan. </a:t>
            </a:r>
          </a:p>
          <a:p>
            <a:endParaRPr lang="id-ID" sz="2800" dirty="0" smtClean="0">
              <a:latin typeface="Arial" pitchFamily="34" charset="0"/>
              <a:cs typeface="Arial" pitchFamily="34" charset="0"/>
            </a:endParaRPr>
          </a:p>
          <a:p>
            <a:pPr marL="354013"/>
            <a:r>
              <a:rPr lang="id-ID" sz="2800" dirty="0" smtClean="0">
                <a:latin typeface="Arial" pitchFamily="34" charset="0"/>
                <a:cs typeface="Arial" pitchFamily="34" charset="0"/>
              </a:rPr>
              <a:t>Hal ini untuk efektif dan efisiensi pelayanan kesehatan sehingga dapat menurunkan angka kesalahan kerja medis guna Peningkatan keselamatan pasien (</a:t>
            </a:r>
            <a:r>
              <a:rPr lang="id-ID" sz="2800" i="1" dirty="0" smtClean="0">
                <a:latin typeface="Arial" pitchFamily="34" charset="0"/>
                <a:cs typeface="Arial" pitchFamily="34" charset="0"/>
              </a:rPr>
              <a:t>patient safety</a:t>
            </a:r>
            <a:r>
              <a:rPr lang="id-ID" sz="2800" dirty="0" smtClean="0">
                <a:latin typeface="Arial" pitchFamily="34" charset="0"/>
                <a:cs typeface="Arial" pitchFamily="34" charset="0"/>
              </a:rPr>
              <a:t>).</a:t>
            </a:r>
            <a:endParaRPr lang="id-ID" sz="2800" dirty="0">
              <a:latin typeface="Arial" pitchFamily="34" charset="0"/>
              <a:cs typeface="Arial" pitchFamily="34" charset="0"/>
            </a:endParaRPr>
          </a:p>
        </p:txBody>
      </p:sp>
      <p:sp>
        <p:nvSpPr>
          <p:cNvPr id="6" name="Rectangle 5"/>
          <p:cNvSpPr/>
          <p:nvPr/>
        </p:nvSpPr>
        <p:spPr>
          <a:xfrm>
            <a:off x="1714480" y="214314"/>
            <a:ext cx="41163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Manfaat RME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263552"/>
            <a:ext cx="8643998" cy="2308324"/>
          </a:xfrm>
          <a:prstGeom prst="rect">
            <a:avLst/>
          </a:prstGeom>
        </p:spPr>
        <p:txBody>
          <a:bodyPr wrap="square">
            <a:spAutoFit/>
          </a:bodyPr>
          <a:lstStyle/>
          <a:p>
            <a:pPr marL="354013" indent="-354013"/>
            <a:r>
              <a:rPr lang="id-ID" sz="2400" dirty="0" smtClean="0">
                <a:latin typeface="Arial" pitchFamily="34" charset="0"/>
                <a:cs typeface="Arial" pitchFamily="34" charset="0"/>
              </a:rPr>
              <a:t>2. Dapat menyimpan data dengan kapasitas yang besar, sehingga dokter dan staf medis mengetahui rekam jejak dari kondisi pasien berupa riwayat kesehatan sebelumnya, tekanan darah, obat yang telah diminum dan tindakan sebelumnya sehingga tindakan lanjutan dapat dilakukan dengan tepat dan berpotensi menghindari </a:t>
            </a:r>
            <a:r>
              <a:rPr lang="id-ID" sz="2400" i="1" dirty="0" smtClean="0">
                <a:latin typeface="Arial" pitchFamily="34" charset="0"/>
                <a:cs typeface="Arial" pitchFamily="34" charset="0"/>
              </a:rPr>
              <a:t>medical error</a:t>
            </a:r>
            <a:endParaRPr lang="id-ID" sz="2400" dirty="0">
              <a:latin typeface="Arial" pitchFamily="34" charset="0"/>
              <a:cs typeface="Arial" pitchFamily="34" charset="0"/>
            </a:endParaRPr>
          </a:p>
        </p:txBody>
      </p:sp>
      <p:sp>
        <p:nvSpPr>
          <p:cNvPr id="5" name="Rectangle 4"/>
          <p:cNvSpPr/>
          <p:nvPr/>
        </p:nvSpPr>
        <p:spPr>
          <a:xfrm>
            <a:off x="1142976" y="142852"/>
            <a:ext cx="70207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Manfaat RME lanjutan..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42918"/>
            <a:ext cx="8358246" cy="5509200"/>
          </a:xfrm>
          <a:prstGeom prst="rect">
            <a:avLst/>
          </a:prstGeom>
        </p:spPr>
        <p:txBody>
          <a:bodyPr wrap="square">
            <a:spAutoFit/>
          </a:bodyPr>
          <a:lstStyle/>
          <a:p>
            <a:r>
              <a:rPr lang="id-ID" sz="2200" dirty="0" smtClean="0">
                <a:latin typeface="Arial" pitchFamily="34" charset="0"/>
                <a:cs typeface="Arial" pitchFamily="34" charset="0"/>
              </a:rPr>
              <a:t>Untuk upaya tindakan pencegahan medical error melalui 3 mekanisme, yakni :</a:t>
            </a:r>
          </a:p>
          <a:p>
            <a:r>
              <a:rPr lang="id-ID" sz="2200" dirty="0" smtClean="0">
                <a:latin typeface="Arial" pitchFamily="34" charset="0"/>
                <a:cs typeface="Arial" pitchFamily="34" charset="0"/>
              </a:rPr>
              <a:t>a. Pencegahan </a:t>
            </a:r>
            <a:r>
              <a:rPr lang="id-ID" sz="2200" i="1" dirty="0" smtClean="0">
                <a:latin typeface="Arial" pitchFamily="34" charset="0"/>
                <a:cs typeface="Arial" pitchFamily="34" charset="0"/>
              </a:rPr>
              <a:t>adverse event</a:t>
            </a:r>
            <a:r>
              <a:rPr lang="id-ID" sz="2200" dirty="0" smtClean="0">
                <a:latin typeface="Arial" pitchFamily="34" charset="0"/>
                <a:cs typeface="Arial" pitchFamily="34" charset="0"/>
              </a:rPr>
              <a:t>.</a:t>
            </a:r>
          </a:p>
          <a:p>
            <a:pPr marL="354013"/>
            <a:r>
              <a:rPr lang="id-ID" sz="2200" dirty="0" smtClean="0">
                <a:latin typeface="Arial" pitchFamily="34" charset="0"/>
                <a:cs typeface="Arial" pitchFamily="34" charset="0"/>
              </a:rPr>
              <a:t>Salah satu contoh pencegahan adverse event adalah dengan penerapan system penunjang keputusan dimana dokter bisa diberikan peringatan mengenai kemungkinan terjadinya hal-hal yang membahayakan keselamatan pasien mulai dari kemungkinan alergi, kontraindikasi pengobatan, maupun kegagalan prosedur tertentu</a:t>
            </a:r>
          </a:p>
          <a:p>
            <a:pPr marL="354013" indent="-354013"/>
            <a:r>
              <a:rPr lang="id-ID" sz="2200" dirty="0" smtClean="0">
                <a:latin typeface="Arial" pitchFamily="34" charset="0"/>
                <a:cs typeface="Arial" pitchFamily="34" charset="0"/>
              </a:rPr>
              <a:t>b. Memberikan respon cepat setelah terjadinya </a:t>
            </a:r>
            <a:r>
              <a:rPr lang="id-ID" sz="2200" i="1" dirty="0" smtClean="0">
                <a:latin typeface="Arial" pitchFamily="34" charset="0"/>
                <a:cs typeface="Arial" pitchFamily="34" charset="0"/>
              </a:rPr>
              <a:t>adverse event</a:t>
            </a:r>
            <a:r>
              <a:rPr lang="id-ID" sz="2200" dirty="0" smtClean="0">
                <a:latin typeface="Arial" pitchFamily="34" charset="0"/>
                <a:cs typeface="Arial" pitchFamily="34" charset="0"/>
              </a:rPr>
              <a:t>.</a:t>
            </a:r>
          </a:p>
          <a:p>
            <a:pPr marL="265113"/>
            <a:r>
              <a:rPr lang="id-ID" sz="2200" dirty="0" smtClean="0">
                <a:latin typeface="Arial" pitchFamily="34" charset="0"/>
                <a:cs typeface="Arial" pitchFamily="34" charset="0"/>
              </a:rPr>
              <a:t>Dengan adanya respon cepat untuk penanggulangan adverse event, maka hal-hal yang tidak diinginkan akan cepat dihindari. Misalkan adanya penarikan obat karena telah ditemukan adanya kontraindikasi yang tidak diharapkan. Maka, sistem informasi yang telah dibangun, bisa saling berinteraksi untuk mencegah pemakaian obat tersebut lebih lanjut</a:t>
            </a:r>
            <a:endParaRPr lang="id-ID"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714356"/>
            <a:ext cx="7929618" cy="3631763"/>
          </a:xfrm>
          <a:prstGeom prst="rect">
            <a:avLst/>
          </a:prstGeom>
        </p:spPr>
        <p:txBody>
          <a:bodyPr wrap="square">
            <a:spAutoFit/>
          </a:bodyPr>
          <a:lstStyle/>
          <a:p>
            <a:pPr marL="0" lvl="1"/>
            <a:r>
              <a:rPr lang="id-ID" sz="2300" dirty="0" smtClean="0">
                <a:latin typeface="Arial" pitchFamily="34" charset="0"/>
                <a:cs typeface="Arial" pitchFamily="34" charset="0"/>
              </a:rPr>
              <a:t>3. Melacak dan menyediakan feedback secara cepat.</a:t>
            </a:r>
          </a:p>
          <a:p>
            <a:pPr marL="354013"/>
            <a:r>
              <a:rPr lang="id-ID" sz="2300" dirty="0" smtClean="0">
                <a:latin typeface="Arial" pitchFamily="34" charset="0"/>
                <a:cs typeface="Arial" pitchFamily="34" charset="0"/>
              </a:rPr>
              <a:t>Teknologi Informasi saat ini memungkinkan komputer untuk melakukan pengolahan terhadap data pasien dalam jumlah besar dan menghasilkan analisa secara lebih cepat dan akurat. Dengan metode datamining maka komputer bias mendeteksi pola-pola tertentu dan mencurigakan dari data klinis pasien. Teknik analisa ini relatif tidak memerlukan para tenaga kesehatan untuk melakukan analisa, melainkan komputer sendiri yang melakukan analisa dan memberikan hasil interpretasinya</a:t>
            </a:r>
            <a:endParaRPr lang="id-ID" sz="2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857224" y="500042"/>
            <a:ext cx="721523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id-ID" sz="2200" b="1" dirty="0" smtClean="0">
                <a:latin typeface="Arial" pitchFamily="34" charset="0"/>
                <a:ea typeface="Times New Roman" pitchFamily="18" charset="0"/>
              </a:rPr>
              <a:t>kelebihan </a:t>
            </a:r>
            <a:r>
              <a:rPr kumimoji="0" lang="id-ID" sz="2200" b="1" i="0" u="none" strike="noStrike" cap="none" normalizeH="0" baseline="0" dirty="0" smtClean="0">
                <a:ln>
                  <a:noFill/>
                </a:ln>
                <a:solidFill>
                  <a:schemeClr val="tx1"/>
                </a:solidFill>
                <a:effectLst/>
                <a:latin typeface="Arial" pitchFamily="34" charset="0"/>
                <a:ea typeface="Times New Roman" pitchFamily="18" charset="0"/>
              </a:rPr>
              <a:t>rekam medik elektronik : </a:t>
            </a:r>
            <a:endParaRPr kumimoji="0" lang="id-ID" sz="2200" b="1" i="0" u="none" strike="noStrike" cap="none" normalizeH="0" baseline="0" dirty="0" smtClean="0">
              <a:ln>
                <a:noFill/>
              </a:ln>
              <a:solidFill>
                <a:schemeClr val="tx1"/>
              </a:solidFill>
              <a:effectLst/>
              <a:latin typeface="Arial" pitchFamily="34" charset="0"/>
            </a:endParaRP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a.    Ketepatan waktu dalam pengambilan keputusan medik, sehingga mutu pelayanan atau asuhan akan semakin baik.</a:t>
            </a:r>
            <a:endParaRPr kumimoji="0" lang="id-ID" sz="2200" b="0" i="0" u="none" strike="noStrike" cap="none" normalizeH="0" baseline="0" dirty="0" smtClean="0">
              <a:ln>
                <a:noFill/>
              </a:ln>
              <a:solidFill>
                <a:schemeClr val="tx1"/>
              </a:solidFill>
              <a:effectLst/>
              <a:latin typeface="Arial" pitchFamily="34" charset="0"/>
            </a:endParaRP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b.   Kemudahan penyajian data sehingga penyampaian informasi akan lebih efektif.</a:t>
            </a:r>
            <a:endParaRPr kumimoji="0" lang="id-ID" sz="2200" b="0" i="0" u="none" strike="noStrike" cap="none" normalizeH="0" baseline="0" dirty="0" smtClean="0">
              <a:ln>
                <a:noFill/>
              </a:ln>
              <a:solidFill>
                <a:schemeClr val="tx1"/>
              </a:solidFill>
              <a:effectLst/>
              <a:latin typeface="Arial" pitchFamily="34" charset="0"/>
            </a:endParaRP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c.    Pembentukan database yang memungkinkan penelitian, simulasi dan pendidikan tenaga medik maupun paramedik, berdasarkan data yang nyata.</a:t>
            </a: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d.   Efisiensi pemanfaatan sumber daya dan biaya dengan sistem penyediaan bahan (</a:t>
            </a:r>
            <a:r>
              <a:rPr kumimoji="0" lang="id-ID" sz="2200" b="0" i="1" u="none" strike="noStrike" cap="none" normalizeH="0" baseline="0" dirty="0" smtClean="0">
                <a:ln>
                  <a:noFill/>
                </a:ln>
                <a:solidFill>
                  <a:schemeClr val="tx1"/>
                </a:solidFill>
                <a:effectLst/>
                <a:latin typeface="Arial" pitchFamily="34" charset="0"/>
                <a:ea typeface="Times New Roman" pitchFamily="18" charset="0"/>
              </a:rPr>
              <a:t>inventory</a:t>
            </a:r>
            <a:r>
              <a:rPr kumimoji="0" lang="id-ID" sz="2200" b="0" i="0" u="none" strike="noStrike" cap="none" normalizeH="0" baseline="0" dirty="0" smtClean="0">
                <a:ln>
                  <a:noFill/>
                </a:ln>
                <a:solidFill>
                  <a:schemeClr val="tx1"/>
                </a:solidFill>
                <a:effectLst/>
                <a:latin typeface="Arial" pitchFamily="34" charset="0"/>
                <a:ea typeface="Times New Roman" pitchFamily="18" charset="0"/>
              </a:rPr>
              <a:t>) yang dapat menekan biaya penyimpanan, pemesanan barang maupun biaya stockout, manajemen utilisasi menyangkut tindakan atau prosedur yang tidak perlu, dan lain-lain. (Sabarguna, 2005)</a:t>
            </a:r>
            <a:r>
              <a:rPr kumimoji="0" lang="id-ID" sz="22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28596" y="642918"/>
            <a:ext cx="700089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id-ID" sz="2200" b="1" i="0" u="none" strike="noStrike" cap="none" normalizeH="0" baseline="0" dirty="0" smtClean="0">
                <a:ln>
                  <a:noFill/>
                </a:ln>
                <a:solidFill>
                  <a:schemeClr val="tx1"/>
                </a:solidFill>
                <a:effectLst/>
                <a:latin typeface="Arial" pitchFamily="34" charset="0"/>
                <a:ea typeface="Times New Roman" pitchFamily="18" charset="0"/>
              </a:rPr>
              <a:t>Kekurangan</a:t>
            </a:r>
            <a:r>
              <a:rPr kumimoji="0" lang="id-ID" sz="2200" b="0" i="0" u="none" strike="noStrike" cap="none" normalizeH="0" baseline="0" dirty="0" smtClean="0">
                <a:ln>
                  <a:noFill/>
                </a:ln>
                <a:solidFill>
                  <a:schemeClr val="tx1"/>
                </a:solidFill>
                <a:effectLst/>
                <a:latin typeface="Arial" pitchFamily="34" charset="0"/>
                <a:ea typeface="Times New Roman" pitchFamily="18" charset="0"/>
              </a:rPr>
              <a:t> </a:t>
            </a:r>
            <a:r>
              <a:rPr lang="id-ID" sz="2200" b="1" dirty="0" smtClean="0">
                <a:latin typeface="Arial" pitchFamily="34" charset="0"/>
                <a:ea typeface="Times New Roman" pitchFamily="18" charset="0"/>
              </a:rPr>
              <a:t>rekam medik elektronik : </a:t>
            </a:r>
            <a:endParaRPr kumimoji="0" lang="id-ID" sz="2200" b="0" i="0" u="none" strike="noStrike" cap="none" normalizeH="0" baseline="0" dirty="0" smtClean="0">
              <a:ln>
                <a:noFill/>
              </a:ln>
              <a:solidFill>
                <a:schemeClr val="tx1"/>
              </a:solidFill>
              <a:effectLst/>
              <a:latin typeface="Arial" pitchFamily="34" charset="0"/>
            </a:endParaRPr>
          </a:p>
          <a:p>
            <a:pPr marL="808038"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a.    Membutuhkan investasi awal yang lebih besar daripada rekam medik kertas untuk  pengadaan perangkat keras, lunak, dan biaya penunjang. </a:t>
            </a:r>
            <a:endParaRPr kumimoji="0" lang="id-ID" sz="2200" b="0" i="0" u="none" strike="noStrike" cap="none" normalizeH="0" baseline="0" dirty="0" smtClean="0">
              <a:ln>
                <a:noFill/>
              </a:ln>
              <a:solidFill>
                <a:schemeClr val="tx1"/>
              </a:solidFill>
              <a:effectLst/>
              <a:latin typeface="Arial" pitchFamily="34" charset="0"/>
            </a:endParaRPr>
          </a:p>
          <a:p>
            <a:pPr marL="808038"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b.   Waktu yang harus disediakan oleh key person dan perawat dalam mempelajari sistem dan merancang ulang alur kerja memerlukan waktu yang lama. </a:t>
            </a:r>
            <a:endParaRPr kumimoji="0" lang="id-ID" sz="2200" b="0" i="0" u="none" strike="noStrike" cap="none" normalizeH="0" baseline="0" dirty="0" smtClean="0">
              <a:ln>
                <a:noFill/>
              </a:ln>
              <a:solidFill>
                <a:schemeClr val="tx1"/>
              </a:solidFill>
              <a:effectLst/>
              <a:latin typeface="Arial" pitchFamily="34" charset="0"/>
            </a:endParaRPr>
          </a:p>
          <a:p>
            <a:pPr marL="808038"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a.    Konversi Rekam medik kertas ke rekam medik elektronik memerlukan waktu, sumber daya, tekad dan kepemimpinan. </a:t>
            </a:r>
            <a:endParaRPr kumimoji="0" lang="id-ID" sz="2200" b="0" i="0" u="none" strike="noStrike" cap="none" normalizeH="0" baseline="0" dirty="0" smtClean="0">
              <a:ln>
                <a:noFill/>
              </a:ln>
              <a:solidFill>
                <a:schemeClr val="tx1"/>
              </a:solidFill>
              <a:effectLst/>
              <a:latin typeface="Arial" pitchFamily="34" charset="0"/>
            </a:endParaRPr>
          </a:p>
          <a:p>
            <a:pPr marL="808038"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b.   Resiko kegagalan pada sistem computer </a:t>
            </a:r>
            <a:endParaRPr kumimoji="0" lang="id-ID" sz="2200" b="0" i="0" u="none" strike="noStrike" cap="none" normalizeH="0" baseline="0" dirty="0" smtClean="0">
              <a:ln>
                <a:noFill/>
              </a:ln>
              <a:solidFill>
                <a:schemeClr val="tx1"/>
              </a:solidFill>
              <a:effectLst/>
              <a:latin typeface="Arial" pitchFamily="34" charset="0"/>
            </a:endParaRPr>
          </a:p>
          <a:p>
            <a:pPr marL="808038" marR="0" lvl="0" indent="-533400" algn="l" defTabSz="914400" rtl="0" eaLnBrk="0" fontAlgn="base" latinLnBrk="0" hangingPunct="0">
              <a:lnSpc>
                <a:spcPct val="100000"/>
              </a:lnSpc>
              <a:spcBef>
                <a:spcPct val="0"/>
              </a:spcBef>
              <a:spcAft>
                <a:spcPct val="0"/>
              </a:spcAft>
              <a:buClrTx/>
              <a:buSzTx/>
              <a:buFontTx/>
              <a:buNone/>
              <a:tabLst/>
            </a:pPr>
            <a:r>
              <a:rPr kumimoji="0" lang="id-ID" sz="2200" b="0" i="0" u="none" strike="noStrike" cap="none" normalizeH="0" baseline="0" dirty="0" smtClean="0">
                <a:ln>
                  <a:noFill/>
                </a:ln>
                <a:solidFill>
                  <a:schemeClr val="tx1"/>
                </a:solidFill>
                <a:effectLst/>
                <a:latin typeface="Arial" pitchFamily="34" charset="0"/>
                <a:ea typeface="Times New Roman" pitchFamily="18" charset="0"/>
              </a:rPr>
              <a:t>c.    Problem dalam pemasukan data oleh petugas kesehatan. (Thede, 2008; Moody, 2004)</a:t>
            </a:r>
            <a:r>
              <a:rPr kumimoji="0" lang="id-ID" sz="22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71406" y="785794"/>
            <a:ext cx="4500594" cy="5632311"/>
          </a:xfrm>
          <a:prstGeom prst="rect">
            <a:avLst/>
          </a:prstGeom>
          <a:solidFill>
            <a:srgbClr val="7030A0"/>
          </a:solidFill>
        </p:spPr>
        <p:txBody>
          <a:bodyPr wrap="square">
            <a:spAutoFit/>
          </a:bodyPr>
          <a:lstStyle/>
          <a:p>
            <a:r>
              <a:rPr lang="id-ID" sz="2400" b="1" u="sng" dirty="0" smtClean="0">
                <a:solidFill>
                  <a:srgbClr val="FFFF00"/>
                </a:solidFill>
              </a:rPr>
              <a:t>TRADISIONAL  :</a:t>
            </a:r>
          </a:p>
          <a:p>
            <a:r>
              <a:rPr lang="id-ID" sz="2400" b="1" dirty="0" smtClean="0">
                <a:solidFill>
                  <a:srgbClr val="FFFF00"/>
                </a:solidFill>
              </a:rPr>
              <a:t>1.  Ruang </a:t>
            </a:r>
            <a:r>
              <a:rPr lang="id-ID" sz="2400" b="1" dirty="0" smtClean="0">
                <a:solidFill>
                  <a:srgbClr val="FFFF00"/>
                </a:solidFill>
                <a:sym typeface="Wingdings" pitchFamily="2" charset="2"/>
              </a:rPr>
              <a:t> </a:t>
            </a:r>
            <a:r>
              <a:rPr lang="id-ID" sz="2400" b="1" dirty="0" smtClean="0">
                <a:solidFill>
                  <a:srgbClr val="FFFF00"/>
                </a:solidFill>
              </a:rPr>
              <a:t> di unit kerja (URM)</a:t>
            </a:r>
          </a:p>
          <a:p>
            <a:endParaRPr lang="id-ID" sz="2400" dirty="0" smtClean="0">
              <a:solidFill>
                <a:srgbClr val="FFFF00"/>
              </a:solidFill>
            </a:endParaRPr>
          </a:p>
          <a:p>
            <a:r>
              <a:rPr lang="id-ID" sz="2400" b="1" dirty="0" smtClean="0">
                <a:solidFill>
                  <a:srgbClr val="FFFF00"/>
                </a:solidFill>
              </a:rPr>
              <a:t>2. Bentuk fisik </a:t>
            </a:r>
            <a:r>
              <a:rPr lang="id-ID" sz="2400" b="1" dirty="0" smtClean="0">
                <a:solidFill>
                  <a:srgbClr val="FFFF00"/>
                </a:solidFill>
                <a:sym typeface="Wingdings" pitchFamily="2" charset="2"/>
              </a:rPr>
              <a:t> DRM</a:t>
            </a:r>
            <a:endParaRPr lang="id-ID" sz="2400" b="1" dirty="0" smtClean="0">
              <a:solidFill>
                <a:srgbClr val="FFFF00"/>
              </a:solidFill>
            </a:endParaRPr>
          </a:p>
          <a:p>
            <a:endParaRPr lang="id-ID" sz="2400" dirty="0" smtClean="0">
              <a:solidFill>
                <a:srgbClr val="FFFF00"/>
              </a:solidFill>
            </a:endParaRPr>
          </a:p>
          <a:p>
            <a:endParaRPr lang="id-ID" sz="2400" dirty="0" smtClean="0">
              <a:solidFill>
                <a:srgbClr val="FFFF00"/>
              </a:solidFill>
            </a:endParaRPr>
          </a:p>
          <a:p>
            <a:r>
              <a:rPr lang="id-ID" sz="2400" dirty="0" smtClean="0">
                <a:solidFill>
                  <a:srgbClr val="FFFF00"/>
                </a:solidFill>
              </a:rPr>
              <a:t>3. Agregat data  </a:t>
            </a:r>
          </a:p>
          <a:p>
            <a:endParaRPr lang="id-ID" sz="2400" dirty="0" smtClean="0">
              <a:solidFill>
                <a:srgbClr val="FFFF00"/>
              </a:solidFill>
            </a:endParaRPr>
          </a:p>
          <a:p>
            <a:endParaRPr lang="id-ID" sz="2400" dirty="0">
              <a:solidFill>
                <a:srgbClr val="FFFF00"/>
              </a:solidFill>
            </a:endParaRPr>
          </a:p>
          <a:p>
            <a:endParaRPr lang="id-ID" sz="2400" dirty="0" smtClean="0">
              <a:solidFill>
                <a:srgbClr val="FFFF00"/>
              </a:solidFill>
            </a:endParaRPr>
          </a:p>
          <a:p>
            <a:r>
              <a:rPr lang="id-ID" sz="2400" dirty="0" smtClean="0">
                <a:solidFill>
                  <a:srgbClr val="FFFF00"/>
                </a:solidFill>
              </a:rPr>
              <a:t>4. Formulir dan Desain Formulir </a:t>
            </a:r>
          </a:p>
          <a:p>
            <a:endParaRPr lang="id-ID" sz="2400" dirty="0" smtClean="0">
              <a:solidFill>
                <a:srgbClr val="FFFF00"/>
              </a:solidFill>
            </a:endParaRPr>
          </a:p>
          <a:p>
            <a:endParaRPr lang="id-ID" sz="2400" dirty="0">
              <a:solidFill>
                <a:srgbClr val="FFFF00"/>
              </a:solidFill>
            </a:endParaRPr>
          </a:p>
          <a:p>
            <a:pPr marL="265113" indent="-265113"/>
            <a:r>
              <a:rPr lang="id-ID" sz="2400" dirty="0" smtClean="0">
                <a:solidFill>
                  <a:srgbClr val="FFFF00"/>
                </a:solidFill>
              </a:rPr>
              <a:t>5. Kerahasiaan (pelepasan informasi)</a:t>
            </a:r>
            <a:endParaRPr lang="id-ID" sz="2400" dirty="0">
              <a:solidFill>
                <a:srgbClr val="FFFF00"/>
              </a:solidFill>
            </a:endParaRPr>
          </a:p>
        </p:txBody>
      </p:sp>
      <p:sp>
        <p:nvSpPr>
          <p:cNvPr id="6" name="Rectangle 5"/>
          <p:cNvSpPr/>
          <p:nvPr/>
        </p:nvSpPr>
        <p:spPr>
          <a:xfrm>
            <a:off x="0" y="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PARADIGMA </a:t>
            </a:r>
            <a:r>
              <a:rPr lang="id-ID"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PENGELOLAAN REKAM MEDIS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643406" y="785794"/>
            <a:ext cx="4500594" cy="5632311"/>
          </a:xfrm>
          <a:prstGeom prst="rect">
            <a:avLst/>
          </a:prstGeom>
          <a:solidFill>
            <a:schemeClr val="accent6">
              <a:lumMod val="50000"/>
            </a:schemeClr>
          </a:solidFill>
        </p:spPr>
        <p:txBody>
          <a:bodyPr wrap="square">
            <a:spAutoFit/>
          </a:bodyPr>
          <a:lstStyle/>
          <a:p>
            <a:r>
              <a:rPr lang="id-ID" sz="2400" b="1" u="sng" dirty="0" smtClean="0">
                <a:solidFill>
                  <a:srgbClr val="FFFF00"/>
                </a:solidFill>
              </a:rPr>
              <a:t>Baru ( Vision 2006) :</a:t>
            </a:r>
          </a:p>
          <a:p>
            <a:r>
              <a:rPr lang="id-ID" sz="2400" b="1" dirty="0" smtClean="0">
                <a:solidFill>
                  <a:srgbClr val="FFFF00"/>
                </a:solidFill>
              </a:rPr>
              <a:t>1.  Basis Informai</a:t>
            </a:r>
            <a:r>
              <a:rPr lang="id-ID" sz="2400" dirty="0" smtClean="0"/>
              <a:t> </a:t>
            </a:r>
            <a:endParaRPr lang="id-ID" sz="2400" b="1" dirty="0" smtClean="0">
              <a:solidFill>
                <a:srgbClr val="FFFF00"/>
              </a:solidFill>
            </a:endParaRPr>
          </a:p>
          <a:p>
            <a:endParaRPr lang="id-ID" sz="2400" dirty="0" smtClean="0">
              <a:solidFill>
                <a:srgbClr val="FFFF00"/>
              </a:solidFill>
            </a:endParaRPr>
          </a:p>
          <a:p>
            <a:pPr marL="354013" indent="-354013"/>
            <a:r>
              <a:rPr lang="id-ID" sz="2400" b="1" dirty="0" smtClean="0">
                <a:solidFill>
                  <a:srgbClr val="FFFF00"/>
                </a:solidFill>
              </a:rPr>
              <a:t>2. Bentuk fisik </a:t>
            </a:r>
            <a:r>
              <a:rPr lang="id-ID" sz="2400" b="1" dirty="0" smtClean="0">
                <a:solidFill>
                  <a:srgbClr val="FFFF00"/>
                </a:solidFill>
                <a:sym typeface="Wingdings" pitchFamily="2" charset="2"/>
              </a:rPr>
              <a:t> data: item, pemodelan, administrasi, audit</a:t>
            </a:r>
            <a:r>
              <a:rPr lang="pt-BR" sz="2400" dirty="0" smtClean="0"/>
              <a:t> </a:t>
            </a:r>
            <a:endParaRPr lang="pt-BR" sz="2400" dirty="0"/>
          </a:p>
          <a:p>
            <a:endParaRPr lang="id-ID" sz="2400" dirty="0">
              <a:solidFill>
                <a:srgbClr val="FFFF00"/>
              </a:solidFill>
            </a:endParaRPr>
          </a:p>
          <a:p>
            <a:r>
              <a:rPr lang="id-ID" sz="2400" b="1" dirty="0" smtClean="0">
                <a:solidFill>
                  <a:srgbClr val="FFFF00"/>
                </a:solidFill>
              </a:rPr>
              <a:t>3. - Pencarian secara elektronis</a:t>
            </a:r>
          </a:p>
          <a:p>
            <a:pPr marL="530225" indent="-530225"/>
            <a:r>
              <a:rPr lang="id-ID" sz="2400" b="1" dirty="0" smtClean="0">
                <a:solidFill>
                  <a:srgbClr val="FFFF00"/>
                </a:solidFill>
              </a:rPr>
              <a:t>     - sumber digunakan secara simultan, fungsi statistik</a:t>
            </a:r>
          </a:p>
          <a:p>
            <a:pPr marL="530225" indent="-530225"/>
            <a:endParaRPr lang="id-ID" sz="2400" b="1" dirty="0">
              <a:solidFill>
                <a:srgbClr val="FFFF00"/>
              </a:solidFill>
            </a:endParaRPr>
          </a:p>
          <a:p>
            <a:pPr marL="354013" indent="-354013"/>
            <a:r>
              <a:rPr lang="id-ID" sz="2400" dirty="0" smtClean="0">
                <a:solidFill>
                  <a:srgbClr val="FFFF00"/>
                </a:solidFill>
              </a:rPr>
              <a:t>4. Penerapan logical data, alur data, pengembangan aplikasi </a:t>
            </a:r>
            <a:endParaRPr lang="id-ID" sz="2400" dirty="0">
              <a:solidFill>
                <a:srgbClr val="FFFF00"/>
              </a:solidFill>
            </a:endParaRPr>
          </a:p>
          <a:p>
            <a:pPr marL="530225" indent="-530225"/>
            <a:endParaRPr lang="id-ID" sz="2400" b="1" dirty="0" smtClean="0">
              <a:solidFill>
                <a:srgbClr val="FFFF00"/>
              </a:solidFill>
            </a:endParaRPr>
          </a:p>
          <a:p>
            <a:pPr marL="265113" indent="-265113"/>
            <a:r>
              <a:rPr lang="id-ID" sz="2400" b="1" dirty="0" smtClean="0">
                <a:solidFill>
                  <a:srgbClr val="FFFF00"/>
                </a:solidFill>
              </a:rPr>
              <a:t>5.  Security sistem, pencegahan dan ukur pengawasan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428604"/>
            <a:ext cx="6086987" cy="923330"/>
          </a:xfrm>
          <a:prstGeom prst="rect">
            <a:avLst/>
          </a:prstGeom>
          <a:noFill/>
        </p:spPr>
        <p:txBody>
          <a:bodyPr wrap="none" lIns="91440" tIns="45720" rIns="91440" bIns="45720">
            <a:spAutoFit/>
          </a:bodyPr>
          <a:lstStyle/>
          <a:p>
            <a:pPr algn="ctr"/>
            <a:r>
              <a:rPr lang="id-ID"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IMPLEMENTASI RME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571472" y="1500174"/>
            <a:ext cx="8215370" cy="4093428"/>
          </a:xfrm>
          <a:prstGeom prst="rect">
            <a:avLst/>
          </a:prstGeom>
        </p:spPr>
        <p:txBody>
          <a:bodyPr wrap="square">
            <a:spAutoFit/>
          </a:bodyPr>
          <a:lstStyle/>
          <a:p>
            <a:r>
              <a:rPr lang="id-ID" sz="2000" b="1" dirty="0" smtClean="0">
                <a:latin typeface="Arial" pitchFamily="34" charset="0"/>
                <a:cs typeface="Arial" pitchFamily="34" charset="0"/>
              </a:rPr>
              <a:t>Sebagai persiapan beberapa hal yang harus diketahui dan dipahami:</a:t>
            </a:r>
          </a:p>
          <a:p>
            <a:endParaRPr lang="id-ID" sz="2000" dirty="0" smtClean="0">
              <a:latin typeface="Arial" pitchFamily="34" charset="0"/>
              <a:cs typeface="Arial" pitchFamily="34" charset="0"/>
            </a:endParaRPr>
          </a:p>
          <a:p>
            <a:pPr marL="265113" indent="-265113"/>
            <a:r>
              <a:rPr lang="id-ID" sz="2000" dirty="0" smtClean="0">
                <a:latin typeface="Arial" pitchFamily="34" charset="0"/>
                <a:cs typeface="Arial" pitchFamily="34" charset="0"/>
              </a:rPr>
              <a:t>1. Isu perkembangan Internasional :</a:t>
            </a:r>
          </a:p>
          <a:p>
            <a:pPr marL="811213" indent="-457200">
              <a:buFont typeface="+mj-lt"/>
              <a:buAutoNum type="alphaLcPeriod"/>
            </a:pPr>
            <a:r>
              <a:rPr lang="id-ID" sz="2000" dirty="0" smtClean="0">
                <a:latin typeface="Arial" pitchFamily="34" charset="0"/>
                <a:cs typeface="Arial" pitchFamily="34" charset="0"/>
              </a:rPr>
              <a:t>(Pemerintahan obama berniat akan memberlakukan RME selama 5 tahun kedepan dengan peningkatan patient safety dan biaya yang ebih rendah)</a:t>
            </a:r>
          </a:p>
          <a:p>
            <a:pPr marL="811213" indent="-457200">
              <a:buFont typeface="+mj-lt"/>
              <a:buAutoNum type="alphaLcPeriod"/>
            </a:pPr>
            <a:endParaRPr lang="id-ID" sz="2000" dirty="0" smtClean="0"/>
          </a:p>
          <a:p>
            <a:pPr marL="811213" indent="-457200">
              <a:buFont typeface="+mj-lt"/>
              <a:buAutoNum type="alphaLcPeriod"/>
            </a:pPr>
            <a:r>
              <a:rPr lang="id-ID" sz="2000" dirty="0" smtClean="0"/>
              <a:t>Isu elektronisasi menjadi semakin kuat dengan adanya gerakan European Commission yang mempromosikan dan memberdayakan pasien sebagai konsumen untuk kepemilikan informasi di Rekam Kesehatan Pribadi. </a:t>
            </a:r>
          </a:p>
          <a:p>
            <a:pPr marL="265113" indent="-265113"/>
            <a:endParaRPr lang="id-ID"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8286808" cy="4924425"/>
          </a:xfrm>
          <a:prstGeom prst="rect">
            <a:avLst/>
          </a:prstGeom>
        </p:spPr>
        <p:txBody>
          <a:bodyPr wrap="square">
            <a:spAutoFit/>
          </a:bodyPr>
          <a:lstStyle/>
          <a:p>
            <a:endParaRPr lang="id-ID" dirty="0" smtClean="0">
              <a:latin typeface="Arial" pitchFamily="34" charset="0"/>
              <a:cs typeface="Arial" pitchFamily="34" charset="0"/>
            </a:endParaRPr>
          </a:p>
          <a:p>
            <a:r>
              <a:rPr lang="id-ID" dirty="0" smtClean="0">
                <a:latin typeface="Arial" pitchFamily="34" charset="0"/>
                <a:cs typeface="Arial" pitchFamily="34" charset="0"/>
              </a:rPr>
              <a:t>2. Keuntungannya elektronisasi :</a:t>
            </a:r>
          </a:p>
          <a:p>
            <a:pPr marL="533400" indent="-342900">
              <a:buFont typeface="+mj-lt"/>
              <a:buAutoNum type="alphaLcPeriod"/>
            </a:pPr>
            <a:r>
              <a:rPr lang="id-ID" sz="2000" dirty="0" smtClean="0"/>
              <a:t>Menggantikan RM kertas (</a:t>
            </a:r>
            <a:r>
              <a:rPr lang="id-ID" sz="2000" i="1" dirty="0" smtClean="0"/>
              <a:t>paper-based MR) yang bisa tidak lengkap, tersebar (dibanyak divisi &amp; diberbagai lokasi), susah dibaca dan (kadang-kadang) sulit dicari </a:t>
            </a:r>
          </a:p>
          <a:p>
            <a:pPr marL="533400" indent="-342900">
              <a:buFont typeface="+mj-lt"/>
              <a:buAutoNum type="alphaLcPeriod"/>
            </a:pPr>
            <a:r>
              <a:rPr lang="id-ID" sz="2000" dirty="0" smtClean="0"/>
              <a:t>Menyebarkan + berbagi informasi (</a:t>
            </a:r>
            <a:r>
              <a:rPr lang="id-ID" sz="2000" i="1" dirty="0" smtClean="0"/>
              <a:t>shareable), muta -khir, akurat, cepat diperoleh dari sumbernya, terse- dia dari mana saja, setiap waktu </a:t>
            </a:r>
          </a:p>
          <a:p>
            <a:pPr marL="533400" indent="-342900">
              <a:buFont typeface="+mj-lt"/>
              <a:buAutoNum type="alphaLcPeriod"/>
            </a:pPr>
            <a:r>
              <a:rPr lang="id-ID" sz="2000" dirty="0" smtClean="0"/>
              <a:t>Potensial dalam otomatisasi, penstrukturan dan mempercepat (</a:t>
            </a:r>
            <a:r>
              <a:rPr lang="id-ID" sz="2000" i="1" dirty="0" smtClean="0"/>
              <a:t>streamlining) arus informasi klinis </a:t>
            </a:r>
          </a:p>
          <a:p>
            <a:pPr marL="533400" indent="-342900">
              <a:buFont typeface="+mj-lt"/>
              <a:buAutoNum type="alphaLcPeriod"/>
            </a:pPr>
            <a:r>
              <a:rPr lang="id-ID" sz="2000" dirty="0" smtClean="0"/>
              <a:t>Mendukung pengintegrasian aktifitas pelayanan yang tersebar luas, termasuk dalam pengambilan keputus -an, pemonitoran, pelaksanaan resep elektronis, rujukan radiologi secara elektronis, proses laboratorium dan penampilan hasilnya </a:t>
            </a:r>
          </a:p>
          <a:p>
            <a:pPr marL="533400" indent="-342900">
              <a:buFont typeface="+mj-lt"/>
              <a:buAutoNum type="alphaLcPeriod"/>
            </a:pPr>
            <a:r>
              <a:rPr lang="id-ID" sz="2000" dirty="0" smtClean="0"/>
              <a:t>Melacak jejak data dan informasi, siap dianalisis untuk audit medis, riset, penjaminan mutu, pemonitoran epidemiologi, surveilans penyakit </a:t>
            </a:r>
            <a:endParaRPr lang="id-ID" dirty="0" smtClean="0"/>
          </a:p>
          <a:p>
            <a:endParaRPr lang="id-ID"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85728"/>
            <a:ext cx="7929618" cy="6278642"/>
          </a:xfrm>
          <a:prstGeom prst="rect">
            <a:avLst/>
          </a:prstGeom>
        </p:spPr>
        <p:txBody>
          <a:bodyPr wrap="square">
            <a:spAutoFit/>
          </a:bodyPr>
          <a:lstStyle/>
          <a:p>
            <a:r>
              <a:rPr lang="id-ID" sz="2400" b="1" dirty="0" smtClean="0">
                <a:latin typeface="Arial" pitchFamily="34" charset="0"/>
                <a:cs typeface="Arial" pitchFamily="34" charset="0"/>
              </a:rPr>
              <a:t>3. Dukungan infrastruktur yang harus ada :</a:t>
            </a:r>
          </a:p>
          <a:p>
            <a:pPr marL="342900" indent="-342900"/>
            <a:r>
              <a:rPr lang="id-ID" sz="2000" dirty="0" smtClean="0">
                <a:latin typeface="Arial" pitchFamily="34" charset="0"/>
                <a:cs typeface="Arial" pitchFamily="34" charset="0"/>
              </a:rPr>
              <a:t>a. Membutuhkan </a:t>
            </a:r>
            <a:r>
              <a:rPr lang="id-ID" sz="2000" b="1" dirty="0" smtClean="0">
                <a:latin typeface="Arial" pitchFamily="34" charset="0"/>
                <a:cs typeface="Arial" pitchFamily="34" charset="0"/>
              </a:rPr>
              <a:t>Interoperability </a:t>
            </a:r>
          </a:p>
          <a:p>
            <a:pPr marL="342900" indent="-342900"/>
            <a:r>
              <a:rPr lang="id-ID" sz="2000" dirty="0" smtClean="0"/>
              <a:t>	</a:t>
            </a:r>
            <a:r>
              <a:rPr lang="id-ID" sz="2000" dirty="0" smtClean="0">
                <a:latin typeface="Arial" pitchFamily="34" charset="0"/>
                <a:cs typeface="Arial" pitchFamily="34" charset="0"/>
              </a:rPr>
              <a:t>Interoperability adalah suatu kemampuan berbagai ragam sistem atau aplikasi untuk bekerja sama dan bisa berinteraksi dengan aplikasi lainnya yang berbeda untuk memungkinkan terjadinya pertukaran data/informasi melalui suatu protokol yang disetujui bersama, lewat bermacam-macam jalur komunikasi, biasanya lewat network TCP/IP dan protokol HTTP dengan memanfaatkan file XML.</a:t>
            </a:r>
          </a:p>
          <a:p>
            <a:pPr marL="342900" indent="-342900"/>
            <a:endParaRPr lang="id-ID" sz="2000" b="1" dirty="0" smtClean="0">
              <a:latin typeface="Arial" pitchFamily="34" charset="0"/>
              <a:cs typeface="Arial" pitchFamily="34" charset="0"/>
            </a:endParaRPr>
          </a:p>
          <a:p>
            <a:r>
              <a:rPr lang="id-ID" sz="2000" b="1" dirty="0" smtClean="0">
                <a:latin typeface="Arial" pitchFamily="34" charset="0"/>
                <a:cs typeface="Arial" pitchFamily="34" charset="0"/>
              </a:rPr>
              <a:t>Tujuannya interoperability adalah : </a:t>
            </a:r>
          </a:p>
          <a:p>
            <a:endParaRPr lang="id-ID" sz="2000" dirty="0" smtClean="0">
              <a:latin typeface="Arial" pitchFamily="34" charset="0"/>
              <a:cs typeface="Arial" pitchFamily="34" charset="0"/>
            </a:endParaRPr>
          </a:p>
          <a:p>
            <a:pPr marL="530225" indent="-354013">
              <a:buFont typeface="Wingdings" pitchFamily="2" charset="2"/>
              <a:buChar char="Ø"/>
            </a:pPr>
            <a:r>
              <a:rPr lang="id-ID" sz="2000" dirty="0" smtClean="0">
                <a:latin typeface="Arial" pitchFamily="34" charset="0"/>
                <a:cs typeface="Arial" pitchFamily="34" charset="0"/>
              </a:rPr>
              <a:t>Transfer data dengan berbagi (</a:t>
            </a:r>
            <a:r>
              <a:rPr lang="id-ID" sz="2000" i="1" dirty="0" smtClean="0">
                <a:latin typeface="Arial" pitchFamily="34" charset="0"/>
                <a:cs typeface="Arial" pitchFamily="34" charset="0"/>
              </a:rPr>
              <a:t>sharing) dari satu pusat ke lebih dari satu lokasi pada cakupan wilayah edar informasi berskala besar (enterprise-wide scale) </a:t>
            </a:r>
          </a:p>
          <a:p>
            <a:pPr marL="530225" indent="-354013">
              <a:buFont typeface="Wingdings" pitchFamily="2" charset="2"/>
              <a:buChar char="Ø"/>
            </a:pPr>
            <a:r>
              <a:rPr lang="id-ID" sz="2000" dirty="0" smtClean="0">
                <a:latin typeface="Arial" pitchFamily="34" charset="0"/>
                <a:cs typeface="Arial" pitchFamily="34" charset="0"/>
              </a:rPr>
              <a:t>Transfer pengetahuan dan integrasi </a:t>
            </a:r>
          </a:p>
          <a:p>
            <a:pPr marL="530225" indent="-354013">
              <a:buFont typeface="Wingdings" pitchFamily="2" charset="2"/>
              <a:buChar char="Ø"/>
            </a:pPr>
            <a:r>
              <a:rPr lang="nl-NL" sz="2000" dirty="0" smtClean="0">
                <a:latin typeface="Arial" pitchFamily="34" charset="0"/>
                <a:cs typeface="Arial" pitchFamily="34" charset="0"/>
              </a:rPr>
              <a:t>Transfer terminologi medis, pemetaan dan pengintegrasian </a:t>
            </a:r>
          </a:p>
          <a:p>
            <a:pPr marL="530225" indent="-354013">
              <a:buFont typeface="Wingdings" pitchFamily="2" charset="2"/>
              <a:buChar char="Ø"/>
            </a:pPr>
            <a:r>
              <a:rPr lang="id-ID" sz="2000" dirty="0" smtClean="0">
                <a:latin typeface="Arial" pitchFamily="34" charset="0"/>
                <a:cs typeface="Arial" pitchFamily="34" charset="0"/>
              </a:rPr>
              <a:t>Transfer pencitraan (gambar) </a:t>
            </a:r>
          </a:p>
          <a:p>
            <a:pPr marL="530225" indent="-354013">
              <a:buFont typeface="Wingdings" pitchFamily="2" charset="2"/>
              <a:buChar char="Ø"/>
            </a:pPr>
            <a:r>
              <a:rPr lang="id-ID" sz="2000" dirty="0" smtClean="0">
                <a:latin typeface="Arial" pitchFamily="34" charset="0"/>
                <a:cs typeface="Arial" pitchFamily="34" charset="0"/>
              </a:rPr>
              <a:t>Integrasi aplikasi klinis dan non klinis </a:t>
            </a:r>
          </a:p>
          <a:p>
            <a:pPr marL="342900" indent="-342900">
              <a:buAutoNum type="arabicPeriod"/>
            </a:pPr>
            <a:endParaRPr lang="id-ID"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12845"/>
            <a:ext cx="8286808" cy="3477875"/>
          </a:xfrm>
          <a:prstGeom prst="rect">
            <a:avLst/>
          </a:prstGeom>
        </p:spPr>
        <p:txBody>
          <a:bodyPr wrap="square">
            <a:spAutoFit/>
          </a:bodyPr>
          <a:lstStyle/>
          <a:p>
            <a:r>
              <a:rPr lang="id-ID" sz="2000" dirty="0" smtClean="0">
                <a:latin typeface="Arial" pitchFamily="34" charset="0"/>
                <a:cs typeface="Arial" pitchFamily="34" charset="0"/>
              </a:rPr>
              <a:t>Dalam Interoperability ini yang harus diperhatikan adalah:</a:t>
            </a:r>
          </a:p>
          <a:p>
            <a:pPr marL="342900" indent="-342900">
              <a:buFont typeface="+mj-lt"/>
              <a:buAutoNum type="arabicParenR"/>
            </a:pPr>
            <a:r>
              <a:rPr lang="id-ID" sz="2000" dirty="0" smtClean="0">
                <a:latin typeface="Arial" pitchFamily="34" charset="0"/>
                <a:cs typeface="Arial" pitchFamily="34" charset="0"/>
              </a:rPr>
              <a:t>Sistem terintegrasi wajib menggunakan standar secara konsisten guna mendukung berbagi informasi lintas jaringan yang luas. Misalnya </a:t>
            </a:r>
            <a:r>
              <a:rPr lang="id-ID" sz="2000" b="1" dirty="0" smtClean="0">
                <a:latin typeface="Arial" pitchFamily="34" charset="0"/>
                <a:cs typeface="Arial" pitchFamily="34" charset="0"/>
              </a:rPr>
              <a:t>Terminolgi medis dan data berkualitas tinggi </a:t>
            </a:r>
          </a:p>
          <a:p>
            <a:pPr marL="342900" indent="-342900">
              <a:buFont typeface="+mj-lt"/>
              <a:buAutoNum type="arabicParenR"/>
            </a:pPr>
            <a:r>
              <a:rPr lang="id-ID" sz="2000" dirty="0" smtClean="0">
                <a:latin typeface="Arial" pitchFamily="34" charset="0"/>
                <a:cs typeface="Arial" pitchFamily="34" charset="0"/>
              </a:rPr>
              <a:t>Isu etik, legal dan masalah teknik terkait dengan akurasi, sekuritas kerahasiaan (konfidensialitas) dan hak akses akan meningkat saat sistem elektronisasi rekam medis (rekam kesehatan) menjadi </a:t>
            </a:r>
            <a:r>
              <a:rPr lang="id-ID" sz="2000" i="1" dirty="0" smtClean="0">
                <a:latin typeface="Arial" pitchFamily="34" charset="0"/>
                <a:cs typeface="Arial" pitchFamily="34" charset="0"/>
              </a:rPr>
              <a:t>on-line. </a:t>
            </a:r>
          </a:p>
          <a:p>
            <a:pPr marL="342900" indent="-342900">
              <a:buFont typeface="+mj-lt"/>
              <a:buAutoNum type="arabicParenR"/>
            </a:pPr>
            <a:r>
              <a:rPr lang="id-ID" sz="2000" dirty="0" smtClean="0">
                <a:latin typeface="Arial" pitchFamily="34" charset="0"/>
                <a:cs typeface="Arial" pitchFamily="34" charset="0"/>
              </a:rPr>
              <a:t>Arsitektur rekaman, struktur standar informasi klinis dan protokol komunikasi , juga masalah konfidensialitas informasi, kualitas data pasien, data set dan kamus data harus dipersiapkan.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6139951" cy="400110"/>
          </a:xfrm>
          <a:prstGeom prst="rect">
            <a:avLst/>
          </a:prstGeom>
          <a:noFill/>
        </p:spPr>
        <p:txBody>
          <a:bodyPr wrap="none" rtlCol="0">
            <a:spAutoFit/>
          </a:bodyPr>
          <a:lstStyle/>
          <a:p>
            <a:r>
              <a:rPr lang="id-ID" sz="2000" b="1" dirty="0" smtClean="0"/>
              <a:t>b. Dukungan koneksi yang memadai (Broadband access)</a:t>
            </a:r>
            <a:endParaRPr lang="id-ID" sz="2000" b="1" dirty="0"/>
          </a:p>
        </p:txBody>
      </p:sp>
      <p:pic>
        <p:nvPicPr>
          <p:cNvPr id="1026" name="Picture 2"/>
          <p:cNvPicPr>
            <a:picLocks noChangeAspect="1" noChangeArrowheads="1"/>
          </p:cNvPicPr>
          <p:nvPr/>
        </p:nvPicPr>
        <p:blipFill>
          <a:blip r:embed="rId2"/>
          <a:srcRect/>
          <a:stretch>
            <a:fillRect/>
          </a:stretch>
        </p:blipFill>
        <p:spPr bwMode="auto">
          <a:xfrm>
            <a:off x="428596" y="928670"/>
            <a:ext cx="8429622" cy="55721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02" y="1285860"/>
            <a:ext cx="8643998" cy="3785652"/>
          </a:xfrm>
          <a:prstGeom prst="rect">
            <a:avLst/>
          </a:prstGeom>
        </p:spPr>
        <p:txBody>
          <a:bodyPr wrap="square">
            <a:spAutoFit/>
          </a:bodyPr>
          <a:lstStyle/>
          <a:p>
            <a:endParaRPr lang="id-ID" sz="2400" dirty="0" smtClean="0"/>
          </a:p>
          <a:p>
            <a:r>
              <a:rPr lang="id-ID" sz="2400" dirty="0" smtClean="0"/>
              <a:t>1. Resume = discharge summary </a:t>
            </a:r>
          </a:p>
          <a:p>
            <a:endParaRPr lang="id-ID" sz="2400" dirty="0" smtClean="0"/>
          </a:p>
          <a:p>
            <a:r>
              <a:rPr lang="id-ID" sz="2400" dirty="0" smtClean="0"/>
              <a:t>2. obat- resep </a:t>
            </a:r>
          </a:p>
          <a:p>
            <a:endParaRPr lang="id-ID" sz="2400" dirty="0" smtClean="0"/>
          </a:p>
          <a:p>
            <a:pPr marL="265113" indent="-265113"/>
            <a:r>
              <a:rPr lang="id-ID" sz="2400" dirty="0" smtClean="0"/>
              <a:t>3. Dengan komputer nirkabel (</a:t>
            </a:r>
            <a:r>
              <a:rPr lang="id-ID" sz="2400" i="1" dirty="0" smtClean="0"/>
              <a:t>wireless computers), tenaga kesehatan dapat secr langsung mengakses riwayat medis yang rahasia, laporan radiologi dan pencitraan, hasil test, pendapat pakar. Tenaga kesehatan harus membuat catatan, menuliskan instruksi dan membuat resep secara elektronis. </a:t>
            </a:r>
          </a:p>
        </p:txBody>
      </p:sp>
      <p:sp>
        <p:nvSpPr>
          <p:cNvPr id="5" name="Rectangle 4"/>
          <p:cNvSpPr/>
          <p:nvPr/>
        </p:nvSpPr>
        <p:spPr>
          <a:xfrm>
            <a:off x="214282" y="428604"/>
            <a:ext cx="7004931" cy="523220"/>
          </a:xfrm>
          <a:prstGeom prst="rect">
            <a:avLst/>
          </a:prstGeom>
        </p:spPr>
        <p:txBody>
          <a:bodyPr wrap="none">
            <a:spAutoFit/>
          </a:bodyPr>
          <a:lstStyle/>
          <a:p>
            <a:r>
              <a:rPr lang="id-ID" sz="2800" b="1" dirty="0" smtClean="0">
                <a:latin typeface="Arial" pitchFamily="34" charset="0"/>
                <a:cs typeface="Arial" pitchFamily="34" charset="0"/>
              </a:rPr>
              <a:t>4. Apa yang akan dikomputerisasikan ? </a:t>
            </a:r>
            <a:endParaRPr lang="id-ID"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54428"/>
            <a:ext cx="9144000" cy="6749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500174"/>
            <a:ext cx="8429684" cy="1631216"/>
          </a:xfrm>
          <a:prstGeom prst="rect">
            <a:avLst/>
          </a:prstGeom>
        </p:spPr>
        <p:txBody>
          <a:bodyPr wrap="square">
            <a:spAutoFit/>
          </a:bodyPr>
          <a:lstStyle/>
          <a:p>
            <a:r>
              <a:rPr lang="id-ID" sz="2000" dirty="0" smtClean="0">
                <a:latin typeface="Arial" pitchFamily="34" charset="0"/>
                <a:cs typeface="Arial" pitchFamily="34" charset="0"/>
              </a:rPr>
              <a:t>KOMINFO bertugas menyusun/merumuskan SNI bidang teknologi informasi (termasuk e-health), sedangkan yang berkewenangan untuk membuat regulasi teknisnya (yg mewajibkan SNI tersebut) adalah Kementerian/Lembaga terkait, dalam hal e-health adalah KEMENTERIAN KESEHATAN. </a:t>
            </a:r>
          </a:p>
        </p:txBody>
      </p:sp>
      <p:sp>
        <p:nvSpPr>
          <p:cNvPr id="5" name="Rectangle 4"/>
          <p:cNvSpPr/>
          <p:nvPr/>
        </p:nvSpPr>
        <p:spPr>
          <a:xfrm>
            <a:off x="285720" y="571480"/>
            <a:ext cx="4954754" cy="523220"/>
          </a:xfrm>
          <a:prstGeom prst="rect">
            <a:avLst/>
          </a:prstGeom>
        </p:spPr>
        <p:txBody>
          <a:bodyPr wrap="none">
            <a:spAutoFit/>
          </a:bodyPr>
          <a:lstStyle/>
          <a:p>
            <a:r>
              <a:rPr lang="id-ID" sz="2800" b="1" dirty="0" smtClean="0"/>
              <a:t>Kondisi/Posisi Indonesia saat ini</a:t>
            </a:r>
            <a:endParaRPr lang="id-ID" sz="2800" b="1" dirty="0"/>
          </a:p>
        </p:txBody>
      </p:sp>
      <p:sp>
        <p:nvSpPr>
          <p:cNvPr id="6" name="Rectangle 5"/>
          <p:cNvSpPr/>
          <p:nvPr/>
        </p:nvSpPr>
        <p:spPr>
          <a:xfrm>
            <a:off x="285720" y="3500438"/>
            <a:ext cx="7786742" cy="707886"/>
          </a:xfrm>
          <a:prstGeom prst="rect">
            <a:avLst/>
          </a:prstGeom>
        </p:spPr>
        <p:txBody>
          <a:bodyPr wrap="square">
            <a:spAutoFit/>
          </a:bodyPr>
          <a:lstStyle/>
          <a:p>
            <a:r>
              <a:rPr lang="it-IT" sz="2000" dirty="0" smtClean="0">
                <a:latin typeface="Arial" pitchFamily="34" charset="0"/>
                <a:cs typeface="Arial" pitchFamily="34" charset="0"/>
              </a:rPr>
              <a:t>BSN </a:t>
            </a:r>
            <a:r>
              <a:rPr lang="id-ID" sz="2000" dirty="0" smtClean="0">
                <a:latin typeface="Arial" pitchFamily="34" charset="0"/>
                <a:cs typeface="Arial" pitchFamily="34" charset="0"/>
              </a:rPr>
              <a:t>(Badan Standarisasi Nasional) telah mengeluarkan :</a:t>
            </a:r>
          </a:p>
          <a:p>
            <a:r>
              <a:rPr lang="it-IT" sz="2000" b="1" dirty="0" smtClean="0">
                <a:latin typeface="Arial" pitchFamily="34" charset="0"/>
                <a:cs typeface="Arial" pitchFamily="34" charset="0"/>
              </a:rPr>
              <a:t>SNI ISO/HL7 21731:2014 (E-HEALTH) </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661988"/>
            <a:ext cx="9267825"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917090"/>
            <a:ext cx="8215370" cy="5632311"/>
          </a:xfrm>
          <a:prstGeom prst="rect">
            <a:avLst/>
          </a:prstGeom>
        </p:spPr>
        <p:txBody>
          <a:bodyPr wrap="square">
            <a:spAutoFit/>
          </a:bodyPr>
          <a:lstStyle/>
          <a:p>
            <a:r>
              <a:rPr lang="id-ID" sz="2400" dirty="0" smtClean="0"/>
              <a:t>Rekam Kesehatan Kertas di bedakan menjadi tiga pendekatan yaitu:</a:t>
            </a:r>
          </a:p>
          <a:p>
            <a:pPr marL="342900" lvl="0" indent="-342900">
              <a:buFont typeface="+mj-lt"/>
              <a:buAutoNum type="arabicPeriod"/>
            </a:pPr>
            <a:r>
              <a:rPr lang="id-ID" sz="2400" dirty="0" smtClean="0"/>
              <a:t>Rekam Kesehatan Berdasarkan Sumber (Source Oriented Health Record) </a:t>
            </a:r>
            <a:br>
              <a:rPr lang="id-ID" sz="2400" dirty="0" smtClean="0"/>
            </a:br>
            <a:r>
              <a:rPr lang="id-ID" sz="2400" dirty="0" smtClean="0"/>
              <a:t>Merupakan rekam kesehatan yang disusun secara terpisah dan kronologis menurut urutan tanggal dan disesuaikan dengan masa keperawatan. </a:t>
            </a:r>
          </a:p>
          <a:p>
            <a:pPr marL="342900" lvl="0" indent="-342900"/>
            <a:r>
              <a:rPr lang="id-ID" sz="2400" dirty="0" smtClean="0"/>
              <a:t>	Hal tersebut akan menyulitkan pembaca yang berwenang karena harus mencari tangal yang sama dari setiap klinik untuk memperoleh gambaran lengkap tentang kondisi pasien.</a:t>
            </a:r>
          </a:p>
          <a:p>
            <a:pPr marL="342900" indent="-342900"/>
            <a:r>
              <a:rPr lang="id-ID" sz="2400" dirty="0" smtClean="0"/>
              <a:t>2. Rekam Kesehatan Berdasarkan Masalah (RKM) (Problem Oriented Health Record)</a:t>
            </a:r>
            <a:br>
              <a:rPr lang="id-ID" sz="2400" dirty="0" smtClean="0"/>
            </a:br>
            <a:r>
              <a:rPr lang="id-ID" sz="2400" dirty="0" smtClean="0"/>
              <a:t>Pada dasarnya RKM dibagi menjadi empat komponen yaitu:</a:t>
            </a:r>
          </a:p>
          <a:p>
            <a:pPr marL="342900" lvl="0" indent="-342900"/>
            <a:endParaRPr lang="id-ID" sz="2400" dirty="0" smtClean="0"/>
          </a:p>
          <a:p>
            <a:endParaRPr lang="id-ID" sz="2400" dirty="0"/>
          </a:p>
        </p:txBody>
      </p:sp>
      <p:sp>
        <p:nvSpPr>
          <p:cNvPr id="5" name="TextBox 4"/>
          <p:cNvSpPr txBox="1"/>
          <p:nvPr/>
        </p:nvSpPr>
        <p:spPr>
          <a:xfrm>
            <a:off x="428596" y="500042"/>
            <a:ext cx="5929354" cy="461665"/>
          </a:xfrm>
          <a:prstGeom prst="rect">
            <a:avLst/>
          </a:prstGeom>
          <a:noFill/>
        </p:spPr>
        <p:txBody>
          <a:bodyPr wrap="square" rtlCol="0">
            <a:spAutoFit/>
          </a:bodyPr>
          <a:lstStyle/>
          <a:p>
            <a:r>
              <a:rPr lang="id-ID" sz="2400" b="1" dirty="0" smtClean="0"/>
              <a:t>Paradigma lama (Rekam Medis Kertas) :</a:t>
            </a:r>
            <a:endParaRPr lang="id-ID"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3505"/>
            <a:ext cx="9144000" cy="6001643"/>
          </a:xfrm>
          <a:prstGeom prst="rect">
            <a:avLst/>
          </a:prstGeom>
        </p:spPr>
        <p:txBody>
          <a:bodyPr wrap="square">
            <a:spAutoFit/>
          </a:bodyPr>
          <a:lstStyle/>
          <a:p>
            <a:pPr marL="457200" lvl="0" indent="-457200">
              <a:buFont typeface="+mj-lt"/>
              <a:buAutoNum type="alphaLcPeriod"/>
            </a:pPr>
            <a:r>
              <a:rPr lang="id-ID" sz="2400" dirty="0" smtClean="0"/>
              <a:t>Daftar masalah pasien (problem list). Keberadaan daftar masalah memudahkan para pemberi pelayanan kesehatan dalam mencari informasi tentang masalah pasien dan gambaran kesehatannya.</a:t>
            </a:r>
          </a:p>
          <a:p>
            <a:pPr marL="457200" lvl="0" indent="-457200">
              <a:buFont typeface="+mj-lt"/>
              <a:buAutoNum type="alphaLcPeriod"/>
            </a:pPr>
            <a:r>
              <a:rPr lang="id-ID" sz="2400" dirty="0" smtClean="0"/>
              <a:t>Seperangkat data pasien sebagai basis data yang meliputi riwayat penyakit terdahulu dan sekarang, adanya pemeriksaan fisik dan hasil temuan laboraturium.</a:t>
            </a:r>
          </a:p>
          <a:p>
            <a:pPr marL="457200" lvl="0" indent="-457200">
              <a:buFont typeface="+mj-lt"/>
              <a:buAutoNum type="alphaLcPeriod"/>
            </a:pPr>
            <a:r>
              <a:rPr lang="id-ID" sz="2400" dirty="0" smtClean="0"/>
              <a:t>Rencana awal pelayan yang meliputi uji, tindakan dan prosedur pemeriksaan dan pengobatan lainnya</a:t>
            </a:r>
          </a:p>
          <a:p>
            <a:pPr marL="457200" indent="-457200">
              <a:buFont typeface="+mj-lt"/>
              <a:buAutoNum type="alphaLcPeriod"/>
            </a:pPr>
            <a:r>
              <a:rPr lang="id-ID" sz="2400" dirty="0" smtClean="0"/>
              <a:t>Catatan Perkembangan yang menjelaskan tiga hal yaitu :</a:t>
            </a:r>
          </a:p>
          <a:p>
            <a:pPr marL="457200" indent="-14288">
              <a:buFont typeface="Arial" pitchFamily="34" charset="0"/>
              <a:buChar char="•"/>
            </a:pPr>
            <a:r>
              <a:rPr lang="id-ID" sz="2400" dirty="0" smtClean="0"/>
              <a:t> apa yang telah terjadi pada pasien, </a:t>
            </a:r>
          </a:p>
          <a:p>
            <a:pPr marL="457200" indent="-14288">
              <a:buFont typeface="Arial" pitchFamily="34" charset="0"/>
              <a:buChar char="•"/>
            </a:pPr>
            <a:r>
              <a:rPr lang="id-ID" sz="2400" dirty="0" smtClean="0"/>
              <a:t> apa yang direncanakan untuk pasien dan</a:t>
            </a:r>
          </a:p>
          <a:p>
            <a:pPr marL="457200" indent="-14288">
              <a:buFont typeface="Arial" pitchFamily="34" charset="0"/>
              <a:buChar char="•"/>
            </a:pPr>
            <a:r>
              <a:rPr lang="id-ID" sz="2400" dirty="0" smtClean="0"/>
              <a:t> bagaimana pasien bereaksi terhadap terapi. </a:t>
            </a:r>
          </a:p>
          <a:p>
            <a:pPr marL="457200" indent="-14288"/>
            <a:r>
              <a:rPr lang="id-ID" sz="2400" dirty="0" smtClean="0"/>
              <a:t>Dalam metode penulisan catatan perkembangan ditempuh dengan 4 langkah tentang proses pengambilan keputusan secara sistematis yang dikenal dengan sebutan SOAP( Subjektif, objektif, observasi, dan perencanaan (plan).</a:t>
            </a:r>
            <a:endParaRPr lang="id-ID"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71480"/>
            <a:ext cx="8143932" cy="2308324"/>
          </a:xfrm>
          <a:prstGeom prst="rect">
            <a:avLst/>
          </a:prstGeom>
        </p:spPr>
        <p:txBody>
          <a:bodyPr wrap="square">
            <a:spAutoFit/>
          </a:bodyPr>
          <a:lstStyle/>
          <a:p>
            <a:pPr marL="265113" indent="-265113"/>
            <a:r>
              <a:rPr lang="id-ID" sz="2400" dirty="0" smtClean="0"/>
              <a:t>3. Rekam Kesehatan yang Terintegrasi (Integrated Health Record Format)</a:t>
            </a:r>
          </a:p>
          <a:p>
            <a:pPr marL="265113" indent="-265113" algn="just"/>
            <a:r>
              <a:rPr lang="id-ID" sz="2400" dirty="0" smtClean="0"/>
              <a:t>	Bentuk ini yang digunakan pada fasilitas pelayanan akut dengan menggabungkan dokumentasi yang datang dari berbagai sumber secara saling berkaitan dan mengikuti urutan kronologis yang ketat atau urutan berbalik arah.</a:t>
            </a:r>
            <a:endParaRPr lang="id-ID"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00042"/>
            <a:ext cx="7929618" cy="5324535"/>
          </a:xfrm>
          <a:prstGeom prst="rect">
            <a:avLst/>
          </a:prstGeom>
        </p:spPr>
        <p:txBody>
          <a:bodyPr wrap="square">
            <a:spAutoFit/>
          </a:bodyPr>
          <a:lstStyle/>
          <a:p>
            <a:pPr algn="just"/>
            <a:r>
              <a:rPr lang="id-ID" sz="2800" b="1" dirty="0" smtClean="0"/>
              <a:t>Kelemahan Rekam Kesehatan berdasarkan kertas :</a:t>
            </a:r>
          </a:p>
          <a:p>
            <a:pPr marL="457200" lvl="0" indent="-457200">
              <a:buFont typeface="+mj-lt"/>
              <a:buAutoNum type="arabicPeriod"/>
            </a:pPr>
            <a:r>
              <a:rPr lang="id-ID" sz="2400" dirty="0" smtClean="0"/>
              <a:t>Dengan mengunaikan kertas maka komuniasi antar pembari pelayanan kesehatan akan memerlukan waktu yang lebih lama dibandingkan dengan menggunakan elektronik. </a:t>
            </a:r>
          </a:p>
          <a:p>
            <a:pPr marL="457200" lvl="0" indent="-457200">
              <a:buFont typeface="+mj-lt"/>
              <a:buAutoNum type="arabicPeriod"/>
            </a:pPr>
            <a:r>
              <a:rPr lang="id-ID" sz="2400" dirty="0" smtClean="0"/>
              <a:t>Rekam kesehatan kertas sulit mempunyai data yang mutakhir karena rekam kesehatan yang aktif yang dimiliki pasien yang sering datang ke rumah sakit terus berpindah dari satu fasilitas ke fasilitas lain. Sedangkan tenaga kesehatan yang akan memutakhirkan data sering tidak mempunyai banyak waktu. </a:t>
            </a:r>
          </a:p>
          <a:p>
            <a:pPr marL="457200" lvl="0" indent="-457200">
              <a:buFont typeface="+mj-lt"/>
              <a:buAutoNum type="arabicPeriod"/>
            </a:pPr>
            <a:r>
              <a:rPr lang="id-ID" sz="2400" dirty="0" smtClean="0"/>
              <a:t>Sifat kertas yang mudah robek, rentan terhadap minyak, mudah terbakar serta mudah lusuh akan menyulitkan petugas.</a:t>
            </a:r>
            <a:endParaRPr lang="id-ID"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071546"/>
            <a:ext cx="7500990" cy="3785652"/>
          </a:xfrm>
          <a:prstGeom prst="rect">
            <a:avLst/>
          </a:prstGeom>
        </p:spPr>
        <p:txBody>
          <a:bodyPr wrap="square">
            <a:spAutoFit/>
          </a:bodyPr>
          <a:lstStyle/>
          <a:p>
            <a:pPr algn="just"/>
            <a:r>
              <a:rPr lang="id-ID" sz="2400" dirty="0" smtClean="0"/>
              <a:t>Rekam  medik elektronik yang merupakan bagian dari </a:t>
            </a:r>
            <a:r>
              <a:rPr lang="id-ID" sz="2400" i="1" dirty="0" smtClean="0"/>
              <a:t>Eletronic Health Record</a:t>
            </a:r>
            <a:r>
              <a:rPr lang="id-ID" sz="2400" dirty="0" smtClean="0"/>
              <a:t> (EHR) telah banyak digunakan di berbagai rumah sakit di berbagai belahan dunia untuk menggantikan atau melengkapi  rekam   medik berbentuk kertas.</a:t>
            </a:r>
          </a:p>
          <a:p>
            <a:pPr algn="just"/>
            <a:r>
              <a:rPr lang="id-ID" sz="2400" dirty="0" smtClean="0"/>
              <a:t>Penerapan sistem ini memungkinkan baik para tenaga medis termasuk apoteker maupun tenaga non medis cukup melihat Rekam Medis elektronik guna mendapatkan data rangkuman medis pasien, sehingga cepat dalam memutuskan kesimpulan pengambilan tindakan medik</a:t>
            </a:r>
            <a:endParaRPr lang="id-ID"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5205276</TotalTime>
  <Words>2196</Words>
  <Application>Microsoft Office PowerPoint</Application>
  <PresentationFormat>On-screen Show (4:3)</PresentationFormat>
  <Paragraphs>347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Penggunaan teknologi informasi pada dokter layanan primer di beberapa negara (Schoen et al, 2012)</vt:lpstr>
      <vt:lpstr>Fitur TIK Kesehatan di Pelayanan Primer (Audet et al, 2014)</vt:lpstr>
      <vt:lpstr>Kondisi TIK di Puskesmas*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fkm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arif</dc:creator>
  <cp:lastModifiedBy>arif</cp:lastModifiedBy>
  <cp:revision>13</cp:revision>
  <dcterms:created xsi:type="dcterms:W3CDTF">2015-11-17T01:41:03Z</dcterms:created>
  <dcterms:modified xsi:type="dcterms:W3CDTF">2015-12-03T07:19:14Z</dcterms:modified>
</cp:coreProperties>
</file>